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62" r:id="rId8"/>
    <p:sldId id="263" r:id="rId9"/>
    <p:sldId id="258" r:id="rId10"/>
    <p:sldId id="264" r:id="rId11"/>
    <p:sldId id="278" r:id="rId12"/>
    <p:sldId id="279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/>
  <p:cmAuthor id="3" name="Ramesh Sannareddy" initials="RS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>
      <p:cViewPr varScale="1">
        <p:scale>
          <a:sx n="81" d="100"/>
          <a:sy n="81" d="100"/>
        </p:scale>
        <p:origin x="15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0,'6'0,"-4"6,-2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0,'11'0,"10"0,1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12T12:55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D4729-2D1D-4523-A4FA-34ACCC22810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tiff"/><Relationship Id="rId13" Type="http://schemas.openxmlformats.org/officeDocument/2006/relationships/image" Target="../media/image1.tiff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FB11">
                <a:lumMod val="0"/>
                <a:lumOff val="100000"/>
              </a:srgbClr>
            </a:gs>
            <a:gs pos="100000">
              <a:srgbClr val="838309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" Type="http://schemas.openxmlformats.org/officeDocument/2006/relationships/customXml" Target="../ink/ink5.xml"/><Relationship Id="rId7" Type="http://schemas.openxmlformats.org/officeDocument/2006/relationships/customXml" Target="../ink/ink4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33" Type="http://schemas.openxmlformats.org/officeDocument/2006/relationships/notesSlide" Target="../notesSlides/notesSlide1.xml"/><Relationship Id="rId32" Type="http://schemas.openxmlformats.org/officeDocument/2006/relationships/slideLayout" Target="../slideLayouts/slideLayout4.xml"/><Relationship Id="rId31" Type="http://schemas.openxmlformats.org/officeDocument/2006/relationships/image" Target="../media/image12.png"/><Relationship Id="rId30" Type="http://schemas.openxmlformats.org/officeDocument/2006/relationships/customXml" Target="../ink/ink22.xml"/><Relationship Id="rId3" Type="http://schemas.openxmlformats.org/officeDocument/2006/relationships/image" Target="../media/image5.png"/><Relationship Id="rId29" Type="http://schemas.openxmlformats.org/officeDocument/2006/relationships/customXml" Target="../ink/ink21.xml"/><Relationship Id="rId28" Type="http://schemas.openxmlformats.org/officeDocument/2006/relationships/image" Target="../media/image11.png"/><Relationship Id="rId27" Type="http://schemas.openxmlformats.org/officeDocument/2006/relationships/customXml" Target="../ink/ink20.xml"/><Relationship Id="rId26" Type="http://schemas.openxmlformats.org/officeDocument/2006/relationships/customXml" Target="../ink/ink19.xml"/><Relationship Id="rId25" Type="http://schemas.openxmlformats.org/officeDocument/2006/relationships/image" Target="../media/image10.png"/><Relationship Id="rId24" Type="http://schemas.openxmlformats.org/officeDocument/2006/relationships/customXml" Target="../ink/ink18.xml"/><Relationship Id="rId23" Type="http://schemas.openxmlformats.org/officeDocument/2006/relationships/customXml" Target="../ink/ink17.xml"/><Relationship Id="rId22" Type="http://schemas.openxmlformats.org/officeDocument/2006/relationships/customXml" Target="../ink/ink16.xml"/><Relationship Id="rId21" Type="http://schemas.openxmlformats.org/officeDocument/2006/relationships/customXml" Target="../ink/ink15.xml"/><Relationship Id="rId20" Type="http://schemas.openxmlformats.org/officeDocument/2006/relationships/customXml" Target="../ink/ink14.xml"/><Relationship Id="rId2" Type="http://schemas.openxmlformats.org/officeDocument/2006/relationships/customXml" Target="../ink/ink1.xml"/><Relationship Id="rId19" Type="http://schemas.openxmlformats.org/officeDocument/2006/relationships/customXml" Target="../ink/ink13.xml"/><Relationship Id="rId18" Type="http://schemas.openxmlformats.org/officeDocument/2006/relationships/customXml" Target="../ink/ink12.xml"/><Relationship Id="rId17" Type="http://schemas.openxmlformats.org/officeDocument/2006/relationships/customXml" Target="../ink/ink11.xml"/><Relationship Id="rId16" Type="http://schemas.openxmlformats.org/officeDocument/2006/relationships/customXml" Target="../ink/ink10.xml"/><Relationship Id="rId15" Type="http://schemas.openxmlformats.org/officeDocument/2006/relationships/image" Target="../media/image9.png"/><Relationship Id="rId14" Type="http://schemas.openxmlformats.org/officeDocument/2006/relationships/customXml" Target="../ink/ink9.xml"/><Relationship Id="rId13" Type="http://schemas.openxmlformats.org/officeDocument/2006/relationships/customXml" Target="../ink/ink8.xml"/><Relationship Id="rId12" Type="http://schemas.openxmlformats.org/officeDocument/2006/relationships/image" Target="../media/image8.png"/><Relationship Id="rId11" Type="http://schemas.openxmlformats.org/officeDocument/2006/relationships/customXml" Target="../ink/ink7.xml"/><Relationship Id="rId10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customXml" Target="../ink/ink27.xml"/><Relationship Id="rId7" Type="http://schemas.openxmlformats.org/officeDocument/2006/relationships/image" Target="../media/image14.png"/><Relationship Id="rId6" Type="http://schemas.openxmlformats.org/officeDocument/2006/relationships/customXml" Target="../ink/ink26.xml"/><Relationship Id="rId5" Type="http://schemas.openxmlformats.org/officeDocument/2006/relationships/customXml" Target="../ink/ink25.xml"/><Relationship Id="rId4" Type="http://schemas.openxmlformats.org/officeDocument/2006/relationships/customXml" Target="../ink/ink24.xml"/><Relationship Id="rId3" Type="http://schemas.openxmlformats.org/officeDocument/2006/relationships/image" Target="../media/image8.png"/><Relationship Id="rId2" Type="http://schemas.openxmlformats.org/officeDocument/2006/relationships/customXml" Target="../ink/ink23.xml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16.png"/><Relationship Id="rId14" Type="http://schemas.openxmlformats.org/officeDocument/2006/relationships/customXml" Target="../ink/ink32.xml"/><Relationship Id="rId13" Type="http://schemas.openxmlformats.org/officeDocument/2006/relationships/customXml" Target="../ink/ink31.xml"/><Relationship Id="rId12" Type="http://schemas.openxmlformats.org/officeDocument/2006/relationships/customXml" Target="../ink/ink30.xml"/><Relationship Id="rId11" Type="http://schemas.openxmlformats.org/officeDocument/2006/relationships/customXml" Target="../ink/ink29.xml"/><Relationship Id="rId10" Type="http://schemas.openxmlformats.org/officeDocument/2006/relationships/customXml" Target="../ink/ink28.xml"/><Relationship Id="rId1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1886585"/>
            <a:ext cx="4979035" cy="137287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Analysis of Technology Trends 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Name : Manas Khanduri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July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1388880" y="6545472"/>
                <a:ext cx="1390320" cy="112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Ink 6"/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5"/>
            </p:blipFill>
            <p:spPr>
              <a:xfrm>
                <a:off x="2218680" y="659587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Ink 7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5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Ink 8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5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Ink 9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5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Ink 12"/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0"/>
            </p:blipFill>
            <p:spPr>
              <a:xfrm>
                <a:off x="-1512000" y="5066496"/>
                <a:ext cx="36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Ink 13"/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2"/>
            </p:blipFill>
            <p:spPr>
              <a:xfrm>
                <a:off x="2998440" y="103593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Ink 14"/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2"/>
            </p:blipFill>
            <p:spPr>
              <a:xfrm>
                <a:off x="2998440" y="103593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Ink 15"/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5"/>
            </p:blipFill>
            <p:spPr>
              <a:xfrm>
                <a:off x="2993760" y="103593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Ink 16"/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2"/>
            </p:blipFill>
            <p:spPr>
              <a:xfrm>
                <a:off x="3729960" y="9506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Ink 17"/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2"/>
            </p:blipFill>
            <p:spPr>
              <a:xfrm>
                <a:off x="3620520" y="10478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Ink 18"/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2"/>
            </p:blipFill>
            <p:spPr>
              <a:xfrm>
                <a:off x="7131960" y="24626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Ink 19"/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2"/>
            </p:blipFill>
            <p:spPr>
              <a:xfrm>
                <a:off x="7131960" y="25108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Ink 20"/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12"/>
            </p:blipFill>
            <p:spPr>
              <a:xfrm>
                <a:off x="6644160" y="45592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Ink 21"/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2"/>
            </p:blipFill>
            <p:spPr>
              <a:xfrm>
                <a:off x="-1926720" y="39616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Ink 22"/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2"/>
            </p:blipFill>
            <p:spPr>
              <a:xfrm>
                <a:off x="-1049040" y="32182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Ink 23"/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2"/>
            </p:blipFill>
            <p:spPr>
              <a:xfrm>
                <a:off x="2047680" y="102369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Ink 24"/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5"/>
            </p:blipFill>
            <p:spPr>
              <a:xfrm>
                <a:off x="2084400" y="102369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Ink 25"/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12"/>
            </p:blipFill>
            <p:spPr>
              <a:xfrm>
                <a:off x="1987200" y="10114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Ink 26"/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28"/>
            </p:blipFill>
            <p:spPr>
              <a:xfrm>
                <a:off x="-1855800" y="657936"/>
                <a:ext cx="27000" cy="2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Ink 27"/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25"/>
            </p:blipFill>
            <p:spPr>
              <a:xfrm>
                <a:off x="-268560" y="81633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Ink 29"/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1"/>
            </p:blipFill>
            <p:spPr>
              <a:xfrm>
                <a:off x="-2207160" y="1998936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DATABASE </a:t>
            </a:r>
            <a:r>
              <a:rPr lang="en-US" dirty="0">
                <a:ln/>
                <a:solidFill>
                  <a:schemeClr val="accent4"/>
                </a:solidFill>
              </a:rPr>
              <a:t>TRENDS - FINDINGS &amp; IMPLICATIONS</a:t>
            </a:r>
            <a:endParaRPr lang="en-US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+mn-ea"/>
              </a:rPr>
              <a:t>MySQL most popular</a:t>
            </a:r>
            <a:endParaRPr lang="en-US" dirty="0"/>
          </a:p>
          <a:p>
            <a:r>
              <a:rPr lang="en-US" dirty="0">
                <a:sym typeface="+mn-ea"/>
              </a:rPr>
              <a:t>Behind is Microsoft SQL</a:t>
            </a:r>
            <a:endParaRPr lang="en-US" dirty="0"/>
          </a:p>
          <a:p>
            <a:r>
              <a:rPr lang="en-US" dirty="0">
                <a:sym typeface="+mn-ea"/>
              </a:rPr>
              <a:t>MongoDB and Redis are upcoming favorites</a:t>
            </a:r>
            <a:endParaRPr lang="en-US" dirty="0"/>
          </a:p>
          <a:p>
            <a:r>
              <a:rPr lang="en-US" dirty="0">
                <a:sym typeface="+mn-ea"/>
              </a:rPr>
              <a:t>New kid on the block: Elasticsearch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+mn-ea"/>
              </a:rPr>
              <a:t>Open-source databases are still preferable in companies</a:t>
            </a:r>
            <a:endParaRPr lang="en-US" dirty="0"/>
          </a:p>
          <a:p>
            <a:r>
              <a:rPr lang="en-US" dirty="0">
                <a:sym typeface="+mn-ea"/>
              </a:rPr>
              <a:t>NoSQL databases will make an impact for storing non-relational data</a:t>
            </a:r>
            <a:endParaRPr lang="en-US" dirty="0"/>
          </a:p>
          <a:p>
            <a:r>
              <a:rPr lang="en-US" dirty="0">
                <a:sym typeface="+mn-ea"/>
              </a:rPr>
              <a:t>Redis supports abstract data types</a:t>
            </a:r>
            <a:endParaRPr lang="en-US" dirty="0"/>
          </a:p>
          <a:p>
            <a:r>
              <a:rPr lang="en-US" dirty="0">
                <a:sym typeface="+mn-ea"/>
              </a:rPr>
              <a:t>Pre-tuned search to website, app, or ecommerce store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DASHBOARD</a:t>
            </a:r>
            <a:endParaRPr lang="en-US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84980" y="1680845"/>
            <a:ext cx="7068820" cy="2744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https://dataplatform.cloud.ibm.com/dashboards/b309fd3b-f932-43c8-ac59-71a9e0cf8a40/view/5703d87f32ae1ed471cae6e407cd25012b327708b5bbd75080857b490e327297f3604595c82e1e5ad3100730a2b8115e9c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</a:rPr>
              <a:t>DASHBOARD TAB 1</a:t>
            </a:r>
            <a:endParaRPr lang="en-US" dirty="0">
              <a:ln/>
              <a:solidFill>
                <a:schemeClr val="accent4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 flipH="1">
            <a:off x="813435" y="1825625"/>
            <a:ext cx="76200" cy="43516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41070" y="1561465"/>
            <a:ext cx="10631805" cy="43319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DASHBOARD </a:t>
            </a:r>
            <a:r>
              <a:rPr lang="en-US" dirty="0">
                <a:ln/>
                <a:solidFill>
                  <a:schemeClr val="accent4"/>
                </a:solidFill>
              </a:rPr>
              <a:t>TAB 2</a:t>
            </a:r>
            <a:endParaRPr lang="en-US" dirty="0">
              <a:ln/>
              <a:solidFill>
                <a:schemeClr val="accent4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35255" cy="43516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6590" y="1543685"/>
            <a:ext cx="10982325" cy="46488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</a:rPr>
              <a:t>DASHBOARD TAB 3</a:t>
            </a:r>
            <a:endParaRPr lang="en-US" dirty="0">
              <a:ln/>
              <a:solidFill>
                <a:schemeClr val="accent4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5150" y="1513205"/>
            <a:ext cx="11229340" cy="47009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DISCUSSION</a:t>
            </a:r>
            <a:endParaRPr lang="en-US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+mn-ea"/>
              </a:rPr>
              <a:t>Technology Trends now and future</a:t>
            </a:r>
            <a:endParaRPr lang="en-US" dirty="0"/>
          </a:p>
          <a:p>
            <a:r>
              <a:rPr lang="en-US" dirty="0">
                <a:sym typeface="+mn-ea"/>
              </a:rPr>
              <a:t>Training and Reskilling workers</a:t>
            </a:r>
            <a:endParaRPr lang="en-US" dirty="0"/>
          </a:p>
          <a:p>
            <a:r>
              <a:rPr lang="en-US" dirty="0">
                <a:sym typeface="+mn-ea"/>
              </a:rPr>
              <a:t>Females participation in Technology field</a:t>
            </a:r>
            <a:endParaRPr lang="en-US" dirty="0"/>
          </a:p>
          <a:p>
            <a:r>
              <a:rPr lang="en-US" dirty="0">
                <a:sym typeface="+mn-ea"/>
              </a:rPr>
              <a:t>Bridge divide of technology gaps in developing countries</a:t>
            </a:r>
            <a:endParaRPr lang="en-US" dirty="0"/>
          </a:p>
          <a:p>
            <a:r>
              <a:rPr lang="en-US" dirty="0">
                <a:sym typeface="+mn-ea"/>
              </a:rPr>
              <a:t>Eliminate age and education discrimination in employment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</a:rPr>
              <a:t>OVERALL </a:t>
            </a:r>
            <a:r>
              <a:rPr lang="en-US" dirty="0">
                <a:ln/>
                <a:solidFill>
                  <a:schemeClr val="accent4"/>
                </a:solidFill>
                <a:effectLst/>
              </a:rPr>
              <a:t>FINDINGS </a:t>
            </a:r>
            <a:r>
              <a:rPr lang="en-US" dirty="0">
                <a:ln/>
                <a:solidFill>
                  <a:schemeClr val="accent4"/>
                </a:solidFill>
              </a:rPr>
              <a:t>&amp; IMPLICATIONS</a:t>
            </a:r>
            <a:endParaRPr lang="en-US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+mn-ea"/>
              </a:rPr>
              <a:t>Fast changing technology every year</a:t>
            </a:r>
            <a:endParaRPr lang="en-US" dirty="0"/>
          </a:p>
          <a:p>
            <a:r>
              <a:rPr lang="en-US" dirty="0">
                <a:sym typeface="+mn-ea"/>
              </a:rPr>
              <a:t>Concentration on several countries like USA and India</a:t>
            </a:r>
            <a:endParaRPr lang="en-US" dirty="0"/>
          </a:p>
          <a:p>
            <a:r>
              <a:rPr lang="en-US" dirty="0">
                <a:sym typeface="+mn-ea"/>
              </a:rPr>
              <a:t>Gender gap in technology jobs</a:t>
            </a:r>
            <a:endParaRPr lang="en-US" dirty="0"/>
          </a:p>
          <a:p>
            <a:r>
              <a:rPr lang="en-US" dirty="0">
                <a:sym typeface="+mn-ea"/>
              </a:rPr>
              <a:t>Platforms like Docker and AWS are growing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+mn-ea"/>
              </a:rPr>
              <a:t>Companies need to be flexible and adjust to rapid changes</a:t>
            </a:r>
            <a:endParaRPr lang="en-US" dirty="0"/>
          </a:p>
          <a:p>
            <a:r>
              <a:rPr lang="en-US" dirty="0">
                <a:sym typeface="+mn-ea"/>
              </a:rPr>
              <a:t>Need to spread technology out to lagging countries</a:t>
            </a:r>
            <a:endParaRPr lang="en-US" dirty="0"/>
          </a:p>
          <a:p>
            <a:r>
              <a:rPr lang="en-US" dirty="0">
                <a:sym typeface="+mn-ea"/>
              </a:rPr>
              <a:t>Impact of job hiring’s</a:t>
            </a:r>
            <a:endParaRPr lang="en-US" dirty="0"/>
          </a:p>
          <a:p>
            <a:r>
              <a:rPr lang="en-US" dirty="0">
                <a:sym typeface="+mn-ea"/>
              </a:rPr>
              <a:t>Shift to faster app deployments and cloud services in future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CONCLUSION</a:t>
            </a:r>
            <a:endParaRPr lang="en-US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>
                <a:sym typeface="+mn-ea"/>
              </a:rPr>
              <a:t>Technology Trends for current and next year </a:t>
            </a:r>
            <a:endParaRPr lang="en-US" dirty="0"/>
          </a:p>
          <a:p>
            <a:r>
              <a:rPr lang="en-US" dirty="0">
                <a:sym typeface="+mn-ea"/>
              </a:rPr>
              <a:t>Programming Languages, Database and Platform overview</a:t>
            </a:r>
            <a:endParaRPr lang="en-US" dirty="0"/>
          </a:p>
          <a:p>
            <a:r>
              <a:rPr lang="en-US" dirty="0">
                <a:sym typeface="+mn-ea"/>
              </a:rPr>
              <a:t>Demographics overview</a:t>
            </a:r>
            <a:endParaRPr lang="en-US" dirty="0"/>
          </a:p>
          <a:p>
            <a:r>
              <a:rPr lang="en-US" dirty="0">
                <a:sym typeface="+mn-ea"/>
              </a:rPr>
              <a:t>Actions to be taken</a:t>
            </a:r>
            <a:endParaRPr lang="en-US" dirty="0"/>
          </a:p>
          <a:p>
            <a:r>
              <a:rPr lang="en-US" dirty="0">
                <a:sym typeface="+mn-ea"/>
              </a:rPr>
              <a:t>In future, incorporate Machine Learning to predict trends and salaries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APPENDIX</a:t>
            </a:r>
            <a:endParaRPr lang="en-US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</a:rPr>
              <a:t>GITHUB </a:t>
            </a:r>
            <a:r>
              <a:rPr lang="en-US" dirty="0">
                <a:ln/>
                <a:solidFill>
                  <a:schemeClr val="accent4"/>
                </a:solidFill>
                <a:effectLst/>
              </a:rPr>
              <a:t>JOB </a:t>
            </a:r>
            <a:r>
              <a:rPr lang="en-US" dirty="0">
                <a:ln/>
                <a:solidFill>
                  <a:schemeClr val="accent4"/>
                </a:solidFill>
              </a:rPr>
              <a:t>POSTINGS</a:t>
            </a:r>
            <a:endParaRPr lang="en-US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6930" y="1690370"/>
            <a:ext cx="1051687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OUTLINE</a:t>
            </a: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  <a:endParaRPr lang="en-US" sz="2200" dirty="0"/>
          </a:p>
          <a:p>
            <a:r>
              <a:rPr lang="en-US" sz="2200" dirty="0"/>
              <a:t>Introduction</a:t>
            </a:r>
            <a:endParaRPr lang="en-US" sz="2200" dirty="0"/>
          </a:p>
          <a:p>
            <a:r>
              <a:rPr lang="en-US" sz="2200" dirty="0"/>
              <a:t>Methodology</a:t>
            </a:r>
            <a:endParaRPr lang="en-US" sz="2200" dirty="0"/>
          </a:p>
          <a:p>
            <a:r>
              <a:rPr lang="en-US" sz="2200" dirty="0"/>
              <a:t>Results</a:t>
            </a:r>
            <a:endParaRPr lang="en-US" sz="2200" dirty="0"/>
          </a:p>
          <a:p>
            <a:pPr lvl="1"/>
            <a:r>
              <a:rPr lang="en-US" sz="1800" dirty="0"/>
              <a:t>Visualization – Charts</a:t>
            </a:r>
            <a:endParaRPr lang="en-US" sz="1800" dirty="0"/>
          </a:p>
          <a:p>
            <a:pPr lvl="1"/>
            <a:r>
              <a:rPr lang="en-US" sz="1800" dirty="0"/>
              <a:t>Dashboard</a:t>
            </a:r>
            <a:endParaRPr lang="en-US" sz="1800" dirty="0"/>
          </a:p>
          <a:p>
            <a:r>
              <a:rPr lang="en-US" sz="2200" dirty="0"/>
              <a:t>Discussion</a:t>
            </a:r>
            <a:endParaRPr lang="en-US" sz="2200" dirty="0"/>
          </a:p>
          <a:p>
            <a:pPr lvl="1"/>
            <a:r>
              <a:rPr lang="en-US" sz="1800" dirty="0"/>
              <a:t>Findings &amp; Implications</a:t>
            </a:r>
            <a:endParaRPr lang="en-US" sz="1800" dirty="0"/>
          </a:p>
          <a:p>
            <a:r>
              <a:rPr lang="en-US" sz="2200" dirty="0"/>
              <a:t>Conclusion</a:t>
            </a:r>
            <a:endParaRPr lang="en-US" sz="2200" dirty="0"/>
          </a:p>
          <a:p>
            <a:r>
              <a:rPr lang="en-US" sz="2200" dirty="0"/>
              <a:t>Appendix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Ink 8"/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3"/>
            </p:blipFill>
            <p:spPr>
              <a:xfrm>
                <a:off x="1889280" y="9993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Ink 9"/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3"/>
            </p:blipFill>
            <p:spPr>
              <a:xfrm>
                <a:off x="2328120" y="962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" name="Ink 10"/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3"/>
            </p:blipFill>
            <p:spPr>
              <a:xfrm>
                <a:off x="2828160" y="92623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2" name="Ink 11"/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7"/>
            </p:blipFill>
            <p:spPr>
              <a:xfrm>
                <a:off x="2828160" y="926232"/>
                <a:ext cx="324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Ink 12"/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9"/>
            </p:blipFill>
            <p:spPr>
              <a:xfrm>
                <a:off x="-2109240" y="2669712"/>
                <a:ext cx="198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Ink 13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Ink 14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Ink 15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7" name="Ink 16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8" name="Ink 17"/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5"/>
            </p:blipFill>
            <p:spPr>
              <a:xfrm>
                <a:off x="6680880" y="2877072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POPULAR </a:t>
            </a:r>
            <a:r>
              <a:rPr lang="en-US" dirty="0">
                <a:ln/>
                <a:solidFill>
                  <a:schemeClr val="accent4"/>
                </a:solidFill>
              </a:rPr>
              <a:t>LANGUAGES</a:t>
            </a:r>
            <a:endParaRPr lang="en-US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7565" y="1690370"/>
            <a:ext cx="10516235" cy="4486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</a:rPr>
              <a:t>EXECUTIVE SUMMARY</a:t>
            </a:r>
            <a:endParaRPr lang="en-US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•Trends in programming </a:t>
            </a:r>
            <a:endParaRPr lang="en-US" sz="3600" dirty="0"/>
          </a:p>
          <a:p>
            <a:r>
              <a:rPr lang="en-US" sz="3600" dirty="0"/>
              <a:t>languages and databases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•Demographics survey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•Technological gap in countries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•Gender gap in jobs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INTRODUCTION</a:t>
            </a:r>
            <a:endParaRPr lang="en-US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4229735" y="1779905"/>
            <a:ext cx="7068820" cy="4507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About : Analysing the patterns and trends in Technology field jobs.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Purpose of Analysis 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1)To understand the demands of job 	today and for future.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2) What are top Programming 	Languages.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sz="2400" dirty="0"/>
              <a:t>3)Top databases in demand.</a:t>
            </a: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	4) Most popular IDEs.</a:t>
            </a: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Audience : Anybody who wants to pursue</a:t>
            </a: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 	       Technical field,IT departments.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METHODOLOGY</a:t>
            </a:r>
            <a:endParaRPr lang="en-US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•</a:t>
            </a:r>
            <a:r>
              <a:rPr lang="en-US" dirty="0"/>
              <a:t>Data Collection Sources</a:t>
            </a:r>
            <a:endParaRPr lang="en-US" dirty="0"/>
          </a:p>
          <a:p>
            <a:pPr marL="0" indent="0">
              <a:buNone/>
            </a:pPr>
            <a:r>
              <a:rPr lang="en-US" sz="2200" dirty="0"/>
              <a:t>	• Stack Overflow Developer 2019 Survey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• GitHub Job Postings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• Programming Languages Annual Salary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•Data Exploration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•Data Cleaning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•Data Visualization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•Presentation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MY" dirty="0">
                <a:ln/>
                <a:solidFill>
                  <a:schemeClr val="accent4"/>
                </a:solidFill>
                <a:effectLst/>
                <a:sym typeface="+mn-ea"/>
              </a:rPr>
              <a:t>Results </a:t>
            </a:r>
            <a:r>
              <a:rPr lang="en-MY" dirty="0">
                <a:ln/>
                <a:solidFill>
                  <a:schemeClr val="accent4"/>
                </a:solidFill>
                <a:sym typeface="+mn-ea"/>
              </a:rPr>
              <a:t>are based on this table:</a:t>
            </a:r>
            <a:endParaRPr lang="en-MY" dirty="0">
              <a:ln/>
              <a:solidFill>
                <a:schemeClr val="accent4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52525" y="1691005"/>
            <a:ext cx="10201275" cy="3980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</a:rPr>
              <a:t>PROGRAMMING </a:t>
            </a:r>
            <a:r>
              <a:rPr lang="en-US" dirty="0">
                <a:ln/>
                <a:solidFill>
                  <a:schemeClr val="accent4"/>
                </a:solidFill>
                <a:effectLst/>
              </a:rPr>
              <a:t>LANGUAGE </a:t>
            </a:r>
            <a:r>
              <a:rPr lang="en-US" dirty="0">
                <a:ln/>
                <a:solidFill>
                  <a:schemeClr val="accent4"/>
                </a:solidFill>
              </a:rPr>
              <a:t>TRENDS</a:t>
            </a:r>
            <a:endParaRPr lang="en-US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  <a:endParaRPr lang="en-US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462530"/>
            <a:ext cx="5106035" cy="3714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80" y="2462530"/>
            <a:ext cx="5887085" cy="3547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dirty="0">
                <a:ln/>
                <a:solidFill>
                  <a:schemeClr val="accent4"/>
                </a:solidFill>
              </a:rPr>
              <a:t>PROGRAMMING </a:t>
            </a:r>
            <a:r>
              <a:rPr lang="en-US" sz="2800" dirty="0">
                <a:ln/>
                <a:solidFill>
                  <a:schemeClr val="accent4"/>
                </a:solidFill>
                <a:effectLst/>
              </a:rPr>
              <a:t>LANGUAGE </a:t>
            </a:r>
            <a:r>
              <a:rPr lang="en-US" sz="2800" dirty="0">
                <a:ln/>
                <a:solidFill>
                  <a:schemeClr val="accent4"/>
                </a:solidFill>
              </a:rPr>
              <a:t>TRENDS - FINDINGS &amp; IMPLICATIONS</a:t>
            </a:r>
            <a:endParaRPr lang="en-US" sz="2800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+mn-ea"/>
              </a:rPr>
              <a:t>JavaScript, HTML/CSS, SQL are top 3 this year</a:t>
            </a:r>
            <a:endParaRPr lang="en-US" dirty="0"/>
          </a:p>
          <a:p>
            <a:r>
              <a:rPr lang="en-US" dirty="0">
                <a:sym typeface="+mn-ea"/>
              </a:rPr>
              <a:t>Python and Typescript becoming popular next year</a:t>
            </a:r>
            <a:endParaRPr lang="en-US" dirty="0"/>
          </a:p>
          <a:p>
            <a:r>
              <a:rPr lang="en-US" dirty="0">
                <a:sym typeface="+mn-ea"/>
              </a:rPr>
              <a:t>PowerShell edged out in next year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+mn-ea"/>
              </a:rPr>
              <a:t>Web development are still in high demand</a:t>
            </a:r>
            <a:endParaRPr lang="en-US" dirty="0"/>
          </a:p>
          <a:p>
            <a:r>
              <a:rPr lang="en-US" dirty="0">
                <a:sym typeface="+mn-ea"/>
              </a:rPr>
              <a:t>Big Data technology in companies still requires SQL</a:t>
            </a:r>
            <a:endParaRPr lang="en-US" dirty="0"/>
          </a:p>
          <a:p>
            <a:r>
              <a:rPr lang="en-US" dirty="0">
                <a:sym typeface="+mn-ea"/>
              </a:rPr>
              <a:t>With AI and ML in rising demand, Python is best choice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</a:rPr>
              <a:t>DATABASE </a:t>
            </a:r>
            <a:r>
              <a:rPr lang="en-US" dirty="0">
                <a:ln/>
                <a:solidFill>
                  <a:schemeClr val="accent4"/>
                </a:solidFill>
                <a:effectLst/>
              </a:rPr>
              <a:t>TRENDS</a:t>
            </a:r>
            <a:endParaRPr lang="en-US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  <a:endParaRPr lang="en-US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  <a:endParaRPr lang="en-US" sz="2200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3050</Words>
  <Application>WPS Presentation</Application>
  <PresentationFormat>Widescreen</PresentationFormat>
  <Paragraphs>160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IBM Plex Mono SemiBold</vt:lpstr>
      <vt:lpstr>Yu Gothic UI Semibold</vt:lpstr>
      <vt:lpstr>Arial</vt:lpstr>
      <vt:lpstr>IBM Plex Mono Text</vt:lpstr>
      <vt:lpstr>Yu Gothic UI</vt:lpstr>
      <vt:lpstr>Helv</vt:lpstr>
      <vt:lpstr>Segoe Print</vt:lpstr>
      <vt:lpstr>Microsoft YaHei</vt:lpstr>
      <vt:lpstr>Arial Unicode MS</vt:lpstr>
      <vt:lpstr>Calibri</vt:lpstr>
      <vt:lpstr>Data Pie Charts</vt:lpstr>
      <vt:lpstr>Analysis of Technology Trends </vt:lpstr>
      <vt:lpstr>OUTLINE</vt:lpstr>
      <vt:lpstr>EXECUTIVE SUMMARY</vt:lpstr>
      <vt:lpstr>INTRODUCTION</vt:lpstr>
      <vt:lpstr>METHODOLOGY</vt:lpstr>
      <vt:lpstr>Results are based on this table: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Manas</cp:lastModifiedBy>
  <cp:revision>18</cp:revision>
  <dcterms:created xsi:type="dcterms:W3CDTF">2020-10-28T18:29:00Z</dcterms:created>
  <dcterms:modified xsi:type="dcterms:W3CDTF">2021-07-12T07:26:21Z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