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6" r:id="rId2"/>
    <p:sldId id="256" r:id="rId3"/>
    <p:sldId id="257" r:id="rId4"/>
    <p:sldId id="258" r:id="rId5"/>
    <p:sldId id="259" r:id="rId6"/>
    <p:sldId id="260" r:id="rId7"/>
    <p:sldId id="261" r:id="rId8"/>
    <p:sldId id="262" r:id="rId9"/>
    <p:sldId id="265" r:id="rId10"/>
    <p:sldId id="266" r:id="rId11"/>
    <p:sldId id="267" r:id="rId12"/>
    <p:sldId id="271" r:id="rId13"/>
    <p:sldId id="273" r:id="rId14"/>
    <p:sldId id="287" r:id="rId15"/>
    <p:sldId id="288" r:id="rId16"/>
    <p:sldId id="272" r:id="rId17"/>
    <p:sldId id="283" r:id="rId18"/>
    <p:sldId id="284" r:id="rId19"/>
    <p:sldId id="289" r:id="rId20"/>
    <p:sldId id="285" r:id="rId21"/>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3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30223" y="200011"/>
            <a:ext cx="8083552"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73662"/>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73662"/>
                </a:solidFill>
                <a:latin typeface="Times New Roman"/>
                <a:cs typeface="Times New Roman"/>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073662"/>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762982" y="0"/>
            <a:ext cx="0" cy="5143500"/>
          </a:xfrm>
          <a:custGeom>
            <a:avLst/>
            <a:gdLst/>
            <a:ahLst/>
            <a:cxnLst/>
            <a:rect l="l" t="t" r="r" b="b"/>
            <a:pathLst>
              <a:path h="5143500">
                <a:moveTo>
                  <a:pt x="0" y="0"/>
                </a:moveTo>
                <a:lnTo>
                  <a:pt x="0" y="5143489"/>
                </a:lnTo>
              </a:path>
            </a:pathLst>
          </a:custGeom>
          <a:ln w="38099">
            <a:solidFill>
              <a:srgbClr val="FDC1AC"/>
            </a:solidFill>
          </a:ln>
        </p:spPr>
        <p:txBody>
          <a:bodyPr wrap="square" lIns="0" tIns="0" rIns="0" bIns="0" rtlCol="0"/>
          <a:lstStyle/>
          <a:p>
            <a:endParaRPr/>
          </a:p>
        </p:txBody>
      </p:sp>
      <p:sp>
        <p:nvSpPr>
          <p:cNvPr id="17" name="bg object 17"/>
          <p:cNvSpPr/>
          <p:nvPr/>
        </p:nvSpPr>
        <p:spPr>
          <a:xfrm>
            <a:off x="8156433" y="4286241"/>
            <a:ext cx="549275" cy="412115"/>
          </a:xfrm>
          <a:custGeom>
            <a:avLst/>
            <a:gdLst/>
            <a:ahLst/>
            <a:cxnLst/>
            <a:rect l="l" t="t" r="r" b="b"/>
            <a:pathLst>
              <a:path w="549275" h="412114">
                <a:moveTo>
                  <a:pt x="274349" y="411599"/>
                </a:moveTo>
                <a:lnTo>
                  <a:pt x="219056" y="407417"/>
                </a:lnTo>
                <a:lnTo>
                  <a:pt x="167557" y="395424"/>
                </a:lnTo>
                <a:lnTo>
                  <a:pt x="120955" y="376449"/>
                </a:lnTo>
                <a:lnTo>
                  <a:pt x="80352" y="351318"/>
                </a:lnTo>
                <a:lnTo>
                  <a:pt x="46853" y="320859"/>
                </a:lnTo>
                <a:lnTo>
                  <a:pt x="21558" y="285901"/>
                </a:lnTo>
                <a:lnTo>
                  <a:pt x="5573" y="247272"/>
                </a:lnTo>
                <a:lnTo>
                  <a:pt x="0" y="205799"/>
                </a:lnTo>
                <a:lnTo>
                  <a:pt x="5573" y="164326"/>
                </a:lnTo>
                <a:lnTo>
                  <a:pt x="21558" y="125697"/>
                </a:lnTo>
                <a:lnTo>
                  <a:pt x="46853" y="90739"/>
                </a:lnTo>
                <a:lnTo>
                  <a:pt x="80352" y="60281"/>
                </a:lnTo>
                <a:lnTo>
                  <a:pt x="120955" y="35150"/>
                </a:lnTo>
                <a:lnTo>
                  <a:pt x="167557" y="16174"/>
                </a:lnTo>
                <a:lnTo>
                  <a:pt x="219056" y="4181"/>
                </a:lnTo>
                <a:lnTo>
                  <a:pt x="274349" y="0"/>
                </a:lnTo>
                <a:lnTo>
                  <a:pt x="329642" y="4181"/>
                </a:lnTo>
                <a:lnTo>
                  <a:pt x="381141" y="16174"/>
                </a:lnTo>
                <a:lnTo>
                  <a:pt x="427743" y="35150"/>
                </a:lnTo>
                <a:lnTo>
                  <a:pt x="468345" y="60281"/>
                </a:lnTo>
                <a:lnTo>
                  <a:pt x="501845" y="90739"/>
                </a:lnTo>
                <a:lnTo>
                  <a:pt x="527139" y="125697"/>
                </a:lnTo>
                <a:lnTo>
                  <a:pt x="543125" y="164326"/>
                </a:lnTo>
                <a:lnTo>
                  <a:pt x="548698" y="205799"/>
                </a:lnTo>
                <a:lnTo>
                  <a:pt x="543125" y="247272"/>
                </a:lnTo>
                <a:lnTo>
                  <a:pt x="527139" y="285901"/>
                </a:lnTo>
                <a:lnTo>
                  <a:pt x="501845" y="320859"/>
                </a:lnTo>
                <a:lnTo>
                  <a:pt x="468345" y="351318"/>
                </a:lnTo>
                <a:lnTo>
                  <a:pt x="427743" y="376449"/>
                </a:lnTo>
                <a:lnTo>
                  <a:pt x="381141" y="395424"/>
                </a:lnTo>
                <a:lnTo>
                  <a:pt x="329642" y="407417"/>
                </a:lnTo>
                <a:lnTo>
                  <a:pt x="274349" y="411599"/>
                </a:lnTo>
                <a:close/>
              </a:path>
            </a:pathLst>
          </a:custGeom>
          <a:solidFill>
            <a:srgbClr val="FD8536"/>
          </a:solidFill>
        </p:spPr>
        <p:txBody>
          <a:bodyPr wrap="square" lIns="0" tIns="0" rIns="0" bIns="0" rtlCol="0"/>
          <a:lstStyle/>
          <a:p>
            <a:endParaRPr/>
          </a:p>
        </p:txBody>
      </p:sp>
      <p:sp>
        <p:nvSpPr>
          <p:cNvPr id="18" name="bg object 18"/>
          <p:cNvSpPr/>
          <p:nvPr/>
        </p:nvSpPr>
        <p:spPr>
          <a:xfrm>
            <a:off x="87629" y="0"/>
            <a:ext cx="0" cy="5143500"/>
          </a:xfrm>
          <a:custGeom>
            <a:avLst/>
            <a:gdLst/>
            <a:ahLst/>
            <a:cxnLst/>
            <a:rect l="l" t="t" r="r" b="b"/>
            <a:pathLst>
              <a:path h="5143500">
                <a:moveTo>
                  <a:pt x="0" y="0"/>
                </a:moveTo>
                <a:lnTo>
                  <a:pt x="0" y="5143489"/>
                </a:lnTo>
              </a:path>
            </a:pathLst>
          </a:custGeom>
          <a:ln w="34289">
            <a:solidFill>
              <a:srgbClr val="FDC1AC"/>
            </a:solidFill>
          </a:ln>
        </p:spPr>
        <p:txBody>
          <a:bodyPr wrap="square" lIns="0" tIns="0" rIns="0" bIns="0" rtlCol="0"/>
          <a:lstStyle/>
          <a:p>
            <a:endParaRPr/>
          </a:p>
        </p:txBody>
      </p:sp>
      <p:sp>
        <p:nvSpPr>
          <p:cNvPr id="19" name="bg object 19"/>
          <p:cNvSpPr/>
          <p:nvPr/>
        </p:nvSpPr>
        <p:spPr>
          <a:xfrm>
            <a:off x="53339" y="0"/>
            <a:ext cx="0" cy="5143500"/>
          </a:xfrm>
          <a:custGeom>
            <a:avLst/>
            <a:gdLst/>
            <a:ahLst/>
            <a:cxnLst/>
            <a:rect l="l" t="t" r="r" b="b"/>
            <a:pathLst>
              <a:path h="5143500">
                <a:moveTo>
                  <a:pt x="0" y="0"/>
                </a:moveTo>
                <a:lnTo>
                  <a:pt x="0" y="5143489"/>
                </a:lnTo>
              </a:path>
            </a:pathLst>
          </a:custGeom>
          <a:ln w="11429">
            <a:solidFill>
              <a:srgbClr val="FDC1AC"/>
            </a:solidFill>
          </a:ln>
        </p:spPr>
        <p:txBody>
          <a:bodyPr wrap="square" lIns="0" tIns="0" rIns="0" bIns="0" rtlCol="0"/>
          <a:lstStyle/>
          <a:p>
            <a:endParaRPr/>
          </a:p>
        </p:txBody>
      </p:sp>
      <p:sp>
        <p:nvSpPr>
          <p:cNvPr id="20" name="bg object 20"/>
          <p:cNvSpPr/>
          <p:nvPr/>
        </p:nvSpPr>
        <p:spPr>
          <a:xfrm>
            <a:off x="8839182" y="0"/>
            <a:ext cx="304800" cy="5143500"/>
          </a:xfrm>
          <a:custGeom>
            <a:avLst/>
            <a:gdLst/>
            <a:ahLst/>
            <a:cxnLst/>
            <a:rect l="l" t="t" r="r" b="b"/>
            <a:pathLst>
              <a:path w="304800" h="5143500">
                <a:moveTo>
                  <a:pt x="304799" y="5143489"/>
                </a:moveTo>
                <a:lnTo>
                  <a:pt x="0" y="5143489"/>
                </a:lnTo>
                <a:lnTo>
                  <a:pt x="0" y="0"/>
                </a:lnTo>
                <a:lnTo>
                  <a:pt x="304799" y="0"/>
                </a:lnTo>
                <a:lnTo>
                  <a:pt x="304799" y="5143489"/>
                </a:lnTo>
                <a:close/>
              </a:path>
            </a:pathLst>
          </a:custGeom>
          <a:solidFill>
            <a:srgbClr val="FDC1AC">
              <a:alpha val="86665"/>
            </a:srgbClr>
          </a:solidFill>
        </p:spPr>
        <p:txBody>
          <a:bodyPr wrap="square" lIns="0" tIns="0" rIns="0" bIns="0" rtlCol="0"/>
          <a:lstStyle/>
          <a:p>
            <a:endParaRPr/>
          </a:p>
        </p:txBody>
      </p:sp>
      <p:sp>
        <p:nvSpPr>
          <p:cNvPr id="21" name="bg object 21"/>
          <p:cNvSpPr/>
          <p:nvPr/>
        </p:nvSpPr>
        <p:spPr>
          <a:xfrm>
            <a:off x="8915382" y="0"/>
            <a:ext cx="0" cy="5143500"/>
          </a:xfrm>
          <a:custGeom>
            <a:avLst/>
            <a:gdLst/>
            <a:ahLst/>
            <a:cxnLst/>
            <a:rect l="l" t="t" r="r" b="b"/>
            <a:pathLst>
              <a:path h="5143500">
                <a:moveTo>
                  <a:pt x="0" y="0"/>
                </a:moveTo>
                <a:lnTo>
                  <a:pt x="0" y="5143489"/>
                </a:lnTo>
              </a:path>
            </a:pathLst>
          </a:custGeom>
          <a:ln w="9524">
            <a:solidFill>
              <a:srgbClr val="FD8536"/>
            </a:solidFill>
          </a:ln>
        </p:spPr>
        <p:txBody>
          <a:bodyPr wrap="square" lIns="0" tIns="0" rIns="0" bIns="0" rtlCol="0"/>
          <a:lstStyle/>
          <a:p>
            <a:endParaRPr/>
          </a:p>
        </p:txBody>
      </p:sp>
      <p:sp>
        <p:nvSpPr>
          <p:cNvPr id="2" name="Holder 2"/>
          <p:cNvSpPr>
            <a:spLocks noGrp="1"/>
          </p:cNvSpPr>
          <p:nvPr>
            <p:ph type="title"/>
          </p:nvPr>
        </p:nvSpPr>
        <p:spPr>
          <a:xfrm>
            <a:off x="1297181" y="582806"/>
            <a:ext cx="6549637" cy="391159"/>
          </a:xfrm>
          <a:prstGeom prst="rect">
            <a:avLst/>
          </a:prstGeom>
        </p:spPr>
        <p:txBody>
          <a:bodyPr wrap="square" lIns="0" tIns="0" rIns="0" bIns="0">
            <a:spAutoFit/>
          </a:bodyPr>
          <a:lstStyle>
            <a:lvl1pPr>
              <a:defRPr sz="2400" b="1" i="0">
                <a:solidFill>
                  <a:srgbClr val="073662"/>
                </a:solidFill>
                <a:latin typeface="Times New Roman"/>
                <a:cs typeface="Times New Roman"/>
              </a:defRPr>
            </a:lvl1pPr>
          </a:lstStyle>
          <a:p>
            <a:endParaRPr/>
          </a:p>
        </p:txBody>
      </p:sp>
      <p:sp>
        <p:nvSpPr>
          <p:cNvPr id="3" name="Holder 3"/>
          <p:cNvSpPr>
            <a:spLocks noGrp="1"/>
          </p:cNvSpPr>
          <p:nvPr>
            <p:ph type="body" idx="1"/>
          </p:nvPr>
        </p:nvSpPr>
        <p:spPr>
          <a:xfrm>
            <a:off x="485925" y="880235"/>
            <a:ext cx="8172149" cy="1130300"/>
          </a:xfrm>
          <a:prstGeom prst="rect">
            <a:avLst/>
          </a:prstGeom>
        </p:spPr>
        <p:txBody>
          <a:bodyPr wrap="square" lIns="0" tIns="0" rIns="0" bIns="0">
            <a:spAutoFit/>
          </a:bodyPr>
          <a:lstStyle>
            <a:lvl1pPr>
              <a:defRPr sz="16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11/9/2020</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20.png"/><Relationship Id="rId7" Type="http://schemas.openxmlformats.org/officeDocument/2006/relationships/image" Target="../media/image24.jpg"/><Relationship Id="rId12" Type="http://schemas.openxmlformats.org/officeDocument/2006/relationships/image" Target="../media/image29.png"/><Relationship Id="rId2" Type="http://schemas.openxmlformats.org/officeDocument/2006/relationships/image" Target="../media/image19.jpg"/><Relationship Id="rId1" Type="http://schemas.openxmlformats.org/officeDocument/2006/relationships/slideLayout" Target="../slideLayouts/slideLayout4.xml"/><Relationship Id="rId6" Type="http://schemas.openxmlformats.org/officeDocument/2006/relationships/image" Target="../media/image23.jpg"/><Relationship Id="rId11" Type="http://schemas.openxmlformats.org/officeDocument/2006/relationships/image" Target="../media/image28.png"/><Relationship Id="rId5" Type="http://schemas.openxmlformats.org/officeDocument/2006/relationships/image" Target="../media/image22.jpg"/><Relationship Id="rId10" Type="http://schemas.openxmlformats.org/officeDocument/2006/relationships/image" Target="../media/image27.png"/><Relationship Id="rId4" Type="http://schemas.openxmlformats.org/officeDocument/2006/relationships/image" Target="../media/image21.jpg"/><Relationship Id="rId9"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jp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8.jpg"/></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7437C-E34C-41B1-98CE-7ED929779A5F}"/>
              </a:ext>
            </a:extLst>
          </p:cNvPr>
          <p:cNvSpPr>
            <a:spLocks noGrp="1"/>
          </p:cNvSpPr>
          <p:nvPr>
            <p:ph type="title"/>
          </p:nvPr>
        </p:nvSpPr>
        <p:spPr>
          <a:xfrm>
            <a:off x="990600" y="971550"/>
            <a:ext cx="6856219" cy="2585323"/>
          </a:xfrm>
        </p:spPr>
        <p:txBody>
          <a:bodyPr/>
          <a:lstStyle/>
          <a:p>
            <a:pPr algn="ctr"/>
            <a:r>
              <a:rPr lang="en-IN" sz="2800" dirty="0"/>
              <a:t>Manas Nighrunkar</a:t>
            </a:r>
            <a:br>
              <a:rPr lang="en-IN" sz="2800" dirty="0"/>
            </a:br>
            <a:r>
              <a:rPr lang="en-IN" sz="2800" dirty="0"/>
              <a:t>111803144</a:t>
            </a:r>
            <a:br>
              <a:rPr lang="en-IN" sz="2800" dirty="0"/>
            </a:br>
            <a:r>
              <a:rPr lang="en-IN" sz="2800" dirty="0"/>
              <a:t>Comp </a:t>
            </a:r>
            <a:r>
              <a:rPr lang="en-IN" sz="2800" dirty="0" err="1"/>
              <a:t>Div</a:t>
            </a:r>
            <a:r>
              <a:rPr lang="en-IN" sz="2800" dirty="0"/>
              <a:t> 2        T2</a:t>
            </a:r>
            <a:br>
              <a:rPr lang="en-IN" sz="2800" dirty="0"/>
            </a:br>
            <a:r>
              <a:rPr lang="en-IN" sz="2800" dirty="0"/>
              <a:t>AI Mini-Project</a:t>
            </a:r>
            <a:br>
              <a:rPr lang="en-IN" sz="2800" dirty="0"/>
            </a:br>
            <a:r>
              <a:rPr lang="en-IN" sz="2800" dirty="0"/>
              <a:t>Stock price Prediction using LSTM</a:t>
            </a:r>
            <a:br>
              <a:rPr lang="en-IN" sz="2800" dirty="0"/>
            </a:br>
            <a:endParaRPr lang="en-IN" sz="2800" dirty="0"/>
          </a:p>
        </p:txBody>
      </p:sp>
    </p:spTree>
    <p:extLst>
      <p:ext uri="{BB962C8B-B14F-4D97-AF65-F5344CB8AC3E}">
        <p14:creationId xmlns:p14="http://schemas.microsoft.com/office/powerpoint/2010/main" val="3478901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200011"/>
            <a:ext cx="4135120" cy="574040"/>
          </a:xfrm>
          <a:prstGeom prst="rect">
            <a:avLst/>
          </a:prstGeom>
        </p:spPr>
        <p:txBody>
          <a:bodyPr vert="horz" wrap="square" lIns="0" tIns="12700" rIns="0" bIns="0" rtlCol="0">
            <a:spAutoFit/>
          </a:bodyPr>
          <a:lstStyle/>
          <a:p>
            <a:pPr marL="12700">
              <a:lnSpc>
                <a:spcPct val="100000"/>
              </a:lnSpc>
              <a:spcBef>
                <a:spcPts val="100"/>
              </a:spcBef>
            </a:pPr>
            <a:r>
              <a:rPr sz="3600" spc="5" dirty="0">
                <a:latin typeface="Arial"/>
                <a:cs typeface="Arial"/>
              </a:rPr>
              <a:t>A</a:t>
            </a:r>
            <a:r>
              <a:rPr sz="2500" spc="5" dirty="0">
                <a:latin typeface="Arial"/>
                <a:cs typeface="Arial"/>
              </a:rPr>
              <a:t>PPROACHES </a:t>
            </a:r>
            <a:r>
              <a:rPr sz="2500" spc="-15" dirty="0">
                <a:latin typeface="Arial"/>
                <a:cs typeface="Arial"/>
              </a:rPr>
              <a:t>TO</a:t>
            </a:r>
            <a:r>
              <a:rPr sz="2500" spc="-125" dirty="0">
                <a:latin typeface="Arial"/>
                <a:cs typeface="Arial"/>
              </a:rPr>
              <a:t> </a:t>
            </a:r>
            <a:r>
              <a:rPr sz="2500" spc="-30" dirty="0">
                <a:latin typeface="Arial"/>
                <a:cs typeface="Arial"/>
              </a:rPr>
              <a:t>SOLVE</a:t>
            </a:r>
            <a:endParaRPr sz="2500">
              <a:latin typeface="Arial"/>
              <a:cs typeface="Arial"/>
            </a:endParaRPr>
          </a:p>
        </p:txBody>
      </p:sp>
      <p:sp>
        <p:nvSpPr>
          <p:cNvPr id="3" name="object 3"/>
          <p:cNvSpPr txBox="1"/>
          <p:nvPr/>
        </p:nvSpPr>
        <p:spPr>
          <a:xfrm>
            <a:off x="636119" y="1005498"/>
            <a:ext cx="3496945" cy="678815"/>
          </a:xfrm>
          <a:prstGeom prst="rect">
            <a:avLst/>
          </a:prstGeom>
        </p:spPr>
        <p:txBody>
          <a:bodyPr vert="horz" wrap="square" lIns="0" tIns="12700" rIns="0" bIns="0" rtlCol="0">
            <a:spAutoFit/>
          </a:bodyPr>
          <a:lstStyle/>
          <a:p>
            <a:pPr marL="363855" indent="-351790">
              <a:lnSpc>
                <a:spcPct val="100000"/>
              </a:lnSpc>
              <a:spcBef>
                <a:spcPts val="100"/>
              </a:spcBef>
              <a:buChar char="●"/>
              <a:tabLst>
                <a:tab pos="363855" algn="l"/>
                <a:tab pos="364490" algn="l"/>
              </a:tabLst>
            </a:pPr>
            <a:r>
              <a:rPr sz="1600" spc="-5" dirty="0">
                <a:latin typeface="Arial"/>
                <a:cs typeface="Arial"/>
              </a:rPr>
              <a:t>Linear</a:t>
            </a:r>
            <a:r>
              <a:rPr sz="1600" spc="-10" dirty="0">
                <a:latin typeface="Arial"/>
                <a:cs typeface="Arial"/>
              </a:rPr>
              <a:t> </a:t>
            </a:r>
            <a:r>
              <a:rPr sz="1600" spc="-5" dirty="0">
                <a:latin typeface="Arial"/>
                <a:cs typeface="Arial"/>
              </a:rPr>
              <a:t>Regression</a:t>
            </a:r>
            <a:endParaRPr sz="1600">
              <a:latin typeface="Arial"/>
              <a:cs typeface="Arial"/>
            </a:endParaRPr>
          </a:p>
          <a:p>
            <a:pPr marL="363855" indent="-351790">
              <a:lnSpc>
                <a:spcPct val="100000"/>
              </a:lnSpc>
              <a:spcBef>
                <a:spcPts val="1305"/>
              </a:spcBef>
              <a:buChar char="●"/>
              <a:tabLst>
                <a:tab pos="363855" algn="l"/>
                <a:tab pos="364490" algn="l"/>
              </a:tabLst>
            </a:pPr>
            <a:r>
              <a:rPr sz="1600" spc="-5" dirty="0">
                <a:latin typeface="Arial"/>
                <a:cs typeface="Arial"/>
              </a:rPr>
              <a:t>Recurrent Neural Network </a:t>
            </a:r>
            <a:r>
              <a:rPr sz="1600" dirty="0">
                <a:latin typeface="Arial"/>
                <a:cs typeface="Arial"/>
              </a:rPr>
              <a:t>+</a:t>
            </a:r>
            <a:r>
              <a:rPr sz="1600" spc="-85" dirty="0">
                <a:latin typeface="Arial"/>
                <a:cs typeface="Arial"/>
              </a:rPr>
              <a:t> </a:t>
            </a:r>
            <a:r>
              <a:rPr sz="1600" spc="-5" dirty="0">
                <a:latin typeface="Arial"/>
                <a:cs typeface="Arial"/>
              </a:rPr>
              <a:t>LSTM</a:t>
            </a:r>
            <a:endParaRPr sz="1600">
              <a:latin typeface="Arial"/>
              <a:cs typeface="Arial"/>
            </a:endParaRPr>
          </a:p>
        </p:txBody>
      </p:sp>
      <p:sp>
        <p:nvSpPr>
          <p:cNvPr id="4" name="object 4"/>
          <p:cNvSpPr txBox="1"/>
          <p:nvPr/>
        </p:nvSpPr>
        <p:spPr>
          <a:xfrm>
            <a:off x="8319059" y="4371391"/>
            <a:ext cx="229870" cy="238760"/>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FFFFFF"/>
                </a:solidFill>
                <a:latin typeface="Tuffy"/>
                <a:cs typeface="Tuffy"/>
              </a:rPr>
              <a:t>11</a:t>
            </a:r>
            <a:endParaRPr sz="1400">
              <a:latin typeface="Tuffy"/>
              <a:cs typeface="Tuff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216086"/>
            <a:ext cx="3657600" cy="574040"/>
          </a:xfrm>
          <a:prstGeom prst="rect">
            <a:avLst/>
          </a:prstGeom>
        </p:spPr>
        <p:txBody>
          <a:bodyPr vert="horz" wrap="square" lIns="0" tIns="12700" rIns="0" bIns="0" rtlCol="0">
            <a:spAutoFit/>
          </a:bodyPr>
          <a:lstStyle/>
          <a:p>
            <a:pPr marL="12700">
              <a:lnSpc>
                <a:spcPct val="100000"/>
              </a:lnSpc>
              <a:spcBef>
                <a:spcPts val="100"/>
              </a:spcBef>
            </a:pPr>
            <a:r>
              <a:rPr sz="3600" spc="5" dirty="0">
                <a:latin typeface="Arial"/>
                <a:cs typeface="Arial"/>
              </a:rPr>
              <a:t>L</a:t>
            </a:r>
            <a:r>
              <a:rPr sz="2500" spc="5" dirty="0">
                <a:latin typeface="Arial"/>
                <a:cs typeface="Arial"/>
              </a:rPr>
              <a:t>INEAR</a:t>
            </a:r>
            <a:r>
              <a:rPr sz="2500" spc="245" dirty="0">
                <a:latin typeface="Arial"/>
                <a:cs typeface="Arial"/>
              </a:rPr>
              <a:t> </a:t>
            </a:r>
            <a:r>
              <a:rPr sz="3600" spc="5" dirty="0">
                <a:latin typeface="Arial"/>
                <a:cs typeface="Arial"/>
              </a:rPr>
              <a:t>R</a:t>
            </a:r>
            <a:r>
              <a:rPr sz="2500" spc="5" dirty="0">
                <a:latin typeface="Arial"/>
                <a:cs typeface="Arial"/>
              </a:rPr>
              <a:t>EGRESSION</a:t>
            </a:r>
            <a:endParaRPr sz="2500">
              <a:latin typeface="Arial"/>
              <a:cs typeface="Arial"/>
            </a:endParaRPr>
          </a:p>
        </p:txBody>
      </p:sp>
      <p:sp>
        <p:nvSpPr>
          <p:cNvPr id="3" name="object 3"/>
          <p:cNvSpPr txBox="1"/>
          <p:nvPr/>
        </p:nvSpPr>
        <p:spPr>
          <a:xfrm>
            <a:off x="598644" y="979095"/>
            <a:ext cx="3057525" cy="269240"/>
          </a:xfrm>
          <a:prstGeom prst="rect">
            <a:avLst/>
          </a:prstGeom>
        </p:spPr>
        <p:txBody>
          <a:bodyPr vert="horz" wrap="square" lIns="0" tIns="12700" rIns="0" bIns="0" rtlCol="0">
            <a:spAutoFit/>
          </a:bodyPr>
          <a:lstStyle/>
          <a:p>
            <a:pPr marL="363855" indent="-351790">
              <a:lnSpc>
                <a:spcPct val="100000"/>
              </a:lnSpc>
              <a:spcBef>
                <a:spcPts val="100"/>
              </a:spcBef>
              <a:buChar char="●"/>
              <a:tabLst>
                <a:tab pos="363855" algn="l"/>
                <a:tab pos="364490" algn="l"/>
                <a:tab pos="1193165" algn="l"/>
                <a:tab pos="2406650" algn="l"/>
                <a:tab pos="2818130" algn="l"/>
              </a:tabLst>
            </a:pPr>
            <a:r>
              <a:rPr sz="1600" spc="-5" dirty="0">
                <a:latin typeface="Arial"/>
                <a:cs typeface="Arial"/>
              </a:rPr>
              <a:t>Linea</a:t>
            </a:r>
            <a:r>
              <a:rPr sz="1600" dirty="0">
                <a:latin typeface="Arial"/>
                <a:cs typeface="Arial"/>
              </a:rPr>
              <a:t>r	regression	</a:t>
            </a:r>
            <a:r>
              <a:rPr sz="1600" spc="-5" dirty="0">
                <a:latin typeface="Arial"/>
                <a:cs typeface="Arial"/>
              </a:rPr>
              <a:t>i</a:t>
            </a:r>
            <a:r>
              <a:rPr sz="1600" dirty="0">
                <a:latin typeface="Arial"/>
                <a:cs typeface="Arial"/>
              </a:rPr>
              <a:t>s	</a:t>
            </a:r>
            <a:r>
              <a:rPr sz="1600" spc="-5" dirty="0">
                <a:latin typeface="Arial"/>
                <a:cs typeface="Arial"/>
              </a:rPr>
              <a:t>an</a:t>
            </a:r>
            <a:endParaRPr sz="1600">
              <a:latin typeface="Arial"/>
              <a:cs typeface="Arial"/>
            </a:endParaRPr>
          </a:p>
        </p:txBody>
      </p:sp>
      <p:sp>
        <p:nvSpPr>
          <p:cNvPr id="4" name="object 4"/>
          <p:cNvSpPr txBox="1"/>
          <p:nvPr/>
        </p:nvSpPr>
        <p:spPr>
          <a:xfrm>
            <a:off x="949947" y="1222934"/>
            <a:ext cx="2707640" cy="2235200"/>
          </a:xfrm>
          <a:prstGeom prst="rect">
            <a:avLst/>
          </a:prstGeom>
        </p:spPr>
        <p:txBody>
          <a:bodyPr vert="horz" wrap="square" lIns="0" tIns="12700" rIns="0" bIns="0" rtlCol="0">
            <a:spAutoFit/>
          </a:bodyPr>
          <a:lstStyle/>
          <a:p>
            <a:pPr marL="12700" marR="5080" algn="just">
              <a:lnSpc>
                <a:spcPct val="113300"/>
              </a:lnSpc>
              <a:spcBef>
                <a:spcPts val="100"/>
              </a:spcBef>
            </a:pPr>
            <a:r>
              <a:rPr sz="1600" spc="-5" dirty="0">
                <a:latin typeface="Arial"/>
                <a:cs typeface="Arial"/>
              </a:rPr>
              <a:t>approach for predictive  </a:t>
            </a:r>
            <a:r>
              <a:rPr sz="1600" dirty="0">
                <a:latin typeface="Arial"/>
                <a:cs typeface="Arial"/>
              </a:rPr>
              <a:t>modeling </a:t>
            </a:r>
            <a:r>
              <a:rPr sz="1600" spc="-5" dirty="0">
                <a:latin typeface="Arial"/>
                <a:cs typeface="Arial"/>
              </a:rPr>
              <a:t>to </a:t>
            </a:r>
            <a:r>
              <a:rPr sz="1600" dirty="0">
                <a:latin typeface="Arial"/>
                <a:cs typeface="Arial"/>
              </a:rPr>
              <a:t>showcase </a:t>
            </a:r>
            <a:r>
              <a:rPr sz="1600" spc="-5" dirty="0">
                <a:latin typeface="Arial"/>
                <a:cs typeface="Arial"/>
              </a:rPr>
              <a:t>the  </a:t>
            </a:r>
            <a:r>
              <a:rPr sz="1600" dirty="0">
                <a:latin typeface="Arial"/>
                <a:cs typeface="Arial"/>
              </a:rPr>
              <a:t>relationship </a:t>
            </a:r>
            <a:r>
              <a:rPr sz="1600" spc="-5" dirty="0">
                <a:latin typeface="Arial"/>
                <a:cs typeface="Arial"/>
              </a:rPr>
              <a:t>between </a:t>
            </a:r>
            <a:r>
              <a:rPr sz="1600" dirty="0">
                <a:latin typeface="Arial"/>
                <a:cs typeface="Arial"/>
              </a:rPr>
              <a:t>a scalar  </a:t>
            </a:r>
            <a:r>
              <a:rPr sz="1600" spc="-5" dirty="0">
                <a:latin typeface="Arial"/>
                <a:cs typeface="Arial"/>
              </a:rPr>
              <a:t>dependent </a:t>
            </a:r>
            <a:r>
              <a:rPr sz="1600" dirty="0">
                <a:latin typeface="Arial"/>
                <a:cs typeface="Arial"/>
              </a:rPr>
              <a:t>variable </a:t>
            </a:r>
            <a:r>
              <a:rPr sz="1600" b="1" spc="-5" dirty="0">
                <a:solidFill>
                  <a:srgbClr val="A51C00"/>
                </a:solidFill>
                <a:latin typeface="Arial"/>
                <a:cs typeface="Arial"/>
              </a:rPr>
              <a:t>‘Y’</a:t>
            </a:r>
            <a:r>
              <a:rPr sz="1600" spc="-5" dirty="0">
                <a:latin typeface="Arial"/>
                <a:cs typeface="Arial"/>
              </a:rPr>
              <a:t>, </a:t>
            </a:r>
            <a:r>
              <a:rPr sz="1600" dirty="0">
                <a:latin typeface="Arial"/>
                <a:cs typeface="Arial"/>
              </a:rPr>
              <a:t>(in  </a:t>
            </a:r>
            <a:r>
              <a:rPr sz="1600" spc="-5" dirty="0">
                <a:latin typeface="Arial"/>
                <a:cs typeface="Arial"/>
              </a:rPr>
              <a:t>our </a:t>
            </a:r>
            <a:r>
              <a:rPr sz="1600" dirty="0">
                <a:latin typeface="Arial"/>
                <a:cs typeface="Arial"/>
              </a:rPr>
              <a:t>case, </a:t>
            </a:r>
            <a:r>
              <a:rPr sz="1600" spc="-5" dirty="0">
                <a:latin typeface="Arial"/>
                <a:cs typeface="Arial"/>
              </a:rPr>
              <a:t>we have ‘</a:t>
            </a:r>
            <a:r>
              <a:rPr sz="1600" b="1" spc="-5" dirty="0">
                <a:solidFill>
                  <a:srgbClr val="A51C00"/>
                </a:solidFill>
                <a:latin typeface="Arial"/>
                <a:cs typeface="Arial"/>
              </a:rPr>
              <a:t>Close</a:t>
            </a:r>
            <a:r>
              <a:rPr sz="1600" spc="-5" dirty="0">
                <a:latin typeface="Arial"/>
                <a:cs typeface="Arial"/>
              </a:rPr>
              <a:t>’  attribute) and one or </a:t>
            </a:r>
            <a:r>
              <a:rPr sz="1600" dirty="0">
                <a:latin typeface="Arial"/>
                <a:cs typeface="Arial"/>
              </a:rPr>
              <a:t>more  </a:t>
            </a:r>
            <a:r>
              <a:rPr sz="1600" spc="-5" dirty="0">
                <a:latin typeface="Arial"/>
                <a:cs typeface="Arial"/>
              </a:rPr>
              <a:t>independent </a:t>
            </a:r>
            <a:r>
              <a:rPr sz="1600" dirty="0">
                <a:latin typeface="Arial"/>
                <a:cs typeface="Arial"/>
              </a:rPr>
              <a:t>variables </a:t>
            </a:r>
            <a:r>
              <a:rPr sz="1600" b="1" spc="-5" dirty="0">
                <a:solidFill>
                  <a:srgbClr val="A51C00"/>
                </a:solidFill>
                <a:latin typeface="Arial"/>
                <a:cs typeface="Arial"/>
              </a:rPr>
              <a:t>‘X’  </a:t>
            </a:r>
            <a:r>
              <a:rPr sz="1600" spc="-15" dirty="0">
                <a:latin typeface="Arial"/>
                <a:cs typeface="Arial"/>
              </a:rPr>
              <a:t>(‘</a:t>
            </a:r>
            <a:r>
              <a:rPr sz="1600" b="1" spc="-15" dirty="0">
                <a:solidFill>
                  <a:srgbClr val="A51C00"/>
                </a:solidFill>
                <a:latin typeface="Arial"/>
                <a:cs typeface="Arial"/>
              </a:rPr>
              <a:t>Trading </a:t>
            </a:r>
            <a:r>
              <a:rPr sz="1600" b="1" spc="-5" dirty="0">
                <a:solidFill>
                  <a:srgbClr val="A51C00"/>
                </a:solidFill>
                <a:latin typeface="Arial"/>
                <a:cs typeface="Arial"/>
              </a:rPr>
              <a:t>day</a:t>
            </a:r>
            <a:r>
              <a:rPr sz="1600" spc="-5" dirty="0">
                <a:latin typeface="Arial"/>
                <a:cs typeface="Arial"/>
              </a:rPr>
              <a:t>’</a:t>
            </a:r>
            <a:r>
              <a:rPr sz="1600" spc="-70" dirty="0">
                <a:latin typeface="Arial"/>
                <a:cs typeface="Arial"/>
              </a:rPr>
              <a:t> </a:t>
            </a:r>
            <a:r>
              <a:rPr sz="1600" spc="-5" dirty="0">
                <a:latin typeface="Arial"/>
                <a:cs typeface="Arial"/>
              </a:rPr>
              <a:t>attribute).</a:t>
            </a:r>
            <a:endParaRPr sz="1600">
              <a:latin typeface="Arial"/>
              <a:cs typeface="Arial"/>
            </a:endParaRPr>
          </a:p>
        </p:txBody>
      </p:sp>
      <p:sp>
        <p:nvSpPr>
          <p:cNvPr id="5" name="object 5"/>
          <p:cNvSpPr txBox="1"/>
          <p:nvPr/>
        </p:nvSpPr>
        <p:spPr>
          <a:xfrm>
            <a:off x="8319059" y="4371391"/>
            <a:ext cx="229870" cy="238760"/>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FFFFFF"/>
                </a:solidFill>
                <a:latin typeface="Tuffy"/>
                <a:cs typeface="Tuffy"/>
              </a:rPr>
              <a:t>12</a:t>
            </a:r>
            <a:endParaRPr sz="1400">
              <a:latin typeface="Tuffy"/>
              <a:cs typeface="Tuffy"/>
            </a:endParaRPr>
          </a:p>
        </p:txBody>
      </p:sp>
      <p:sp>
        <p:nvSpPr>
          <p:cNvPr id="6" name="object 6"/>
          <p:cNvSpPr txBox="1"/>
          <p:nvPr/>
        </p:nvSpPr>
        <p:spPr>
          <a:xfrm>
            <a:off x="4056016" y="2654834"/>
            <a:ext cx="167640" cy="371475"/>
          </a:xfrm>
          <a:prstGeom prst="rect">
            <a:avLst/>
          </a:prstGeom>
        </p:spPr>
        <p:txBody>
          <a:bodyPr vert="vert270" wrap="square" lIns="0" tIns="635" rIns="0" bIns="0" rtlCol="0">
            <a:spAutoFit/>
          </a:bodyPr>
          <a:lstStyle/>
          <a:p>
            <a:pPr marL="12700">
              <a:lnSpc>
                <a:spcPct val="100000"/>
              </a:lnSpc>
              <a:spcBef>
                <a:spcPts val="5"/>
              </a:spcBef>
            </a:pPr>
            <a:r>
              <a:rPr sz="1000" b="1" spc="-5" dirty="0">
                <a:latin typeface="Arial"/>
                <a:cs typeface="Arial"/>
              </a:rPr>
              <a:t>Close</a:t>
            </a:r>
            <a:endParaRPr sz="1000">
              <a:latin typeface="Arial"/>
              <a:cs typeface="Arial"/>
            </a:endParaRPr>
          </a:p>
        </p:txBody>
      </p:sp>
      <p:sp>
        <p:nvSpPr>
          <p:cNvPr id="7" name="object 7"/>
          <p:cNvSpPr txBox="1"/>
          <p:nvPr/>
        </p:nvSpPr>
        <p:spPr>
          <a:xfrm>
            <a:off x="6139466" y="4324735"/>
            <a:ext cx="780415" cy="177800"/>
          </a:xfrm>
          <a:prstGeom prst="rect">
            <a:avLst/>
          </a:prstGeom>
        </p:spPr>
        <p:txBody>
          <a:bodyPr vert="horz" wrap="square" lIns="0" tIns="12700" rIns="0" bIns="0" rtlCol="0">
            <a:spAutoFit/>
          </a:bodyPr>
          <a:lstStyle/>
          <a:p>
            <a:pPr marL="12700">
              <a:lnSpc>
                <a:spcPct val="100000"/>
              </a:lnSpc>
              <a:spcBef>
                <a:spcPts val="100"/>
              </a:spcBef>
            </a:pPr>
            <a:r>
              <a:rPr sz="1000" b="1" dirty="0">
                <a:latin typeface="Arial"/>
                <a:cs typeface="Arial"/>
              </a:rPr>
              <a:t>trading</a:t>
            </a:r>
            <a:r>
              <a:rPr sz="1000" b="1" spc="-75" dirty="0">
                <a:latin typeface="Arial"/>
                <a:cs typeface="Arial"/>
              </a:rPr>
              <a:t> </a:t>
            </a:r>
            <a:r>
              <a:rPr sz="1000" b="1" spc="-5" dirty="0">
                <a:latin typeface="Arial"/>
                <a:cs typeface="Arial"/>
              </a:rPr>
              <a:t>days</a:t>
            </a:r>
            <a:endParaRPr sz="1000">
              <a:latin typeface="Arial"/>
              <a:cs typeface="Arial"/>
            </a:endParaRPr>
          </a:p>
        </p:txBody>
      </p:sp>
      <p:grpSp>
        <p:nvGrpSpPr>
          <p:cNvPr id="8" name="object 8"/>
          <p:cNvGrpSpPr/>
          <p:nvPr/>
        </p:nvGrpSpPr>
        <p:grpSpPr>
          <a:xfrm>
            <a:off x="4298391" y="998447"/>
            <a:ext cx="4327525" cy="3540760"/>
            <a:chOff x="4298391" y="998447"/>
            <a:chExt cx="4327525" cy="3540760"/>
          </a:xfrm>
        </p:grpSpPr>
        <p:sp>
          <p:nvSpPr>
            <p:cNvPr id="9" name="object 9"/>
            <p:cNvSpPr/>
            <p:nvPr/>
          </p:nvSpPr>
          <p:spPr>
            <a:xfrm>
              <a:off x="4298391" y="998447"/>
              <a:ext cx="4327466" cy="3302693"/>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6066312" y="4354241"/>
              <a:ext cx="925830" cy="175260"/>
            </a:xfrm>
            <a:custGeom>
              <a:avLst/>
              <a:gdLst/>
              <a:ahLst/>
              <a:cxnLst/>
              <a:rect l="l" t="t" r="r" b="b"/>
              <a:pathLst>
                <a:path w="925829" h="175260">
                  <a:moveTo>
                    <a:pt x="896348" y="0"/>
                  </a:moveTo>
                  <a:lnTo>
                    <a:pt x="907695" y="2290"/>
                  </a:lnTo>
                  <a:lnTo>
                    <a:pt x="916960" y="8537"/>
                  </a:lnTo>
                  <a:lnTo>
                    <a:pt x="923207" y="17803"/>
                  </a:lnTo>
                  <a:lnTo>
                    <a:pt x="925498" y="29149"/>
                  </a:lnTo>
                  <a:lnTo>
                    <a:pt x="925498" y="145749"/>
                  </a:lnTo>
                  <a:lnTo>
                    <a:pt x="925498" y="153474"/>
                  </a:lnTo>
                  <a:lnTo>
                    <a:pt x="922423" y="160899"/>
                  </a:lnTo>
                  <a:lnTo>
                    <a:pt x="916948" y="166349"/>
                  </a:lnTo>
                  <a:lnTo>
                    <a:pt x="911498" y="171824"/>
                  </a:lnTo>
                  <a:lnTo>
                    <a:pt x="904073" y="174899"/>
                  </a:lnTo>
                  <a:lnTo>
                    <a:pt x="896348" y="174899"/>
                  </a:lnTo>
                  <a:lnTo>
                    <a:pt x="29149" y="174899"/>
                  </a:lnTo>
                  <a:lnTo>
                    <a:pt x="17803" y="172609"/>
                  </a:lnTo>
                  <a:lnTo>
                    <a:pt x="8537" y="166362"/>
                  </a:lnTo>
                  <a:lnTo>
                    <a:pt x="2290" y="157096"/>
                  </a:lnTo>
                  <a:lnTo>
                    <a:pt x="0" y="145749"/>
                  </a:lnTo>
                  <a:lnTo>
                    <a:pt x="0" y="29149"/>
                  </a:lnTo>
                  <a:lnTo>
                    <a:pt x="2290" y="17803"/>
                  </a:lnTo>
                  <a:lnTo>
                    <a:pt x="8537" y="8537"/>
                  </a:lnTo>
                  <a:lnTo>
                    <a:pt x="17803" y="2290"/>
                  </a:lnTo>
                  <a:lnTo>
                    <a:pt x="29149" y="0"/>
                  </a:lnTo>
                  <a:lnTo>
                    <a:pt x="896348" y="0"/>
                  </a:lnTo>
                  <a:close/>
                </a:path>
              </a:pathLst>
            </a:custGeom>
            <a:ln w="19049">
              <a:solidFill>
                <a:srgbClr val="A51C00"/>
              </a:solidFill>
            </a:ln>
          </p:spPr>
          <p:txBody>
            <a:bodyPr wrap="square" lIns="0" tIns="0" rIns="0" bIns="0" rtlCol="0"/>
            <a:lstStyle/>
            <a:p>
              <a:endParaRPr/>
            </a:p>
          </p:txBody>
        </p:sp>
        <p:sp>
          <p:nvSpPr>
            <p:cNvPr id="11" name="object 11"/>
            <p:cNvSpPr/>
            <p:nvPr/>
          </p:nvSpPr>
          <p:spPr>
            <a:xfrm>
              <a:off x="4624490" y="1638296"/>
              <a:ext cx="3439268" cy="1960271"/>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4742740" y="1743971"/>
              <a:ext cx="3220720" cy="1741805"/>
            </a:xfrm>
            <a:custGeom>
              <a:avLst/>
              <a:gdLst/>
              <a:ahLst/>
              <a:cxnLst/>
              <a:rect l="l" t="t" r="r" b="b"/>
              <a:pathLst>
                <a:path w="3220720" h="1741804">
                  <a:moveTo>
                    <a:pt x="3220193" y="0"/>
                  </a:moveTo>
                  <a:lnTo>
                    <a:pt x="0" y="1741196"/>
                  </a:lnTo>
                </a:path>
              </a:pathLst>
            </a:custGeom>
            <a:ln w="19049">
              <a:solidFill>
                <a:srgbClr val="FF0000"/>
              </a:solidFill>
            </a:ln>
          </p:spPr>
          <p:txBody>
            <a:bodyPr wrap="square" lIns="0" tIns="0" rIns="0" bIns="0" rtlCol="0"/>
            <a:lstStyle/>
            <a:p>
              <a:endParaRPr/>
            </a:p>
          </p:txBody>
        </p:sp>
      </p:grpSp>
      <p:sp>
        <p:nvSpPr>
          <p:cNvPr id="13" name="object 13"/>
          <p:cNvSpPr/>
          <p:nvPr/>
        </p:nvSpPr>
        <p:spPr>
          <a:xfrm>
            <a:off x="4065266" y="2603694"/>
            <a:ext cx="175260" cy="495300"/>
          </a:xfrm>
          <a:custGeom>
            <a:avLst/>
            <a:gdLst/>
            <a:ahLst/>
            <a:cxnLst/>
            <a:rect l="l" t="t" r="r" b="b"/>
            <a:pathLst>
              <a:path w="175260" h="495300">
                <a:moveTo>
                  <a:pt x="0" y="29149"/>
                </a:moveTo>
                <a:lnTo>
                  <a:pt x="2290" y="17803"/>
                </a:lnTo>
                <a:lnTo>
                  <a:pt x="8537" y="8537"/>
                </a:lnTo>
                <a:lnTo>
                  <a:pt x="17803" y="2290"/>
                </a:lnTo>
                <a:lnTo>
                  <a:pt x="29149" y="0"/>
                </a:lnTo>
                <a:lnTo>
                  <a:pt x="145749" y="0"/>
                </a:lnTo>
                <a:lnTo>
                  <a:pt x="153474" y="0"/>
                </a:lnTo>
                <a:lnTo>
                  <a:pt x="160899" y="3074"/>
                </a:lnTo>
                <a:lnTo>
                  <a:pt x="166349" y="8549"/>
                </a:lnTo>
                <a:lnTo>
                  <a:pt x="171824" y="13999"/>
                </a:lnTo>
                <a:lnTo>
                  <a:pt x="174899" y="21424"/>
                </a:lnTo>
                <a:lnTo>
                  <a:pt x="174899" y="29149"/>
                </a:lnTo>
                <a:lnTo>
                  <a:pt x="174899" y="466149"/>
                </a:lnTo>
                <a:lnTo>
                  <a:pt x="172609" y="477495"/>
                </a:lnTo>
                <a:lnTo>
                  <a:pt x="166362" y="486761"/>
                </a:lnTo>
                <a:lnTo>
                  <a:pt x="157096" y="493008"/>
                </a:lnTo>
                <a:lnTo>
                  <a:pt x="145749" y="495299"/>
                </a:lnTo>
                <a:lnTo>
                  <a:pt x="29149" y="495299"/>
                </a:lnTo>
                <a:lnTo>
                  <a:pt x="17803" y="493008"/>
                </a:lnTo>
                <a:lnTo>
                  <a:pt x="8537" y="486761"/>
                </a:lnTo>
                <a:lnTo>
                  <a:pt x="2290" y="477495"/>
                </a:lnTo>
                <a:lnTo>
                  <a:pt x="0" y="466149"/>
                </a:lnTo>
                <a:lnTo>
                  <a:pt x="0" y="29149"/>
                </a:lnTo>
                <a:close/>
              </a:path>
            </a:pathLst>
          </a:custGeom>
          <a:ln w="19049">
            <a:solidFill>
              <a:srgbClr val="A51C00"/>
            </a:solidFill>
          </a:ln>
        </p:spPr>
        <p:txBody>
          <a:bodyPr wrap="square" lIns="0" tIns="0" rIns="0" bIns="0" rtlCol="0"/>
          <a:lstStyle/>
          <a:p>
            <a:endParaRPr/>
          </a:p>
        </p:txBody>
      </p:sp>
      <p:sp>
        <p:nvSpPr>
          <p:cNvPr id="14" name="object 14"/>
          <p:cNvSpPr txBox="1"/>
          <p:nvPr/>
        </p:nvSpPr>
        <p:spPr>
          <a:xfrm>
            <a:off x="6093755" y="700777"/>
            <a:ext cx="2150745" cy="389255"/>
          </a:xfrm>
          <a:prstGeom prst="rect">
            <a:avLst/>
          </a:prstGeom>
        </p:spPr>
        <p:txBody>
          <a:bodyPr vert="horz" wrap="square" lIns="0" tIns="20320" rIns="0" bIns="0" rtlCol="0">
            <a:spAutoFit/>
          </a:bodyPr>
          <a:lstStyle/>
          <a:p>
            <a:pPr marL="360680" marR="5080" indent="-348615">
              <a:lnSpc>
                <a:spcPts val="1420"/>
              </a:lnSpc>
              <a:spcBef>
                <a:spcPts val="160"/>
              </a:spcBef>
            </a:pPr>
            <a:r>
              <a:rPr sz="1200" b="1" spc="-15" dirty="0">
                <a:latin typeface="Arial"/>
                <a:cs typeface="Arial"/>
              </a:rPr>
              <a:t>Now, </a:t>
            </a:r>
            <a:r>
              <a:rPr sz="1200" b="1" spc="-5" dirty="0">
                <a:latin typeface="Arial"/>
                <a:cs typeface="Arial"/>
              </a:rPr>
              <a:t>you can predict Closing  price along </a:t>
            </a:r>
            <a:r>
              <a:rPr sz="1200" b="1" dirty="0">
                <a:latin typeface="Arial"/>
                <a:cs typeface="Arial"/>
              </a:rPr>
              <a:t>this</a:t>
            </a:r>
            <a:r>
              <a:rPr sz="1200" b="1" spc="-30" dirty="0">
                <a:latin typeface="Arial"/>
                <a:cs typeface="Arial"/>
              </a:rPr>
              <a:t> </a:t>
            </a:r>
            <a:r>
              <a:rPr sz="1200" b="1" spc="-5" dirty="0">
                <a:latin typeface="Arial"/>
                <a:cs typeface="Arial"/>
              </a:rPr>
              <a:t>line</a:t>
            </a:r>
            <a:endParaRPr sz="1200">
              <a:latin typeface="Arial"/>
              <a:cs typeface="Arial"/>
            </a:endParaRPr>
          </a:p>
        </p:txBody>
      </p:sp>
      <p:grpSp>
        <p:nvGrpSpPr>
          <p:cNvPr id="15" name="object 15"/>
          <p:cNvGrpSpPr/>
          <p:nvPr/>
        </p:nvGrpSpPr>
        <p:grpSpPr>
          <a:xfrm>
            <a:off x="7531372" y="1141400"/>
            <a:ext cx="353060" cy="487045"/>
            <a:chOff x="7531372" y="1141400"/>
            <a:chExt cx="353060" cy="487045"/>
          </a:xfrm>
        </p:grpSpPr>
        <p:sp>
          <p:nvSpPr>
            <p:cNvPr id="16" name="object 16"/>
            <p:cNvSpPr/>
            <p:nvPr/>
          </p:nvSpPr>
          <p:spPr>
            <a:xfrm>
              <a:off x="7536134" y="1146162"/>
              <a:ext cx="343535" cy="477520"/>
            </a:xfrm>
            <a:custGeom>
              <a:avLst/>
              <a:gdLst/>
              <a:ahLst/>
              <a:cxnLst/>
              <a:rect l="l" t="t" r="r" b="b"/>
              <a:pathLst>
                <a:path w="343534" h="477519">
                  <a:moveTo>
                    <a:pt x="313949" y="476924"/>
                  </a:moveTo>
                  <a:lnTo>
                    <a:pt x="193774" y="447691"/>
                  </a:lnTo>
                  <a:lnTo>
                    <a:pt x="231124" y="424966"/>
                  </a:lnTo>
                  <a:lnTo>
                    <a:pt x="0" y="45449"/>
                  </a:lnTo>
                  <a:lnTo>
                    <a:pt x="74699" y="0"/>
                  </a:lnTo>
                  <a:lnTo>
                    <a:pt x="305824" y="379516"/>
                  </a:lnTo>
                  <a:lnTo>
                    <a:pt x="343174" y="356791"/>
                  </a:lnTo>
                  <a:lnTo>
                    <a:pt x="313949" y="476924"/>
                  </a:lnTo>
                  <a:close/>
                </a:path>
              </a:pathLst>
            </a:custGeom>
            <a:solidFill>
              <a:srgbClr val="FFF29C"/>
            </a:solidFill>
          </p:spPr>
          <p:txBody>
            <a:bodyPr wrap="square" lIns="0" tIns="0" rIns="0" bIns="0" rtlCol="0"/>
            <a:lstStyle/>
            <a:p>
              <a:endParaRPr/>
            </a:p>
          </p:txBody>
        </p:sp>
        <p:sp>
          <p:nvSpPr>
            <p:cNvPr id="17" name="object 17"/>
            <p:cNvSpPr/>
            <p:nvPr/>
          </p:nvSpPr>
          <p:spPr>
            <a:xfrm>
              <a:off x="7536134" y="1146162"/>
              <a:ext cx="343535" cy="477520"/>
            </a:xfrm>
            <a:custGeom>
              <a:avLst/>
              <a:gdLst/>
              <a:ahLst/>
              <a:cxnLst/>
              <a:rect l="l" t="t" r="r" b="b"/>
              <a:pathLst>
                <a:path w="343534" h="477519">
                  <a:moveTo>
                    <a:pt x="74699" y="0"/>
                  </a:moveTo>
                  <a:lnTo>
                    <a:pt x="305824" y="379516"/>
                  </a:lnTo>
                  <a:lnTo>
                    <a:pt x="343174" y="356791"/>
                  </a:lnTo>
                  <a:lnTo>
                    <a:pt x="313949" y="476924"/>
                  </a:lnTo>
                  <a:lnTo>
                    <a:pt x="193774" y="447691"/>
                  </a:lnTo>
                  <a:lnTo>
                    <a:pt x="231124" y="424966"/>
                  </a:lnTo>
                  <a:lnTo>
                    <a:pt x="0" y="45449"/>
                  </a:lnTo>
                  <a:lnTo>
                    <a:pt x="74699" y="0"/>
                  </a:lnTo>
                  <a:close/>
                </a:path>
              </a:pathLst>
            </a:custGeom>
            <a:ln w="9524">
              <a:solidFill>
                <a:srgbClr val="565E6D"/>
              </a:solidFill>
            </a:ln>
          </p:spPr>
          <p:txBody>
            <a:bodyPr wrap="square" lIns="0" tIns="0" rIns="0" bIns="0" rtlCol="0"/>
            <a:lstStyle/>
            <a:p>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302786"/>
            <a:ext cx="3657600" cy="574040"/>
          </a:xfrm>
          <a:prstGeom prst="rect">
            <a:avLst/>
          </a:prstGeom>
        </p:spPr>
        <p:txBody>
          <a:bodyPr vert="horz" wrap="square" lIns="0" tIns="12700" rIns="0" bIns="0" rtlCol="0">
            <a:spAutoFit/>
          </a:bodyPr>
          <a:lstStyle/>
          <a:p>
            <a:pPr marL="12700">
              <a:lnSpc>
                <a:spcPct val="100000"/>
              </a:lnSpc>
              <a:spcBef>
                <a:spcPts val="100"/>
              </a:spcBef>
            </a:pPr>
            <a:r>
              <a:rPr sz="3600" spc="5" dirty="0">
                <a:latin typeface="Arial"/>
                <a:cs typeface="Arial"/>
              </a:rPr>
              <a:t>L</a:t>
            </a:r>
            <a:r>
              <a:rPr sz="2500" spc="5" dirty="0">
                <a:latin typeface="Arial"/>
                <a:cs typeface="Arial"/>
              </a:rPr>
              <a:t>INEAR</a:t>
            </a:r>
            <a:r>
              <a:rPr sz="2500" spc="245" dirty="0">
                <a:latin typeface="Arial"/>
                <a:cs typeface="Arial"/>
              </a:rPr>
              <a:t> </a:t>
            </a:r>
            <a:r>
              <a:rPr sz="3600" spc="5" dirty="0">
                <a:latin typeface="Arial"/>
                <a:cs typeface="Arial"/>
              </a:rPr>
              <a:t>R</a:t>
            </a:r>
            <a:r>
              <a:rPr sz="2500" spc="5" dirty="0">
                <a:latin typeface="Arial"/>
                <a:cs typeface="Arial"/>
              </a:rPr>
              <a:t>EGRESSION</a:t>
            </a:r>
            <a:endParaRPr sz="2500">
              <a:latin typeface="Arial"/>
              <a:cs typeface="Arial"/>
            </a:endParaRPr>
          </a:p>
        </p:txBody>
      </p:sp>
      <p:grpSp>
        <p:nvGrpSpPr>
          <p:cNvPr id="3" name="object 3"/>
          <p:cNvGrpSpPr/>
          <p:nvPr/>
        </p:nvGrpSpPr>
        <p:grpSpPr>
          <a:xfrm>
            <a:off x="3277643" y="3003369"/>
            <a:ext cx="2219960" cy="1671955"/>
            <a:chOff x="3277643" y="3003369"/>
            <a:chExt cx="2219960" cy="1671955"/>
          </a:xfrm>
        </p:grpSpPr>
        <p:sp>
          <p:nvSpPr>
            <p:cNvPr id="4" name="object 4"/>
            <p:cNvSpPr/>
            <p:nvPr/>
          </p:nvSpPr>
          <p:spPr>
            <a:xfrm>
              <a:off x="4377591" y="3056068"/>
              <a:ext cx="150495" cy="803910"/>
            </a:xfrm>
            <a:custGeom>
              <a:avLst/>
              <a:gdLst/>
              <a:ahLst/>
              <a:cxnLst/>
              <a:rect l="l" t="t" r="r" b="b"/>
              <a:pathLst>
                <a:path w="150495" h="803910">
                  <a:moveTo>
                    <a:pt x="75149" y="803398"/>
                  </a:moveTo>
                  <a:lnTo>
                    <a:pt x="0" y="728248"/>
                  </a:lnTo>
                  <a:lnTo>
                    <a:pt x="37574" y="728248"/>
                  </a:lnTo>
                  <a:lnTo>
                    <a:pt x="37574" y="75149"/>
                  </a:lnTo>
                  <a:lnTo>
                    <a:pt x="0" y="75149"/>
                  </a:lnTo>
                  <a:lnTo>
                    <a:pt x="75149" y="0"/>
                  </a:lnTo>
                  <a:lnTo>
                    <a:pt x="150299" y="75149"/>
                  </a:lnTo>
                  <a:lnTo>
                    <a:pt x="112724" y="75149"/>
                  </a:lnTo>
                  <a:lnTo>
                    <a:pt x="112724" y="728248"/>
                  </a:lnTo>
                  <a:lnTo>
                    <a:pt x="150299" y="728248"/>
                  </a:lnTo>
                  <a:lnTo>
                    <a:pt x="75149" y="803398"/>
                  </a:lnTo>
                  <a:close/>
                </a:path>
              </a:pathLst>
            </a:custGeom>
            <a:solidFill>
              <a:srgbClr val="CC4124"/>
            </a:solidFill>
          </p:spPr>
          <p:txBody>
            <a:bodyPr wrap="square" lIns="0" tIns="0" rIns="0" bIns="0" rtlCol="0"/>
            <a:lstStyle/>
            <a:p>
              <a:endParaRPr/>
            </a:p>
          </p:txBody>
        </p:sp>
        <p:sp>
          <p:nvSpPr>
            <p:cNvPr id="5" name="object 5"/>
            <p:cNvSpPr/>
            <p:nvPr/>
          </p:nvSpPr>
          <p:spPr>
            <a:xfrm>
              <a:off x="4377591" y="3056068"/>
              <a:ext cx="150495" cy="803910"/>
            </a:xfrm>
            <a:custGeom>
              <a:avLst/>
              <a:gdLst/>
              <a:ahLst/>
              <a:cxnLst/>
              <a:rect l="l" t="t" r="r" b="b"/>
              <a:pathLst>
                <a:path w="150495" h="803910">
                  <a:moveTo>
                    <a:pt x="0" y="75149"/>
                  </a:moveTo>
                  <a:lnTo>
                    <a:pt x="75149" y="0"/>
                  </a:lnTo>
                  <a:lnTo>
                    <a:pt x="150299" y="75149"/>
                  </a:lnTo>
                  <a:lnTo>
                    <a:pt x="112724" y="75149"/>
                  </a:lnTo>
                  <a:lnTo>
                    <a:pt x="112724" y="728248"/>
                  </a:lnTo>
                  <a:lnTo>
                    <a:pt x="150299" y="728248"/>
                  </a:lnTo>
                  <a:lnTo>
                    <a:pt x="75149" y="803398"/>
                  </a:lnTo>
                  <a:lnTo>
                    <a:pt x="0" y="728248"/>
                  </a:lnTo>
                  <a:lnTo>
                    <a:pt x="37574" y="728248"/>
                  </a:lnTo>
                  <a:lnTo>
                    <a:pt x="37574" y="75149"/>
                  </a:lnTo>
                  <a:lnTo>
                    <a:pt x="0" y="75149"/>
                  </a:lnTo>
                  <a:close/>
                </a:path>
              </a:pathLst>
            </a:custGeom>
            <a:ln w="9524">
              <a:solidFill>
                <a:srgbClr val="565E6D"/>
              </a:solidFill>
            </a:ln>
          </p:spPr>
          <p:txBody>
            <a:bodyPr wrap="square" lIns="0" tIns="0" rIns="0" bIns="0" rtlCol="0"/>
            <a:lstStyle/>
            <a:p>
              <a:endParaRPr/>
            </a:p>
          </p:txBody>
        </p:sp>
        <p:sp>
          <p:nvSpPr>
            <p:cNvPr id="6" name="object 6"/>
            <p:cNvSpPr/>
            <p:nvPr/>
          </p:nvSpPr>
          <p:spPr>
            <a:xfrm>
              <a:off x="3277643" y="3003369"/>
              <a:ext cx="2219945" cy="1671771"/>
            </a:xfrm>
            <a:prstGeom prst="rect">
              <a:avLst/>
            </a:prstGeom>
            <a:blipFill>
              <a:blip r:embed="rId2" cstate="print"/>
              <a:stretch>
                <a:fillRect/>
              </a:stretch>
            </a:blipFill>
          </p:spPr>
          <p:txBody>
            <a:bodyPr wrap="square" lIns="0" tIns="0" rIns="0" bIns="0" rtlCol="0"/>
            <a:lstStyle/>
            <a:p>
              <a:endParaRPr/>
            </a:p>
          </p:txBody>
        </p:sp>
      </p:grpSp>
      <p:grpSp>
        <p:nvGrpSpPr>
          <p:cNvPr id="7" name="object 7"/>
          <p:cNvGrpSpPr/>
          <p:nvPr/>
        </p:nvGrpSpPr>
        <p:grpSpPr>
          <a:xfrm>
            <a:off x="6050662" y="1052735"/>
            <a:ext cx="2307590" cy="1600200"/>
            <a:chOff x="6050662" y="1052735"/>
            <a:chExt cx="2307590" cy="1600200"/>
          </a:xfrm>
        </p:grpSpPr>
        <p:sp>
          <p:nvSpPr>
            <p:cNvPr id="8" name="object 8"/>
            <p:cNvSpPr/>
            <p:nvPr/>
          </p:nvSpPr>
          <p:spPr>
            <a:xfrm>
              <a:off x="7769721" y="2442982"/>
              <a:ext cx="159824" cy="18742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6050662" y="1052735"/>
              <a:ext cx="2307595" cy="1600134"/>
            </a:xfrm>
            <a:prstGeom prst="rect">
              <a:avLst/>
            </a:prstGeom>
            <a:blipFill>
              <a:blip r:embed="rId4" cstate="print"/>
              <a:stretch>
                <a:fillRect/>
              </a:stretch>
            </a:blipFill>
          </p:spPr>
          <p:txBody>
            <a:bodyPr wrap="square" lIns="0" tIns="0" rIns="0" bIns="0" rtlCol="0"/>
            <a:lstStyle/>
            <a:p>
              <a:endParaRPr/>
            </a:p>
          </p:txBody>
        </p:sp>
      </p:grpSp>
      <p:sp>
        <p:nvSpPr>
          <p:cNvPr id="10" name="object 10"/>
          <p:cNvSpPr/>
          <p:nvPr/>
        </p:nvSpPr>
        <p:spPr>
          <a:xfrm>
            <a:off x="708961" y="1122972"/>
            <a:ext cx="2175130" cy="1459647"/>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3277668" y="1094200"/>
            <a:ext cx="2219945" cy="1517194"/>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5998988" y="2974544"/>
            <a:ext cx="2410945" cy="1729421"/>
          </a:xfrm>
          <a:prstGeom prst="rect">
            <a:avLst/>
          </a:prstGeom>
          <a:blipFill>
            <a:blip r:embed="rId7" cstate="print"/>
            <a:stretch>
              <a:fillRect/>
            </a:stretch>
          </a:blipFill>
        </p:spPr>
        <p:txBody>
          <a:bodyPr wrap="square" lIns="0" tIns="0" rIns="0" bIns="0" rtlCol="0"/>
          <a:lstStyle/>
          <a:p>
            <a:endParaRPr/>
          </a:p>
        </p:txBody>
      </p:sp>
      <p:sp>
        <p:nvSpPr>
          <p:cNvPr id="13" name="object 13"/>
          <p:cNvSpPr/>
          <p:nvPr/>
        </p:nvSpPr>
        <p:spPr>
          <a:xfrm>
            <a:off x="686548" y="3007168"/>
            <a:ext cx="2175545" cy="1664146"/>
          </a:xfrm>
          <a:prstGeom prst="rect">
            <a:avLst/>
          </a:prstGeom>
          <a:blipFill>
            <a:blip r:embed="rId8" cstate="print"/>
            <a:stretch>
              <a:fillRect/>
            </a:stretch>
          </a:blipFill>
        </p:spPr>
        <p:txBody>
          <a:bodyPr wrap="square" lIns="0" tIns="0" rIns="0" bIns="0" rtlCol="0"/>
          <a:lstStyle/>
          <a:p>
            <a:endParaRPr/>
          </a:p>
        </p:txBody>
      </p:sp>
      <p:sp>
        <p:nvSpPr>
          <p:cNvPr id="14" name="object 14"/>
          <p:cNvSpPr/>
          <p:nvPr/>
        </p:nvSpPr>
        <p:spPr>
          <a:xfrm>
            <a:off x="2956731" y="1759083"/>
            <a:ext cx="248299" cy="187424"/>
          </a:xfrm>
          <a:prstGeom prst="rect">
            <a:avLst/>
          </a:prstGeom>
          <a:blipFill>
            <a:blip r:embed="rId9" cstate="print"/>
            <a:stretch>
              <a:fillRect/>
            </a:stretch>
          </a:blipFill>
        </p:spPr>
        <p:txBody>
          <a:bodyPr wrap="square" lIns="0" tIns="0" rIns="0" bIns="0" rtlCol="0"/>
          <a:lstStyle/>
          <a:p>
            <a:endParaRPr/>
          </a:p>
        </p:txBody>
      </p:sp>
      <p:sp>
        <p:nvSpPr>
          <p:cNvPr id="15" name="object 15"/>
          <p:cNvSpPr/>
          <p:nvPr/>
        </p:nvSpPr>
        <p:spPr>
          <a:xfrm>
            <a:off x="5649951" y="1817008"/>
            <a:ext cx="248324" cy="187424"/>
          </a:xfrm>
          <a:prstGeom prst="rect">
            <a:avLst/>
          </a:prstGeom>
          <a:blipFill>
            <a:blip r:embed="rId10" cstate="print"/>
            <a:stretch>
              <a:fillRect/>
            </a:stretch>
          </a:blipFill>
        </p:spPr>
        <p:txBody>
          <a:bodyPr wrap="square" lIns="0" tIns="0" rIns="0" bIns="0" rtlCol="0"/>
          <a:lstStyle/>
          <a:p>
            <a:endParaRPr/>
          </a:p>
        </p:txBody>
      </p:sp>
      <p:sp>
        <p:nvSpPr>
          <p:cNvPr id="16" name="object 16"/>
          <p:cNvSpPr/>
          <p:nvPr/>
        </p:nvSpPr>
        <p:spPr>
          <a:xfrm>
            <a:off x="7177747" y="2700807"/>
            <a:ext cx="248324" cy="187424"/>
          </a:xfrm>
          <a:prstGeom prst="rect">
            <a:avLst/>
          </a:prstGeom>
          <a:blipFill>
            <a:blip r:embed="rId11" cstate="print"/>
            <a:stretch>
              <a:fillRect/>
            </a:stretch>
          </a:blipFill>
        </p:spPr>
        <p:txBody>
          <a:bodyPr wrap="square" lIns="0" tIns="0" rIns="0" bIns="0" rtlCol="0"/>
          <a:lstStyle/>
          <a:p>
            <a:endParaRPr/>
          </a:p>
        </p:txBody>
      </p:sp>
      <p:sp>
        <p:nvSpPr>
          <p:cNvPr id="17" name="object 17"/>
          <p:cNvSpPr/>
          <p:nvPr/>
        </p:nvSpPr>
        <p:spPr>
          <a:xfrm>
            <a:off x="5637326" y="3719029"/>
            <a:ext cx="248324" cy="187424"/>
          </a:xfrm>
          <a:prstGeom prst="rect">
            <a:avLst/>
          </a:prstGeom>
          <a:blipFill>
            <a:blip r:embed="rId12" cstate="print"/>
            <a:stretch>
              <a:fillRect/>
            </a:stretch>
          </a:blipFill>
        </p:spPr>
        <p:txBody>
          <a:bodyPr wrap="square" lIns="0" tIns="0" rIns="0" bIns="0" rtlCol="0"/>
          <a:lstStyle/>
          <a:p>
            <a:endParaRPr/>
          </a:p>
        </p:txBody>
      </p:sp>
      <p:sp>
        <p:nvSpPr>
          <p:cNvPr id="18" name="object 18"/>
          <p:cNvSpPr/>
          <p:nvPr/>
        </p:nvSpPr>
        <p:spPr>
          <a:xfrm>
            <a:off x="2970331" y="3719029"/>
            <a:ext cx="248324" cy="187424"/>
          </a:xfrm>
          <a:prstGeom prst="rect">
            <a:avLst/>
          </a:prstGeom>
          <a:blipFill>
            <a:blip r:embed="rId12"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302786"/>
            <a:ext cx="3657600" cy="574040"/>
          </a:xfrm>
          <a:prstGeom prst="rect">
            <a:avLst/>
          </a:prstGeom>
        </p:spPr>
        <p:txBody>
          <a:bodyPr vert="horz" wrap="square" lIns="0" tIns="12700" rIns="0" bIns="0" rtlCol="0">
            <a:spAutoFit/>
          </a:bodyPr>
          <a:lstStyle/>
          <a:p>
            <a:pPr marL="12700">
              <a:lnSpc>
                <a:spcPct val="100000"/>
              </a:lnSpc>
              <a:spcBef>
                <a:spcPts val="100"/>
              </a:spcBef>
            </a:pPr>
            <a:r>
              <a:rPr sz="3600" spc="5" dirty="0">
                <a:latin typeface="Arial"/>
                <a:cs typeface="Arial"/>
              </a:rPr>
              <a:t>L</a:t>
            </a:r>
            <a:r>
              <a:rPr sz="2500" spc="5" dirty="0">
                <a:latin typeface="Arial"/>
                <a:cs typeface="Arial"/>
              </a:rPr>
              <a:t>INEAR</a:t>
            </a:r>
            <a:r>
              <a:rPr sz="2500" spc="245" dirty="0">
                <a:latin typeface="Arial"/>
                <a:cs typeface="Arial"/>
              </a:rPr>
              <a:t> </a:t>
            </a:r>
            <a:r>
              <a:rPr sz="3600" spc="5" dirty="0">
                <a:latin typeface="Arial"/>
                <a:cs typeface="Arial"/>
              </a:rPr>
              <a:t>R</a:t>
            </a:r>
            <a:r>
              <a:rPr sz="2500" spc="5" dirty="0">
                <a:latin typeface="Arial"/>
                <a:cs typeface="Arial"/>
              </a:rPr>
              <a:t>EGRESSION</a:t>
            </a:r>
            <a:endParaRPr sz="2500">
              <a:latin typeface="Arial"/>
              <a:cs typeface="Arial"/>
            </a:endParaRPr>
          </a:p>
        </p:txBody>
      </p:sp>
      <p:sp>
        <p:nvSpPr>
          <p:cNvPr id="3" name="object 3"/>
          <p:cNvSpPr/>
          <p:nvPr/>
        </p:nvSpPr>
        <p:spPr>
          <a:xfrm>
            <a:off x="1629886" y="1016397"/>
            <a:ext cx="5751364" cy="387590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5594350" cy="452120"/>
          </a:xfrm>
          <a:prstGeom prst="rect">
            <a:avLst/>
          </a:prstGeom>
        </p:spPr>
        <p:txBody>
          <a:bodyPr vert="horz" wrap="square" lIns="0" tIns="12700" rIns="0" bIns="0" rtlCol="0">
            <a:spAutoFit/>
          </a:bodyPr>
          <a:lstStyle/>
          <a:p>
            <a:pPr marL="12700">
              <a:lnSpc>
                <a:spcPct val="100000"/>
              </a:lnSpc>
              <a:spcBef>
                <a:spcPts val="100"/>
              </a:spcBef>
            </a:pPr>
            <a:r>
              <a:rPr spc="-5" dirty="0"/>
              <a:t>Recurrent Neural Networks</a:t>
            </a:r>
            <a:r>
              <a:rPr spc="-85" dirty="0"/>
              <a:t> </a:t>
            </a:r>
            <a:r>
              <a:rPr dirty="0"/>
              <a:t>(RNNs)</a:t>
            </a:r>
          </a:p>
        </p:txBody>
      </p:sp>
      <p:grpSp>
        <p:nvGrpSpPr>
          <p:cNvPr id="5" name="object 5"/>
          <p:cNvGrpSpPr/>
          <p:nvPr/>
        </p:nvGrpSpPr>
        <p:grpSpPr>
          <a:xfrm>
            <a:off x="4473478" y="2801981"/>
            <a:ext cx="53340" cy="41275"/>
            <a:chOff x="4473478" y="2801981"/>
            <a:chExt cx="53340" cy="41275"/>
          </a:xfrm>
        </p:grpSpPr>
        <p:sp>
          <p:nvSpPr>
            <p:cNvPr id="6" name="object 6"/>
            <p:cNvSpPr/>
            <p:nvPr/>
          </p:nvSpPr>
          <p:spPr>
            <a:xfrm>
              <a:off x="4478240" y="2806744"/>
              <a:ext cx="43815" cy="31750"/>
            </a:xfrm>
            <a:custGeom>
              <a:avLst/>
              <a:gdLst/>
              <a:ahLst/>
              <a:cxnLst/>
              <a:rect l="l" t="t" r="r" b="b"/>
              <a:pathLst>
                <a:path w="43814" h="31750">
                  <a:moveTo>
                    <a:pt x="0" y="31474"/>
                  </a:moveTo>
                  <a:lnTo>
                    <a:pt x="0" y="0"/>
                  </a:lnTo>
                  <a:lnTo>
                    <a:pt x="43224" y="15749"/>
                  </a:lnTo>
                  <a:lnTo>
                    <a:pt x="0" y="31474"/>
                  </a:lnTo>
                  <a:close/>
                </a:path>
              </a:pathLst>
            </a:custGeom>
            <a:solidFill>
              <a:srgbClr val="595959"/>
            </a:solidFill>
          </p:spPr>
          <p:txBody>
            <a:bodyPr wrap="square" lIns="0" tIns="0" rIns="0" bIns="0" rtlCol="0"/>
            <a:lstStyle/>
            <a:p>
              <a:endParaRPr/>
            </a:p>
          </p:txBody>
        </p:sp>
        <p:sp>
          <p:nvSpPr>
            <p:cNvPr id="7" name="object 7"/>
            <p:cNvSpPr/>
            <p:nvPr/>
          </p:nvSpPr>
          <p:spPr>
            <a:xfrm>
              <a:off x="4478240" y="2806744"/>
              <a:ext cx="43815" cy="31750"/>
            </a:xfrm>
            <a:custGeom>
              <a:avLst/>
              <a:gdLst/>
              <a:ahLst/>
              <a:cxnLst/>
              <a:rect l="l" t="t" r="r" b="b"/>
              <a:pathLst>
                <a:path w="43814" h="31750">
                  <a:moveTo>
                    <a:pt x="0" y="31474"/>
                  </a:moveTo>
                  <a:lnTo>
                    <a:pt x="43224" y="15749"/>
                  </a:lnTo>
                  <a:lnTo>
                    <a:pt x="0" y="0"/>
                  </a:lnTo>
                  <a:lnTo>
                    <a:pt x="0" y="31474"/>
                  </a:lnTo>
                  <a:close/>
                </a:path>
              </a:pathLst>
            </a:custGeom>
            <a:ln w="9524">
              <a:solidFill>
                <a:srgbClr val="595959"/>
              </a:solidFill>
            </a:ln>
          </p:spPr>
          <p:txBody>
            <a:bodyPr wrap="square" lIns="0" tIns="0" rIns="0" bIns="0" rtlCol="0"/>
            <a:lstStyle/>
            <a:p>
              <a:endParaRPr/>
            </a:p>
          </p:txBody>
        </p:sp>
      </p:grpSp>
      <p:sp>
        <p:nvSpPr>
          <p:cNvPr id="9" name="object 9"/>
          <p:cNvSpPr txBox="1"/>
          <p:nvPr/>
        </p:nvSpPr>
        <p:spPr>
          <a:xfrm>
            <a:off x="511417" y="1090648"/>
            <a:ext cx="8152130" cy="520700"/>
          </a:xfrm>
          <a:prstGeom prst="rect">
            <a:avLst/>
          </a:prstGeom>
        </p:spPr>
        <p:txBody>
          <a:bodyPr vert="horz" wrap="square" lIns="0" tIns="46990" rIns="0" bIns="0" rtlCol="0">
            <a:spAutoFit/>
          </a:bodyPr>
          <a:lstStyle/>
          <a:p>
            <a:pPr marL="348615" indent="-336550">
              <a:lnSpc>
                <a:spcPct val="100000"/>
              </a:lnSpc>
              <a:spcBef>
                <a:spcPts val="370"/>
              </a:spcBef>
              <a:buChar char="●"/>
              <a:tabLst>
                <a:tab pos="347980" algn="l"/>
                <a:tab pos="349250" algn="l"/>
              </a:tabLst>
            </a:pPr>
            <a:r>
              <a:rPr sz="1400" spc="-5" dirty="0">
                <a:solidFill>
                  <a:srgbClr val="595959"/>
                </a:solidFill>
                <a:latin typeface="Arial"/>
                <a:cs typeface="Arial"/>
              </a:rPr>
              <a:t>Networks with feedback loops </a:t>
            </a:r>
            <a:r>
              <a:rPr sz="1400" dirty="0">
                <a:solidFill>
                  <a:srgbClr val="595959"/>
                </a:solidFill>
                <a:latin typeface="Arial"/>
                <a:cs typeface="Arial"/>
              </a:rPr>
              <a:t>(recurrent</a:t>
            </a:r>
            <a:r>
              <a:rPr sz="1400" spc="-10" dirty="0">
                <a:solidFill>
                  <a:srgbClr val="595959"/>
                </a:solidFill>
                <a:latin typeface="Arial"/>
                <a:cs typeface="Arial"/>
              </a:rPr>
              <a:t> </a:t>
            </a:r>
            <a:r>
              <a:rPr sz="1400" spc="-5" dirty="0">
                <a:solidFill>
                  <a:srgbClr val="595959"/>
                </a:solidFill>
                <a:latin typeface="Arial"/>
                <a:cs typeface="Arial"/>
              </a:rPr>
              <a:t>edges)</a:t>
            </a:r>
            <a:endParaRPr sz="1400">
              <a:latin typeface="Arial"/>
              <a:cs typeface="Arial"/>
            </a:endParaRPr>
          </a:p>
          <a:p>
            <a:pPr marL="348615" indent="-336550">
              <a:lnSpc>
                <a:spcPct val="100000"/>
              </a:lnSpc>
              <a:spcBef>
                <a:spcPts val="270"/>
              </a:spcBef>
              <a:buChar char="●"/>
              <a:tabLst>
                <a:tab pos="347980" algn="l"/>
                <a:tab pos="349250" algn="l"/>
              </a:tabLst>
            </a:pPr>
            <a:r>
              <a:rPr sz="1400" spc="-5" dirty="0">
                <a:solidFill>
                  <a:srgbClr val="595959"/>
                </a:solidFill>
                <a:latin typeface="Arial"/>
                <a:cs typeface="Arial"/>
              </a:rPr>
              <a:t>Output at </a:t>
            </a:r>
            <a:r>
              <a:rPr sz="1400" dirty="0">
                <a:solidFill>
                  <a:srgbClr val="595959"/>
                </a:solidFill>
                <a:latin typeface="Arial"/>
                <a:cs typeface="Arial"/>
              </a:rPr>
              <a:t>current </a:t>
            </a:r>
            <a:r>
              <a:rPr sz="1400" spc="-5" dirty="0">
                <a:solidFill>
                  <a:srgbClr val="595959"/>
                </a:solidFill>
                <a:latin typeface="Arial"/>
                <a:cs typeface="Arial"/>
              </a:rPr>
              <a:t>time </a:t>
            </a:r>
            <a:r>
              <a:rPr sz="1400" dirty="0">
                <a:solidFill>
                  <a:srgbClr val="595959"/>
                </a:solidFill>
                <a:latin typeface="Arial"/>
                <a:cs typeface="Arial"/>
              </a:rPr>
              <a:t>step </a:t>
            </a:r>
            <a:r>
              <a:rPr sz="1400" spc="-5" dirty="0">
                <a:solidFill>
                  <a:srgbClr val="595959"/>
                </a:solidFill>
                <a:latin typeface="Arial"/>
                <a:cs typeface="Arial"/>
              </a:rPr>
              <a:t>depends on </a:t>
            </a:r>
            <a:r>
              <a:rPr sz="1400" dirty="0">
                <a:solidFill>
                  <a:srgbClr val="595959"/>
                </a:solidFill>
                <a:latin typeface="Arial"/>
                <a:cs typeface="Arial"/>
              </a:rPr>
              <a:t>current </a:t>
            </a:r>
            <a:r>
              <a:rPr sz="1400" spc="-5" dirty="0">
                <a:solidFill>
                  <a:srgbClr val="595959"/>
                </a:solidFill>
                <a:latin typeface="Arial"/>
                <a:cs typeface="Arial"/>
              </a:rPr>
              <a:t>input as well as previous </a:t>
            </a:r>
            <a:r>
              <a:rPr sz="1400" dirty="0">
                <a:solidFill>
                  <a:srgbClr val="595959"/>
                </a:solidFill>
                <a:latin typeface="Arial"/>
                <a:cs typeface="Arial"/>
              </a:rPr>
              <a:t>state (via recurrent</a:t>
            </a:r>
            <a:r>
              <a:rPr sz="1400" spc="-80" dirty="0">
                <a:solidFill>
                  <a:srgbClr val="595959"/>
                </a:solidFill>
                <a:latin typeface="Arial"/>
                <a:cs typeface="Arial"/>
              </a:rPr>
              <a:t> </a:t>
            </a:r>
            <a:r>
              <a:rPr sz="1400" spc="-5" dirty="0">
                <a:solidFill>
                  <a:srgbClr val="595959"/>
                </a:solidFill>
                <a:latin typeface="Arial"/>
                <a:cs typeface="Arial"/>
              </a:rPr>
              <a:t>edges)</a:t>
            </a:r>
            <a:endParaRPr sz="1400">
              <a:latin typeface="Arial"/>
              <a:cs typeface="Arial"/>
            </a:endParaRPr>
          </a:p>
        </p:txBody>
      </p:sp>
      <p:sp>
        <p:nvSpPr>
          <p:cNvPr id="10" name="object 10"/>
          <p:cNvSpPr/>
          <p:nvPr/>
        </p:nvSpPr>
        <p:spPr>
          <a:xfrm>
            <a:off x="2230497" y="1857831"/>
            <a:ext cx="4331216" cy="1187497"/>
          </a:xfrm>
          <a:prstGeom prst="rect">
            <a:avLst/>
          </a:prstGeom>
          <a:blipFill>
            <a:blip r:embed="rId2" cstate="print"/>
            <a:stretch>
              <a:fillRect/>
            </a:stretch>
          </a:blipFill>
        </p:spPr>
        <p:txBody>
          <a:bodyPr wrap="square" lIns="0" tIns="0" rIns="0" bIns="0" rtlCol="0"/>
          <a:lstStyle/>
          <a:p>
            <a:endParaRPr/>
          </a:p>
        </p:txBody>
      </p:sp>
      <p:grpSp>
        <p:nvGrpSpPr>
          <p:cNvPr id="11" name="object 4">
            <a:extLst>
              <a:ext uri="{FF2B5EF4-FFF2-40B4-BE49-F238E27FC236}">
                <a16:creationId xmlns:a16="http://schemas.microsoft.com/office/drawing/2014/main" id="{10BBEF10-CA55-41A9-BCCC-D6B1DABD4FFB}"/>
              </a:ext>
            </a:extLst>
          </p:cNvPr>
          <p:cNvGrpSpPr/>
          <p:nvPr/>
        </p:nvGrpSpPr>
        <p:grpSpPr>
          <a:xfrm>
            <a:off x="1619252" y="3472948"/>
            <a:ext cx="1225550" cy="1464310"/>
            <a:chOff x="560051" y="2041828"/>
            <a:chExt cx="1225550" cy="1464310"/>
          </a:xfrm>
        </p:grpSpPr>
        <p:sp>
          <p:nvSpPr>
            <p:cNvPr id="12" name="object 5">
              <a:extLst>
                <a:ext uri="{FF2B5EF4-FFF2-40B4-BE49-F238E27FC236}">
                  <a16:creationId xmlns:a16="http://schemas.microsoft.com/office/drawing/2014/main" id="{19D02A50-8D34-4B7C-9E07-5594607BA347}"/>
                </a:ext>
              </a:extLst>
            </p:cNvPr>
            <p:cNvSpPr/>
            <p:nvPr/>
          </p:nvSpPr>
          <p:spPr>
            <a:xfrm>
              <a:off x="560051" y="2041828"/>
              <a:ext cx="1225101" cy="1463888"/>
            </a:xfrm>
            <a:prstGeom prst="rect">
              <a:avLst/>
            </a:prstGeom>
            <a:blipFill>
              <a:blip r:embed="rId3" cstate="print"/>
              <a:stretch>
                <a:fillRect/>
              </a:stretch>
            </a:blipFill>
          </p:spPr>
          <p:txBody>
            <a:bodyPr wrap="square" lIns="0" tIns="0" rIns="0" bIns="0" rtlCol="0"/>
            <a:lstStyle/>
            <a:p>
              <a:endParaRPr/>
            </a:p>
          </p:txBody>
        </p:sp>
        <p:sp>
          <p:nvSpPr>
            <p:cNvPr id="13" name="object 6">
              <a:extLst>
                <a:ext uri="{FF2B5EF4-FFF2-40B4-BE49-F238E27FC236}">
                  <a16:creationId xmlns:a16="http://schemas.microsoft.com/office/drawing/2014/main" id="{D14FC6CE-A2B8-4EC3-B7C2-D6DAC0247732}"/>
                </a:ext>
              </a:extLst>
            </p:cNvPr>
            <p:cNvSpPr/>
            <p:nvPr/>
          </p:nvSpPr>
          <p:spPr>
            <a:xfrm>
              <a:off x="1416622" y="2678894"/>
              <a:ext cx="163594" cy="140224"/>
            </a:xfrm>
            <a:prstGeom prst="rect">
              <a:avLst/>
            </a:prstGeom>
            <a:blipFill>
              <a:blip r:embed="rId4" cstate="print"/>
              <a:stretch>
                <a:fillRect/>
              </a:stretch>
            </a:blipFill>
          </p:spPr>
          <p:txBody>
            <a:bodyPr wrap="square" lIns="0" tIns="0" rIns="0" bIns="0" rtlCol="0"/>
            <a:lstStyle/>
            <a:p>
              <a:endParaRPr/>
            </a:p>
          </p:txBody>
        </p:sp>
        <p:sp>
          <p:nvSpPr>
            <p:cNvPr id="14" name="object 7">
              <a:extLst>
                <a:ext uri="{FF2B5EF4-FFF2-40B4-BE49-F238E27FC236}">
                  <a16:creationId xmlns:a16="http://schemas.microsoft.com/office/drawing/2014/main" id="{E601B0FB-D266-438B-B26B-BCB4871DECA8}"/>
                </a:ext>
              </a:extLst>
            </p:cNvPr>
            <p:cNvSpPr/>
            <p:nvPr/>
          </p:nvSpPr>
          <p:spPr>
            <a:xfrm>
              <a:off x="1404934" y="2176920"/>
              <a:ext cx="186966" cy="140224"/>
            </a:xfrm>
            <a:prstGeom prst="rect">
              <a:avLst/>
            </a:prstGeom>
            <a:blipFill>
              <a:blip r:embed="rId5" cstate="print"/>
              <a:stretch>
                <a:fillRect/>
              </a:stretch>
            </a:blipFill>
          </p:spPr>
          <p:txBody>
            <a:bodyPr wrap="square" lIns="0" tIns="0" rIns="0" bIns="0" rtlCol="0"/>
            <a:lstStyle/>
            <a:p>
              <a:endParaRPr/>
            </a:p>
          </p:txBody>
        </p:sp>
        <p:sp>
          <p:nvSpPr>
            <p:cNvPr id="15" name="object 8">
              <a:extLst>
                <a:ext uri="{FF2B5EF4-FFF2-40B4-BE49-F238E27FC236}">
                  <a16:creationId xmlns:a16="http://schemas.microsoft.com/office/drawing/2014/main" id="{D83FCC8D-B19F-4B05-B5D3-15BE69A0FC0F}"/>
                </a:ext>
              </a:extLst>
            </p:cNvPr>
            <p:cNvSpPr/>
            <p:nvPr/>
          </p:nvSpPr>
          <p:spPr>
            <a:xfrm>
              <a:off x="1402597" y="3342593"/>
              <a:ext cx="191639" cy="140199"/>
            </a:xfrm>
            <a:prstGeom prst="rect">
              <a:avLst/>
            </a:prstGeom>
            <a:blipFill>
              <a:blip r:embed="rId6" cstate="print"/>
              <a:stretch>
                <a:fillRect/>
              </a:stretch>
            </a:blipFill>
          </p:spPr>
          <p:txBody>
            <a:bodyPr wrap="square" lIns="0" tIns="0" rIns="0" bIns="0" rtlCol="0"/>
            <a:lstStyle/>
            <a:p>
              <a:endParaRPr/>
            </a:p>
          </p:txBody>
        </p:sp>
        <p:sp>
          <p:nvSpPr>
            <p:cNvPr id="16" name="object 9">
              <a:extLst>
                <a:ext uri="{FF2B5EF4-FFF2-40B4-BE49-F238E27FC236}">
                  <a16:creationId xmlns:a16="http://schemas.microsoft.com/office/drawing/2014/main" id="{99AC0520-F549-4EFF-859E-9D8970D55629}"/>
                </a:ext>
              </a:extLst>
            </p:cNvPr>
            <p:cNvSpPr/>
            <p:nvPr/>
          </p:nvSpPr>
          <p:spPr>
            <a:xfrm>
              <a:off x="1019587" y="2469694"/>
              <a:ext cx="151709" cy="90075"/>
            </a:xfrm>
            <a:prstGeom prst="rect">
              <a:avLst/>
            </a:prstGeom>
            <a:blipFill>
              <a:blip r:embed="rId7" cstate="print"/>
              <a:stretch>
                <a:fillRect/>
              </a:stretch>
            </a:blipFill>
          </p:spPr>
          <p:txBody>
            <a:bodyPr wrap="square" lIns="0" tIns="0" rIns="0" bIns="0" rtlCol="0"/>
            <a:lstStyle/>
            <a:p>
              <a:endParaRPr/>
            </a:p>
          </p:txBody>
        </p:sp>
        <p:sp>
          <p:nvSpPr>
            <p:cNvPr id="17" name="object 10">
              <a:extLst>
                <a:ext uri="{FF2B5EF4-FFF2-40B4-BE49-F238E27FC236}">
                  <a16:creationId xmlns:a16="http://schemas.microsoft.com/office/drawing/2014/main" id="{7E6A3F41-C20A-489C-89A0-153E8A00B493}"/>
                </a:ext>
              </a:extLst>
            </p:cNvPr>
            <p:cNvSpPr/>
            <p:nvPr/>
          </p:nvSpPr>
          <p:spPr>
            <a:xfrm>
              <a:off x="1013300" y="3020948"/>
              <a:ext cx="157999" cy="88295"/>
            </a:xfrm>
            <a:prstGeom prst="rect">
              <a:avLst/>
            </a:prstGeom>
            <a:blipFill>
              <a:blip r:embed="rId8" cstate="print"/>
              <a:stretch>
                <a:fillRect/>
              </a:stretch>
            </a:blipFill>
          </p:spPr>
          <p:txBody>
            <a:bodyPr wrap="square" lIns="0" tIns="0" rIns="0" bIns="0" rtlCol="0"/>
            <a:lstStyle/>
            <a:p>
              <a:endParaRPr/>
            </a:p>
          </p:txBody>
        </p:sp>
      </p:grpSp>
      <p:sp>
        <p:nvSpPr>
          <p:cNvPr id="18" name="object 11">
            <a:extLst>
              <a:ext uri="{FF2B5EF4-FFF2-40B4-BE49-F238E27FC236}">
                <a16:creationId xmlns:a16="http://schemas.microsoft.com/office/drawing/2014/main" id="{8F4DDF0E-6CC3-4230-A106-F910F1E54D8C}"/>
              </a:ext>
            </a:extLst>
          </p:cNvPr>
          <p:cNvSpPr/>
          <p:nvPr/>
        </p:nvSpPr>
        <p:spPr>
          <a:xfrm>
            <a:off x="4478240" y="3486150"/>
            <a:ext cx="2733857" cy="1500694"/>
          </a:xfrm>
          <a:prstGeom prst="rect">
            <a:avLst/>
          </a:prstGeom>
          <a:blipFill>
            <a:blip r:embed="rId9" cstate="print"/>
            <a:stretch>
              <a:fillRect/>
            </a:stretch>
          </a:blipFill>
        </p:spPr>
        <p:txBody>
          <a:bodyPr wrap="square" lIns="0" tIns="0" rIns="0" bIns="0" rtlCol="0"/>
          <a:lstStyle/>
          <a:p>
            <a:endParaRPr/>
          </a:p>
        </p:txBody>
      </p:sp>
      <p:sp>
        <p:nvSpPr>
          <p:cNvPr id="19" name="object 15">
            <a:extLst>
              <a:ext uri="{FF2B5EF4-FFF2-40B4-BE49-F238E27FC236}">
                <a16:creationId xmlns:a16="http://schemas.microsoft.com/office/drawing/2014/main" id="{FDCFFA3A-B028-4778-826E-F918A18D62D8}"/>
              </a:ext>
            </a:extLst>
          </p:cNvPr>
          <p:cNvSpPr txBox="1"/>
          <p:nvPr/>
        </p:nvSpPr>
        <p:spPr>
          <a:xfrm>
            <a:off x="3129726" y="4057830"/>
            <a:ext cx="1038225" cy="208279"/>
          </a:xfrm>
          <a:prstGeom prst="rect">
            <a:avLst/>
          </a:prstGeom>
        </p:spPr>
        <p:txBody>
          <a:bodyPr vert="horz" wrap="square" lIns="0" tIns="12700" rIns="0" bIns="0" rtlCol="0">
            <a:spAutoFit/>
          </a:bodyPr>
          <a:lstStyle/>
          <a:p>
            <a:pPr marL="12700">
              <a:lnSpc>
                <a:spcPct val="100000"/>
              </a:lnSpc>
              <a:spcBef>
                <a:spcPts val="100"/>
              </a:spcBef>
              <a:tabLst>
                <a:tab pos="186690" algn="l"/>
                <a:tab pos="1024890" algn="l"/>
              </a:tabLst>
            </a:pPr>
            <a:r>
              <a:rPr sz="1200" u="sng" dirty="0">
                <a:uFill>
                  <a:solidFill>
                    <a:srgbClr val="595959"/>
                  </a:solidFill>
                </a:uFill>
                <a:latin typeface="Times New Roman"/>
                <a:cs typeface="Times New Roman"/>
              </a:rPr>
              <a:t> 	</a:t>
            </a:r>
            <a:r>
              <a:rPr sz="1200" u="sng" spc="-5" dirty="0">
                <a:uFill>
                  <a:solidFill>
                    <a:srgbClr val="595959"/>
                  </a:solidFill>
                </a:uFill>
                <a:latin typeface="Arial"/>
                <a:cs typeface="Arial"/>
              </a:rPr>
              <a:t>UNFOLD	</a:t>
            </a:r>
            <a:endParaRPr sz="12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7070725" cy="452120"/>
          </a:xfrm>
          <a:prstGeom prst="rect">
            <a:avLst/>
          </a:prstGeom>
        </p:spPr>
        <p:txBody>
          <a:bodyPr vert="horz" wrap="square" lIns="0" tIns="12700" rIns="0" bIns="0" rtlCol="0">
            <a:spAutoFit/>
          </a:bodyPr>
          <a:lstStyle/>
          <a:p>
            <a:pPr marL="12700">
              <a:lnSpc>
                <a:spcPct val="100000"/>
              </a:lnSpc>
              <a:spcBef>
                <a:spcPts val="100"/>
              </a:spcBef>
            </a:pPr>
            <a:r>
              <a:rPr spc="-5" dirty="0"/>
              <a:t>Long </a:t>
            </a:r>
            <a:r>
              <a:rPr spc="-10" dirty="0"/>
              <a:t>Short-Term </a:t>
            </a:r>
            <a:r>
              <a:rPr dirty="0"/>
              <a:t>Memory </a:t>
            </a:r>
            <a:r>
              <a:rPr spc="-5" dirty="0"/>
              <a:t>networks</a:t>
            </a:r>
            <a:r>
              <a:rPr spc="-90" dirty="0"/>
              <a:t> </a:t>
            </a:r>
            <a:r>
              <a:rPr dirty="0"/>
              <a:t>(LSTMs)</a:t>
            </a:r>
          </a:p>
        </p:txBody>
      </p:sp>
      <p:sp>
        <p:nvSpPr>
          <p:cNvPr id="3" name="object 3"/>
          <p:cNvSpPr txBox="1"/>
          <p:nvPr/>
        </p:nvSpPr>
        <p:spPr>
          <a:xfrm>
            <a:off x="490620" y="1217372"/>
            <a:ext cx="7936230" cy="516890"/>
          </a:xfrm>
          <a:prstGeom prst="rect">
            <a:avLst/>
          </a:prstGeom>
        </p:spPr>
        <p:txBody>
          <a:bodyPr vert="horz" wrap="square" lIns="0" tIns="8890" rIns="0" bIns="0" rtlCol="0">
            <a:spAutoFit/>
          </a:bodyPr>
          <a:lstStyle/>
          <a:p>
            <a:pPr marL="363855" marR="5080" indent="-351790">
              <a:lnSpc>
                <a:spcPct val="101600"/>
              </a:lnSpc>
              <a:spcBef>
                <a:spcPts val="70"/>
              </a:spcBef>
              <a:buChar char="●"/>
              <a:tabLst>
                <a:tab pos="363855" algn="l"/>
                <a:tab pos="364490" algn="l"/>
              </a:tabLst>
            </a:pPr>
            <a:r>
              <a:rPr sz="1600" dirty="0">
                <a:solidFill>
                  <a:srgbClr val="595959"/>
                </a:solidFill>
                <a:latin typeface="Arial"/>
                <a:cs typeface="Arial"/>
              </a:rPr>
              <a:t>A </a:t>
            </a:r>
            <a:r>
              <a:rPr sz="1600" spc="-5" dirty="0">
                <a:solidFill>
                  <a:srgbClr val="595959"/>
                </a:solidFill>
                <a:latin typeface="Arial"/>
                <a:cs typeface="Arial"/>
              </a:rPr>
              <a:t>type of RNN architecture that addresses the </a:t>
            </a:r>
            <a:r>
              <a:rPr sz="1600" dirty="0">
                <a:solidFill>
                  <a:srgbClr val="595959"/>
                </a:solidFill>
                <a:latin typeface="Arial"/>
                <a:cs typeface="Arial"/>
              </a:rPr>
              <a:t>vanishing/exploding </a:t>
            </a:r>
            <a:r>
              <a:rPr sz="1600" spc="-5" dirty="0">
                <a:solidFill>
                  <a:srgbClr val="595959"/>
                </a:solidFill>
                <a:latin typeface="Arial"/>
                <a:cs typeface="Arial"/>
              </a:rPr>
              <a:t>gradient problem  and allows learning of long-term</a:t>
            </a:r>
            <a:r>
              <a:rPr sz="1600" spc="-15" dirty="0">
                <a:solidFill>
                  <a:srgbClr val="595959"/>
                </a:solidFill>
                <a:latin typeface="Arial"/>
                <a:cs typeface="Arial"/>
              </a:rPr>
              <a:t> </a:t>
            </a:r>
            <a:r>
              <a:rPr sz="1600" spc="-5" dirty="0">
                <a:solidFill>
                  <a:srgbClr val="595959"/>
                </a:solidFill>
                <a:latin typeface="Arial"/>
                <a:cs typeface="Arial"/>
              </a:rPr>
              <a:t>dependencies</a:t>
            </a:r>
            <a:endParaRPr sz="1600" dirty="0">
              <a:latin typeface="Arial"/>
              <a:cs typeface="Arial"/>
            </a:endParaRPr>
          </a:p>
        </p:txBody>
      </p:sp>
      <p:sp>
        <p:nvSpPr>
          <p:cNvPr id="6" name="object 3">
            <a:extLst>
              <a:ext uri="{FF2B5EF4-FFF2-40B4-BE49-F238E27FC236}">
                <a16:creationId xmlns:a16="http://schemas.microsoft.com/office/drawing/2014/main" id="{E6197731-32D5-43C9-8968-CC1A060EC341}"/>
              </a:ext>
            </a:extLst>
          </p:cNvPr>
          <p:cNvSpPr txBox="1"/>
          <p:nvPr/>
        </p:nvSpPr>
        <p:spPr>
          <a:xfrm>
            <a:off x="384724" y="1888277"/>
            <a:ext cx="8371840" cy="838178"/>
          </a:xfrm>
          <a:prstGeom prst="rect">
            <a:avLst/>
          </a:prstGeom>
        </p:spPr>
        <p:txBody>
          <a:bodyPr vert="horz" wrap="square" lIns="0" tIns="12700" rIns="0" bIns="0" rtlCol="0">
            <a:spAutoFit/>
          </a:bodyPr>
          <a:lstStyle/>
          <a:p>
            <a:pPr marL="12700" marR="5080">
              <a:lnSpc>
                <a:spcPct val="114599"/>
              </a:lnSpc>
              <a:spcBef>
                <a:spcPts val="100"/>
              </a:spcBef>
            </a:pPr>
            <a:r>
              <a:rPr sz="1600" spc="-5" dirty="0">
                <a:solidFill>
                  <a:srgbClr val="595959"/>
                </a:solidFill>
                <a:latin typeface="Arial"/>
                <a:cs typeface="Arial"/>
              </a:rPr>
              <a:t>Central Idea: A memory cell (interchangeably block) which can maintain its state  over time, consisting of an explicit memory (aka the cell state vector) and gating  units which regulate the information flow into and out of the memory.</a:t>
            </a:r>
          </a:p>
        </p:txBody>
      </p:sp>
      <p:sp>
        <p:nvSpPr>
          <p:cNvPr id="7" name="object 4">
            <a:extLst>
              <a:ext uri="{FF2B5EF4-FFF2-40B4-BE49-F238E27FC236}">
                <a16:creationId xmlns:a16="http://schemas.microsoft.com/office/drawing/2014/main" id="{E335B706-72D1-4EC1-B6DC-A50E4AB237EC}"/>
              </a:ext>
            </a:extLst>
          </p:cNvPr>
          <p:cNvSpPr/>
          <p:nvPr/>
        </p:nvSpPr>
        <p:spPr>
          <a:xfrm>
            <a:off x="3810000" y="3056727"/>
            <a:ext cx="3426989" cy="1555038"/>
          </a:xfrm>
          <a:prstGeom prst="rect">
            <a:avLst/>
          </a:prstGeom>
          <a:blipFill>
            <a:blip r:embed="rId2" cstate="print"/>
            <a:stretch>
              <a:fillRect/>
            </a:stretch>
          </a:blipFill>
        </p:spPr>
        <p:txBody>
          <a:bodyPr wrap="square" lIns="0" tIns="0" rIns="0" bIns="0" rtlCol="0"/>
          <a:lstStyle/>
          <a:p>
            <a:endParaRPr dirty="0"/>
          </a:p>
        </p:txBody>
      </p:sp>
      <p:sp>
        <p:nvSpPr>
          <p:cNvPr id="8" name="object 6">
            <a:extLst>
              <a:ext uri="{FF2B5EF4-FFF2-40B4-BE49-F238E27FC236}">
                <a16:creationId xmlns:a16="http://schemas.microsoft.com/office/drawing/2014/main" id="{4F360778-757E-4E1C-A767-08CC6B3FB0DD}"/>
              </a:ext>
            </a:extLst>
          </p:cNvPr>
          <p:cNvSpPr txBox="1"/>
          <p:nvPr/>
        </p:nvSpPr>
        <p:spPr>
          <a:xfrm>
            <a:off x="1524000" y="3719709"/>
            <a:ext cx="154622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LSTM </a:t>
            </a:r>
            <a:r>
              <a:rPr sz="1400" dirty="0">
                <a:latin typeface="Arial"/>
                <a:cs typeface="Arial"/>
              </a:rPr>
              <a:t>Memory</a:t>
            </a:r>
            <a:r>
              <a:rPr sz="1400" spc="-90" dirty="0">
                <a:latin typeface="Arial"/>
                <a:cs typeface="Arial"/>
              </a:rPr>
              <a:t> </a:t>
            </a:r>
            <a:r>
              <a:rPr sz="1400" spc="-5" dirty="0">
                <a:latin typeface="Arial"/>
                <a:cs typeface="Arial"/>
              </a:rPr>
              <a:t>Cell</a:t>
            </a:r>
            <a:endParaRPr sz="1400" dirty="0">
              <a:latin typeface="Arial"/>
              <a:cs typeface="Arial"/>
            </a:endParaRPr>
          </a:p>
        </p:txBody>
      </p:sp>
      <p:sp>
        <p:nvSpPr>
          <p:cNvPr id="9" name="object 5">
            <a:extLst>
              <a:ext uri="{FF2B5EF4-FFF2-40B4-BE49-F238E27FC236}">
                <a16:creationId xmlns:a16="http://schemas.microsoft.com/office/drawing/2014/main" id="{1C03CF9D-8CCE-4B69-A7C4-D828ABF5697C}"/>
              </a:ext>
            </a:extLst>
          </p:cNvPr>
          <p:cNvSpPr txBox="1"/>
          <p:nvPr/>
        </p:nvSpPr>
        <p:spPr>
          <a:xfrm>
            <a:off x="5282194" y="3971317"/>
            <a:ext cx="48260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MEMORY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4" y="503825"/>
            <a:ext cx="4720676" cy="382156"/>
          </a:xfrm>
          <a:prstGeom prst="rect">
            <a:avLst/>
          </a:prstGeom>
        </p:spPr>
        <p:txBody>
          <a:bodyPr vert="horz" wrap="square" lIns="0" tIns="12700" rIns="0" bIns="0" rtlCol="0">
            <a:spAutoFit/>
          </a:bodyPr>
          <a:lstStyle/>
          <a:p>
            <a:pPr marL="12700">
              <a:lnSpc>
                <a:spcPct val="100000"/>
              </a:lnSpc>
              <a:spcBef>
                <a:spcPts val="100"/>
              </a:spcBef>
            </a:pPr>
            <a:r>
              <a:rPr spc="-5" dirty="0"/>
              <a:t>Deep</a:t>
            </a:r>
            <a:r>
              <a:rPr spc="-90" dirty="0"/>
              <a:t> </a:t>
            </a:r>
            <a:r>
              <a:rPr spc="-5" dirty="0"/>
              <a:t>LSTMs</a:t>
            </a:r>
            <a:r>
              <a:rPr lang="en-IN" spc="-5" dirty="0"/>
              <a:t>/ Stacked LSTMs</a:t>
            </a:r>
            <a:endParaRPr spc="-5" dirty="0"/>
          </a:p>
        </p:txBody>
      </p:sp>
      <p:sp>
        <p:nvSpPr>
          <p:cNvPr id="3" name="object 3"/>
          <p:cNvSpPr txBox="1"/>
          <p:nvPr/>
        </p:nvSpPr>
        <p:spPr>
          <a:xfrm>
            <a:off x="529004" y="1501851"/>
            <a:ext cx="3784600" cy="787400"/>
          </a:xfrm>
          <a:prstGeom prst="rect">
            <a:avLst/>
          </a:prstGeom>
        </p:spPr>
        <p:txBody>
          <a:bodyPr vert="horz" wrap="square" lIns="0" tIns="12700" rIns="0" bIns="0" rtlCol="0">
            <a:spAutoFit/>
          </a:bodyPr>
          <a:lstStyle/>
          <a:p>
            <a:pPr marL="325120" marR="5080" indent="-313055">
              <a:lnSpc>
                <a:spcPct val="113599"/>
              </a:lnSpc>
              <a:spcBef>
                <a:spcPts val="100"/>
              </a:spcBef>
              <a:buChar char="●"/>
              <a:tabLst>
                <a:tab pos="325120" algn="l"/>
                <a:tab pos="325755" algn="l"/>
              </a:tabLst>
            </a:pPr>
            <a:r>
              <a:rPr sz="1100" spc="-5" dirty="0">
                <a:solidFill>
                  <a:srgbClr val="595959"/>
                </a:solidFill>
                <a:latin typeface="Arial"/>
                <a:cs typeface="Arial"/>
              </a:rPr>
              <a:t>Deep LSTMs </a:t>
            </a:r>
            <a:r>
              <a:rPr sz="1100" dirty="0">
                <a:solidFill>
                  <a:srgbClr val="595959"/>
                </a:solidFill>
                <a:latin typeface="Arial"/>
                <a:cs typeface="Arial"/>
              </a:rPr>
              <a:t>can </a:t>
            </a:r>
            <a:r>
              <a:rPr sz="1100" spc="-5" dirty="0">
                <a:solidFill>
                  <a:srgbClr val="595959"/>
                </a:solidFill>
                <a:latin typeface="Arial"/>
                <a:cs typeface="Arial"/>
              </a:rPr>
              <a:t>be </a:t>
            </a:r>
            <a:r>
              <a:rPr sz="1100" dirty="0">
                <a:solidFill>
                  <a:srgbClr val="595959"/>
                </a:solidFill>
                <a:latin typeface="Arial"/>
                <a:cs typeface="Arial"/>
              </a:rPr>
              <a:t>created </a:t>
            </a:r>
            <a:r>
              <a:rPr sz="1100" spc="-5" dirty="0">
                <a:solidFill>
                  <a:srgbClr val="595959"/>
                </a:solidFill>
                <a:latin typeface="Arial"/>
                <a:cs typeface="Arial"/>
              </a:rPr>
              <a:t>by </a:t>
            </a:r>
            <a:r>
              <a:rPr sz="1100" dirty="0">
                <a:solidFill>
                  <a:srgbClr val="595959"/>
                </a:solidFill>
                <a:latin typeface="Arial"/>
                <a:cs typeface="Arial"/>
              </a:rPr>
              <a:t>stacking multiple</a:t>
            </a:r>
            <a:r>
              <a:rPr sz="1100" spc="-100" dirty="0">
                <a:solidFill>
                  <a:srgbClr val="595959"/>
                </a:solidFill>
                <a:latin typeface="Arial"/>
                <a:cs typeface="Arial"/>
              </a:rPr>
              <a:t> </a:t>
            </a:r>
            <a:r>
              <a:rPr sz="1100" spc="-5" dirty="0">
                <a:solidFill>
                  <a:srgbClr val="595959"/>
                </a:solidFill>
                <a:latin typeface="Arial"/>
                <a:cs typeface="Arial"/>
              </a:rPr>
              <a:t>LSTM  layers </a:t>
            </a:r>
            <a:r>
              <a:rPr sz="1100" dirty="0">
                <a:solidFill>
                  <a:srgbClr val="595959"/>
                </a:solidFill>
                <a:latin typeface="Arial"/>
                <a:cs typeface="Arial"/>
              </a:rPr>
              <a:t>vertically, </a:t>
            </a:r>
            <a:r>
              <a:rPr sz="1100" spc="-5" dirty="0">
                <a:solidFill>
                  <a:srgbClr val="595959"/>
                </a:solidFill>
                <a:latin typeface="Arial"/>
                <a:cs typeface="Arial"/>
              </a:rPr>
              <a:t>with the output </a:t>
            </a:r>
            <a:r>
              <a:rPr sz="1100" dirty="0">
                <a:solidFill>
                  <a:srgbClr val="595959"/>
                </a:solidFill>
                <a:latin typeface="Arial"/>
                <a:cs typeface="Arial"/>
              </a:rPr>
              <a:t>sequence </a:t>
            </a:r>
            <a:r>
              <a:rPr sz="1100" spc="-5" dirty="0">
                <a:solidFill>
                  <a:srgbClr val="595959"/>
                </a:solidFill>
                <a:latin typeface="Arial"/>
                <a:cs typeface="Arial"/>
              </a:rPr>
              <a:t>of one layer  forming the input </a:t>
            </a:r>
            <a:r>
              <a:rPr sz="1100" dirty="0">
                <a:solidFill>
                  <a:srgbClr val="595959"/>
                </a:solidFill>
                <a:latin typeface="Arial"/>
                <a:cs typeface="Arial"/>
              </a:rPr>
              <a:t>sequence </a:t>
            </a:r>
            <a:r>
              <a:rPr sz="1100" spc="-5" dirty="0">
                <a:solidFill>
                  <a:srgbClr val="595959"/>
                </a:solidFill>
                <a:latin typeface="Arial"/>
                <a:cs typeface="Arial"/>
              </a:rPr>
              <a:t>of the next </a:t>
            </a:r>
            <a:r>
              <a:rPr sz="1100" dirty="0">
                <a:solidFill>
                  <a:srgbClr val="595959"/>
                </a:solidFill>
                <a:latin typeface="Arial"/>
                <a:cs typeface="Arial"/>
              </a:rPr>
              <a:t>(in </a:t>
            </a:r>
            <a:r>
              <a:rPr sz="1100" spc="-5" dirty="0">
                <a:solidFill>
                  <a:srgbClr val="595959"/>
                </a:solidFill>
                <a:latin typeface="Arial"/>
                <a:cs typeface="Arial"/>
              </a:rPr>
              <a:t>addition to  </a:t>
            </a:r>
            <a:r>
              <a:rPr sz="1100" dirty="0">
                <a:solidFill>
                  <a:srgbClr val="595959"/>
                </a:solidFill>
                <a:latin typeface="Arial"/>
                <a:cs typeface="Arial"/>
              </a:rPr>
              <a:t>recurrent connections </a:t>
            </a:r>
            <a:r>
              <a:rPr sz="1100" spc="-5" dirty="0">
                <a:solidFill>
                  <a:srgbClr val="595959"/>
                </a:solidFill>
                <a:latin typeface="Arial"/>
                <a:cs typeface="Arial"/>
              </a:rPr>
              <a:t>within the </a:t>
            </a:r>
            <a:r>
              <a:rPr sz="1100" dirty="0">
                <a:solidFill>
                  <a:srgbClr val="595959"/>
                </a:solidFill>
                <a:latin typeface="Arial"/>
                <a:cs typeface="Arial"/>
              </a:rPr>
              <a:t>same</a:t>
            </a:r>
            <a:r>
              <a:rPr sz="1100" spc="-35" dirty="0">
                <a:solidFill>
                  <a:srgbClr val="595959"/>
                </a:solidFill>
                <a:latin typeface="Arial"/>
                <a:cs typeface="Arial"/>
              </a:rPr>
              <a:t> </a:t>
            </a:r>
            <a:r>
              <a:rPr sz="1100" spc="-5" dirty="0">
                <a:solidFill>
                  <a:srgbClr val="595959"/>
                </a:solidFill>
                <a:latin typeface="Arial"/>
                <a:cs typeface="Arial"/>
              </a:rPr>
              <a:t>layer)</a:t>
            </a:r>
            <a:endParaRPr sz="1100">
              <a:latin typeface="Arial"/>
              <a:cs typeface="Arial"/>
            </a:endParaRPr>
          </a:p>
        </p:txBody>
      </p:sp>
      <p:sp>
        <p:nvSpPr>
          <p:cNvPr id="4" name="object 4"/>
          <p:cNvSpPr txBox="1"/>
          <p:nvPr/>
        </p:nvSpPr>
        <p:spPr>
          <a:xfrm>
            <a:off x="529004" y="2873448"/>
            <a:ext cx="3938904" cy="596900"/>
          </a:xfrm>
          <a:prstGeom prst="rect">
            <a:avLst/>
          </a:prstGeom>
        </p:spPr>
        <p:txBody>
          <a:bodyPr vert="horz" wrap="square" lIns="0" tIns="12700" rIns="0" bIns="0" rtlCol="0">
            <a:spAutoFit/>
          </a:bodyPr>
          <a:lstStyle/>
          <a:p>
            <a:pPr marL="325120" marR="5080" indent="-313055">
              <a:lnSpc>
                <a:spcPct val="113599"/>
              </a:lnSpc>
              <a:spcBef>
                <a:spcPts val="100"/>
              </a:spcBef>
              <a:buChar char="●"/>
              <a:tabLst>
                <a:tab pos="325120" algn="l"/>
                <a:tab pos="325755" algn="l"/>
              </a:tabLst>
            </a:pPr>
            <a:r>
              <a:rPr sz="1100" spc="-5" dirty="0">
                <a:solidFill>
                  <a:srgbClr val="595959"/>
                </a:solidFill>
                <a:latin typeface="Arial"/>
                <a:cs typeface="Arial"/>
              </a:rPr>
              <a:t>Increases the number of parameters </a:t>
            </a:r>
            <a:r>
              <a:rPr sz="1100" dirty="0">
                <a:solidFill>
                  <a:srgbClr val="595959"/>
                </a:solidFill>
                <a:latin typeface="Arial"/>
                <a:cs typeface="Arial"/>
              </a:rPr>
              <a:t>- </a:t>
            </a:r>
            <a:r>
              <a:rPr sz="1100" spc="-5" dirty="0">
                <a:solidFill>
                  <a:srgbClr val="595959"/>
                </a:solidFill>
                <a:latin typeface="Arial"/>
                <a:cs typeface="Arial"/>
              </a:rPr>
              <a:t>but given </a:t>
            </a:r>
            <a:r>
              <a:rPr sz="1100" dirty="0">
                <a:solidFill>
                  <a:srgbClr val="595959"/>
                </a:solidFill>
                <a:latin typeface="Arial"/>
                <a:cs typeface="Arial"/>
              </a:rPr>
              <a:t>sufficient  </a:t>
            </a:r>
            <a:r>
              <a:rPr sz="1100" spc="-5" dirty="0">
                <a:solidFill>
                  <a:srgbClr val="595959"/>
                </a:solidFill>
                <a:latin typeface="Arial"/>
                <a:cs typeface="Arial"/>
              </a:rPr>
              <a:t>data, performs </a:t>
            </a:r>
            <a:r>
              <a:rPr sz="1100" dirty="0">
                <a:solidFill>
                  <a:srgbClr val="595959"/>
                </a:solidFill>
                <a:latin typeface="Arial"/>
                <a:cs typeface="Arial"/>
              </a:rPr>
              <a:t>significantly </a:t>
            </a:r>
            <a:r>
              <a:rPr sz="1100" spc="-5" dirty="0">
                <a:solidFill>
                  <a:srgbClr val="595959"/>
                </a:solidFill>
                <a:latin typeface="Arial"/>
                <a:cs typeface="Arial"/>
              </a:rPr>
              <a:t>better than </a:t>
            </a:r>
            <a:r>
              <a:rPr sz="1100" dirty="0">
                <a:solidFill>
                  <a:srgbClr val="595959"/>
                </a:solidFill>
                <a:latin typeface="Arial"/>
                <a:cs typeface="Arial"/>
              </a:rPr>
              <a:t>single-layer </a:t>
            </a:r>
            <a:r>
              <a:rPr sz="1100" spc="-5" dirty="0">
                <a:solidFill>
                  <a:srgbClr val="595959"/>
                </a:solidFill>
                <a:latin typeface="Arial"/>
                <a:cs typeface="Arial"/>
              </a:rPr>
              <a:t>LSTMs  </a:t>
            </a:r>
            <a:r>
              <a:rPr sz="1100" dirty="0">
                <a:solidFill>
                  <a:srgbClr val="595959"/>
                </a:solidFill>
                <a:latin typeface="Arial"/>
                <a:cs typeface="Arial"/>
              </a:rPr>
              <a:t>(Graves </a:t>
            </a:r>
            <a:r>
              <a:rPr sz="1100" spc="-5" dirty="0">
                <a:solidFill>
                  <a:srgbClr val="595959"/>
                </a:solidFill>
                <a:latin typeface="Arial"/>
                <a:cs typeface="Arial"/>
              </a:rPr>
              <a:t>et al.</a:t>
            </a:r>
            <a:r>
              <a:rPr sz="1100" spc="-15" dirty="0">
                <a:solidFill>
                  <a:srgbClr val="595959"/>
                </a:solidFill>
                <a:latin typeface="Arial"/>
                <a:cs typeface="Arial"/>
              </a:rPr>
              <a:t> </a:t>
            </a:r>
            <a:r>
              <a:rPr sz="1100" spc="-5" dirty="0">
                <a:solidFill>
                  <a:srgbClr val="595959"/>
                </a:solidFill>
                <a:latin typeface="Arial"/>
                <a:cs typeface="Arial"/>
              </a:rPr>
              <a:t>2013)</a:t>
            </a:r>
            <a:endParaRPr sz="1100">
              <a:latin typeface="Arial"/>
              <a:cs typeface="Arial"/>
            </a:endParaRPr>
          </a:p>
        </p:txBody>
      </p:sp>
      <p:sp>
        <p:nvSpPr>
          <p:cNvPr id="5" name="object 5"/>
          <p:cNvSpPr txBox="1"/>
          <p:nvPr/>
        </p:nvSpPr>
        <p:spPr>
          <a:xfrm>
            <a:off x="529004" y="4054546"/>
            <a:ext cx="3581400" cy="406400"/>
          </a:xfrm>
          <a:prstGeom prst="rect">
            <a:avLst/>
          </a:prstGeom>
        </p:spPr>
        <p:txBody>
          <a:bodyPr vert="horz" wrap="square" lIns="0" tIns="12700" rIns="0" bIns="0" rtlCol="0">
            <a:spAutoFit/>
          </a:bodyPr>
          <a:lstStyle/>
          <a:p>
            <a:pPr marL="325120" marR="5080" indent="-313055">
              <a:lnSpc>
                <a:spcPct val="113599"/>
              </a:lnSpc>
              <a:spcBef>
                <a:spcPts val="100"/>
              </a:spcBef>
              <a:buChar char="●"/>
              <a:tabLst>
                <a:tab pos="325120" algn="l"/>
                <a:tab pos="325755" algn="l"/>
              </a:tabLst>
            </a:pPr>
            <a:r>
              <a:rPr sz="1100" spc="-5" dirty="0">
                <a:solidFill>
                  <a:srgbClr val="595959"/>
                </a:solidFill>
                <a:latin typeface="Arial"/>
                <a:cs typeface="Arial"/>
              </a:rPr>
              <a:t>Dropout usually applied only to non-recurrent edges,  including between</a:t>
            </a:r>
            <a:r>
              <a:rPr sz="1100" spc="-10" dirty="0">
                <a:solidFill>
                  <a:srgbClr val="595959"/>
                </a:solidFill>
                <a:latin typeface="Arial"/>
                <a:cs typeface="Arial"/>
              </a:rPr>
              <a:t> </a:t>
            </a:r>
            <a:r>
              <a:rPr sz="1100" spc="-5" dirty="0">
                <a:solidFill>
                  <a:srgbClr val="595959"/>
                </a:solidFill>
                <a:latin typeface="Arial"/>
                <a:cs typeface="Arial"/>
              </a:rPr>
              <a:t>layers</a:t>
            </a:r>
            <a:endParaRPr sz="1100">
              <a:latin typeface="Arial"/>
              <a:cs typeface="Arial"/>
            </a:endParaRPr>
          </a:p>
        </p:txBody>
      </p:sp>
      <p:grpSp>
        <p:nvGrpSpPr>
          <p:cNvPr id="6" name="object 6"/>
          <p:cNvGrpSpPr/>
          <p:nvPr/>
        </p:nvGrpSpPr>
        <p:grpSpPr>
          <a:xfrm>
            <a:off x="4830398" y="1720035"/>
            <a:ext cx="3784600" cy="2537711"/>
            <a:chOff x="4668215" y="1672841"/>
            <a:chExt cx="4399915" cy="2750820"/>
          </a:xfrm>
        </p:grpSpPr>
        <p:sp>
          <p:nvSpPr>
            <p:cNvPr id="7" name="object 7"/>
            <p:cNvSpPr/>
            <p:nvPr/>
          </p:nvSpPr>
          <p:spPr>
            <a:xfrm>
              <a:off x="4668215" y="1672841"/>
              <a:ext cx="4399566" cy="831503"/>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4668215" y="2600269"/>
              <a:ext cx="4399566" cy="831498"/>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4668215" y="3591967"/>
              <a:ext cx="4399566" cy="831498"/>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6526462" y="3407518"/>
              <a:ext cx="860425" cy="223520"/>
            </a:xfrm>
            <a:custGeom>
              <a:avLst/>
              <a:gdLst/>
              <a:ahLst/>
              <a:cxnLst/>
              <a:rect l="l" t="t" r="r" b="b"/>
              <a:pathLst>
                <a:path w="860425" h="223520">
                  <a:moveTo>
                    <a:pt x="860273" y="223249"/>
                  </a:moveTo>
                  <a:lnTo>
                    <a:pt x="0" y="0"/>
                  </a:lnTo>
                </a:path>
              </a:pathLst>
            </a:custGeom>
            <a:ln w="9524">
              <a:solidFill>
                <a:srgbClr val="595959"/>
              </a:solidFill>
            </a:ln>
          </p:spPr>
          <p:txBody>
            <a:bodyPr wrap="square" lIns="0" tIns="0" rIns="0" bIns="0" rtlCol="0"/>
            <a:lstStyle/>
            <a:p>
              <a:endParaRPr/>
            </a:p>
          </p:txBody>
        </p:sp>
        <p:sp>
          <p:nvSpPr>
            <p:cNvPr id="11" name="object 11"/>
            <p:cNvSpPr/>
            <p:nvPr/>
          </p:nvSpPr>
          <p:spPr>
            <a:xfrm>
              <a:off x="6484612" y="3392293"/>
              <a:ext cx="46355" cy="30480"/>
            </a:xfrm>
            <a:custGeom>
              <a:avLst/>
              <a:gdLst/>
              <a:ahLst/>
              <a:cxnLst/>
              <a:rect l="l" t="t" r="r" b="b"/>
              <a:pathLst>
                <a:path w="46354" h="30479">
                  <a:moveTo>
                    <a:pt x="37899" y="30449"/>
                  </a:moveTo>
                  <a:lnTo>
                    <a:pt x="0" y="4374"/>
                  </a:lnTo>
                  <a:lnTo>
                    <a:pt x="45799" y="0"/>
                  </a:lnTo>
                  <a:lnTo>
                    <a:pt x="37899" y="30449"/>
                  </a:lnTo>
                  <a:close/>
                </a:path>
              </a:pathLst>
            </a:custGeom>
            <a:solidFill>
              <a:srgbClr val="595959"/>
            </a:solidFill>
          </p:spPr>
          <p:txBody>
            <a:bodyPr wrap="square" lIns="0" tIns="0" rIns="0" bIns="0" rtlCol="0"/>
            <a:lstStyle/>
            <a:p>
              <a:endParaRPr/>
            </a:p>
          </p:txBody>
        </p:sp>
        <p:sp>
          <p:nvSpPr>
            <p:cNvPr id="12" name="object 12"/>
            <p:cNvSpPr/>
            <p:nvPr/>
          </p:nvSpPr>
          <p:spPr>
            <a:xfrm>
              <a:off x="6484612" y="3392293"/>
              <a:ext cx="46355" cy="30480"/>
            </a:xfrm>
            <a:custGeom>
              <a:avLst/>
              <a:gdLst/>
              <a:ahLst/>
              <a:cxnLst/>
              <a:rect l="l" t="t" r="r" b="b"/>
              <a:pathLst>
                <a:path w="46354" h="30479">
                  <a:moveTo>
                    <a:pt x="45799" y="0"/>
                  </a:moveTo>
                  <a:lnTo>
                    <a:pt x="0" y="4374"/>
                  </a:lnTo>
                  <a:lnTo>
                    <a:pt x="37899" y="30449"/>
                  </a:lnTo>
                  <a:lnTo>
                    <a:pt x="45799" y="0"/>
                  </a:lnTo>
                  <a:close/>
                </a:path>
              </a:pathLst>
            </a:custGeom>
            <a:ln w="9524">
              <a:solidFill>
                <a:srgbClr val="595959"/>
              </a:solidFill>
            </a:ln>
          </p:spPr>
          <p:txBody>
            <a:bodyPr wrap="square" lIns="0" tIns="0" rIns="0" bIns="0" rtlCol="0"/>
            <a:lstStyle/>
            <a:p>
              <a:endParaRPr/>
            </a:p>
          </p:txBody>
        </p:sp>
        <p:sp>
          <p:nvSpPr>
            <p:cNvPr id="13" name="object 13"/>
            <p:cNvSpPr/>
            <p:nvPr/>
          </p:nvSpPr>
          <p:spPr>
            <a:xfrm>
              <a:off x="6548586" y="2479700"/>
              <a:ext cx="817244" cy="130810"/>
            </a:xfrm>
            <a:custGeom>
              <a:avLst/>
              <a:gdLst/>
              <a:ahLst/>
              <a:cxnLst/>
              <a:rect l="l" t="t" r="r" b="b"/>
              <a:pathLst>
                <a:path w="817245" h="130810">
                  <a:moveTo>
                    <a:pt x="817173" y="130769"/>
                  </a:moveTo>
                  <a:lnTo>
                    <a:pt x="0" y="0"/>
                  </a:lnTo>
                </a:path>
              </a:pathLst>
            </a:custGeom>
            <a:ln w="9524">
              <a:solidFill>
                <a:srgbClr val="595959"/>
              </a:solidFill>
            </a:ln>
          </p:spPr>
          <p:txBody>
            <a:bodyPr wrap="square" lIns="0" tIns="0" rIns="0" bIns="0" rtlCol="0"/>
            <a:lstStyle/>
            <a:p>
              <a:endParaRPr/>
            </a:p>
          </p:txBody>
        </p:sp>
        <p:sp>
          <p:nvSpPr>
            <p:cNvPr id="14" name="object 14"/>
            <p:cNvSpPr/>
            <p:nvPr/>
          </p:nvSpPr>
          <p:spPr>
            <a:xfrm>
              <a:off x="6505911" y="2464165"/>
              <a:ext cx="45720" cy="31115"/>
            </a:xfrm>
            <a:custGeom>
              <a:avLst/>
              <a:gdLst/>
              <a:ahLst/>
              <a:cxnLst/>
              <a:rect l="l" t="t" r="r" b="b"/>
              <a:pathLst>
                <a:path w="45720" h="31114">
                  <a:moveTo>
                    <a:pt x="40199" y="31069"/>
                  </a:moveTo>
                  <a:lnTo>
                    <a:pt x="0" y="8704"/>
                  </a:lnTo>
                  <a:lnTo>
                    <a:pt x="45174" y="0"/>
                  </a:lnTo>
                  <a:lnTo>
                    <a:pt x="40199" y="31069"/>
                  </a:lnTo>
                  <a:close/>
                </a:path>
              </a:pathLst>
            </a:custGeom>
            <a:solidFill>
              <a:srgbClr val="595959"/>
            </a:solidFill>
          </p:spPr>
          <p:txBody>
            <a:bodyPr wrap="square" lIns="0" tIns="0" rIns="0" bIns="0" rtlCol="0"/>
            <a:lstStyle/>
            <a:p>
              <a:endParaRPr/>
            </a:p>
          </p:txBody>
        </p:sp>
        <p:sp>
          <p:nvSpPr>
            <p:cNvPr id="15" name="object 15"/>
            <p:cNvSpPr/>
            <p:nvPr/>
          </p:nvSpPr>
          <p:spPr>
            <a:xfrm>
              <a:off x="6505911" y="2464165"/>
              <a:ext cx="45720" cy="31115"/>
            </a:xfrm>
            <a:custGeom>
              <a:avLst/>
              <a:gdLst/>
              <a:ahLst/>
              <a:cxnLst/>
              <a:rect l="l" t="t" r="r" b="b"/>
              <a:pathLst>
                <a:path w="45720" h="31114">
                  <a:moveTo>
                    <a:pt x="45174" y="0"/>
                  </a:moveTo>
                  <a:lnTo>
                    <a:pt x="0" y="8704"/>
                  </a:lnTo>
                  <a:lnTo>
                    <a:pt x="40199" y="31069"/>
                  </a:lnTo>
                  <a:lnTo>
                    <a:pt x="45174" y="0"/>
                  </a:lnTo>
                  <a:close/>
                </a:path>
              </a:pathLst>
            </a:custGeom>
            <a:ln w="9524">
              <a:solidFill>
                <a:srgbClr val="595959"/>
              </a:solidFill>
            </a:ln>
          </p:spPr>
          <p:txBody>
            <a:bodyPr wrap="square" lIns="0" tIns="0" rIns="0" bIns="0" rtlCol="0"/>
            <a:lstStyle/>
            <a:p>
              <a:endParaRPr/>
            </a:p>
          </p:txBody>
        </p:sp>
        <p:sp>
          <p:nvSpPr>
            <p:cNvPr id="16" name="object 16"/>
            <p:cNvSpPr/>
            <p:nvPr/>
          </p:nvSpPr>
          <p:spPr>
            <a:xfrm>
              <a:off x="5115089" y="3414168"/>
              <a:ext cx="804545" cy="203200"/>
            </a:xfrm>
            <a:custGeom>
              <a:avLst/>
              <a:gdLst/>
              <a:ahLst/>
              <a:cxnLst/>
              <a:rect l="l" t="t" r="r" b="b"/>
              <a:pathLst>
                <a:path w="804545" h="203200">
                  <a:moveTo>
                    <a:pt x="804073" y="202624"/>
                  </a:moveTo>
                  <a:lnTo>
                    <a:pt x="0" y="0"/>
                  </a:lnTo>
                </a:path>
              </a:pathLst>
            </a:custGeom>
            <a:ln w="9524">
              <a:solidFill>
                <a:srgbClr val="595959"/>
              </a:solidFill>
            </a:ln>
          </p:spPr>
          <p:txBody>
            <a:bodyPr wrap="square" lIns="0" tIns="0" rIns="0" bIns="0" rtlCol="0"/>
            <a:lstStyle/>
            <a:p>
              <a:endParaRPr/>
            </a:p>
          </p:txBody>
        </p:sp>
        <p:sp>
          <p:nvSpPr>
            <p:cNvPr id="17" name="object 17"/>
            <p:cNvSpPr/>
            <p:nvPr/>
          </p:nvSpPr>
          <p:spPr>
            <a:xfrm>
              <a:off x="5073164" y="3398893"/>
              <a:ext cx="46355" cy="31115"/>
            </a:xfrm>
            <a:custGeom>
              <a:avLst/>
              <a:gdLst/>
              <a:ahLst/>
              <a:cxnLst/>
              <a:rect l="l" t="t" r="r" b="b"/>
              <a:pathLst>
                <a:path w="46354" h="31114">
                  <a:moveTo>
                    <a:pt x="38074" y="30524"/>
                  </a:moveTo>
                  <a:lnTo>
                    <a:pt x="0" y="4699"/>
                  </a:lnTo>
                  <a:lnTo>
                    <a:pt x="45749" y="0"/>
                  </a:lnTo>
                  <a:lnTo>
                    <a:pt x="38074" y="30524"/>
                  </a:lnTo>
                  <a:close/>
                </a:path>
              </a:pathLst>
            </a:custGeom>
            <a:solidFill>
              <a:srgbClr val="595959"/>
            </a:solidFill>
          </p:spPr>
          <p:txBody>
            <a:bodyPr wrap="square" lIns="0" tIns="0" rIns="0" bIns="0" rtlCol="0"/>
            <a:lstStyle/>
            <a:p>
              <a:endParaRPr/>
            </a:p>
          </p:txBody>
        </p:sp>
        <p:sp>
          <p:nvSpPr>
            <p:cNvPr id="18" name="object 18"/>
            <p:cNvSpPr/>
            <p:nvPr/>
          </p:nvSpPr>
          <p:spPr>
            <a:xfrm>
              <a:off x="5073164" y="3398893"/>
              <a:ext cx="46355" cy="31115"/>
            </a:xfrm>
            <a:custGeom>
              <a:avLst/>
              <a:gdLst/>
              <a:ahLst/>
              <a:cxnLst/>
              <a:rect l="l" t="t" r="r" b="b"/>
              <a:pathLst>
                <a:path w="46354" h="31114">
                  <a:moveTo>
                    <a:pt x="45749" y="0"/>
                  </a:moveTo>
                  <a:lnTo>
                    <a:pt x="0" y="4699"/>
                  </a:lnTo>
                  <a:lnTo>
                    <a:pt x="38074" y="30524"/>
                  </a:lnTo>
                  <a:lnTo>
                    <a:pt x="45749" y="0"/>
                  </a:lnTo>
                  <a:close/>
                </a:path>
              </a:pathLst>
            </a:custGeom>
            <a:ln w="9524">
              <a:solidFill>
                <a:srgbClr val="595959"/>
              </a:solidFill>
            </a:ln>
          </p:spPr>
          <p:txBody>
            <a:bodyPr wrap="square" lIns="0" tIns="0" rIns="0" bIns="0" rtlCol="0"/>
            <a:lstStyle/>
            <a:p>
              <a:endParaRPr/>
            </a:p>
          </p:txBody>
        </p:sp>
        <p:sp>
          <p:nvSpPr>
            <p:cNvPr id="19" name="object 19"/>
            <p:cNvSpPr/>
            <p:nvPr/>
          </p:nvSpPr>
          <p:spPr>
            <a:xfrm>
              <a:off x="5080739" y="2467042"/>
              <a:ext cx="859790" cy="157480"/>
            </a:xfrm>
            <a:custGeom>
              <a:avLst/>
              <a:gdLst/>
              <a:ahLst/>
              <a:cxnLst/>
              <a:rect l="l" t="t" r="r" b="b"/>
              <a:pathLst>
                <a:path w="859789" h="157480">
                  <a:moveTo>
                    <a:pt x="859373" y="157402"/>
                  </a:moveTo>
                  <a:lnTo>
                    <a:pt x="0" y="0"/>
                  </a:lnTo>
                </a:path>
              </a:pathLst>
            </a:custGeom>
            <a:ln w="9524">
              <a:solidFill>
                <a:srgbClr val="595959"/>
              </a:solidFill>
            </a:ln>
          </p:spPr>
          <p:txBody>
            <a:bodyPr wrap="square" lIns="0" tIns="0" rIns="0" bIns="0" rtlCol="0"/>
            <a:lstStyle/>
            <a:p>
              <a:endParaRPr/>
            </a:p>
          </p:txBody>
        </p:sp>
        <p:sp>
          <p:nvSpPr>
            <p:cNvPr id="20" name="object 20"/>
            <p:cNvSpPr/>
            <p:nvPr/>
          </p:nvSpPr>
          <p:spPr>
            <a:xfrm>
              <a:off x="5038215" y="2451565"/>
              <a:ext cx="45720" cy="31115"/>
            </a:xfrm>
            <a:custGeom>
              <a:avLst/>
              <a:gdLst/>
              <a:ahLst/>
              <a:cxnLst/>
              <a:rect l="l" t="t" r="r" b="b"/>
              <a:pathLst>
                <a:path w="45720" h="31114">
                  <a:moveTo>
                    <a:pt x="39674" y="30952"/>
                  </a:moveTo>
                  <a:lnTo>
                    <a:pt x="0" y="7687"/>
                  </a:lnTo>
                  <a:lnTo>
                    <a:pt x="45349" y="0"/>
                  </a:lnTo>
                  <a:lnTo>
                    <a:pt x="39674" y="30952"/>
                  </a:lnTo>
                  <a:close/>
                </a:path>
              </a:pathLst>
            </a:custGeom>
            <a:solidFill>
              <a:srgbClr val="595959"/>
            </a:solidFill>
          </p:spPr>
          <p:txBody>
            <a:bodyPr wrap="square" lIns="0" tIns="0" rIns="0" bIns="0" rtlCol="0"/>
            <a:lstStyle/>
            <a:p>
              <a:endParaRPr/>
            </a:p>
          </p:txBody>
        </p:sp>
        <p:sp>
          <p:nvSpPr>
            <p:cNvPr id="21" name="object 21"/>
            <p:cNvSpPr/>
            <p:nvPr/>
          </p:nvSpPr>
          <p:spPr>
            <a:xfrm>
              <a:off x="5038215" y="2451565"/>
              <a:ext cx="45720" cy="31115"/>
            </a:xfrm>
            <a:custGeom>
              <a:avLst/>
              <a:gdLst/>
              <a:ahLst/>
              <a:cxnLst/>
              <a:rect l="l" t="t" r="r" b="b"/>
              <a:pathLst>
                <a:path w="45720" h="31114">
                  <a:moveTo>
                    <a:pt x="45349" y="0"/>
                  </a:moveTo>
                  <a:lnTo>
                    <a:pt x="0" y="7687"/>
                  </a:lnTo>
                  <a:lnTo>
                    <a:pt x="39674" y="30952"/>
                  </a:lnTo>
                  <a:lnTo>
                    <a:pt x="45349" y="0"/>
                  </a:lnTo>
                  <a:close/>
                </a:path>
              </a:pathLst>
            </a:custGeom>
            <a:ln w="9524">
              <a:solidFill>
                <a:srgbClr val="595959"/>
              </a:solidFill>
            </a:ln>
          </p:spPr>
          <p:txBody>
            <a:bodyPr wrap="square" lIns="0" tIns="0" rIns="0" bIns="0" rtlCol="0"/>
            <a:lstStyle/>
            <a:p>
              <a:endParaRPr/>
            </a:p>
          </p:txBody>
        </p:sp>
        <p:sp>
          <p:nvSpPr>
            <p:cNvPr id="22" name="object 22"/>
            <p:cNvSpPr/>
            <p:nvPr/>
          </p:nvSpPr>
          <p:spPr>
            <a:xfrm>
              <a:off x="7994084" y="3414368"/>
              <a:ext cx="790575" cy="202565"/>
            </a:xfrm>
            <a:custGeom>
              <a:avLst/>
              <a:gdLst/>
              <a:ahLst/>
              <a:cxnLst/>
              <a:rect l="l" t="t" r="r" b="b"/>
              <a:pathLst>
                <a:path w="790575" h="202564">
                  <a:moveTo>
                    <a:pt x="790323" y="202424"/>
                  </a:moveTo>
                  <a:lnTo>
                    <a:pt x="0" y="0"/>
                  </a:lnTo>
                </a:path>
              </a:pathLst>
            </a:custGeom>
            <a:ln w="9524">
              <a:solidFill>
                <a:srgbClr val="595959"/>
              </a:solidFill>
            </a:ln>
          </p:spPr>
          <p:txBody>
            <a:bodyPr wrap="square" lIns="0" tIns="0" rIns="0" bIns="0" rtlCol="0"/>
            <a:lstStyle/>
            <a:p>
              <a:endParaRPr/>
            </a:p>
          </p:txBody>
        </p:sp>
        <p:sp>
          <p:nvSpPr>
            <p:cNvPr id="23" name="object 23"/>
            <p:cNvSpPr/>
            <p:nvPr/>
          </p:nvSpPr>
          <p:spPr>
            <a:xfrm>
              <a:off x="7952209" y="3399143"/>
              <a:ext cx="46355" cy="30480"/>
            </a:xfrm>
            <a:custGeom>
              <a:avLst/>
              <a:gdLst/>
              <a:ahLst/>
              <a:cxnLst/>
              <a:rect l="l" t="t" r="r" b="b"/>
              <a:pathLst>
                <a:path w="46354" h="30479">
                  <a:moveTo>
                    <a:pt x="37949" y="30474"/>
                  </a:moveTo>
                  <a:lnTo>
                    <a:pt x="0" y="4499"/>
                  </a:lnTo>
                  <a:lnTo>
                    <a:pt x="45774" y="0"/>
                  </a:lnTo>
                  <a:lnTo>
                    <a:pt x="37949" y="30474"/>
                  </a:lnTo>
                  <a:close/>
                </a:path>
              </a:pathLst>
            </a:custGeom>
            <a:solidFill>
              <a:srgbClr val="595959"/>
            </a:solidFill>
          </p:spPr>
          <p:txBody>
            <a:bodyPr wrap="square" lIns="0" tIns="0" rIns="0" bIns="0" rtlCol="0"/>
            <a:lstStyle/>
            <a:p>
              <a:endParaRPr/>
            </a:p>
          </p:txBody>
        </p:sp>
        <p:sp>
          <p:nvSpPr>
            <p:cNvPr id="24" name="object 24"/>
            <p:cNvSpPr/>
            <p:nvPr/>
          </p:nvSpPr>
          <p:spPr>
            <a:xfrm>
              <a:off x="7952209" y="3399143"/>
              <a:ext cx="46355" cy="30480"/>
            </a:xfrm>
            <a:custGeom>
              <a:avLst/>
              <a:gdLst/>
              <a:ahLst/>
              <a:cxnLst/>
              <a:rect l="l" t="t" r="r" b="b"/>
              <a:pathLst>
                <a:path w="46354" h="30479">
                  <a:moveTo>
                    <a:pt x="45774" y="0"/>
                  </a:moveTo>
                  <a:lnTo>
                    <a:pt x="0" y="4499"/>
                  </a:lnTo>
                  <a:lnTo>
                    <a:pt x="37949" y="30474"/>
                  </a:lnTo>
                  <a:lnTo>
                    <a:pt x="45774" y="0"/>
                  </a:lnTo>
                  <a:close/>
                </a:path>
              </a:pathLst>
            </a:custGeom>
            <a:ln w="9524">
              <a:solidFill>
                <a:srgbClr val="595959"/>
              </a:solidFill>
            </a:ln>
          </p:spPr>
          <p:txBody>
            <a:bodyPr wrap="square" lIns="0" tIns="0" rIns="0" bIns="0" rtlCol="0"/>
            <a:lstStyle/>
            <a:p>
              <a:endParaRPr/>
            </a:p>
          </p:txBody>
        </p:sp>
        <p:sp>
          <p:nvSpPr>
            <p:cNvPr id="25" name="object 25"/>
            <p:cNvSpPr/>
            <p:nvPr/>
          </p:nvSpPr>
          <p:spPr>
            <a:xfrm>
              <a:off x="8001684" y="2468537"/>
              <a:ext cx="796925" cy="170180"/>
            </a:xfrm>
            <a:custGeom>
              <a:avLst/>
              <a:gdLst/>
              <a:ahLst/>
              <a:cxnLst/>
              <a:rect l="l" t="t" r="r" b="b"/>
              <a:pathLst>
                <a:path w="796925" h="170180">
                  <a:moveTo>
                    <a:pt x="796698" y="169882"/>
                  </a:moveTo>
                  <a:lnTo>
                    <a:pt x="0" y="0"/>
                  </a:lnTo>
                </a:path>
              </a:pathLst>
            </a:custGeom>
            <a:ln w="9524">
              <a:solidFill>
                <a:srgbClr val="595959"/>
              </a:solidFill>
            </a:ln>
          </p:spPr>
          <p:txBody>
            <a:bodyPr wrap="square" lIns="0" tIns="0" rIns="0" bIns="0" rtlCol="0"/>
            <a:lstStyle/>
            <a:p>
              <a:endParaRPr/>
            </a:p>
          </p:txBody>
        </p:sp>
        <p:sp>
          <p:nvSpPr>
            <p:cNvPr id="26" name="object 26"/>
            <p:cNvSpPr/>
            <p:nvPr/>
          </p:nvSpPr>
          <p:spPr>
            <a:xfrm>
              <a:off x="7959409" y="2453152"/>
              <a:ext cx="45720" cy="31115"/>
            </a:xfrm>
            <a:custGeom>
              <a:avLst/>
              <a:gdLst/>
              <a:ahLst/>
              <a:cxnLst/>
              <a:rect l="l" t="t" r="r" b="b"/>
              <a:pathLst>
                <a:path w="45720" h="31114">
                  <a:moveTo>
                    <a:pt x="38974" y="30772"/>
                  </a:moveTo>
                  <a:lnTo>
                    <a:pt x="0" y="6372"/>
                  </a:lnTo>
                  <a:lnTo>
                    <a:pt x="45549" y="0"/>
                  </a:lnTo>
                  <a:lnTo>
                    <a:pt x="38974" y="30772"/>
                  </a:lnTo>
                  <a:close/>
                </a:path>
              </a:pathLst>
            </a:custGeom>
            <a:solidFill>
              <a:srgbClr val="595959"/>
            </a:solidFill>
          </p:spPr>
          <p:txBody>
            <a:bodyPr wrap="square" lIns="0" tIns="0" rIns="0" bIns="0" rtlCol="0"/>
            <a:lstStyle/>
            <a:p>
              <a:endParaRPr/>
            </a:p>
          </p:txBody>
        </p:sp>
        <p:sp>
          <p:nvSpPr>
            <p:cNvPr id="27" name="object 27"/>
            <p:cNvSpPr/>
            <p:nvPr/>
          </p:nvSpPr>
          <p:spPr>
            <a:xfrm>
              <a:off x="7959409" y="2453152"/>
              <a:ext cx="45720" cy="31115"/>
            </a:xfrm>
            <a:custGeom>
              <a:avLst/>
              <a:gdLst/>
              <a:ahLst/>
              <a:cxnLst/>
              <a:rect l="l" t="t" r="r" b="b"/>
              <a:pathLst>
                <a:path w="45720" h="31114">
                  <a:moveTo>
                    <a:pt x="45549" y="0"/>
                  </a:moveTo>
                  <a:lnTo>
                    <a:pt x="0" y="6372"/>
                  </a:lnTo>
                  <a:lnTo>
                    <a:pt x="38974" y="30772"/>
                  </a:lnTo>
                  <a:lnTo>
                    <a:pt x="45549" y="0"/>
                  </a:lnTo>
                  <a:close/>
                </a:path>
              </a:pathLst>
            </a:custGeom>
            <a:ln w="9524">
              <a:solidFill>
                <a:srgbClr val="595959"/>
              </a:solidFill>
            </a:ln>
          </p:spPr>
          <p:txBody>
            <a:bodyPr wrap="square" lIns="0" tIns="0" rIns="0" bIns="0" rtlCol="0"/>
            <a:lstStyle/>
            <a:p>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6506B9-7B06-42D0-BDD9-384A30736183}"/>
              </a:ext>
            </a:extLst>
          </p:cNvPr>
          <p:cNvPicPr>
            <a:picLocks noChangeAspect="1"/>
          </p:cNvPicPr>
          <p:nvPr/>
        </p:nvPicPr>
        <p:blipFill rotWithShape="1">
          <a:blip r:embed="rId2">
            <a:extLst>
              <a:ext uri="{28A0092B-C50C-407E-A947-70E740481C1C}">
                <a14:useLocalDpi xmlns:a14="http://schemas.microsoft.com/office/drawing/2010/main" val="0"/>
              </a:ext>
            </a:extLst>
          </a:blip>
          <a:srcRect l="-1" r="73333" b="69259"/>
          <a:stretch/>
        </p:blipFill>
        <p:spPr>
          <a:xfrm>
            <a:off x="4113571" y="1143979"/>
            <a:ext cx="4403727" cy="2855542"/>
          </a:xfrm>
          <a:prstGeom prst="rect">
            <a:avLst/>
          </a:prstGeom>
        </p:spPr>
      </p:pic>
      <p:sp>
        <p:nvSpPr>
          <p:cNvPr id="2" name="TextBox 1">
            <a:extLst>
              <a:ext uri="{FF2B5EF4-FFF2-40B4-BE49-F238E27FC236}">
                <a16:creationId xmlns:a16="http://schemas.microsoft.com/office/drawing/2014/main" id="{534ED000-97B8-4A9F-AA68-9A83CAE8659A}"/>
              </a:ext>
            </a:extLst>
          </p:cNvPr>
          <p:cNvSpPr txBox="1"/>
          <p:nvPr/>
        </p:nvSpPr>
        <p:spPr>
          <a:xfrm>
            <a:off x="345306" y="1733550"/>
            <a:ext cx="3738139" cy="1200329"/>
          </a:xfrm>
          <a:prstGeom prst="rect">
            <a:avLst/>
          </a:prstGeom>
          <a:noFill/>
        </p:spPr>
        <p:txBody>
          <a:bodyPr wrap="none" rtlCol="0">
            <a:spAutoFit/>
          </a:bodyPr>
          <a:lstStyle/>
          <a:p>
            <a:r>
              <a:rPr lang="en-IN" dirty="0"/>
              <a:t>Graph-&gt; Close value vs Day in data set</a:t>
            </a:r>
          </a:p>
          <a:p>
            <a:pPr marL="285750" indent="-285750">
              <a:buFont typeface="Arial" panose="020B0604020202020204" pitchFamily="34" charset="0"/>
              <a:buChar char="•"/>
            </a:pPr>
            <a:r>
              <a:rPr lang="en-IN" dirty="0"/>
              <a:t>Blue -&gt; original dataset graph</a:t>
            </a:r>
          </a:p>
          <a:p>
            <a:pPr marL="285750" indent="-285750">
              <a:buFont typeface="Arial" panose="020B0604020202020204" pitchFamily="34" charset="0"/>
              <a:buChar char="•"/>
            </a:pPr>
            <a:r>
              <a:rPr lang="en-IN" dirty="0"/>
              <a:t>Orange-&gt; predicted Train dataset</a:t>
            </a:r>
          </a:p>
          <a:p>
            <a:pPr marL="285750" indent="-285750">
              <a:buFont typeface="Arial" panose="020B0604020202020204" pitchFamily="34" charset="0"/>
              <a:buChar char="•"/>
            </a:pPr>
            <a:r>
              <a:rPr lang="en-IN" dirty="0"/>
              <a:t>Green-&gt; Predicted Test data set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200011"/>
            <a:ext cx="2273935" cy="574040"/>
          </a:xfrm>
          <a:prstGeom prst="rect">
            <a:avLst/>
          </a:prstGeom>
        </p:spPr>
        <p:txBody>
          <a:bodyPr vert="horz" wrap="square" lIns="0" tIns="12700" rIns="0" bIns="0" rtlCol="0">
            <a:spAutoFit/>
          </a:bodyPr>
          <a:lstStyle/>
          <a:p>
            <a:pPr marL="12700">
              <a:lnSpc>
                <a:spcPct val="100000"/>
              </a:lnSpc>
              <a:spcBef>
                <a:spcPts val="100"/>
              </a:spcBef>
            </a:pPr>
            <a:r>
              <a:rPr sz="3600" spc="5" dirty="0">
                <a:latin typeface="Arial"/>
                <a:cs typeface="Arial"/>
              </a:rPr>
              <a:t>C</a:t>
            </a:r>
            <a:r>
              <a:rPr sz="2500" spc="5" dirty="0">
                <a:latin typeface="Arial"/>
                <a:cs typeface="Arial"/>
              </a:rPr>
              <a:t>ONCLUSION</a:t>
            </a:r>
            <a:endParaRPr sz="2500">
              <a:latin typeface="Arial"/>
              <a:cs typeface="Arial"/>
            </a:endParaRPr>
          </a:p>
        </p:txBody>
      </p:sp>
      <p:grpSp>
        <p:nvGrpSpPr>
          <p:cNvPr id="5" name="object 5"/>
          <p:cNvGrpSpPr/>
          <p:nvPr/>
        </p:nvGrpSpPr>
        <p:grpSpPr>
          <a:xfrm>
            <a:off x="1828800" y="3169642"/>
            <a:ext cx="672465" cy="264160"/>
            <a:chOff x="4100704" y="3511480"/>
            <a:chExt cx="672465" cy="264160"/>
          </a:xfrm>
        </p:grpSpPr>
        <p:sp>
          <p:nvSpPr>
            <p:cNvPr id="6" name="object 6"/>
            <p:cNvSpPr/>
            <p:nvPr/>
          </p:nvSpPr>
          <p:spPr>
            <a:xfrm>
              <a:off x="4105466" y="3516242"/>
              <a:ext cx="662940" cy="254635"/>
            </a:xfrm>
            <a:custGeom>
              <a:avLst/>
              <a:gdLst/>
              <a:ahLst/>
              <a:cxnLst/>
              <a:rect l="l" t="t" r="r" b="b"/>
              <a:pathLst>
                <a:path w="662939" h="254635">
                  <a:moveTo>
                    <a:pt x="535648" y="254099"/>
                  </a:moveTo>
                  <a:lnTo>
                    <a:pt x="535648" y="190574"/>
                  </a:lnTo>
                  <a:lnTo>
                    <a:pt x="0" y="190574"/>
                  </a:lnTo>
                  <a:lnTo>
                    <a:pt x="0" y="63524"/>
                  </a:lnTo>
                  <a:lnTo>
                    <a:pt x="535648" y="63524"/>
                  </a:lnTo>
                  <a:lnTo>
                    <a:pt x="535648" y="0"/>
                  </a:lnTo>
                  <a:lnTo>
                    <a:pt x="662698" y="127049"/>
                  </a:lnTo>
                  <a:lnTo>
                    <a:pt x="535648" y="254099"/>
                  </a:lnTo>
                  <a:close/>
                </a:path>
              </a:pathLst>
            </a:custGeom>
            <a:solidFill>
              <a:srgbClr val="CC4124"/>
            </a:solidFill>
          </p:spPr>
          <p:txBody>
            <a:bodyPr wrap="square" lIns="0" tIns="0" rIns="0" bIns="0" rtlCol="0"/>
            <a:lstStyle/>
            <a:p>
              <a:endParaRPr/>
            </a:p>
          </p:txBody>
        </p:sp>
        <p:sp>
          <p:nvSpPr>
            <p:cNvPr id="7" name="object 7"/>
            <p:cNvSpPr/>
            <p:nvPr/>
          </p:nvSpPr>
          <p:spPr>
            <a:xfrm>
              <a:off x="4105466" y="3516242"/>
              <a:ext cx="662940" cy="254635"/>
            </a:xfrm>
            <a:custGeom>
              <a:avLst/>
              <a:gdLst/>
              <a:ahLst/>
              <a:cxnLst/>
              <a:rect l="l" t="t" r="r" b="b"/>
              <a:pathLst>
                <a:path w="662939" h="254635">
                  <a:moveTo>
                    <a:pt x="0" y="63524"/>
                  </a:moveTo>
                  <a:lnTo>
                    <a:pt x="535648" y="63524"/>
                  </a:lnTo>
                  <a:lnTo>
                    <a:pt x="535648" y="0"/>
                  </a:lnTo>
                  <a:lnTo>
                    <a:pt x="662698" y="127049"/>
                  </a:lnTo>
                  <a:lnTo>
                    <a:pt x="535648" y="254099"/>
                  </a:lnTo>
                  <a:lnTo>
                    <a:pt x="535648" y="190574"/>
                  </a:lnTo>
                  <a:lnTo>
                    <a:pt x="0" y="190574"/>
                  </a:lnTo>
                  <a:lnTo>
                    <a:pt x="0" y="63524"/>
                  </a:lnTo>
                  <a:close/>
                </a:path>
              </a:pathLst>
            </a:custGeom>
            <a:ln w="9524">
              <a:solidFill>
                <a:srgbClr val="565E6D"/>
              </a:solidFill>
            </a:ln>
          </p:spPr>
          <p:txBody>
            <a:bodyPr wrap="square" lIns="0" tIns="0" rIns="0" bIns="0" rtlCol="0"/>
            <a:lstStyle/>
            <a:p>
              <a:endParaRPr/>
            </a:p>
          </p:txBody>
        </p:sp>
      </p:grpSp>
      <p:sp>
        <p:nvSpPr>
          <p:cNvPr id="8" name="object 8"/>
          <p:cNvSpPr txBox="1"/>
          <p:nvPr/>
        </p:nvSpPr>
        <p:spPr>
          <a:xfrm>
            <a:off x="177800" y="1657350"/>
            <a:ext cx="4394200" cy="1415772"/>
          </a:xfrm>
          <a:prstGeom prst="rect">
            <a:avLst/>
          </a:prstGeom>
        </p:spPr>
        <p:txBody>
          <a:bodyPr vert="horz" wrap="square" lIns="0" tIns="12700" rIns="0" bIns="0" rtlCol="0">
            <a:spAutoFit/>
          </a:bodyPr>
          <a:lstStyle/>
          <a:p>
            <a:pPr>
              <a:lnSpc>
                <a:spcPct val="100000"/>
              </a:lnSpc>
            </a:pPr>
            <a:endParaRPr sz="1500" dirty="0">
              <a:latin typeface="Arial"/>
              <a:cs typeface="Arial"/>
            </a:endParaRPr>
          </a:p>
          <a:p>
            <a:pPr marL="12700" marR="5080">
              <a:lnSpc>
                <a:spcPts val="1650"/>
              </a:lnSpc>
              <a:spcBef>
                <a:spcPts val="1120"/>
              </a:spcBef>
            </a:pPr>
            <a:r>
              <a:rPr sz="1400" spc="-5" dirty="0">
                <a:latin typeface="Arial"/>
                <a:cs typeface="Arial"/>
              </a:rPr>
              <a:t>Stock price prediction is </a:t>
            </a:r>
            <a:r>
              <a:rPr sz="1400" dirty="0">
                <a:latin typeface="Arial"/>
                <a:cs typeface="Arial"/>
              </a:rPr>
              <a:t>a complex </a:t>
            </a:r>
            <a:r>
              <a:rPr sz="1400" spc="-5" dirty="0">
                <a:latin typeface="Arial"/>
                <a:cs typeface="Arial"/>
              </a:rPr>
              <a:t>problem and </a:t>
            </a:r>
            <a:endParaRPr lang="en-IN" sz="1400" spc="-5" dirty="0">
              <a:latin typeface="Arial"/>
              <a:cs typeface="Arial"/>
            </a:endParaRPr>
          </a:p>
          <a:p>
            <a:pPr marL="12700" marR="5080">
              <a:lnSpc>
                <a:spcPts val="1650"/>
              </a:lnSpc>
              <a:spcBef>
                <a:spcPts val="1120"/>
              </a:spcBef>
            </a:pPr>
            <a:r>
              <a:rPr sz="1400" spc="-10" dirty="0">
                <a:latin typeface="Arial"/>
                <a:cs typeface="Arial"/>
              </a:rPr>
              <a:t>difficult  </a:t>
            </a:r>
            <a:r>
              <a:rPr sz="1400" spc="-5" dirty="0">
                <a:latin typeface="Arial"/>
                <a:cs typeface="Arial"/>
              </a:rPr>
              <a:t>to</a:t>
            </a:r>
            <a:r>
              <a:rPr sz="1400" spc="-10" dirty="0">
                <a:latin typeface="Arial"/>
                <a:cs typeface="Arial"/>
              </a:rPr>
              <a:t> </a:t>
            </a:r>
            <a:r>
              <a:rPr sz="1400" spc="-5" dirty="0">
                <a:latin typeface="Arial"/>
                <a:cs typeface="Arial"/>
              </a:rPr>
              <a:t>predict</a:t>
            </a:r>
            <a:r>
              <a:rPr lang="en-IN" sz="1400" spc="-5" dirty="0">
                <a:latin typeface="Arial"/>
                <a:cs typeface="Arial"/>
              </a:rPr>
              <a:t> only on one value </a:t>
            </a:r>
            <a:r>
              <a:rPr lang="en-IN" sz="1400" spc="-5" dirty="0" err="1">
                <a:latin typeface="Arial"/>
                <a:cs typeface="Arial"/>
              </a:rPr>
              <a:t>i.e</a:t>
            </a:r>
            <a:r>
              <a:rPr lang="en-IN" sz="1400" spc="-5" dirty="0">
                <a:latin typeface="Arial"/>
                <a:cs typeface="Arial"/>
              </a:rPr>
              <a:t> “close”</a:t>
            </a:r>
            <a:endParaRPr sz="1500" dirty="0">
              <a:latin typeface="Arial"/>
              <a:cs typeface="Arial"/>
            </a:endParaRPr>
          </a:p>
          <a:p>
            <a:pPr>
              <a:lnSpc>
                <a:spcPct val="100000"/>
              </a:lnSpc>
              <a:spcBef>
                <a:spcPts val="40"/>
              </a:spcBef>
            </a:pPr>
            <a:endParaRPr sz="1550" dirty="0">
              <a:latin typeface="Arial"/>
              <a:cs typeface="Arial"/>
            </a:endParaRPr>
          </a:p>
          <a:p>
            <a:pPr marL="659765">
              <a:lnSpc>
                <a:spcPct val="100000"/>
              </a:lnSpc>
            </a:pPr>
            <a:r>
              <a:rPr sz="1400" spc="-5" dirty="0">
                <a:latin typeface="Arial"/>
                <a:cs typeface="Arial"/>
              </a:rPr>
              <a:t>Recurrent Neural Network </a:t>
            </a:r>
            <a:r>
              <a:rPr sz="1400" dirty="0">
                <a:latin typeface="Arial"/>
                <a:cs typeface="Arial"/>
              </a:rPr>
              <a:t>+</a:t>
            </a:r>
            <a:r>
              <a:rPr sz="1400" spc="-20" dirty="0">
                <a:latin typeface="Arial"/>
                <a:cs typeface="Arial"/>
              </a:rPr>
              <a:t> </a:t>
            </a:r>
            <a:r>
              <a:rPr sz="1400" spc="-5" dirty="0">
                <a:latin typeface="Arial"/>
                <a:cs typeface="Arial"/>
              </a:rPr>
              <a:t>LSTM</a:t>
            </a:r>
            <a:endParaRPr sz="1400" dirty="0">
              <a:latin typeface="Arial"/>
              <a:cs typeface="Arial"/>
            </a:endParaRPr>
          </a:p>
        </p:txBody>
      </p:sp>
      <p:pic>
        <p:nvPicPr>
          <p:cNvPr id="15" name="Picture 14">
            <a:extLst>
              <a:ext uri="{FF2B5EF4-FFF2-40B4-BE49-F238E27FC236}">
                <a16:creationId xmlns:a16="http://schemas.microsoft.com/office/drawing/2014/main" id="{1F35510B-2FAA-4919-96AA-26AB452904C4}"/>
              </a:ext>
            </a:extLst>
          </p:cNvPr>
          <p:cNvPicPr>
            <a:picLocks noChangeAspect="1"/>
          </p:cNvPicPr>
          <p:nvPr/>
        </p:nvPicPr>
        <p:blipFill rotWithShape="1">
          <a:blip r:embed="rId2">
            <a:extLst>
              <a:ext uri="{28A0092B-C50C-407E-A947-70E740481C1C}">
                <a14:useLocalDpi xmlns:a14="http://schemas.microsoft.com/office/drawing/2010/main" val="0"/>
              </a:ext>
            </a:extLst>
          </a:blip>
          <a:srcRect t="2594" r="72500" b="66296"/>
          <a:stretch/>
        </p:blipFill>
        <p:spPr>
          <a:xfrm>
            <a:off x="4419600" y="1428750"/>
            <a:ext cx="4267200" cy="271549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8811B7-6476-4631-98E6-73EF0CD6AB9C}"/>
              </a:ext>
            </a:extLst>
          </p:cNvPr>
          <p:cNvPicPr>
            <a:picLocks noChangeAspect="1"/>
          </p:cNvPicPr>
          <p:nvPr/>
        </p:nvPicPr>
        <p:blipFill rotWithShape="1">
          <a:blip r:embed="rId2"/>
          <a:srcRect t="2594" r="73333" b="66296"/>
          <a:stretch/>
        </p:blipFill>
        <p:spPr>
          <a:xfrm>
            <a:off x="685800" y="971550"/>
            <a:ext cx="3352800" cy="2200275"/>
          </a:xfrm>
          <a:prstGeom prst="rect">
            <a:avLst/>
          </a:prstGeom>
        </p:spPr>
      </p:pic>
      <p:pic>
        <p:nvPicPr>
          <p:cNvPr id="3" name="Picture 2">
            <a:extLst>
              <a:ext uri="{FF2B5EF4-FFF2-40B4-BE49-F238E27FC236}">
                <a16:creationId xmlns:a16="http://schemas.microsoft.com/office/drawing/2014/main" id="{2F76BA84-DA08-4987-8239-E11C8EFE57D2}"/>
              </a:ext>
            </a:extLst>
          </p:cNvPr>
          <p:cNvPicPr>
            <a:picLocks noChangeAspect="1"/>
          </p:cNvPicPr>
          <p:nvPr/>
        </p:nvPicPr>
        <p:blipFill rotWithShape="1">
          <a:blip r:embed="rId3"/>
          <a:srcRect l="1" t="2593" r="71666" b="66296"/>
          <a:stretch/>
        </p:blipFill>
        <p:spPr>
          <a:xfrm>
            <a:off x="4419600" y="871537"/>
            <a:ext cx="3886200" cy="2400300"/>
          </a:xfrm>
          <a:prstGeom prst="rect">
            <a:avLst/>
          </a:prstGeom>
        </p:spPr>
      </p:pic>
    </p:spTree>
    <p:extLst>
      <p:ext uri="{BB962C8B-B14F-4D97-AF65-F5344CB8AC3E}">
        <p14:creationId xmlns:p14="http://schemas.microsoft.com/office/powerpoint/2010/main" val="2177352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400" y="209550"/>
            <a:ext cx="4600575" cy="1120820"/>
          </a:xfrm>
          <a:prstGeom prst="rect">
            <a:avLst/>
          </a:prstGeom>
        </p:spPr>
        <p:txBody>
          <a:bodyPr vert="horz" wrap="square" lIns="0" tIns="12700" rIns="0" bIns="0" rtlCol="0">
            <a:spAutoFit/>
          </a:bodyPr>
          <a:lstStyle/>
          <a:p>
            <a:pPr marL="12700" algn="ctr">
              <a:lnSpc>
                <a:spcPct val="100000"/>
              </a:lnSpc>
              <a:spcBef>
                <a:spcPts val="100"/>
              </a:spcBef>
            </a:pPr>
            <a:r>
              <a:rPr sz="3600" spc="-15" dirty="0">
                <a:latin typeface="Roboto"/>
                <a:cs typeface="Roboto"/>
              </a:rPr>
              <a:t>Stock </a:t>
            </a:r>
            <a:r>
              <a:rPr sz="3600" spc="-5" dirty="0">
                <a:latin typeface="Roboto"/>
                <a:cs typeface="Roboto"/>
              </a:rPr>
              <a:t>Price</a:t>
            </a:r>
            <a:r>
              <a:rPr sz="3600" spc="-60" dirty="0">
                <a:latin typeface="Roboto"/>
                <a:cs typeface="Roboto"/>
              </a:rPr>
              <a:t> </a:t>
            </a:r>
            <a:r>
              <a:rPr sz="3600" spc="-10" dirty="0">
                <a:latin typeface="Roboto"/>
                <a:cs typeface="Roboto"/>
              </a:rPr>
              <a:t>Prediction</a:t>
            </a:r>
            <a:r>
              <a:rPr lang="en-IN" sz="3600" spc="-10" dirty="0">
                <a:latin typeface="Roboto"/>
                <a:cs typeface="Roboto"/>
              </a:rPr>
              <a:t> (LSTM)</a:t>
            </a:r>
            <a:endParaRPr sz="3600" dirty="0">
              <a:latin typeface="Roboto"/>
              <a:cs typeface="Roboto"/>
            </a:endParaRPr>
          </a:p>
        </p:txBody>
      </p:sp>
      <p:pic>
        <p:nvPicPr>
          <p:cNvPr id="4" name="Picture 3">
            <a:extLst>
              <a:ext uri="{FF2B5EF4-FFF2-40B4-BE49-F238E27FC236}">
                <a16:creationId xmlns:a16="http://schemas.microsoft.com/office/drawing/2014/main" id="{FEECD4A2-8556-4160-AE41-C0A4BE1D99A1}"/>
              </a:ext>
            </a:extLst>
          </p:cNvPr>
          <p:cNvPicPr>
            <a:picLocks noChangeAspect="1"/>
          </p:cNvPicPr>
          <p:nvPr/>
        </p:nvPicPr>
        <p:blipFill rotWithShape="1">
          <a:blip r:embed="rId2">
            <a:extLst>
              <a:ext uri="{28A0092B-C50C-407E-A947-70E740481C1C}">
                <a14:useLocalDpi xmlns:a14="http://schemas.microsoft.com/office/drawing/2010/main" val="0"/>
              </a:ext>
            </a:extLst>
          </a:blip>
          <a:srcRect l="-1" r="73333" b="69259"/>
          <a:stretch/>
        </p:blipFill>
        <p:spPr>
          <a:xfrm>
            <a:off x="2057400" y="1885950"/>
            <a:ext cx="4511673" cy="292553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19059" y="4371391"/>
            <a:ext cx="229870" cy="238760"/>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FFFFFF"/>
                </a:solidFill>
                <a:latin typeface="Tuffy"/>
                <a:cs typeface="Tuffy"/>
              </a:rPr>
              <a:t>30</a:t>
            </a:r>
            <a:endParaRPr sz="1400">
              <a:latin typeface="Tuffy"/>
              <a:cs typeface="Tuffy"/>
            </a:endParaRPr>
          </a:p>
        </p:txBody>
      </p:sp>
      <p:sp>
        <p:nvSpPr>
          <p:cNvPr id="3" name="object 3"/>
          <p:cNvSpPr txBox="1">
            <a:spLocks noGrp="1"/>
          </p:cNvSpPr>
          <p:nvPr>
            <p:ph type="title"/>
          </p:nvPr>
        </p:nvSpPr>
        <p:spPr>
          <a:xfrm>
            <a:off x="1476243" y="1836794"/>
            <a:ext cx="5924550" cy="1122680"/>
          </a:xfrm>
          <a:prstGeom prst="rect">
            <a:avLst/>
          </a:prstGeom>
        </p:spPr>
        <p:txBody>
          <a:bodyPr vert="horz" wrap="square" lIns="0" tIns="12700" rIns="0" bIns="0" rtlCol="0">
            <a:spAutoFit/>
          </a:bodyPr>
          <a:lstStyle/>
          <a:p>
            <a:pPr marL="12700">
              <a:lnSpc>
                <a:spcPct val="100000"/>
              </a:lnSpc>
              <a:spcBef>
                <a:spcPts val="100"/>
              </a:spcBef>
            </a:pPr>
            <a:r>
              <a:rPr sz="7200" spc="-15" dirty="0">
                <a:solidFill>
                  <a:srgbClr val="993D00"/>
                </a:solidFill>
                <a:latin typeface="Comic Sans MS"/>
                <a:cs typeface="Comic Sans MS"/>
              </a:rPr>
              <a:t>THANK</a:t>
            </a:r>
            <a:r>
              <a:rPr sz="7200" spc="-105" dirty="0">
                <a:solidFill>
                  <a:srgbClr val="993D00"/>
                </a:solidFill>
                <a:latin typeface="Comic Sans MS"/>
                <a:cs typeface="Comic Sans MS"/>
              </a:rPr>
              <a:t> </a:t>
            </a:r>
            <a:r>
              <a:rPr sz="7200" spc="-5" dirty="0">
                <a:solidFill>
                  <a:srgbClr val="993D00"/>
                </a:solidFill>
                <a:latin typeface="Comic Sans MS"/>
                <a:cs typeface="Comic Sans MS"/>
              </a:rPr>
              <a:t>YOU!</a:t>
            </a:r>
            <a:endParaRPr sz="7200">
              <a:latin typeface="Comic Sans MS"/>
              <a:cs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200011"/>
            <a:ext cx="2516505" cy="574040"/>
          </a:xfrm>
          <a:prstGeom prst="rect">
            <a:avLst/>
          </a:prstGeom>
        </p:spPr>
        <p:txBody>
          <a:bodyPr vert="horz" wrap="square" lIns="0" tIns="12700" rIns="0" bIns="0" rtlCol="0">
            <a:spAutoFit/>
          </a:bodyPr>
          <a:lstStyle/>
          <a:p>
            <a:pPr marL="12700">
              <a:lnSpc>
                <a:spcPct val="100000"/>
              </a:lnSpc>
              <a:spcBef>
                <a:spcPts val="100"/>
              </a:spcBef>
            </a:pPr>
            <a:r>
              <a:rPr sz="3600" spc="5" dirty="0">
                <a:latin typeface="Arial"/>
                <a:cs typeface="Arial"/>
              </a:rPr>
              <a:t>I</a:t>
            </a:r>
            <a:r>
              <a:rPr sz="2500" spc="5" dirty="0">
                <a:latin typeface="Arial"/>
                <a:cs typeface="Arial"/>
              </a:rPr>
              <a:t>NTRODUCTION</a:t>
            </a:r>
            <a:endParaRPr sz="2500">
              <a:latin typeface="Arial"/>
              <a:cs typeface="Arial"/>
            </a:endParaRPr>
          </a:p>
        </p:txBody>
      </p:sp>
      <p:sp>
        <p:nvSpPr>
          <p:cNvPr id="3" name="object 3"/>
          <p:cNvSpPr txBox="1"/>
          <p:nvPr/>
        </p:nvSpPr>
        <p:spPr>
          <a:xfrm>
            <a:off x="559919" y="902310"/>
            <a:ext cx="3938270" cy="2511425"/>
          </a:xfrm>
          <a:prstGeom prst="rect">
            <a:avLst/>
          </a:prstGeom>
        </p:spPr>
        <p:txBody>
          <a:bodyPr vert="horz" wrap="square" lIns="0" tIns="12700" rIns="0" bIns="0" rtlCol="0">
            <a:spAutoFit/>
          </a:bodyPr>
          <a:lstStyle/>
          <a:p>
            <a:pPr marL="363855" marR="18415" indent="-351790" algn="just">
              <a:lnSpc>
                <a:spcPct val="113300"/>
              </a:lnSpc>
              <a:spcBef>
                <a:spcPts val="100"/>
              </a:spcBef>
              <a:buChar char="●"/>
              <a:tabLst>
                <a:tab pos="364490" algn="l"/>
              </a:tabLst>
            </a:pPr>
            <a:r>
              <a:rPr sz="1600" dirty="0">
                <a:latin typeface="Arial"/>
                <a:cs typeface="Arial"/>
              </a:rPr>
              <a:t>A stock market </a:t>
            </a:r>
            <a:r>
              <a:rPr sz="1600" spc="-5" dirty="0">
                <a:latin typeface="Arial"/>
                <a:cs typeface="Arial"/>
              </a:rPr>
              <a:t>is </a:t>
            </a:r>
            <a:r>
              <a:rPr sz="1600" dirty="0">
                <a:latin typeface="Arial"/>
                <a:cs typeface="Arial"/>
              </a:rPr>
              <a:t>a </a:t>
            </a:r>
            <a:r>
              <a:rPr sz="1600" spc="-5" dirty="0">
                <a:latin typeface="Arial"/>
                <a:cs typeface="Arial"/>
              </a:rPr>
              <a:t>public </a:t>
            </a:r>
            <a:r>
              <a:rPr sz="1600" dirty="0">
                <a:latin typeface="Arial"/>
                <a:cs typeface="Arial"/>
              </a:rPr>
              <a:t>market </a:t>
            </a:r>
            <a:r>
              <a:rPr sz="1600" spc="-5" dirty="0">
                <a:latin typeface="Arial"/>
                <a:cs typeface="Arial"/>
              </a:rPr>
              <a:t>for  the trading of </a:t>
            </a:r>
            <a:r>
              <a:rPr sz="1600" dirty="0">
                <a:latin typeface="Arial"/>
                <a:cs typeface="Arial"/>
              </a:rPr>
              <a:t>company</a:t>
            </a:r>
            <a:r>
              <a:rPr sz="1600" spc="-25" dirty="0">
                <a:latin typeface="Arial"/>
                <a:cs typeface="Arial"/>
              </a:rPr>
              <a:t> </a:t>
            </a:r>
            <a:r>
              <a:rPr sz="1600" dirty="0">
                <a:latin typeface="Arial"/>
                <a:cs typeface="Arial"/>
              </a:rPr>
              <a:t>stock.</a:t>
            </a:r>
          </a:p>
          <a:p>
            <a:pPr marL="363855" marR="5080" indent="-351790" algn="just">
              <a:lnSpc>
                <a:spcPct val="113300"/>
              </a:lnSpc>
              <a:buChar char="●"/>
              <a:tabLst>
                <a:tab pos="364490" algn="l"/>
              </a:tabLst>
            </a:pPr>
            <a:r>
              <a:rPr sz="1600" spc="-5" dirty="0">
                <a:latin typeface="Arial"/>
                <a:cs typeface="Arial"/>
              </a:rPr>
              <a:t>Stock </a:t>
            </a:r>
            <a:r>
              <a:rPr sz="1600" dirty="0">
                <a:latin typeface="Arial"/>
                <a:cs typeface="Arial"/>
              </a:rPr>
              <a:t>market </a:t>
            </a:r>
            <a:r>
              <a:rPr sz="1600" spc="-5" dirty="0">
                <a:latin typeface="Arial"/>
                <a:cs typeface="Arial"/>
              </a:rPr>
              <a:t>allows us to buy and </a:t>
            </a:r>
            <a:r>
              <a:rPr sz="1600" dirty="0">
                <a:latin typeface="Arial"/>
                <a:cs typeface="Arial"/>
              </a:rPr>
              <a:t>sell  </a:t>
            </a:r>
            <a:r>
              <a:rPr sz="1600" spc="-5" dirty="0">
                <a:latin typeface="Arial"/>
                <a:cs typeface="Arial"/>
              </a:rPr>
              <a:t>units of </a:t>
            </a:r>
            <a:r>
              <a:rPr sz="1600" dirty="0">
                <a:latin typeface="Arial"/>
                <a:cs typeface="Arial"/>
              </a:rPr>
              <a:t>stocks (ownership) </a:t>
            </a:r>
            <a:r>
              <a:rPr sz="1600" spc="-5" dirty="0">
                <a:latin typeface="Arial"/>
                <a:cs typeface="Arial"/>
              </a:rPr>
              <a:t>of </a:t>
            </a:r>
            <a:r>
              <a:rPr sz="1600" dirty="0">
                <a:latin typeface="Arial"/>
                <a:cs typeface="Arial"/>
              </a:rPr>
              <a:t>a  </a:t>
            </a:r>
            <a:r>
              <a:rPr sz="1600" spc="-15" dirty="0">
                <a:latin typeface="Arial"/>
                <a:cs typeface="Arial"/>
              </a:rPr>
              <a:t>company.</a:t>
            </a:r>
            <a:endParaRPr sz="1600">
              <a:latin typeface="Arial"/>
              <a:cs typeface="Arial"/>
            </a:endParaRPr>
          </a:p>
          <a:p>
            <a:pPr marL="363855" marR="8255" indent="-351790" algn="just">
              <a:lnSpc>
                <a:spcPct val="113300"/>
              </a:lnSpc>
              <a:buChar char="●"/>
              <a:tabLst>
                <a:tab pos="364490" algn="l"/>
              </a:tabLst>
            </a:pPr>
            <a:r>
              <a:rPr sz="1600" spc="-5" dirty="0">
                <a:latin typeface="Arial"/>
                <a:cs typeface="Arial"/>
              </a:rPr>
              <a:t>If the company’s profits go up,then we  own </a:t>
            </a:r>
            <a:r>
              <a:rPr sz="1600" dirty="0">
                <a:latin typeface="Arial"/>
                <a:cs typeface="Arial"/>
              </a:rPr>
              <a:t>some </a:t>
            </a:r>
            <a:r>
              <a:rPr sz="1600" spc="-5" dirty="0">
                <a:latin typeface="Arial"/>
                <a:cs typeface="Arial"/>
              </a:rPr>
              <a:t>of the profits and if they go  down, then we lose profits with</a:t>
            </a:r>
            <a:r>
              <a:rPr sz="1600" spc="-50" dirty="0">
                <a:latin typeface="Arial"/>
                <a:cs typeface="Arial"/>
              </a:rPr>
              <a:t> </a:t>
            </a:r>
            <a:r>
              <a:rPr sz="1600" spc="-5" dirty="0">
                <a:latin typeface="Arial"/>
                <a:cs typeface="Arial"/>
              </a:rPr>
              <a:t>them.</a:t>
            </a:r>
            <a:endParaRPr sz="1600" dirty="0">
              <a:latin typeface="Arial"/>
              <a:cs typeface="Arial"/>
            </a:endParaRPr>
          </a:p>
          <a:p>
            <a:pPr marL="12700">
              <a:lnSpc>
                <a:spcPct val="100000"/>
              </a:lnSpc>
              <a:spcBef>
                <a:spcPts val="250"/>
              </a:spcBef>
            </a:pPr>
            <a:r>
              <a:rPr sz="1600" dirty="0">
                <a:latin typeface="Arial"/>
                <a:cs typeface="Arial"/>
              </a:rPr>
              <a:t>●</a:t>
            </a:r>
          </a:p>
        </p:txBody>
      </p:sp>
      <p:graphicFrame>
        <p:nvGraphicFramePr>
          <p:cNvPr id="4" name="object 4"/>
          <p:cNvGraphicFramePr>
            <a:graphicFrameLocks noGrp="1"/>
          </p:cNvGraphicFramePr>
          <p:nvPr/>
        </p:nvGraphicFramePr>
        <p:xfrm>
          <a:off x="923923" y="3165318"/>
          <a:ext cx="3565523" cy="1072510"/>
        </p:xfrm>
        <a:graphic>
          <a:graphicData uri="http://schemas.openxmlformats.org/drawingml/2006/table">
            <a:tbl>
              <a:tblPr firstRow="1" bandRow="1">
                <a:tableStyleId>{2D5ABB26-0587-4C30-8999-92F81FD0307C}</a:tableStyleId>
              </a:tblPr>
              <a:tblGrid>
                <a:gridCol w="198755">
                  <a:extLst>
                    <a:ext uri="{9D8B030D-6E8A-4147-A177-3AD203B41FA5}">
                      <a16:colId xmlns:a16="http://schemas.microsoft.com/office/drawing/2014/main" val="20000"/>
                    </a:ext>
                  </a:extLst>
                </a:gridCol>
                <a:gridCol w="635635">
                  <a:extLst>
                    <a:ext uri="{9D8B030D-6E8A-4147-A177-3AD203B41FA5}">
                      <a16:colId xmlns:a16="http://schemas.microsoft.com/office/drawing/2014/main" val="20001"/>
                    </a:ext>
                  </a:extLst>
                </a:gridCol>
                <a:gridCol w="171450">
                  <a:extLst>
                    <a:ext uri="{9D8B030D-6E8A-4147-A177-3AD203B41FA5}">
                      <a16:colId xmlns:a16="http://schemas.microsoft.com/office/drawing/2014/main" val="20002"/>
                    </a:ext>
                  </a:extLst>
                </a:gridCol>
                <a:gridCol w="589279">
                  <a:extLst>
                    <a:ext uri="{9D8B030D-6E8A-4147-A177-3AD203B41FA5}">
                      <a16:colId xmlns:a16="http://schemas.microsoft.com/office/drawing/2014/main" val="20003"/>
                    </a:ext>
                  </a:extLst>
                </a:gridCol>
                <a:gridCol w="567690">
                  <a:extLst>
                    <a:ext uri="{9D8B030D-6E8A-4147-A177-3AD203B41FA5}">
                      <a16:colId xmlns:a16="http://schemas.microsoft.com/office/drawing/2014/main" val="20004"/>
                    </a:ext>
                  </a:extLst>
                </a:gridCol>
                <a:gridCol w="1402714">
                  <a:extLst>
                    <a:ext uri="{9D8B030D-6E8A-4147-A177-3AD203B41FA5}">
                      <a16:colId xmlns:a16="http://schemas.microsoft.com/office/drawing/2014/main" val="20005"/>
                    </a:ext>
                  </a:extLst>
                </a:gridCol>
              </a:tblGrid>
              <a:tr h="260031">
                <a:tc>
                  <a:txBody>
                    <a:bodyPr/>
                    <a:lstStyle/>
                    <a:p>
                      <a:pPr>
                        <a:lnSpc>
                          <a:spcPts val="1855"/>
                        </a:lnSpc>
                      </a:pPr>
                      <a:r>
                        <a:rPr sz="1600" spc="-5" dirty="0">
                          <a:latin typeface="Arial"/>
                          <a:cs typeface="Arial"/>
                        </a:rPr>
                        <a:t>If</a:t>
                      </a:r>
                      <a:endParaRPr sz="1600">
                        <a:latin typeface="Arial"/>
                        <a:cs typeface="Arial"/>
                      </a:endParaRPr>
                    </a:p>
                  </a:txBody>
                  <a:tcPr marL="0" marR="0" marT="0" marB="0">
                    <a:lnB w="38100">
                      <a:solidFill>
                        <a:srgbClr val="FFFFFF"/>
                      </a:solidFill>
                      <a:prstDash val="solid"/>
                    </a:lnB>
                    <a:solidFill>
                      <a:srgbClr val="FBFBFB"/>
                    </a:solidFill>
                  </a:tcPr>
                </a:tc>
                <a:tc>
                  <a:txBody>
                    <a:bodyPr/>
                    <a:lstStyle/>
                    <a:p>
                      <a:pPr marL="85725">
                        <a:lnSpc>
                          <a:spcPts val="1855"/>
                        </a:lnSpc>
                      </a:pPr>
                      <a:r>
                        <a:rPr sz="1600" dirty="0">
                          <a:latin typeface="Arial"/>
                          <a:cs typeface="Arial"/>
                        </a:rPr>
                        <a:t>more</a:t>
                      </a:r>
                      <a:endParaRPr sz="1600">
                        <a:latin typeface="Arial"/>
                        <a:cs typeface="Arial"/>
                      </a:endParaRPr>
                    </a:p>
                  </a:txBody>
                  <a:tcPr marL="0" marR="0" marT="0" marB="0">
                    <a:lnB w="38100">
                      <a:solidFill>
                        <a:srgbClr val="FFFFFF"/>
                      </a:solidFill>
                      <a:prstDash val="solid"/>
                    </a:lnB>
                    <a:solidFill>
                      <a:srgbClr val="FBFBFB"/>
                    </a:solidFill>
                  </a:tcPr>
                </a:tc>
                <a:tc gridSpan="2">
                  <a:txBody>
                    <a:bodyPr/>
                    <a:lstStyle/>
                    <a:p>
                      <a:pPr marL="85725">
                        <a:lnSpc>
                          <a:spcPts val="1855"/>
                        </a:lnSpc>
                      </a:pPr>
                      <a:r>
                        <a:rPr sz="1600" dirty="0">
                          <a:latin typeface="Arial"/>
                          <a:cs typeface="Arial"/>
                        </a:rPr>
                        <a:t>sellers</a:t>
                      </a:r>
                      <a:endParaRPr sz="1600">
                        <a:latin typeface="Arial"/>
                        <a:cs typeface="Arial"/>
                      </a:endParaRPr>
                    </a:p>
                  </a:txBody>
                  <a:tcPr marL="0" marR="0" marT="0" marB="0">
                    <a:lnB w="38100">
                      <a:solidFill>
                        <a:srgbClr val="FFFFFF"/>
                      </a:solidFill>
                      <a:prstDash val="solid"/>
                    </a:lnB>
                    <a:solidFill>
                      <a:srgbClr val="FBFBFB"/>
                    </a:solidFill>
                  </a:tcPr>
                </a:tc>
                <a:tc hMerge="1">
                  <a:txBody>
                    <a:bodyPr/>
                    <a:lstStyle/>
                    <a:p>
                      <a:endParaRPr/>
                    </a:p>
                  </a:txBody>
                  <a:tcPr marL="0" marR="0" marT="0" marB="0"/>
                </a:tc>
                <a:tc>
                  <a:txBody>
                    <a:bodyPr/>
                    <a:lstStyle/>
                    <a:p>
                      <a:pPr marL="85725">
                        <a:lnSpc>
                          <a:spcPts val="1855"/>
                        </a:lnSpc>
                      </a:pPr>
                      <a:r>
                        <a:rPr sz="1600" spc="-5" dirty="0">
                          <a:latin typeface="Arial"/>
                          <a:cs typeface="Arial"/>
                        </a:rPr>
                        <a:t>than</a:t>
                      </a:r>
                      <a:endParaRPr sz="1600">
                        <a:latin typeface="Arial"/>
                        <a:cs typeface="Arial"/>
                      </a:endParaRPr>
                    </a:p>
                  </a:txBody>
                  <a:tcPr marL="0" marR="0" marT="0" marB="0">
                    <a:lnB w="38100">
                      <a:solidFill>
                        <a:srgbClr val="FFFFFF"/>
                      </a:solidFill>
                      <a:prstDash val="solid"/>
                    </a:lnB>
                    <a:solidFill>
                      <a:srgbClr val="FBFBFB"/>
                    </a:solidFill>
                  </a:tcPr>
                </a:tc>
                <a:tc>
                  <a:txBody>
                    <a:bodyPr/>
                    <a:lstStyle/>
                    <a:p>
                      <a:pPr marL="85725">
                        <a:lnSpc>
                          <a:spcPts val="1855"/>
                        </a:lnSpc>
                        <a:tabLst>
                          <a:tab pos="923925" algn="l"/>
                        </a:tabLst>
                      </a:pPr>
                      <a:r>
                        <a:rPr sz="1600" spc="-5" dirty="0">
                          <a:latin typeface="Arial"/>
                          <a:cs typeface="Arial"/>
                        </a:rPr>
                        <a:t>buyers</a:t>
                      </a:r>
                      <a:r>
                        <a:rPr sz="1600" dirty="0">
                          <a:latin typeface="Arial"/>
                          <a:cs typeface="Arial"/>
                        </a:rPr>
                        <a:t>,	stock</a:t>
                      </a:r>
                      <a:endParaRPr sz="1600">
                        <a:latin typeface="Arial"/>
                        <a:cs typeface="Arial"/>
                      </a:endParaRPr>
                    </a:p>
                  </a:txBody>
                  <a:tcPr marL="0" marR="0" marT="0" marB="0">
                    <a:lnB w="38100">
                      <a:solidFill>
                        <a:srgbClr val="FFFFFF"/>
                      </a:solidFill>
                      <a:prstDash val="solid"/>
                    </a:lnB>
                    <a:solidFill>
                      <a:srgbClr val="FBFBFB"/>
                    </a:solidFill>
                  </a:tcPr>
                </a:tc>
                <a:extLst>
                  <a:ext uri="{0D108BD9-81ED-4DB2-BD59-A6C34878D82A}">
                    <a16:rowId xmlns:a16="http://schemas.microsoft.com/office/drawing/2014/main" val="10000"/>
                  </a:ext>
                </a:extLst>
              </a:tr>
              <a:tr h="276224">
                <a:tc gridSpan="6">
                  <a:txBody>
                    <a:bodyPr/>
                    <a:lstStyle/>
                    <a:p>
                      <a:pPr>
                        <a:lnSpc>
                          <a:spcPct val="100000"/>
                        </a:lnSpc>
                        <a:spcBef>
                          <a:spcPts val="60"/>
                        </a:spcBef>
                      </a:pPr>
                      <a:r>
                        <a:rPr sz="1600" spc="-5" dirty="0">
                          <a:latin typeface="Arial"/>
                          <a:cs typeface="Arial"/>
                        </a:rPr>
                        <a:t>prices tend to fall. </a:t>
                      </a:r>
                      <a:r>
                        <a:rPr sz="1600" spc="-15" dirty="0">
                          <a:latin typeface="Arial"/>
                          <a:cs typeface="Arial"/>
                        </a:rPr>
                        <a:t>Conversely,</a:t>
                      </a:r>
                      <a:r>
                        <a:rPr sz="1600" spc="80" dirty="0">
                          <a:latin typeface="Arial"/>
                          <a:cs typeface="Arial"/>
                        </a:rPr>
                        <a:t> </a:t>
                      </a:r>
                      <a:r>
                        <a:rPr sz="1600" spc="-5" dirty="0">
                          <a:latin typeface="Arial"/>
                          <a:cs typeface="Arial"/>
                        </a:rPr>
                        <a:t>when</a:t>
                      </a:r>
                      <a:endParaRPr sz="1600">
                        <a:latin typeface="Arial"/>
                        <a:cs typeface="Arial"/>
                      </a:endParaRPr>
                    </a:p>
                  </a:txBody>
                  <a:tcPr marL="0" marR="0" marT="7620" marB="0">
                    <a:lnT w="38100">
                      <a:solidFill>
                        <a:srgbClr val="FFFFFF"/>
                      </a:solidFill>
                      <a:prstDash val="solid"/>
                    </a:lnT>
                    <a:lnB w="38100">
                      <a:solidFill>
                        <a:srgbClr val="FFFFFF"/>
                      </a:solidFill>
                      <a:prstDash val="solid"/>
                    </a:lnB>
                    <a:solidFill>
                      <a:srgbClr val="FBFBFB"/>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276224">
                <a:tc gridSpan="6">
                  <a:txBody>
                    <a:bodyPr/>
                    <a:lstStyle/>
                    <a:p>
                      <a:pPr>
                        <a:lnSpc>
                          <a:spcPct val="100000"/>
                        </a:lnSpc>
                        <a:spcBef>
                          <a:spcPts val="60"/>
                        </a:spcBef>
                      </a:pPr>
                      <a:r>
                        <a:rPr sz="1600" dirty="0">
                          <a:latin typeface="Arial"/>
                          <a:cs typeface="Arial"/>
                        </a:rPr>
                        <a:t>more</a:t>
                      </a:r>
                      <a:r>
                        <a:rPr sz="1600" spc="215" dirty="0">
                          <a:latin typeface="Arial"/>
                          <a:cs typeface="Arial"/>
                        </a:rPr>
                        <a:t> </a:t>
                      </a:r>
                      <a:r>
                        <a:rPr sz="1600" spc="-5" dirty="0">
                          <a:latin typeface="Arial"/>
                          <a:cs typeface="Arial"/>
                        </a:rPr>
                        <a:t>buyers</a:t>
                      </a:r>
                      <a:r>
                        <a:rPr sz="1600" spc="215" dirty="0">
                          <a:latin typeface="Arial"/>
                          <a:cs typeface="Arial"/>
                        </a:rPr>
                        <a:t> </a:t>
                      </a:r>
                      <a:r>
                        <a:rPr sz="1600" spc="-5" dirty="0">
                          <a:latin typeface="Arial"/>
                          <a:cs typeface="Arial"/>
                        </a:rPr>
                        <a:t>than</a:t>
                      </a:r>
                      <a:r>
                        <a:rPr sz="1600" spc="220" dirty="0">
                          <a:latin typeface="Arial"/>
                          <a:cs typeface="Arial"/>
                        </a:rPr>
                        <a:t> </a:t>
                      </a:r>
                      <a:r>
                        <a:rPr sz="1600" dirty="0">
                          <a:latin typeface="Arial"/>
                          <a:cs typeface="Arial"/>
                        </a:rPr>
                        <a:t>sellers,</a:t>
                      </a:r>
                      <a:r>
                        <a:rPr sz="1600" spc="215" dirty="0">
                          <a:latin typeface="Arial"/>
                          <a:cs typeface="Arial"/>
                        </a:rPr>
                        <a:t> </a:t>
                      </a:r>
                      <a:r>
                        <a:rPr sz="1600" dirty="0">
                          <a:latin typeface="Arial"/>
                          <a:cs typeface="Arial"/>
                        </a:rPr>
                        <a:t>stock</a:t>
                      </a:r>
                      <a:r>
                        <a:rPr sz="1600" spc="220" dirty="0">
                          <a:latin typeface="Arial"/>
                          <a:cs typeface="Arial"/>
                        </a:rPr>
                        <a:t> </a:t>
                      </a:r>
                      <a:r>
                        <a:rPr sz="1600" spc="-5" dirty="0">
                          <a:latin typeface="Arial"/>
                          <a:cs typeface="Arial"/>
                        </a:rPr>
                        <a:t>prices</a:t>
                      </a:r>
                      <a:endParaRPr sz="1600" dirty="0">
                        <a:latin typeface="Arial"/>
                        <a:cs typeface="Arial"/>
                      </a:endParaRPr>
                    </a:p>
                  </a:txBody>
                  <a:tcPr marL="0" marR="0" marT="7620" marB="0">
                    <a:lnT w="38100">
                      <a:solidFill>
                        <a:srgbClr val="FFFFFF"/>
                      </a:solidFill>
                      <a:prstDash val="solid"/>
                    </a:lnT>
                    <a:lnB w="38100">
                      <a:solidFill>
                        <a:srgbClr val="FFFFFF"/>
                      </a:solidFill>
                      <a:prstDash val="solid"/>
                    </a:lnB>
                    <a:solidFill>
                      <a:srgbClr val="FBFBFB"/>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2"/>
                  </a:ext>
                </a:extLst>
              </a:tr>
              <a:tr h="260031">
                <a:tc gridSpan="3">
                  <a:txBody>
                    <a:bodyPr/>
                    <a:lstStyle/>
                    <a:p>
                      <a:pPr>
                        <a:lnSpc>
                          <a:spcPts val="1885"/>
                        </a:lnSpc>
                        <a:spcBef>
                          <a:spcPts val="60"/>
                        </a:spcBef>
                      </a:pPr>
                      <a:r>
                        <a:rPr sz="1600" spc="-5" dirty="0">
                          <a:latin typeface="Arial"/>
                          <a:cs typeface="Arial"/>
                        </a:rPr>
                        <a:t>tend to</a:t>
                      </a:r>
                      <a:r>
                        <a:rPr sz="1600" spc="-95" dirty="0">
                          <a:latin typeface="Arial"/>
                          <a:cs typeface="Arial"/>
                        </a:rPr>
                        <a:t> </a:t>
                      </a:r>
                      <a:r>
                        <a:rPr sz="1600" dirty="0">
                          <a:latin typeface="Arial"/>
                          <a:cs typeface="Arial"/>
                        </a:rPr>
                        <a:t>rise</a:t>
                      </a:r>
                      <a:endParaRPr sz="1600">
                        <a:latin typeface="Arial"/>
                        <a:cs typeface="Arial"/>
                      </a:endParaRPr>
                    </a:p>
                  </a:txBody>
                  <a:tcPr marL="0" marR="0" marT="7620" marB="0">
                    <a:lnT w="38100">
                      <a:solidFill>
                        <a:srgbClr val="FFFFFF"/>
                      </a:solidFill>
                      <a:prstDash val="solid"/>
                    </a:lnT>
                    <a:solidFill>
                      <a:srgbClr val="FBFBFB"/>
                    </a:solidFill>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1600" dirty="0">
                        <a:latin typeface="Times New Roman"/>
                        <a:cs typeface="Times New Roman"/>
                      </a:endParaRPr>
                    </a:p>
                  </a:txBody>
                  <a:tcPr marL="0" marR="0" marT="0" marB="0">
                    <a:lnT w="38100">
                      <a:solidFill>
                        <a:srgbClr val="FFFFFF"/>
                      </a:solidFill>
                      <a:prstDash val="solid"/>
                    </a:lnT>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3"/>
                  </a:ext>
                </a:extLst>
              </a:tr>
            </a:tbl>
          </a:graphicData>
        </a:graphic>
      </p:graphicFrame>
      <p:grpSp>
        <p:nvGrpSpPr>
          <p:cNvPr id="5" name="object 5"/>
          <p:cNvGrpSpPr/>
          <p:nvPr/>
        </p:nvGrpSpPr>
        <p:grpSpPr>
          <a:xfrm>
            <a:off x="3452867" y="0"/>
            <a:ext cx="5691505" cy="5143500"/>
            <a:chOff x="3452867" y="0"/>
            <a:chExt cx="5691505" cy="5143500"/>
          </a:xfrm>
        </p:grpSpPr>
        <p:sp>
          <p:nvSpPr>
            <p:cNvPr id="6" name="object 6"/>
            <p:cNvSpPr/>
            <p:nvPr/>
          </p:nvSpPr>
          <p:spPr>
            <a:xfrm>
              <a:off x="3452867" y="0"/>
              <a:ext cx="5691113" cy="5143489"/>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881615" y="1150335"/>
              <a:ext cx="3499292" cy="2821406"/>
            </a:xfrm>
            <a:prstGeom prst="rect">
              <a:avLst/>
            </a:prstGeom>
            <a:blipFill>
              <a:blip r:embed="rId3" cstate="print"/>
              <a:stretch>
                <a:fillRect/>
              </a:stretch>
            </a:blipFill>
          </p:spPr>
          <p:txBody>
            <a:bodyPr wrap="square" lIns="0" tIns="0" rIns="0" bIns="0" rtlCol="0"/>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200011"/>
            <a:ext cx="2516505" cy="574040"/>
          </a:xfrm>
          <a:prstGeom prst="rect">
            <a:avLst/>
          </a:prstGeom>
        </p:spPr>
        <p:txBody>
          <a:bodyPr vert="horz" wrap="square" lIns="0" tIns="12700" rIns="0" bIns="0" rtlCol="0">
            <a:spAutoFit/>
          </a:bodyPr>
          <a:lstStyle/>
          <a:p>
            <a:pPr marL="12700">
              <a:lnSpc>
                <a:spcPct val="100000"/>
              </a:lnSpc>
              <a:spcBef>
                <a:spcPts val="100"/>
              </a:spcBef>
            </a:pPr>
            <a:r>
              <a:rPr sz="3600" spc="5" dirty="0">
                <a:latin typeface="Arial"/>
                <a:cs typeface="Arial"/>
              </a:rPr>
              <a:t>I</a:t>
            </a:r>
            <a:r>
              <a:rPr sz="2500" spc="5" dirty="0">
                <a:latin typeface="Arial"/>
                <a:cs typeface="Arial"/>
              </a:rPr>
              <a:t>NTRODUCTION</a:t>
            </a:r>
            <a:endParaRPr sz="2500">
              <a:latin typeface="Arial"/>
              <a:cs typeface="Arial"/>
            </a:endParaRPr>
          </a:p>
        </p:txBody>
      </p:sp>
      <p:grpSp>
        <p:nvGrpSpPr>
          <p:cNvPr id="3" name="object 3"/>
          <p:cNvGrpSpPr/>
          <p:nvPr/>
        </p:nvGrpSpPr>
        <p:grpSpPr>
          <a:xfrm>
            <a:off x="4620684" y="1525696"/>
            <a:ext cx="3506470" cy="2337435"/>
            <a:chOff x="4620684" y="1525696"/>
            <a:chExt cx="3506470" cy="2337435"/>
          </a:xfrm>
        </p:grpSpPr>
        <p:sp>
          <p:nvSpPr>
            <p:cNvPr id="4" name="object 4"/>
            <p:cNvSpPr/>
            <p:nvPr/>
          </p:nvSpPr>
          <p:spPr>
            <a:xfrm>
              <a:off x="4620684" y="1525696"/>
              <a:ext cx="3505962" cy="233732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587709" y="1946771"/>
              <a:ext cx="127635" cy="1051560"/>
            </a:xfrm>
            <a:custGeom>
              <a:avLst/>
              <a:gdLst/>
              <a:ahLst/>
              <a:cxnLst/>
              <a:rect l="l" t="t" r="r" b="b"/>
              <a:pathLst>
                <a:path w="127634" h="1051560">
                  <a:moveTo>
                    <a:pt x="63749" y="1051197"/>
                  </a:moveTo>
                  <a:lnTo>
                    <a:pt x="0" y="987448"/>
                  </a:lnTo>
                  <a:lnTo>
                    <a:pt x="31874" y="987448"/>
                  </a:lnTo>
                  <a:lnTo>
                    <a:pt x="31874" y="63749"/>
                  </a:lnTo>
                  <a:lnTo>
                    <a:pt x="0" y="63749"/>
                  </a:lnTo>
                  <a:lnTo>
                    <a:pt x="63749" y="0"/>
                  </a:lnTo>
                  <a:lnTo>
                    <a:pt x="127499" y="63749"/>
                  </a:lnTo>
                  <a:lnTo>
                    <a:pt x="95624" y="63749"/>
                  </a:lnTo>
                  <a:lnTo>
                    <a:pt x="95624" y="987448"/>
                  </a:lnTo>
                  <a:lnTo>
                    <a:pt x="127499" y="987448"/>
                  </a:lnTo>
                  <a:lnTo>
                    <a:pt x="63749" y="1051197"/>
                  </a:lnTo>
                  <a:close/>
                </a:path>
              </a:pathLst>
            </a:custGeom>
            <a:solidFill>
              <a:srgbClr val="FFF29C"/>
            </a:solidFill>
          </p:spPr>
          <p:txBody>
            <a:bodyPr wrap="square" lIns="0" tIns="0" rIns="0" bIns="0" rtlCol="0"/>
            <a:lstStyle/>
            <a:p>
              <a:endParaRPr/>
            </a:p>
          </p:txBody>
        </p:sp>
        <p:sp>
          <p:nvSpPr>
            <p:cNvPr id="6" name="object 6"/>
            <p:cNvSpPr/>
            <p:nvPr/>
          </p:nvSpPr>
          <p:spPr>
            <a:xfrm>
              <a:off x="7587709" y="1946771"/>
              <a:ext cx="127635" cy="1051560"/>
            </a:xfrm>
            <a:custGeom>
              <a:avLst/>
              <a:gdLst/>
              <a:ahLst/>
              <a:cxnLst/>
              <a:rect l="l" t="t" r="r" b="b"/>
              <a:pathLst>
                <a:path w="127634" h="1051560">
                  <a:moveTo>
                    <a:pt x="0" y="63749"/>
                  </a:moveTo>
                  <a:lnTo>
                    <a:pt x="63749" y="0"/>
                  </a:lnTo>
                  <a:lnTo>
                    <a:pt x="127499" y="63749"/>
                  </a:lnTo>
                  <a:lnTo>
                    <a:pt x="95624" y="63749"/>
                  </a:lnTo>
                  <a:lnTo>
                    <a:pt x="95624" y="987448"/>
                  </a:lnTo>
                  <a:lnTo>
                    <a:pt x="127499" y="987448"/>
                  </a:lnTo>
                  <a:lnTo>
                    <a:pt x="63749" y="1051197"/>
                  </a:lnTo>
                  <a:lnTo>
                    <a:pt x="0" y="987448"/>
                  </a:lnTo>
                  <a:lnTo>
                    <a:pt x="31874" y="987448"/>
                  </a:lnTo>
                  <a:lnTo>
                    <a:pt x="31874" y="63749"/>
                  </a:lnTo>
                  <a:lnTo>
                    <a:pt x="0" y="63749"/>
                  </a:lnTo>
                  <a:close/>
                </a:path>
              </a:pathLst>
            </a:custGeom>
            <a:ln w="9524">
              <a:solidFill>
                <a:srgbClr val="565E6D"/>
              </a:solidFill>
            </a:ln>
          </p:spPr>
          <p:txBody>
            <a:bodyPr wrap="square" lIns="0" tIns="0" rIns="0" bIns="0" rtlCol="0"/>
            <a:lstStyle/>
            <a:p>
              <a:endParaRPr/>
            </a:p>
          </p:txBody>
        </p:sp>
      </p:grpSp>
      <p:sp>
        <p:nvSpPr>
          <p:cNvPr id="7" name="object 7"/>
          <p:cNvSpPr txBox="1"/>
          <p:nvPr/>
        </p:nvSpPr>
        <p:spPr>
          <a:xfrm>
            <a:off x="6383258" y="4037181"/>
            <a:ext cx="43942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Profit</a:t>
            </a:r>
            <a:endParaRPr sz="1400">
              <a:latin typeface="Arial"/>
              <a:cs typeface="Arial"/>
            </a:endParaRPr>
          </a:p>
        </p:txBody>
      </p:sp>
      <p:grpSp>
        <p:nvGrpSpPr>
          <p:cNvPr id="8" name="object 8"/>
          <p:cNvGrpSpPr/>
          <p:nvPr/>
        </p:nvGrpSpPr>
        <p:grpSpPr>
          <a:xfrm>
            <a:off x="566580" y="1525711"/>
            <a:ext cx="3512185" cy="2337435"/>
            <a:chOff x="566580" y="1525711"/>
            <a:chExt cx="3512185" cy="2337435"/>
          </a:xfrm>
        </p:grpSpPr>
        <p:sp>
          <p:nvSpPr>
            <p:cNvPr id="9" name="object 9"/>
            <p:cNvSpPr/>
            <p:nvPr/>
          </p:nvSpPr>
          <p:spPr>
            <a:xfrm>
              <a:off x="566580" y="1525711"/>
              <a:ext cx="3512024" cy="2337305"/>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3514917" y="1985970"/>
              <a:ext cx="127635" cy="428625"/>
            </a:xfrm>
            <a:custGeom>
              <a:avLst/>
              <a:gdLst/>
              <a:ahLst/>
              <a:cxnLst/>
              <a:rect l="l" t="t" r="r" b="b"/>
              <a:pathLst>
                <a:path w="127635" h="428625">
                  <a:moveTo>
                    <a:pt x="63749" y="428099"/>
                  </a:moveTo>
                  <a:lnTo>
                    <a:pt x="0" y="364349"/>
                  </a:lnTo>
                  <a:lnTo>
                    <a:pt x="31874" y="364349"/>
                  </a:lnTo>
                  <a:lnTo>
                    <a:pt x="31874" y="63749"/>
                  </a:lnTo>
                  <a:lnTo>
                    <a:pt x="0" y="63749"/>
                  </a:lnTo>
                  <a:lnTo>
                    <a:pt x="63749" y="0"/>
                  </a:lnTo>
                  <a:lnTo>
                    <a:pt x="127499" y="63749"/>
                  </a:lnTo>
                  <a:lnTo>
                    <a:pt x="95624" y="63749"/>
                  </a:lnTo>
                  <a:lnTo>
                    <a:pt x="95624" y="364349"/>
                  </a:lnTo>
                  <a:lnTo>
                    <a:pt x="127499" y="364349"/>
                  </a:lnTo>
                  <a:lnTo>
                    <a:pt x="63749" y="428099"/>
                  </a:lnTo>
                  <a:close/>
                </a:path>
              </a:pathLst>
            </a:custGeom>
            <a:solidFill>
              <a:srgbClr val="FFF29C"/>
            </a:solidFill>
          </p:spPr>
          <p:txBody>
            <a:bodyPr wrap="square" lIns="0" tIns="0" rIns="0" bIns="0" rtlCol="0"/>
            <a:lstStyle/>
            <a:p>
              <a:endParaRPr/>
            </a:p>
          </p:txBody>
        </p:sp>
        <p:sp>
          <p:nvSpPr>
            <p:cNvPr id="11" name="object 11"/>
            <p:cNvSpPr/>
            <p:nvPr/>
          </p:nvSpPr>
          <p:spPr>
            <a:xfrm>
              <a:off x="3514917" y="1985970"/>
              <a:ext cx="127635" cy="428625"/>
            </a:xfrm>
            <a:custGeom>
              <a:avLst/>
              <a:gdLst/>
              <a:ahLst/>
              <a:cxnLst/>
              <a:rect l="l" t="t" r="r" b="b"/>
              <a:pathLst>
                <a:path w="127635" h="428625">
                  <a:moveTo>
                    <a:pt x="0" y="63749"/>
                  </a:moveTo>
                  <a:lnTo>
                    <a:pt x="63749" y="0"/>
                  </a:lnTo>
                  <a:lnTo>
                    <a:pt x="127499" y="63749"/>
                  </a:lnTo>
                  <a:lnTo>
                    <a:pt x="95624" y="63749"/>
                  </a:lnTo>
                  <a:lnTo>
                    <a:pt x="95624" y="364349"/>
                  </a:lnTo>
                  <a:lnTo>
                    <a:pt x="127499" y="364349"/>
                  </a:lnTo>
                  <a:lnTo>
                    <a:pt x="63749" y="428099"/>
                  </a:lnTo>
                  <a:lnTo>
                    <a:pt x="0" y="364349"/>
                  </a:lnTo>
                  <a:lnTo>
                    <a:pt x="31874" y="364349"/>
                  </a:lnTo>
                  <a:lnTo>
                    <a:pt x="31874" y="63749"/>
                  </a:lnTo>
                  <a:lnTo>
                    <a:pt x="0" y="63749"/>
                  </a:lnTo>
                  <a:close/>
                </a:path>
              </a:pathLst>
            </a:custGeom>
            <a:ln w="9524">
              <a:solidFill>
                <a:srgbClr val="565E6D"/>
              </a:solidFill>
            </a:ln>
          </p:spPr>
          <p:txBody>
            <a:bodyPr wrap="square" lIns="0" tIns="0" rIns="0" bIns="0" rtlCol="0"/>
            <a:lstStyle/>
            <a:p>
              <a:endParaRPr/>
            </a:p>
          </p:txBody>
        </p:sp>
      </p:grpSp>
      <p:sp>
        <p:nvSpPr>
          <p:cNvPr id="12" name="object 12"/>
          <p:cNvSpPr txBox="1"/>
          <p:nvPr/>
        </p:nvSpPr>
        <p:spPr>
          <a:xfrm>
            <a:off x="2037371" y="4037181"/>
            <a:ext cx="401320"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Loss</a:t>
            </a:r>
            <a:endParaRPr sz="1400">
              <a:latin typeface="Arial"/>
              <a:cs typeface="Arial"/>
            </a:endParaRPr>
          </a:p>
        </p:txBody>
      </p:sp>
      <p:sp>
        <p:nvSpPr>
          <p:cNvPr id="13" name="object 13"/>
          <p:cNvSpPr txBox="1"/>
          <p:nvPr/>
        </p:nvSpPr>
        <p:spPr>
          <a:xfrm>
            <a:off x="3256216" y="4419505"/>
            <a:ext cx="1903095" cy="448309"/>
          </a:xfrm>
          <a:prstGeom prst="rect">
            <a:avLst/>
          </a:prstGeom>
        </p:spPr>
        <p:txBody>
          <a:bodyPr vert="horz" wrap="square" lIns="0" tIns="22860" rIns="0" bIns="0" rtlCol="0">
            <a:spAutoFit/>
          </a:bodyPr>
          <a:lstStyle/>
          <a:p>
            <a:pPr marL="12700" marR="5080">
              <a:lnSpc>
                <a:spcPts val="1650"/>
              </a:lnSpc>
              <a:spcBef>
                <a:spcPts val="180"/>
              </a:spcBef>
            </a:pPr>
            <a:r>
              <a:rPr sz="1400" spc="-5" dirty="0">
                <a:latin typeface="Schoolbook Uralic"/>
                <a:cs typeface="Schoolbook Uralic"/>
              </a:rPr>
              <a:t>Red is purchased </a:t>
            </a:r>
            <a:r>
              <a:rPr sz="1400" spc="-10" dirty="0">
                <a:latin typeface="Schoolbook Uralic"/>
                <a:cs typeface="Schoolbook Uralic"/>
              </a:rPr>
              <a:t>stock  </a:t>
            </a:r>
            <a:r>
              <a:rPr sz="1400" spc="-5" dirty="0">
                <a:latin typeface="Schoolbook Uralic"/>
                <a:cs typeface="Schoolbook Uralic"/>
              </a:rPr>
              <a:t>Green is sold</a:t>
            </a:r>
            <a:r>
              <a:rPr sz="1400" spc="-25" dirty="0">
                <a:latin typeface="Schoolbook Uralic"/>
                <a:cs typeface="Schoolbook Uralic"/>
              </a:rPr>
              <a:t> </a:t>
            </a:r>
            <a:r>
              <a:rPr sz="1400" spc="-10" dirty="0">
                <a:latin typeface="Schoolbook Uralic"/>
                <a:cs typeface="Schoolbook Uralic"/>
              </a:rPr>
              <a:t>stock</a:t>
            </a:r>
            <a:endParaRPr sz="1400">
              <a:latin typeface="Schoolbook Uralic"/>
              <a:cs typeface="Schoolbook Ural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1173" y="227911"/>
            <a:ext cx="6007100" cy="574040"/>
          </a:xfrm>
          <a:prstGeom prst="rect">
            <a:avLst/>
          </a:prstGeom>
        </p:spPr>
        <p:txBody>
          <a:bodyPr vert="horz" wrap="square" lIns="0" tIns="12700" rIns="0" bIns="0" rtlCol="0">
            <a:spAutoFit/>
          </a:bodyPr>
          <a:lstStyle/>
          <a:p>
            <a:pPr marL="12700">
              <a:lnSpc>
                <a:spcPct val="100000"/>
              </a:lnSpc>
              <a:spcBef>
                <a:spcPts val="100"/>
              </a:spcBef>
            </a:pPr>
            <a:r>
              <a:rPr sz="3600" spc="5" dirty="0">
                <a:latin typeface="Arial"/>
                <a:cs typeface="Arial"/>
              </a:rPr>
              <a:t>H</a:t>
            </a:r>
            <a:r>
              <a:rPr sz="2500" spc="5" dirty="0">
                <a:latin typeface="Arial"/>
                <a:cs typeface="Arial"/>
              </a:rPr>
              <a:t>OW </a:t>
            </a:r>
            <a:r>
              <a:rPr sz="3600" spc="5" dirty="0">
                <a:latin typeface="Arial"/>
                <a:cs typeface="Arial"/>
              </a:rPr>
              <a:t>T</a:t>
            </a:r>
            <a:r>
              <a:rPr sz="2500" spc="5" dirty="0">
                <a:latin typeface="Arial"/>
                <a:cs typeface="Arial"/>
              </a:rPr>
              <a:t>O </a:t>
            </a:r>
            <a:r>
              <a:rPr sz="3600" spc="5" dirty="0">
                <a:latin typeface="Arial"/>
                <a:cs typeface="Arial"/>
              </a:rPr>
              <a:t>R</a:t>
            </a:r>
            <a:r>
              <a:rPr sz="2500" spc="5" dirty="0">
                <a:latin typeface="Arial"/>
                <a:cs typeface="Arial"/>
              </a:rPr>
              <a:t>EAD </a:t>
            </a:r>
            <a:r>
              <a:rPr sz="3600" dirty="0">
                <a:latin typeface="Arial"/>
                <a:cs typeface="Arial"/>
              </a:rPr>
              <a:t>A S</a:t>
            </a:r>
            <a:r>
              <a:rPr sz="2500" dirty="0">
                <a:latin typeface="Arial"/>
                <a:cs typeface="Arial"/>
              </a:rPr>
              <a:t>TOCK</a:t>
            </a:r>
            <a:r>
              <a:rPr sz="2500" spc="170" dirty="0">
                <a:latin typeface="Arial"/>
                <a:cs typeface="Arial"/>
              </a:rPr>
              <a:t> </a:t>
            </a:r>
            <a:r>
              <a:rPr sz="3600" spc="5" dirty="0">
                <a:latin typeface="Arial"/>
                <a:cs typeface="Arial"/>
              </a:rPr>
              <a:t>T</a:t>
            </a:r>
            <a:r>
              <a:rPr sz="2500" spc="5" dirty="0">
                <a:latin typeface="Arial"/>
                <a:cs typeface="Arial"/>
              </a:rPr>
              <a:t>ABLE</a:t>
            </a:r>
            <a:r>
              <a:rPr sz="3600" spc="5" dirty="0">
                <a:latin typeface="Arial"/>
                <a:cs typeface="Arial"/>
              </a:rPr>
              <a:t>?</a:t>
            </a:r>
            <a:endParaRPr sz="3600">
              <a:latin typeface="Arial"/>
              <a:cs typeface="Arial"/>
            </a:endParaRPr>
          </a:p>
        </p:txBody>
      </p:sp>
      <p:sp>
        <p:nvSpPr>
          <p:cNvPr id="3" name="object 3"/>
          <p:cNvSpPr/>
          <p:nvPr/>
        </p:nvSpPr>
        <p:spPr>
          <a:xfrm>
            <a:off x="468149" y="2629694"/>
            <a:ext cx="7640484" cy="933448"/>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13323" y="1344072"/>
            <a:ext cx="1397000" cy="742315"/>
          </a:xfrm>
          <a:prstGeom prst="rect">
            <a:avLst/>
          </a:prstGeom>
          <a:ln w="19049">
            <a:solidFill>
              <a:srgbClr val="A51C00"/>
            </a:solidFill>
          </a:ln>
        </p:spPr>
        <p:txBody>
          <a:bodyPr vert="horz" wrap="square" lIns="0" tIns="66675" rIns="0" bIns="0" rtlCol="0">
            <a:spAutoFit/>
          </a:bodyPr>
          <a:lstStyle/>
          <a:p>
            <a:pPr marL="79375" marR="95250">
              <a:lnSpc>
                <a:spcPts val="1650"/>
              </a:lnSpc>
              <a:spcBef>
                <a:spcPts val="525"/>
              </a:spcBef>
            </a:pPr>
            <a:r>
              <a:rPr sz="1400" b="1" spc="-5" dirty="0">
                <a:latin typeface="Arial"/>
                <a:cs typeface="Arial"/>
              </a:rPr>
              <a:t>Date- </a:t>
            </a:r>
            <a:r>
              <a:rPr sz="1400" spc="-5" dirty="0">
                <a:solidFill>
                  <a:srgbClr val="CC0000"/>
                </a:solidFill>
                <a:latin typeface="Arial"/>
                <a:cs typeface="Arial"/>
              </a:rPr>
              <a:t>day on  which the</a:t>
            </a:r>
            <a:r>
              <a:rPr sz="1400" spc="-95" dirty="0">
                <a:solidFill>
                  <a:srgbClr val="CC0000"/>
                </a:solidFill>
                <a:latin typeface="Arial"/>
                <a:cs typeface="Arial"/>
              </a:rPr>
              <a:t> </a:t>
            </a:r>
            <a:r>
              <a:rPr sz="1400" dirty="0">
                <a:solidFill>
                  <a:srgbClr val="CC0000"/>
                </a:solidFill>
                <a:latin typeface="Arial"/>
                <a:cs typeface="Arial"/>
              </a:rPr>
              <a:t>stock  </a:t>
            </a:r>
            <a:r>
              <a:rPr sz="1400" spc="-5" dirty="0">
                <a:solidFill>
                  <a:srgbClr val="CC0000"/>
                </a:solidFill>
                <a:latin typeface="Arial"/>
                <a:cs typeface="Arial"/>
              </a:rPr>
              <a:t>is</a:t>
            </a:r>
            <a:r>
              <a:rPr sz="1400" spc="-15" dirty="0">
                <a:solidFill>
                  <a:srgbClr val="CC0000"/>
                </a:solidFill>
                <a:latin typeface="Arial"/>
                <a:cs typeface="Arial"/>
              </a:rPr>
              <a:t> </a:t>
            </a:r>
            <a:r>
              <a:rPr sz="1400" spc="-5" dirty="0">
                <a:solidFill>
                  <a:srgbClr val="CC0000"/>
                </a:solidFill>
                <a:latin typeface="Arial"/>
                <a:cs typeface="Arial"/>
              </a:rPr>
              <a:t>traded</a:t>
            </a:r>
            <a:endParaRPr sz="1400" dirty="0">
              <a:latin typeface="Arial"/>
              <a:cs typeface="Arial"/>
            </a:endParaRPr>
          </a:p>
        </p:txBody>
      </p:sp>
      <p:sp>
        <p:nvSpPr>
          <p:cNvPr id="5" name="object 5"/>
          <p:cNvSpPr txBox="1"/>
          <p:nvPr/>
        </p:nvSpPr>
        <p:spPr>
          <a:xfrm>
            <a:off x="3111418" y="1305372"/>
            <a:ext cx="1687195" cy="846455"/>
          </a:xfrm>
          <a:prstGeom prst="rect">
            <a:avLst/>
          </a:prstGeom>
          <a:ln w="19049">
            <a:solidFill>
              <a:srgbClr val="A51C00"/>
            </a:solidFill>
          </a:ln>
        </p:spPr>
        <p:txBody>
          <a:bodyPr vert="horz" wrap="square" lIns="0" tIns="20320" rIns="0" bIns="0" rtlCol="0">
            <a:spAutoFit/>
          </a:bodyPr>
          <a:lstStyle/>
          <a:p>
            <a:pPr marL="85725" marR="78105">
              <a:lnSpc>
                <a:spcPct val="98800"/>
              </a:lnSpc>
              <a:spcBef>
                <a:spcPts val="160"/>
              </a:spcBef>
            </a:pPr>
            <a:r>
              <a:rPr sz="1400" b="1" spc="-5" dirty="0">
                <a:latin typeface="Arial"/>
                <a:cs typeface="Arial"/>
              </a:rPr>
              <a:t>High- </a:t>
            </a:r>
            <a:r>
              <a:rPr sz="1200" b="1" spc="-5" dirty="0">
                <a:solidFill>
                  <a:srgbClr val="CC0000"/>
                </a:solidFill>
                <a:latin typeface="Arial"/>
                <a:cs typeface="Arial"/>
              </a:rPr>
              <a:t>high </a:t>
            </a:r>
            <a:r>
              <a:rPr sz="1200" spc="-5" dirty="0">
                <a:solidFill>
                  <a:srgbClr val="CC0000"/>
                </a:solidFill>
                <a:latin typeface="Arial"/>
                <a:cs typeface="Arial"/>
              </a:rPr>
              <a:t>is the  </a:t>
            </a:r>
            <a:r>
              <a:rPr sz="1200" b="1" spc="-5" dirty="0">
                <a:solidFill>
                  <a:srgbClr val="CC0000"/>
                </a:solidFill>
                <a:latin typeface="Arial"/>
                <a:cs typeface="Arial"/>
              </a:rPr>
              <a:t>highest </a:t>
            </a:r>
            <a:r>
              <a:rPr sz="1200" spc="-5" dirty="0">
                <a:solidFill>
                  <a:srgbClr val="CC0000"/>
                </a:solidFill>
                <a:latin typeface="Arial"/>
                <a:cs typeface="Arial"/>
              </a:rPr>
              <a:t>price at which  </a:t>
            </a:r>
            <a:r>
              <a:rPr sz="1200" dirty="0">
                <a:solidFill>
                  <a:srgbClr val="CC0000"/>
                </a:solidFill>
                <a:latin typeface="Arial"/>
                <a:cs typeface="Arial"/>
              </a:rPr>
              <a:t>a </a:t>
            </a:r>
            <a:r>
              <a:rPr sz="1200" b="1" spc="-5" dirty="0">
                <a:solidFill>
                  <a:srgbClr val="CC0000"/>
                </a:solidFill>
                <a:latin typeface="Arial"/>
                <a:cs typeface="Arial"/>
              </a:rPr>
              <a:t>stock </a:t>
            </a:r>
            <a:r>
              <a:rPr sz="1200" spc="-5" dirty="0">
                <a:solidFill>
                  <a:srgbClr val="CC0000"/>
                </a:solidFill>
                <a:latin typeface="Arial"/>
                <a:cs typeface="Arial"/>
              </a:rPr>
              <a:t>traded during  the </a:t>
            </a:r>
            <a:r>
              <a:rPr sz="1200" dirty="0">
                <a:solidFill>
                  <a:srgbClr val="CC0000"/>
                </a:solidFill>
                <a:latin typeface="Arial"/>
                <a:cs typeface="Arial"/>
              </a:rPr>
              <a:t>course </a:t>
            </a:r>
            <a:r>
              <a:rPr sz="1200" spc="-5" dirty="0">
                <a:solidFill>
                  <a:srgbClr val="CC0000"/>
                </a:solidFill>
                <a:latin typeface="Arial"/>
                <a:cs typeface="Arial"/>
              </a:rPr>
              <a:t>of the</a:t>
            </a:r>
            <a:r>
              <a:rPr sz="1200" spc="-65" dirty="0">
                <a:solidFill>
                  <a:srgbClr val="CC0000"/>
                </a:solidFill>
                <a:latin typeface="Arial"/>
                <a:cs typeface="Arial"/>
              </a:rPr>
              <a:t> </a:t>
            </a:r>
            <a:r>
              <a:rPr sz="1200" spc="-5" dirty="0">
                <a:solidFill>
                  <a:srgbClr val="CC0000"/>
                </a:solidFill>
                <a:latin typeface="Arial"/>
                <a:cs typeface="Arial"/>
              </a:rPr>
              <a:t>day</a:t>
            </a:r>
            <a:endParaRPr sz="1200">
              <a:latin typeface="Arial"/>
              <a:cs typeface="Arial"/>
            </a:endParaRPr>
          </a:p>
        </p:txBody>
      </p:sp>
      <p:sp>
        <p:nvSpPr>
          <p:cNvPr id="6" name="object 6"/>
          <p:cNvSpPr txBox="1"/>
          <p:nvPr/>
        </p:nvSpPr>
        <p:spPr>
          <a:xfrm>
            <a:off x="5954912" y="1316422"/>
            <a:ext cx="1774189" cy="846455"/>
          </a:xfrm>
          <a:prstGeom prst="rect">
            <a:avLst/>
          </a:prstGeom>
          <a:ln w="19049">
            <a:solidFill>
              <a:srgbClr val="A51C00"/>
            </a:solidFill>
          </a:ln>
        </p:spPr>
        <p:txBody>
          <a:bodyPr vert="horz" wrap="square" lIns="0" tIns="29209" rIns="0" bIns="0" rtlCol="0">
            <a:spAutoFit/>
          </a:bodyPr>
          <a:lstStyle/>
          <a:p>
            <a:pPr marL="130175" marR="95250">
              <a:lnSpc>
                <a:spcPct val="98800"/>
              </a:lnSpc>
              <a:spcBef>
                <a:spcPts val="229"/>
              </a:spcBef>
            </a:pPr>
            <a:r>
              <a:rPr sz="1400" b="1" spc="-5" dirty="0">
                <a:latin typeface="Arial"/>
                <a:cs typeface="Arial"/>
              </a:rPr>
              <a:t>Close- </a:t>
            </a:r>
            <a:r>
              <a:rPr sz="1200" dirty="0">
                <a:solidFill>
                  <a:srgbClr val="CC0000"/>
                </a:solidFill>
                <a:latin typeface="Arial"/>
                <a:cs typeface="Arial"/>
              </a:rPr>
              <a:t>refers </a:t>
            </a:r>
            <a:r>
              <a:rPr sz="1200" spc="-5" dirty="0">
                <a:solidFill>
                  <a:srgbClr val="CC0000"/>
                </a:solidFill>
                <a:latin typeface="Arial"/>
                <a:cs typeface="Arial"/>
              </a:rPr>
              <a:t>to the  last </a:t>
            </a:r>
            <a:r>
              <a:rPr sz="1200" b="1" spc="-5" dirty="0">
                <a:solidFill>
                  <a:srgbClr val="CC0000"/>
                </a:solidFill>
                <a:latin typeface="Arial"/>
                <a:cs typeface="Arial"/>
              </a:rPr>
              <a:t>price </a:t>
            </a:r>
            <a:r>
              <a:rPr sz="1200" spc="-5" dirty="0">
                <a:solidFill>
                  <a:srgbClr val="CC0000"/>
                </a:solidFill>
                <a:latin typeface="Arial"/>
                <a:cs typeface="Arial"/>
              </a:rPr>
              <a:t>at which </a:t>
            </a:r>
            <a:r>
              <a:rPr sz="1200" dirty="0">
                <a:solidFill>
                  <a:srgbClr val="CC0000"/>
                </a:solidFill>
                <a:latin typeface="Arial"/>
                <a:cs typeface="Arial"/>
              </a:rPr>
              <a:t>a  </a:t>
            </a:r>
            <a:r>
              <a:rPr sz="1200" b="1" spc="-5" dirty="0">
                <a:solidFill>
                  <a:srgbClr val="CC0000"/>
                </a:solidFill>
                <a:latin typeface="Arial"/>
                <a:cs typeface="Arial"/>
              </a:rPr>
              <a:t>stock </a:t>
            </a:r>
            <a:r>
              <a:rPr sz="1200" spc="-5" dirty="0">
                <a:solidFill>
                  <a:srgbClr val="CC0000"/>
                </a:solidFill>
                <a:latin typeface="Arial"/>
                <a:cs typeface="Arial"/>
              </a:rPr>
              <a:t>trades during </a:t>
            </a:r>
            <a:r>
              <a:rPr sz="1200" dirty="0">
                <a:solidFill>
                  <a:srgbClr val="CC0000"/>
                </a:solidFill>
                <a:latin typeface="Arial"/>
                <a:cs typeface="Arial"/>
              </a:rPr>
              <a:t>a  regular </a:t>
            </a:r>
            <a:r>
              <a:rPr sz="1200" spc="-5" dirty="0">
                <a:solidFill>
                  <a:srgbClr val="CC0000"/>
                </a:solidFill>
                <a:latin typeface="Arial"/>
                <a:cs typeface="Arial"/>
              </a:rPr>
              <a:t>trading</a:t>
            </a:r>
            <a:r>
              <a:rPr sz="1200" spc="-100" dirty="0">
                <a:solidFill>
                  <a:srgbClr val="CC0000"/>
                </a:solidFill>
                <a:latin typeface="Arial"/>
                <a:cs typeface="Arial"/>
              </a:rPr>
              <a:t> </a:t>
            </a:r>
            <a:r>
              <a:rPr sz="1200" dirty="0">
                <a:solidFill>
                  <a:srgbClr val="CC0000"/>
                </a:solidFill>
                <a:latin typeface="Arial"/>
                <a:cs typeface="Arial"/>
              </a:rPr>
              <a:t>session</a:t>
            </a:r>
            <a:endParaRPr sz="1200">
              <a:latin typeface="Arial"/>
              <a:cs typeface="Arial"/>
            </a:endParaRPr>
          </a:p>
        </p:txBody>
      </p:sp>
      <p:sp>
        <p:nvSpPr>
          <p:cNvPr id="7" name="object 7"/>
          <p:cNvSpPr txBox="1"/>
          <p:nvPr/>
        </p:nvSpPr>
        <p:spPr>
          <a:xfrm>
            <a:off x="1722346" y="4140616"/>
            <a:ext cx="1539875" cy="798195"/>
          </a:xfrm>
          <a:prstGeom prst="rect">
            <a:avLst/>
          </a:prstGeom>
          <a:ln w="19049">
            <a:solidFill>
              <a:srgbClr val="A51C00"/>
            </a:solidFill>
          </a:ln>
        </p:spPr>
        <p:txBody>
          <a:bodyPr vert="horz" wrap="square" lIns="0" tIns="0" rIns="0" bIns="0" rtlCol="0">
            <a:spAutoFit/>
          </a:bodyPr>
          <a:lstStyle/>
          <a:p>
            <a:pPr marL="136525">
              <a:lnSpc>
                <a:spcPts val="1625"/>
              </a:lnSpc>
            </a:pPr>
            <a:r>
              <a:rPr sz="1400" b="1" spc="-5" dirty="0">
                <a:latin typeface="Arial"/>
                <a:cs typeface="Arial"/>
              </a:rPr>
              <a:t>Open- </a:t>
            </a:r>
            <a:r>
              <a:rPr sz="1200" spc="-5" dirty="0">
                <a:solidFill>
                  <a:srgbClr val="CC0000"/>
                </a:solidFill>
                <a:latin typeface="Arial"/>
                <a:cs typeface="Arial"/>
              </a:rPr>
              <a:t>price of</a:t>
            </a:r>
            <a:r>
              <a:rPr sz="1200" spc="-45" dirty="0">
                <a:solidFill>
                  <a:srgbClr val="CC0000"/>
                </a:solidFill>
                <a:latin typeface="Arial"/>
                <a:cs typeface="Arial"/>
              </a:rPr>
              <a:t> </a:t>
            </a:r>
            <a:r>
              <a:rPr sz="1200" spc="-5" dirty="0">
                <a:solidFill>
                  <a:srgbClr val="CC0000"/>
                </a:solidFill>
                <a:latin typeface="Arial"/>
                <a:cs typeface="Arial"/>
              </a:rPr>
              <a:t>the</a:t>
            </a:r>
            <a:endParaRPr sz="1200">
              <a:latin typeface="Arial"/>
              <a:cs typeface="Arial"/>
            </a:endParaRPr>
          </a:p>
          <a:p>
            <a:pPr marL="136525" marR="31750">
              <a:lnSpc>
                <a:spcPts val="1420"/>
              </a:lnSpc>
              <a:spcBef>
                <a:spcPts val="50"/>
              </a:spcBef>
            </a:pPr>
            <a:r>
              <a:rPr sz="1200" spc="-5" dirty="0">
                <a:solidFill>
                  <a:srgbClr val="CC0000"/>
                </a:solidFill>
                <a:latin typeface="Arial"/>
                <a:cs typeface="Arial"/>
              </a:rPr>
              <a:t>first trade for any  listed </a:t>
            </a:r>
            <a:r>
              <a:rPr sz="1200" b="1" spc="-5" dirty="0">
                <a:solidFill>
                  <a:srgbClr val="CC0000"/>
                </a:solidFill>
                <a:latin typeface="Arial"/>
                <a:cs typeface="Arial"/>
              </a:rPr>
              <a:t>stock </a:t>
            </a:r>
            <a:r>
              <a:rPr sz="1200" spc="-5" dirty="0">
                <a:solidFill>
                  <a:srgbClr val="CC0000"/>
                </a:solidFill>
                <a:latin typeface="Arial"/>
                <a:cs typeface="Arial"/>
              </a:rPr>
              <a:t>is its  daily </a:t>
            </a:r>
            <a:r>
              <a:rPr sz="1200" b="1" spc="-5" dirty="0">
                <a:solidFill>
                  <a:srgbClr val="CC0000"/>
                </a:solidFill>
                <a:latin typeface="Arial"/>
                <a:cs typeface="Arial"/>
              </a:rPr>
              <a:t>opening</a:t>
            </a:r>
            <a:r>
              <a:rPr sz="1200" b="1" spc="-70" dirty="0">
                <a:solidFill>
                  <a:srgbClr val="CC0000"/>
                </a:solidFill>
                <a:latin typeface="Arial"/>
                <a:cs typeface="Arial"/>
              </a:rPr>
              <a:t> </a:t>
            </a:r>
            <a:r>
              <a:rPr sz="1200" spc="-5" dirty="0">
                <a:solidFill>
                  <a:srgbClr val="CC0000"/>
                </a:solidFill>
                <a:latin typeface="Arial"/>
                <a:cs typeface="Arial"/>
              </a:rPr>
              <a:t>price.</a:t>
            </a:r>
            <a:endParaRPr sz="1200">
              <a:latin typeface="Arial"/>
              <a:cs typeface="Arial"/>
            </a:endParaRPr>
          </a:p>
        </p:txBody>
      </p:sp>
      <p:sp>
        <p:nvSpPr>
          <p:cNvPr id="8" name="object 8"/>
          <p:cNvSpPr txBox="1"/>
          <p:nvPr/>
        </p:nvSpPr>
        <p:spPr>
          <a:xfrm>
            <a:off x="4210666" y="4103116"/>
            <a:ext cx="1654175" cy="846455"/>
          </a:xfrm>
          <a:prstGeom prst="rect">
            <a:avLst/>
          </a:prstGeom>
          <a:ln w="19049">
            <a:solidFill>
              <a:srgbClr val="A51C00"/>
            </a:solidFill>
          </a:ln>
        </p:spPr>
        <p:txBody>
          <a:bodyPr vert="horz" wrap="square" lIns="0" tIns="34290" rIns="0" bIns="0" rtlCol="0">
            <a:spAutoFit/>
          </a:bodyPr>
          <a:lstStyle/>
          <a:p>
            <a:pPr marL="100965" marR="107314">
              <a:lnSpc>
                <a:spcPct val="98800"/>
              </a:lnSpc>
              <a:spcBef>
                <a:spcPts val="270"/>
              </a:spcBef>
            </a:pPr>
            <a:r>
              <a:rPr sz="1400" b="1" spc="-5" dirty="0">
                <a:latin typeface="Arial"/>
                <a:cs typeface="Arial"/>
              </a:rPr>
              <a:t>Low- </a:t>
            </a:r>
            <a:r>
              <a:rPr sz="1200" spc="-5" dirty="0">
                <a:solidFill>
                  <a:srgbClr val="CC0000"/>
                </a:solidFill>
                <a:latin typeface="Arial"/>
                <a:cs typeface="Arial"/>
              </a:rPr>
              <a:t>lowest price at  which </a:t>
            </a:r>
            <a:r>
              <a:rPr sz="1200" dirty="0">
                <a:solidFill>
                  <a:srgbClr val="CC0000"/>
                </a:solidFill>
                <a:latin typeface="Arial"/>
                <a:cs typeface="Arial"/>
              </a:rPr>
              <a:t>a </a:t>
            </a:r>
            <a:r>
              <a:rPr sz="1200" b="1" spc="-5" dirty="0">
                <a:solidFill>
                  <a:srgbClr val="CC0000"/>
                </a:solidFill>
                <a:latin typeface="Arial"/>
                <a:cs typeface="Arial"/>
              </a:rPr>
              <a:t>stock </a:t>
            </a:r>
            <a:r>
              <a:rPr sz="1200" spc="-5" dirty="0">
                <a:solidFill>
                  <a:srgbClr val="CC0000"/>
                </a:solidFill>
                <a:latin typeface="Arial"/>
                <a:cs typeface="Arial"/>
              </a:rPr>
              <a:t>trades  over the </a:t>
            </a:r>
            <a:r>
              <a:rPr sz="1200" dirty="0">
                <a:solidFill>
                  <a:srgbClr val="CC0000"/>
                </a:solidFill>
                <a:latin typeface="Arial"/>
                <a:cs typeface="Arial"/>
              </a:rPr>
              <a:t>course </a:t>
            </a:r>
            <a:r>
              <a:rPr sz="1200" spc="-5" dirty="0">
                <a:solidFill>
                  <a:srgbClr val="CC0000"/>
                </a:solidFill>
                <a:latin typeface="Arial"/>
                <a:cs typeface="Arial"/>
              </a:rPr>
              <a:t>of </a:t>
            </a:r>
            <a:r>
              <a:rPr sz="1200" dirty="0">
                <a:solidFill>
                  <a:srgbClr val="CC0000"/>
                </a:solidFill>
                <a:latin typeface="Arial"/>
                <a:cs typeface="Arial"/>
              </a:rPr>
              <a:t>a  </a:t>
            </a:r>
            <a:r>
              <a:rPr sz="1200" b="1" dirty="0">
                <a:solidFill>
                  <a:srgbClr val="CC0000"/>
                </a:solidFill>
                <a:latin typeface="Arial"/>
                <a:cs typeface="Arial"/>
              </a:rPr>
              <a:t>trading</a:t>
            </a:r>
            <a:r>
              <a:rPr sz="1200" b="1" spc="-15" dirty="0">
                <a:solidFill>
                  <a:srgbClr val="CC0000"/>
                </a:solidFill>
                <a:latin typeface="Arial"/>
                <a:cs typeface="Arial"/>
              </a:rPr>
              <a:t> </a:t>
            </a:r>
            <a:r>
              <a:rPr sz="1200" spc="-25" dirty="0">
                <a:solidFill>
                  <a:srgbClr val="CC0000"/>
                </a:solidFill>
                <a:latin typeface="Arial"/>
                <a:cs typeface="Arial"/>
              </a:rPr>
              <a:t>day.</a:t>
            </a:r>
            <a:endParaRPr sz="1200">
              <a:latin typeface="Arial"/>
              <a:cs typeface="Arial"/>
            </a:endParaRPr>
          </a:p>
        </p:txBody>
      </p:sp>
      <p:sp>
        <p:nvSpPr>
          <p:cNvPr id="9" name="object 9"/>
          <p:cNvSpPr txBox="1"/>
          <p:nvPr/>
        </p:nvSpPr>
        <p:spPr>
          <a:xfrm>
            <a:off x="6446861" y="4056541"/>
            <a:ext cx="1774189" cy="1000760"/>
          </a:xfrm>
          <a:prstGeom prst="rect">
            <a:avLst/>
          </a:prstGeom>
          <a:ln w="19049">
            <a:solidFill>
              <a:srgbClr val="A51C00"/>
            </a:solidFill>
          </a:ln>
        </p:spPr>
        <p:txBody>
          <a:bodyPr vert="horz" wrap="square" lIns="0" tIns="0" rIns="0" bIns="0" rtlCol="0">
            <a:spAutoFit/>
          </a:bodyPr>
          <a:lstStyle/>
          <a:p>
            <a:pPr marL="62865">
              <a:lnSpc>
                <a:spcPts val="1545"/>
              </a:lnSpc>
            </a:pPr>
            <a:r>
              <a:rPr sz="1400" b="1" spc="-20" dirty="0">
                <a:latin typeface="Arial"/>
                <a:cs typeface="Arial"/>
              </a:rPr>
              <a:t>Volume- </a:t>
            </a:r>
            <a:r>
              <a:rPr sz="1200" spc="-5" dirty="0">
                <a:solidFill>
                  <a:srgbClr val="CC0000"/>
                </a:solidFill>
                <a:latin typeface="Arial"/>
                <a:cs typeface="Arial"/>
              </a:rPr>
              <a:t>the</a:t>
            </a:r>
            <a:r>
              <a:rPr sz="1200" spc="-15" dirty="0">
                <a:solidFill>
                  <a:srgbClr val="CC0000"/>
                </a:solidFill>
                <a:latin typeface="Arial"/>
                <a:cs typeface="Arial"/>
              </a:rPr>
              <a:t> </a:t>
            </a:r>
            <a:r>
              <a:rPr sz="1200" spc="-5" dirty="0">
                <a:solidFill>
                  <a:srgbClr val="CC0000"/>
                </a:solidFill>
                <a:latin typeface="Arial"/>
                <a:cs typeface="Arial"/>
              </a:rPr>
              <a:t>number</a:t>
            </a:r>
            <a:endParaRPr sz="1200">
              <a:latin typeface="Arial"/>
              <a:cs typeface="Arial"/>
            </a:endParaRPr>
          </a:p>
          <a:p>
            <a:pPr marL="62865" marR="101600">
              <a:lnSpc>
                <a:spcPts val="1420"/>
              </a:lnSpc>
              <a:spcBef>
                <a:spcPts val="50"/>
              </a:spcBef>
            </a:pPr>
            <a:r>
              <a:rPr sz="1200" spc="-5" dirty="0">
                <a:solidFill>
                  <a:srgbClr val="CC0000"/>
                </a:solidFill>
                <a:latin typeface="Arial"/>
                <a:cs typeface="Arial"/>
              </a:rPr>
              <a:t>of </a:t>
            </a:r>
            <a:r>
              <a:rPr sz="1200" b="1" spc="-5" dirty="0">
                <a:solidFill>
                  <a:srgbClr val="CC0000"/>
                </a:solidFill>
                <a:latin typeface="Arial"/>
                <a:cs typeface="Arial"/>
              </a:rPr>
              <a:t>shares </a:t>
            </a:r>
            <a:r>
              <a:rPr sz="1200" spc="-5" dirty="0">
                <a:solidFill>
                  <a:srgbClr val="CC0000"/>
                </a:solidFill>
                <a:latin typeface="Arial"/>
                <a:cs typeface="Arial"/>
              </a:rPr>
              <a:t>or </a:t>
            </a:r>
            <a:r>
              <a:rPr sz="1200" dirty="0">
                <a:solidFill>
                  <a:srgbClr val="CC0000"/>
                </a:solidFill>
                <a:latin typeface="Arial"/>
                <a:cs typeface="Arial"/>
              </a:rPr>
              <a:t>contracts  </a:t>
            </a:r>
            <a:r>
              <a:rPr sz="1200" spc="-5" dirty="0">
                <a:solidFill>
                  <a:srgbClr val="CC0000"/>
                </a:solidFill>
                <a:latin typeface="Arial"/>
                <a:cs typeface="Arial"/>
              </a:rPr>
              <a:t>traded in </a:t>
            </a:r>
            <a:r>
              <a:rPr sz="1200" dirty="0">
                <a:solidFill>
                  <a:srgbClr val="CC0000"/>
                </a:solidFill>
                <a:latin typeface="Arial"/>
                <a:cs typeface="Arial"/>
              </a:rPr>
              <a:t>a security </a:t>
            </a:r>
            <a:r>
              <a:rPr sz="1200" spc="-5" dirty="0">
                <a:solidFill>
                  <a:srgbClr val="CC0000"/>
                </a:solidFill>
                <a:latin typeface="Arial"/>
                <a:cs typeface="Arial"/>
              </a:rPr>
              <a:t>or  an entire </a:t>
            </a:r>
            <a:r>
              <a:rPr sz="1200" b="1" spc="-5" dirty="0">
                <a:solidFill>
                  <a:srgbClr val="CC0000"/>
                </a:solidFill>
                <a:latin typeface="Arial"/>
                <a:cs typeface="Arial"/>
              </a:rPr>
              <a:t>market </a:t>
            </a:r>
            <a:r>
              <a:rPr sz="1200" spc="-5" dirty="0">
                <a:solidFill>
                  <a:srgbClr val="CC0000"/>
                </a:solidFill>
                <a:latin typeface="Arial"/>
                <a:cs typeface="Arial"/>
              </a:rPr>
              <a:t>during  </a:t>
            </a:r>
            <a:r>
              <a:rPr sz="1200" dirty="0">
                <a:solidFill>
                  <a:srgbClr val="CC0000"/>
                </a:solidFill>
                <a:latin typeface="Arial"/>
                <a:cs typeface="Arial"/>
              </a:rPr>
              <a:t>a </a:t>
            </a:r>
            <a:r>
              <a:rPr sz="1200" spc="-5" dirty="0">
                <a:solidFill>
                  <a:srgbClr val="CC0000"/>
                </a:solidFill>
                <a:latin typeface="Arial"/>
                <a:cs typeface="Arial"/>
              </a:rPr>
              <a:t>given period of</a:t>
            </a:r>
            <a:r>
              <a:rPr sz="1200" spc="-55" dirty="0">
                <a:solidFill>
                  <a:srgbClr val="CC0000"/>
                </a:solidFill>
                <a:latin typeface="Arial"/>
                <a:cs typeface="Arial"/>
              </a:rPr>
              <a:t> </a:t>
            </a:r>
            <a:r>
              <a:rPr sz="1200" spc="-5" dirty="0">
                <a:solidFill>
                  <a:srgbClr val="CC0000"/>
                </a:solidFill>
                <a:latin typeface="Arial"/>
                <a:cs typeface="Arial"/>
              </a:rPr>
              <a:t>time</a:t>
            </a:r>
            <a:endParaRPr sz="1200">
              <a:latin typeface="Arial"/>
              <a:cs typeface="Arial"/>
            </a:endParaRPr>
          </a:p>
        </p:txBody>
      </p:sp>
      <p:grpSp>
        <p:nvGrpSpPr>
          <p:cNvPr id="10" name="object 10"/>
          <p:cNvGrpSpPr/>
          <p:nvPr/>
        </p:nvGrpSpPr>
        <p:grpSpPr>
          <a:xfrm>
            <a:off x="1277309" y="2176058"/>
            <a:ext cx="170815" cy="400685"/>
            <a:chOff x="1277309" y="2176058"/>
            <a:chExt cx="170815" cy="400685"/>
          </a:xfrm>
        </p:grpSpPr>
        <p:sp>
          <p:nvSpPr>
            <p:cNvPr id="11" name="object 11"/>
            <p:cNvSpPr/>
            <p:nvPr/>
          </p:nvSpPr>
          <p:spPr>
            <a:xfrm>
              <a:off x="1282072" y="2180820"/>
              <a:ext cx="161290" cy="391160"/>
            </a:xfrm>
            <a:custGeom>
              <a:avLst/>
              <a:gdLst/>
              <a:ahLst/>
              <a:cxnLst/>
              <a:rect l="l" t="t" r="r" b="b"/>
              <a:pathLst>
                <a:path w="161290" h="391160">
                  <a:moveTo>
                    <a:pt x="80549" y="390899"/>
                  </a:moveTo>
                  <a:lnTo>
                    <a:pt x="0" y="310349"/>
                  </a:lnTo>
                  <a:lnTo>
                    <a:pt x="40274" y="310349"/>
                  </a:lnTo>
                  <a:lnTo>
                    <a:pt x="40274" y="0"/>
                  </a:lnTo>
                  <a:lnTo>
                    <a:pt x="120824" y="0"/>
                  </a:lnTo>
                  <a:lnTo>
                    <a:pt x="120824" y="310349"/>
                  </a:lnTo>
                  <a:lnTo>
                    <a:pt x="161099" y="310349"/>
                  </a:lnTo>
                  <a:lnTo>
                    <a:pt x="80549" y="390899"/>
                  </a:lnTo>
                  <a:close/>
                </a:path>
              </a:pathLst>
            </a:custGeom>
            <a:solidFill>
              <a:srgbClr val="FFF29C"/>
            </a:solidFill>
          </p:spPr>
          <p:txBody>
            <a:bodyPr wrap="square" lIns="0" tIns="0" rIns="0" bIns="0" rtlCol="0"/>
            <a:lstStyle/>
            <a:p>
              <a:endParaRPr/>
            </a:p>
          </p:txBody>
        </p:sp>
        <p:sp>
          <p:nvSpPr>
            <p:cNvPr id="12" name="object 12"/>
            <p:cNvSpPr/>
            <p:nvPr/>
          </p:nvSpPr>
          <p:spPr>
            <a:xfrm>
              <a:off x="1282072" y="2180820"/>
              <a:ext cx="161290" cy="391160"/>
            </a:xfrm>
            <a:custGeom>
              <a:avLst/>
              <a:gdLst/>
              <a:ahLst/>
              <a:cxnLst/>
              <a:rect l="l" t="t" r="r" b="b"/>
              <a:pathLst>
                <a:path w="161290" h="391160">
                  <a:moveTo>
                    <a:pt x="0" y="310349"/>
                  </a:moveTo>
                  <a:lnTo>
                    <a:pt x="40274" y="310349"/>
                  </a:lnTo>
                  <a:lnTo>
                    <a:pt x="40274" y="0"/>
                  </a:lnTo>
                  <a:lnTo>
                    <a:pt x="120824" y="0"/>
                  </a:lnTo>
                  <a:lnTo>
                    <a:pt x="120824" y="310349"/>
                  </a:lnTo>
                  <a:lnTo>
                    <a:pt x="161099" y="310349"/>
                  </a:lnTo>
                  <a:lnTo>
                    <a:pt x="80549" y="390899"/>
                  </a:lnTo>
                  <a:lnTo>
                    <a:pt x="0" y="310349"/>
                  </a:lnTo>
                  <a:close/>
                </a:path>
              </a:pathLst>
            </a:custGeom>
            <a:ln w="9524">
              <a:solidFill>
                <a:srgbClr val="565E6D"/>
              </a:solidFill>
            </a:ln>
          </p:spPr>
          <p:txBody>
            <a:bodyPr wrap="square" lIns="0" tIns="0" rIns="0" bIns="0" rtlCol="0"/>
            <a:lstStyle/>
            <a:p>
              <a:endParaRPr/>
            </a:p>
          </p:txBody>
        </p:sp>
      </p:grpSp>
      <p:grpSp>
        <p:nvGrpSpPr>
          <p:cNvPr id="13" name="object 13"/>
          <p:cNvGrpSpPr/>
          <p:nvPr/>
        </p:nvGrpSpPr>
        <p:grpSpPr>
          <a:xfrm>
            <a:off x="3913054" y="2160133"/>
            <a:ext cx="170815" cy="400685"/>
            <a:chOff x="3913054" y="2160133"/>
            <a:chExt cx="170815" cy="400685"/>
          </a:xfrm>
        </p:grpSpPr>
        <p:sp>
          <p:nvSpPr>
            <p:cNvPr id="14" name="object 14"/>
            <p:cNvSpPr/>
            <p:nvPr/>
          </p:nvSpPr>
          <p:spPr>
            <a:xfrm>
              <a:off x="3917817" y="2164895"/>
              <a:ext cx="161290" cy="391160"/>
            </a:xfrm>
            <a:custGeom>
              <a:avLst/>
              <a:gdLst/>
              <a:ahLst/>
              <a:cxnLst/>
              <a:rect l="l" t="t" r="r" b="b"/>
              <a:pathLst>
                <a:path w="161289" h="391160">
                  <a:moveTo>
                    <a:pt x="80549" y="390899"/>
                  </a:moveTo>
                  <a:lnTo>
                    <a:pt x="0" y="310349"/>
                  </a:lnTo>
                  <a:lnTo>
                    <a:pt x="40274" y="310349"/>
                  </a:lnTo>
                  <a:lnTo>
                    <a:pt x="40274" y="0"/>
                  </a:lnTo>
                  <a:lnTo>
                    <a:pt x="120824" y="0"/>
                  </a:lnTo>
                  <a:lnTo>
                    <a:pt x="120824" y="310349"/>
                  </a:lnTo>
                  <a:lnTo>
                    <a:pt x="161099" y="310349"/>
                  </a:lnTo>
                  <a:lnTo>
                    <a:pt x="80549" y="390899"/>
                  </a:lnTo>
                  <a:close/>
                </a:path>
              </a:pathLst>
            </a:custGeom>
            <a:solidFill>
              <a:srgbClr val="FFF29C"/>
            </a:solidFill>
          </p:spPr>
          <p:txBody>
            <a:bodyPr wrap="square" lIns="0" tIns="0" rIns="0" bIns="0" rtlCol="0"/>
            <a:lstStyle/>
            <a:p>
              <a:endParaRPr/>
            </a:p>
          </p:txBody>
        </p:sp>
        <p:sp>
          <p:nvSpPr>
            <p:cNvPr id="15" name="object 15"/>
            <p:cNvSpPr/>
            <p:nvPr/>
          </p:nvSpPr>
          <p:spPr>
            <a:xfrm>
              <a:off x="3917817" y="2164895"/>
              <a:ext cx="161290" cy="391160"/>
            </a:xfrm>
            <a:custGeom>
              <a:avLst/>
              <a:gdLst/>
              <a:ahLst/>
              <a:cxnLst/>
              <a:rect l="l" t="t" r="r" b="b"/>
              <a:pathLst>
                <a:path w="161289" h="391160">
                  <a:moveTo>
                    <a:pt x="0" y="310349"/>
                  </a:moveTo>
                  <a:lnTo>
                    <a:pt x="40274" y="310349"/>
                  </a:lnTo>
                  <a:lnTo>
                    <a:pt x="40274" y="0"/>
                  </a:lnTo>
                  <a:lnTo>
                    <a:pt x="120824" y="0"/>
                  </a:lnTo>
                  <a:lnTo>
                    <a:pt x="120824" y="310349"/>
                  </a:lnTo>
                  <a:lnTo>
                    <a:pt x="161099" y="310349"/>
                  </a:lnTo>
                  <a:lnTo>
                    <a:pt x="80549" y="390899"/>
                  </a:lnTo>
                  <a:lnTo>
                    <a:pt x="0" y="310349"/>
                  </a:lnTo>
                  <a:close/>
                </a:path>
              </a:pathLst>
            </a:custGeom>
            <a:ln w="9524">
              <a:solidFill>
                <a:srgbClr val="565E6D"/>
              </a:solidFill>
            </a:ln>
          </p:spPr>
          <p:txBody>
            <a:bodyPr wrap="square" lIns="0" tIns="0" rIns="0" bIns="0" rtlCol="0"/>
            <a:lstStyle/>
            <a:p>
              <a:endParaRPr/>
            </a:p>
          </p:txBody>
        </p:sp>
      </p:grpSp>
      <p:grpSp>
        <p:nvGrpSpPr>
          <p:cNvPr id="16" name="object 16"/>
          <p:cNvGrpSpPr/>
          <p:nvPr/>
        </p:nvGrpSpPr>
        <p:grpSpPr>
          <a:xfrm>
            <a:off x="6680974" y="2213758"/>
            <a:ext cx="170815" cy="400685"/>
            <a:chOff x="6680974" y="2213758"/>
            <a:chExt cx="170815" cy="400685"/>
          </a:xfrm>
        </p:grpSpPr>
        <p:sp>
          <p:nvSpPr>
            <p:cNvPr id="17" name="object 17"/>
            <p:cNvSpPr/>
            <p:nvPr/>
          </p:nvSpPr>
          <p:spPr>
            <a:xfrm>
              <a:off x="6685736" y="2218520"/>
              <a:ext cx="161290" cy="391160"/>
            </a:xfrm>
            <a:custGeom>
              <a:avLst/>
              <a:gdLst/>
              <a:ahLst/>
              <a:cxnLst/>
              <a:rect l="l" t="t" r="r" b="b"/>
              <a:pathLst>
                <a:path w="161290" h="391160">
                  <a:moveTo>
                    <a:pt x="80549" y="390899"/>
                  </a:moveTo>
                  <a:lnTo>
                    <a:pt x="0" y="310349"/>
                  </a:lnTo>
                  <a:lnTo>
                    <a:pt x="40274" y="310349"/>
                  </a:lnTo>
                  <a:lnTo>
                    <a:pt x="40274" y="0"/>
                  </a:lnTo>
                  <a:lnTo>
                    <a:pt x="120824" y="0"/>
                  </a:lnTo>
                  <a:lnTo>
                    <a:pt x="120824" y="310349"/>
                  </a:lnTo>
                  <a:lnTo>
                    <a:pt x="161099" y="310349"/>
                  </a:lnTo>
                  <a:lnTo>
                    <a:pt x="80549" y="390899"/>
                  </a:lnTo>
                  <a:close/>
                </a:path>
              </a:pathLst>
            </a:custGeom>
            <a:solidFill>
              <a:srgbClr val="FFF29C"/>
            </a:solidFill>
          </p:spPr>
          <p:txBody>
            <a:bodyPr wrap="square" lIns="0" tIns="0" rIns="0" bIns="0" rtlCol="0"/>
            <a:lstStyle/>
            <a:p>
              <a:endParaRPr/>
            </a:p>
          </p:txBody>
        </p:sp>
        <p:sp>
          <p:nvSpPr>
            <p:cNvPr id="18" name="object 18"/>
            <p:cNvSpPr/>
            <p:nvPr/>
          </p:nvSpPr>
          <p:spPr>
            <a:xfrm>
              <a:off x="6685736" y="2218520"/>
              <a:ext cx="161290" cy="391160"/>
            </a:xfrm>
            <a:custGeom>
              <a:avLst/>
              <a:gdLst/>
              <a:ahLst/>
              <a:cxnLst/>
              <a:rect l="l" t="t" r="r" b="b"/>
              <a:pathLst>
                <a:path w="161290" h="391160">
                  <a:moveTo>
                    <a:pt x="0" y="310349"/>
                  </a:moveTo>
                  <a:lnTo>
                    <a:pt x="40274" y="310349"/>
                  </a:lnTo>
                  <a:lnTo>
                    <a:pt x="40274" y="0"/>
                  </a:lnTo>
                  <a:lnTo>
                    <a:pt x="120824" y="0"/>
                  </a:lnTo>
                  <a:lnTo>
                    <a:pt x="120824" y="310349"/>
                  </a:lnTo>
                  <a:lnTo>
                    <a:pt x="161099" y="310349"/>
                  </a:lnTo>
                  <a:lnTo>
                    <a:pt x="80549" y="390899"/>
                  </a:lnTo>
                  <a:lnTo>
                    <a:pt x="0" y="310349"/>
                  </a:lnTo>
                  <a:close/>
                </a:path>
              </a:pathLst>
            </a:custGeom>
            <a:ln w="9524">
              <a:solidFill>
                <a:srgbClr val="565E6D"/>
              </a:solidFill>
            </a:ln>
          </p:spPr>
          <p:txBody>
            <a:bodyPr wrap="square" lIns="0" tIns="0" rIns="0" bIns="0" rtlCol="0"/>
            <a:lstStyle/>
            <a:p>
              <a:endParaRPr/>
            </a:p>
          </p:txBody>
        </p:sp>
      </p:grpSp>
      <p:grpSp>
        <p:nvGrpSpPr>
          <p:cNvPr id="19" name="object 19"/>
          <p:cNvGrpSpPr/>
          <p:nvPr/>
        </p:nvGrpSpPr>
        <p:grpSpPr>
          <a:xfrm>
            <a:off x="440999" y="2663594"/>
            <a:ext cx="7670800" cy="1398270"/>
            <a:chOff x="440999" y="2663594"/>
            <a:chExt cx="7670800" cy="1398270"/>
          </a:xfrm>
        </p:grpSpPr>
        <p:sp>
          <p:nvSpPr>
            <p:cNvPr id="20" name="object 20"/>
            <p:cNvSpPr/>
            <p:nvPr/>
          </p:nvSpPr>
          <p:spPr>
            <a:xfrm>
              <a:off x="7462810" y="3631417"/>
              <a:ext cx="161290" cy="391160"/>
            </a:xfrm>
            <a:custGeom>
              <a:avLst/>
              <a:gdLst/>
              <a:ahLst/>
              <a:cxnLst/>
              <a:rect l="l" t="t" r="r" b="b"/>
              <a:pathLst>
                <a:path w="161290" h="391160">
                  <a:moveTo>
                    <a:pt x="120824" y="390899"/>
                  </a:moveTo>
                  <a:lnTo>
                    <a:pt x="40274" y="390899"/>
                  </a:lnTo>
                  <a:lnTo>
                    <a:pt x="40274" y="80549"/>
                  </a:lnTo>
                  <a:lnTo>
                    <a:pt x="0" y="80549"/>
                  </a:lnTo>
                  <a:lnTo>
                    <a:pt x="80549" y="0"/>
                  </a:lnTo>
                  <a:lnTo>
                    <a:pt x="161099" y="80549"/>
                  </a:lnTo>
                  <a:lnTo>
                    <a:pt x="120824" y="80549"/>
                  </a:lnTo>
                  <a:lnTo>
                    <a:pt x="120824" y="390899"/>
                  </a:lnTo>
                  <a:close/>
                </a:path>
              </a:pathLst>
            </a:custGeom>
            <a:solidFill>
              <a:srgbClr val="FFF29C"/>
            </a:solidFill>
          </p:spPr>
          <p:txBody>
            <a:bodyPr wrap="square" lIns="0" tIns="0" rIns="0" bIns="0" rtlCol="0"/>
            <a:lstStyle/>
            <a:p>
              <a:endParaRPr/>
            </a:p>
          </p:txBody>
        </p:sp>
        <p:sp>
          <p:nvSpPr>
            <p:cNvPr id="21" name="object 21"/>
            <p:cNvSpPr/>
            <p:nvPr/>
          </p:nvSpPr>
          <p:spPr>
            <a:xfrm>
              <a:off x="7462810" y="3631417"/>
              <a:ext cx="161290" cy="391160"/>
            </a:xfrm>
            <a:custGeom>
              <a:avLst/>
              <a:gdLst/>
              <a:ahLst/>
              <a:cxnLst/>
              <a:rect l="l" t="t" r="r" b="b"/>
              <a:pathLst>
                <a:path w="161290" h="391160">
                  <a:moveTo>
                    <a:pt x="0" y="80549"/>
                  </a:moveTo>
                  <a:lnTo>
                    <a:pt x="80549" y="0"/>
                  </a:lnTo>
                  <a:lnTo>
                    <a:pt x="161099" y="80549"/>
                  </a:lnTo>
                  <a:lnTo>
                    <a:pt x="120824" y="80549"/>
                  </a:lnTo>
                  <a:lnTo>
                    <a:pt x="120824" y="390899"/>
                  </a:lnTo>
                  <a:lnTo>
                    <a:pt x="40274" y="390899"/>
                  </a:lnTo>
                  <a:lnTo>
                    <a:pt x="40274" y="80549"/>
                  </a:lnTo>
                  <a:lnTo>
                    <a:pt x="0" y="80549"/>
                  </a:lnTo>
                  <a:close/>
                </a:path>
              </a:pathLst>
            </a:custGeom>
            <a:ln w="9524">
              <a:solidFill>
                <a:srgbClr val="565E6D"/>
              </a:solidFill>
            </a:ln>
          </p:spPr>
          <p:txBody>
            <a:bodyPr wrap="square" lIns="0" tIns="0" rIns="0" bIns="0" rtlCol="0"/>
            <a:lstStyle/>
            <a:p>
              <a:endParaRPr/>
            </a:p>
          </p:txBody>
        </p:sp>
        <p:sp>
          <p:nvSpPr>
            <p:cNvPr id="22" name="object 22"/>
            <p:cNvSpPr/>
            <p:nvPr/>
          </p:nvSpPr>
          <p:spPr>
            <a:xfrm>
              <a:off x="450524" y="2673119"/>
              <a:ext cx="7651750" cy="908685"/>
            </a:xfrm>
            <a:custGeom>
              <a:avLst/>
              <a:gdLst/>
              <a:ahLst/>
              <a:cxnLst/>
              <a:rect l="l" t="t" r="r" b="b"/>
              <a:pathLst>
                <a:path w="7651750" h="908685">
                  <a:moveTo>
                    <a:pt x="0" y="0"/>
                  </a:moveTo>
                  <a:lnTo>
                    <a:pt x="7651409" y="0"/>
                  </a:lnTo>
                  <a:lnTo>
                    <a:pt x="7651409" y="908548"/>
                  </a:lnTo>
                  <a:lnTo>
                    <a:pt x="0" y="908548"/>
                  </a:lnTo>
                  <a:lnTo>
                    <a:pt x="0" y="0"/>
                  </a:lnTo>
                  <a:close/>
                </a:path>
              </a:pathLst>
            </a:custGeom>
            <a:ln w="19049">
              <a:solidFill>
                <a:srgbClr val="A51C00"/>
              </a:solidFill>
            </a:ln>
          </p:spPr>
          <p:txBody>
            <a:bodyPr wrap="square" lIns="0" tIns="0" rIns="0" bIns="0" rtlCol="0"/>
            <a:lstStyle/>
            <a:p>
              <a:endParaRPr/>
            </a:p>
          </p:txBody>
        </p:sp>
        <p:sp>
          <p:nvSpPr>
            <p:cNvPr id="23" name="object 23"/>
            <p:cNvSpPr/>
            <p:nvPr/>
          </p:nvSpPr>
          <p:spPr>
            <a:xfrm>
              <a:off x="2503019" y="3665692"/>
              <a:ext cx="161290" cy="391160"/>
            </a:xfrm>
            <a:custGeom>
              <a:avLst/>
              <a:gdLst/>
              <a:ahLst/>
              <a:cxnLst/>
              <a:rect l="l" t="t" r="r" b="b"/>
              <a:pathLst>
                <a:path w="161289" h="391160">
                  <a:moveTo>
                    <a:pt x="120824" y="390899"/>
                  </a:moveTo>
                  <a:lnTo>
                    <a:pt x="40274" y="390899"/>
                  </a:lnTo>
                  <a:lnTo>
                    <a:pt x="40274" y="80549"/>
                  </a:lnTo>
                  <a:lnTo>
                    <a:pt x="0" y="80549"/>
                  </a:lnTo>
                  <a:lnTo>
                    <a:pt x="80549" y="0"/>
                  </a:lnTo>
                  <a:lnTo>
                    <a:pt x="161099" y="80549"/>
                  </a:lnTo>
                  <a:lnTo>
                    <a:pt x="120824" y="80549"/>
                  </a:lnTo>
                  <a:lnTo>
                    <a:pt x="120824" y="390899"/>
                  </a:lnTo>
                  <a:close/>
                </a:path>
              </a:pathLst>
            </a:custGeom>
            <a:solidFill>
              <a:srgbClr val="FFF29C"/>
            </a:solidFill>
          </p:spPr>
          <p:txBody>
            <a:bodyPr wrap="square" lIns="0" tIns="0" rIns="0" bIns="0" rtlCol="0"/>
            <a:lstStyle/>
            <a:p>
              <a:endParaRPr/>
            </a:p>
          </p:txBody>
        </p:sp>
        <p:sp>
          <p:nvSpPr>
            <p:cNvPr id="24" name="object 24"/>
            <p:cNvSpPr/>
            <p:nvPr/>
          </p:nvSpPr>
          <p:spPr>
            <a:xfrm>
              <a:off x="2503019" y="3665692"/>
              <a:ext cx="161290" cy="391160"/>
            </a:xfrm>
            <a:custGeom>
              <a:avLst/>
              <a:gdLst/>
              <a:ahLst/>
              <a:cxnLst/>
              <a:rect l="l" t="t" r="r" b="b"/>
              <a:pathLst>
                <a:path w="161289" h="391160">
                  <a:moveTo>
                    <a:pt x="0" y="80549"/>
                  </a:moveTo>
                  <a:lnTo>
                    <a:pt x="80549" y="0"/>
                  </a:lnTo>
                  <a:lnTo>
                    <a:pt x="161099" y="80549"/>
                  </a:lnTo>
                  <a:lnTo>
                    <a:pt x="120824" y="80549"/>
                  </a:lnTo>
                  <a:lnTo>
                    <a:pt x="120824" y="390899"/>
                  </a:lnTo>
                  <a:lnTo>
                    <a:pt x="40274" y="390899"/>
                  </a:lnTo>
                  <a:lnTo>
                    <a:pt x="40274" y="80549"/>
                  </a:lnTo>
                  <a:lnTo>
                    <a:pt x="0" y="80549"/>
                  </a:lnTo>
                  <a:close/>
                </a:path>
              </a:pathLst>
            </a:custGeom>
            <a:ln w="9524">
              <a:solidFill>
                <a:srgbClr val="565E6D"/>
              </a:solidFill>
            </a:ln>
          </p:spPr>
          <p:txBody>
            <a:bodyPr wrap="square" lIns="0" tIns="0" rIns="0" bIns="0" rtlCol="0"/>
            <a:lstStyle/>
            <a:p>
              <a:endParaRPr/>
            </a:p>
          </p:txBody>
        </p:sp>
        <p:sp>
          <p:nvSpPr>
            <p:cNvPr id="25" name="object 25"/>
            <p:cNvSpPr/>
            <p:nvPr/>
          </p:nvSpPr>
          <p:spPr>
            <a:xfrm>
              <a:off x="4982914" y="3665692"/>
              <a:ext cx="161290" cy="391160"/>
            </a:xfrm>
            <a:custGeom>
              <a:avLst/>
              <a:gdLst/>
              <a:ahLst/>
              <a:cxnLst/>
              <a:rect l="l" t="t" r="r" b="b"/>
              <a:pathLst>
                <a:path w="161289" h="391160">
                  <a:moveTo>
                    <a:pt x="120824" y="390899"/>
                  </a:moveTo>
                  <a:lnTo>
                    <a:pt x="40274" y="390899"/>
                  </a:lnTo>
                  <a:lnTo>
                    <a:pt x="40274" y="80549"/>
                  </a:lnTo>
                  <a:lnTo>
                    <a:pt x="0" y="80549"/>
                  </a:lnTo>
                  <a:lnTo>
                    <a:pt x="80549" y="0"/>
                  </a:lnTo>
                  <a:lnTo>
                    <a:pt x="161099" y="80549"/>
                  </a:lnTo>
                  <a:lnTo>
                    <a:pt x="120824" y="80549"/>
                  </a:lnTo>
                  <a:lnTo>
                    <a:pt x="120824" y="390899"/>
                  </a:lnTo>
                  <a:close/>
                </a:path>
              </a:pathLst>
            </a:custGeom>
            <a:solidFill>
              <a:srgbClr val="FFF29C"/>
            </a:solidFill>
          </p:spPr>
          <p:txBody>
            <a:bodyPr wrap="square" lIns="0" tIns="0" rIns="0" bIns="0" rtlCol="0"/>
            <a:lstStyle/>
            <a:p>
              <a:endParaRPr/>
            </a:p>
          </p:txBody>
        </p:sp>
        <p:sp>
          <p:nvSpPr>
            <p:cNvPr id="26" name="object 26"/>
            <p:cNvSpPr/>
            <p:nvPr/>
          </p:nvSpPr>
          <p:spPr>
            <a:xfrm>
              <a:off x="4982914" y="3665692"/>
              <a:ext cx="161290" cy="391160"/>
            </a:xfrm>
            <a:custGeom>
              <a:avLst/>
              <a:gdLst/>
              <a:ahLst/>
              <a:cxnLst/>
              <a:rect l="l" t="t" r="r" b="b"/>
              <a:pathLst>
                <a:path w="161289" h="391160">
                  <a:moveTo>
                    <a:pt x="0" y="80549"/>
                  </a:moveTo>
                  <a:lnTo>
                    <a:pt x="80549" y="0"/>
                  </a:lnTo>
                  <a:lnTo>
                    <a:pt x="161099" y="80549"/>
                  </a:lnTo>
                  <a:lnTo>
                    <a:pt x="120824" y="80549"/>
                  </a:lnTo>
                  <a:lnTo>
                    <a:pt x="120824" y="390899"/>
                  </a:lnTo>
                  <a:lnTo>
                    <a:pt x="40274" y="390899"/>
                  </a:lnTo>
                  <a:lnTo>
                    <a:pt x="40274" y="80549"/>
                  </a:lnTo>
                  <a:lnTo>
                    <a:pt x="0" y="80549"/>
                  </a:lnTo>
                  <a:close/>
                </a:path>
              </a:pathLst>
            </a:custGeom>
            <a:ln w="9524">
              <a:solidFill>
                <a:srgbClr val="565E6D"/>
              </a:solidFill>
            </a:ln>
          </p:spPr>
          <p:txBody>
            <a:bodyPr wrap="square" lIns="0" tIns="0" rIns="0" bIns="0" rtlCol="0"/>
            <a:lstStyle/>
            <a:p>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59919" y="984667"/>
            <a:ext cx="3096895" cy="269240"/>
          </a:xfrm>
          <a:prstGeom prst="rect">
            <a:avLst/>
          </a:prstGeom>
        </p:spPr>
        <p:txBody>
          <a:bodyPr vert="horz" wrap="square" lIns="0" tIns="12700" rIns="0" bIns="0" rtlCol="0">
            <a:spAutoFit/>
          </a:bodyPr>
          <a:lstStyle/>
          <a:p>
            <a:pPr marL="363855" indent="-351790">
              <a:lnSpc>
                <a:spcPct val="100000"/>
              </a:lnSpc>
              <a:spcBef>
                <a:spcPts val="100"/>
              </a:spcBef>
              <a:buChar char="●"/>
              <a:tabLst>
                <a:tab pos="363855" algn="l"/>
                <a:tab pos="364490" algn="l"/>
                <a:tab pos="807720" algn="l"/>
                <a:tab pos="1962785" algn="l"/>
                <a:tab pos="2802255" algn="l"/>
              </a:tabLst>
            </a:pPr>
            <a:r>
              <a:rPr sz="1600" spc="-180" dirty="0">
                <a:latin typeface="Arial"/>
                <a:cs typeface="Arial"/>
              </a:rPr>
              <a:t>T</a:t>
            </a:r>
            <a:r>
              <a:rPr sz="1600" dirty="0">
                <a:latin typeface="Arial"/>
                <a:cs typeface="Arial"/>
              </a:rPr>
              <a:t>o	</a:t>
            </a:r>
            <a:r>
              <a:rPr sz="1600" spc="-5" dirty="0">
                <a:latin typeface="Arial"/>
                <a:cs typeface="Arial"/>
              </a:rPr>
              <a:t>accuratel</a:t>
            </a:r>
            <a:r>
              <a:rPr sz="1600" dirty="0">
                <a:latin typeface="Arial"/>
                <a:cs typeface="Arial"/>
              </a:rPr>
              <a:t>y	</a:t>
            </a:r>
            <a:r>
              <a:rPr sz="1600" spc="-5" dirty="0">
                <a:latin typeface="Arial"/>
                <a:cs typeface="Arial"/>
              </a:rPr>
              <a:t>predic</a:t>
            </a:r>
            <a:r>
              <a:rPr sz="1600" dirty="0">
                <a:latin typeface="Arial"/>
                <a:cs typeface="Arial"/>
              </a:rPr>
              <a:t>t	</a:t>
            </a:r>
            <a:r>
              <a:rPr sz="1600" spc="-5" dirty="0">
                <a:latin typeface="Arial"/>
                <a:cs typeface="Arial"/>
              </a:rPr>
              <a:t>the</a:t>
            </a:r>
            <a:endParaRPr sz="1600">
              <a:latin typeface="Arial"/>
              <a:cs typeface="Arial"/>
            </a:endParaRPr>
          </a:p>
        </p:txBody>
      </p:sp>
      <p:sp>
        <p:nvSpPr>
          <p:cNvPr id="3" name="object 3"/>
          <p:cNvSpPr txBox="1"/>
          <p:nvPr/>
        </p:nvSpPr>
        <p:spPr>
          <a:xfrm>
            <a:off x="911223" y="1228506"/>
            <a:ext cx="2768600" cy="854075"/>
          </a:xfrm>
          <a:prstGeom prst="rect">
            <a:avLst/>
          </a:prstGeom>
        </p:spPr>
        <p:txBody>
          <a:bodyPr vert="horz" wrap="square" lIns="0" tIns="12700" rIns="0" bIns="0" rtlCol="0">
            <a:spAutoFit/>
          </a:bodyPr>
          <a:lstStyle/>
          <a:p>
            <a:pPr marL="12700" marR="5080" algn="just">
              <a:lnSpc>
                <a:spcPct val="113300"/>
              </a:lnSpc>
              <a:spcBef>
                <a:spcPts val="100"/>
              </a:spcBef>
            </a:pPr>
            <a:r>
              <a:rPr sz="1600" spc="-5" dirty="0">
                <a:latin typeface="Arial"/>
                <a:cs typeface="Arial"/>
              </a:rPr>
              <a:t>future </a:t>
            </a:r>
            <a:r>
              <a:rPr sz="1600" dirty="0">
                <a:latin typeface="Arial"/>
                <a:cs typeface="Arial"/>
              </a:rPr>
              <a:t>closing value </a:t>
            </a:r>
            <a:r>
              <a:rPr sz="1600" spc="-5" dirty="0">
                <a:latin typeface="Arial"/>
                <a:cs typeface="Arial"/>
              </a:rPr>
              <a:t>of </a:t>
            </a:r>
            <a:r>
              <a:rPr sz="1600" dirty="0">
                <a:latin typeface="Arial"/>
                <a:cs typeface="Arial"/>
              </a:rPr>
              <a:t>a </a:t>
            </a:r>
            <a:r>
              <a:rPr sz="1600" spc="-5" dirty="0">
                <a:latin typeface="Arial"/>
                <a:cs typeface="Arial"/>
              </a:rPr>
              <a:t>given  </a:t>
            </a:r>
            <a:r>
              <a:rPr sz="1600" dirty="0">
                <a:latin typeface="Arial"/>
                <a:cs typeface="Arial"/>
              </a:rPr>
              <a:t>stock </a:t>
            </a:r>
            <a:r>
              <a:rPr sz="1600" spc="-5" dirty="0">
                <a:latin typeface="Arial"/>
                <a:cs typeface="Arial"/>
              </a:rPr>
              <a:t>across </a:t>
            </a:r>
            <a:r>
              <a:rPr sz="1600" dirty="0">
                <a:latin typeface="Arial"/>
                <a:cs typeface="Arial"/>
              </a:rPr>
              <a:t>a </a:t>
            </a:r>
            <a:r>
              <a:rPr sz="1600" spc="-5" dirty="0">
                <a:latin typeface="Arial"/>
                <a:cs typeface="Arial"/>
              </a:rPr>
              <a:t>given period of  time in the</a:t>
            </a:r>
            <a:r>
              <a:rPr sz="1600" spc="-20" dirty="0">
                <a:latin typeface="Arial"/>
                <a:cs typeface="Arial"/>
              </a:rPr>
              <a:t> </a:t>
            </a:r>
            <a:r>
              <a:rPr sz="1600" spc="-5" dirty="0">
                <a:latin typeface="Arial"/>
                <a:cs typeface="Arial"/>
              </a:rPr>
              <a:t>future.</a:t>
            </a:r>
            <a:endParaRPr sz="1600">
              <a:latin typeface="Arial"/>
              <a:cs typeface="Arial"/>
            </a:endParaRPr>
          </a:p>
        </p:txBody>
      </p:sp>
      <p:sp>
        <p:nvSpPr>
          <p:cNvPr id="8" name="object 8"/>
          <p:cNvSpPr txBox="1"/>
          <p:nvPr/>
        </p:nvSpPr>
        <p:spPr>
          <a:xfrm>
            <a:off x="8370079" y="4371391"/>
            <a:ext cx="127635"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FFFFFF"/>
                </a:solidFill>
                <a:latin typeface="Tuffy"/>
                <a:cs typeface="Tuffy"/>
              </a:rPr>
              <a:t>5</a:t>
            </a:r>
            <a:endParaRPr sz="1400">
              <a:latin typeface="Tuffy"/>
              <a:cs typeface="Tuffy"/>
            </a:endParaRPr>
          </a:p>
        </p:txBody>
      </p:sp>
      <p:sp>
        <p:nvSpPr>
          <p:cNvPr id="9" name="object 9"/>
          <p:cNvSpPr txBox="1">
            <a:spLocks noGrp="1"/>
          </p:cNvSpPr>
          <p:nvPr>
            <p:ph type="title"/>
          </p:nvPr>
        </p:nvSpPr>
        <p:spPr>
          <a:xfrm>
            <a:off x="541173" y="227911"/>
            <a:ext cx="3841750" cy="574040"/>
          </a:xfrm>
          <a:prstGeom prst="rect">
            <a:avLst/>
          </a:prstGeom>
        </p:spPr>
        <p:txBody>
          <a:bodyPr vert="horz" wrap="square" lIns="0" tIns="12700" rIns="0" bIns="0" rtlCol="0">
            <a:spAutoFit/>
          </a:bodyPr>
          <a:lstStyle/>
          <a:p>
            <a:pPr marL="12700">
              <a:lnSpc>
                <a:spcPct val="100000"/>
              </a:lnSpc>
              <a:spcBef>
                <a:spcPts val="100"/>
              </a:spcBef>
            </a:pPr>
            <a:r>
              <a:rPr sz="3600" spc="5" dirty="0">
                <a:latin typeface="Arial"/>
                <a:cs typeface="Arial"/>
              </a:rPr>
              <a:t>P</a:t>
            </a:r>
            <a:r>
              <a:rPr sz="2500" spc="5" dirty="0">
                <a:latin typeface="Arial"/>
                <a:cs typeface="Arial"/>
              </a:rPr>
              <a:t>ROBLEM</a:t>
            </a:r>
            <a:r>
              <a:rPr sz="2500" spc="245" dirty="0">
                <a:latin typeface="Arial"/>
                <a:cs typeface="Arial"/>
              </a:rPr>
              <a:t> </a:t>
            </a:r>
            <a:r>
              <a:rPr sz="3600" spc="-35" dirty="0">
                <a:latin typeface="Arial"/>
                <a:cs typeface="Arial"/>
              </a:rPr>
              <a:t>S</a:t>
            </a:r>
            <a:r>
              <a:rPr sz="2500" spc="-35" dirty="0">
                <a:latin typeface="Arial"/>
                <a:cs typeface="Arial"/>
              </a:rPr>
              <a:t>TATEMENT</a:t>
            </a:r>
            <a:endParaRPr sz="2500">
              <a:latin typeface="Arial"/>
              <a:cs typeface="Arial"/>
            </a:endParaRPr>
          </a:p>
        </p:txBody>
      </p:sp>
      <p:grpSp>
        <p:nvGrpSpPr>
          <p:cNvPr id="10" name="object 10"/>
          <p:cNvGrpSpPr/>
          <p:nvPr/>
        </p:nvGrpSpPr>
        <p:grpSpPr>
          <a:xfrm>
            <a:off x="3910914" y="1021035"/>
            <a:ext cx="4589145" cy="3090545"/>
            <a:chOff x="3910914" y="1021035"/>
            <a:chExt cx="4589145" cy="3090545"/>
          </a:xfrm>
        </p:grpSpPr>
        <p:sp>
          <p:nvSpPr>
            <p:cNvPr id="11" name="object 11"/>
            <p:cNvSpPr/>
            <p:nvPr/>
          </p:nvSpPr>
          <p:spPr>
            <a:xfrm>
              <a:off x="3910914" y="1021035"/>
              <a:ext cx="4588731" cy="3090347"/>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8072908" y="1133047"/>
              <a:ext cx="22860" cy="2832735"/>
            </a:xfrm>
            <a:custGeom>
              <a:avLst/>
              <a:gdLst/>
              <a:ahLst/>
              <a:cxnLst/>
              <a:rect l="l" t="t" r="r" b="b"/>
              <a:pathLst>
                <a:path w="22859" h="2832735">
                  <a:moveTo>
                    <a:pt x="22499" y="0"/>
                  </a:moveTo>
                  <a:lnTo>
                    <a:pt x="0" y="2832594"/>
                  </a:lnTo>
                </a:path>
              </a:pathLst>
            </a:custGeom>
            <a:ln w="28574">
              <a:solidFill>
                <a:srgbClr val="00FF00"/>
              </a:solidFill>
            </a:ln>
          </p:spPr>
          <p:txBody>
            <a:bodyPr wrap="square" lIns="0" tIns="0" rIns="0" bIns="0" rtlCol="0"/>
            <a:lstStyle/>
            <a:p>
              <a:endParaRPr/>
            </a:p>
          </p:txBody>
        </p:sp>
        <p:sp>
          <p:nvSpPr>
            <p:cNvPr id="13" name="object 13"/>
            <p:cNvSpPr/>
            <p:nvPr/>
          </p:nvSpPr>
          <p:spPr>
            <a:xfrm>
              <a:off x="8188033" y="1080672"/>
              <a:ext cx="22860" cy="2832735"/>
            </a:xfrm>
            <a:custGeom>
              <a:avLst/>
              <a:gdLst/>
              <a:ahLst/>
              <a:cxnLst/>
              <a:rect l="l" t="t" r="r" b="b"/>
              <a:pathLst>
                <a:path w="22859" h="2832735">
                  <a:moveTo>
                    <a:pt x="22499" y="0"/>
                  </a:moveTo>
                  <a:lnTo>
                    <a:pt x="0" y="2832594"/>
                  </a:lnTo>
                </a:path>
              </a:pathLst>
            </a:custGeom>
            <a:ln w="28574">
              <a:solidFill>
                <a:srgbClr val="0000FF"/>
              </a:solidFill>
            </a:ln>
          </p:spPr>
          <p:txBody>
            <a:bodyPr wrap="square" lIns="0" tIns="0" rIns="0" bIns="0" rtlCol="0"/>
            <a:lstStyle/>
            <a:p>
              <a:endParaRPr/>
            </a:p>
          </p:txBody>
        </p:sp>
        <p:sp>
          <p:nvSpPr>
            <p:cNvPr id="14" name="object 14"/>
            <p:cNvSpPr/>
            <p:nvPr/>
          </p:nvSpPr>
          <p:spPr>
            <a:xfrm>
              <a:off x="7725371" y="1277384"/>
              <a:ext cx="225824" cy="98924"/>
            </a:xfrm>
            <a:prstGeom prst="rect">
              <a:avLst/>
            </a:prstGeom>
            <a:blipFill>
              <a:blip r:embed="rId3" cstate="print"/>
              <a:stretch>
                <a:fillRect/>
              </a:stretch>
            </a:blipFill>
          </p:spPr>
          <p:txBody>
            <a:bodyPr wrap="square" lIns="0" tIns="0" rIns="0" bIns="0" rtlCol="0"/>
            <a:lstStyle/>
            <a:p>
              <a:endParaRPr/>
            </a:p>
          </p:txBody>
        </p:sp>
      </p:grpSp>
      <p:sp>
        <p:nvSpPr>
          <p:cNvPr id="15" name="object 15"/>
          <p:cNvSpPr/>
          <p:nvPr/>
        </p:nvSpPr>
        <p:spPr>
          <a:xfrm>
            <a:off x="4915102" y="4256828"/>
            <a:ext cx="188324" cy="195524"/>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4915102" y="4575503"/>
            <a:ext cx="188324" cy="195524"/>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5347451" y="4295753"/>
            <a:ext cx="225824" cy="98924"/>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5347451" y="4623803"/>
            <a:ext cx="225824" cy="98924"/>
          </a:xfrm>
          <a:prstGeom prst="rect">
            <a:avLst/>
          </a:prstGeom>
          <a:blipFill>
            <a:blip r:embed="rId6" cstate="print"/>
            <a:stretch>
              <a:fillRect/>
            </a:stretch>
          </a:blipFill>
        </p:spPr>
        <p:txBody>
          <a:bodyPr wrap="square" lIns="0" tIns="0" rIns="0" bIns="0" rtlCol="0"/>
          <a:lstStyle/>
          <a:p>
            <a:endParaRPr/>
          </a:p>
        </p:txBody>
      </p:sp>
      <p:sp>
        <p:nvSpPr>
          <p:cNvPr id="19" name="object 19"/>
          <p:cNvSpPr txBox="1"/>
          <p:nvPr/>
        </p:nvSpPr>
        <p:spPr>
          <a:xfrm>
            <a:off x="5895083" y="4203431"/>
            <a:ext cx="1277620" cy="581025"/>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Actual</a:t>
            </a:r>
            <a:r>
              <a:rPr sz="1400" spc="-20" dirty="0">
                <a:latin typeface="Arial"/>
                <a:cs typeface="Arial"/>
              </a:rPr>
              <a:t> </a:t>
            </a:r>
            <a:r>
              <a:rPr sz="1400" spc="-5" dirty="0">
                <a:latin typeface="Arial"/>
                <a:cs typeface="Arial"/>
              </a:rPr>
              <a:t>Close</a:t>
            </a:r>
            <a:endParaRPr sz="1400">
              <a:latin typeface="Arial"/>
              <a:cs typeface="Arial"/>
            </a:endParaRPr>
          </a:p>
          <a:p>
            <a:pPr marL="12700">
              <a:lnSpc>
                <a:spcPct val="100000"/>
              </a:lnSpc>
              <a:spcBef>
                <a:spcPts val="1015"/>
              </a:spcBef>
            </a:pPr>
            <a:r>
              <a:rPr sz="1400" spc="-5" dirty="0">
                <a:latin typeface="Arial"/>
                <a:cs typeface="Arial"/>
              </a:rPr>
              <a:t>Predicted</a:t>
            </a:r>
            <a:r>
              <a:rPr sz="1400" spc="-75" dirty="0">
                <a:latin typeface="Arial"/>
                <a:cs typeface="Arial"/>
              </a:rPr>
              <a:t> </a:t>
            </a:r>
            <a:r>
              <a:rPr sz="1400" spc="-5" dirty="0">
                <a:latin typeface="Arial"/>
                <a:cs typeface="Arial"/>
              </a:rPr>
              <a:t>Close</a:t>
            </a:r>
            <a:endParaRPr sz="1400">
              <a:latin typeface="Arial"/>
              <a:cs typeface="Arial"/>
            </a:endParaRPr>
          </a:p>
        </p:txBody>
      </p:sp>
      <p:sp>
        <p:nvSpPr>
          <p:cNvPr id="20" name="object 20"/>
          <p:cNvSpPr txBox="1"/>
          <p:nvPr/>
        </p:nvSpPr>
        <p:spPr>
          <a:xfrm>
            <a:off x="6834682" y="1148620"/>
            <a:ext cx="709295" cy="330200"/>
          </a:xfrm>
          <a:prstGeom prst="rect">
            <a:avLst/>
          </a:prstGeom>
        </p:spPr>
        <p:txBody>
          <a:bodyPr vert="horz" wrap="square" lIns="0" tIns="12700" rIns="0" bIns="0" rtlCol="0">
            <a:spAutoFit/>
          </a:bodyPr>
          <a:lstStyle/>
          <a:p>
            <a:pPr marL="12700" marR="5080" indent="109220">
              <a:lnSpc>
                <a:spcPct val="100000"/>
              </a:lnSpc>
              <a:spcBef>
                <a:spcPts val="100"/>
              </a:spcBef>
            </a:pPr>
            <a:r>
              <a:rPr sz="1000" b="1" spc="-20" dirty="0">
                <a:latin typeface="Arial"/>
                <a:cs typeface="Arial"/>
              </a:rPr>
              <a:t>Today’s  </a:t>
            </a:r>
            <a:r>
              <a:rPr sz="1000" b="1" spc="-5" dirty="0">
                <a:latin typeface="Arial"/>
                <a:cs typeface="Arial"/>
              </a:rPr>
              <a:t>Close</a:t>
            </a:r>
            <a:r>
              <a:rPr sz="1000" b="1" spc="-85" dirty="0">
                <a:latin typeface="Arial"/>
                <a:cs typeface="Arial"/>
              </a:rPr>
              <a:t> </a:t>
            </a:r>
            <a:r>
              <a:rPr sz="1000" b="1" spc="-5" dirty="0">
                <a:latin typeface="Arial"/>
                <a:cs typeface="Arial"/>
              </a:rPr>
              <a:t>price</a:t>
            </a:r>
            <a:endParaRPr sz="1000">
              <a:latin typeface="Arial"/>
              <a:cs typeface="Arial"/>
            </a:endParaRPr>
          </a:p>
        </p:txBody>
      </p:sp>
      <p:sp>
        <p:nvSpPr>
          <p:cNvPr id="21" name="object 21"/>
          <p:cNvSpPr/>
          <p:nvPr/>
        </p:nvSpPr>
        <p:spPr>
          <a:xfrm>
            <a:off x="6768536" y="1155422"/>
            <a:ext cx="842644" cy="358140"/>
          </a:xfrm>
          <a:custGeom>
            <a:avLst/>
            <a:gdLst/>
            <a:ahLst/>
            <a:cxnLst/>
            <a:rect l="l" t="t" r="r" b="b"/>
            <a:pathLst>
              <a:path w="842645" h="358140">
                <a:moveTo>
                  <a:pt x="0" y="59649"/>
                </a:moveTo>
                <a:lnTo>
                  <a:pt x="4686" y="36431"/>
                </a:lnTo>
                <a:lnTo>
                  <a:pt x="17468" y="17471"/>
                </a:lnTo>
                <a:lnTo>
                  <a:pt x="36428" y="4687"/>
                </a:lnTo>
                <a:lnTo>
                  <a:pt x="59649" y="0"/>
                </a:lnTo>
                <a:lnTo>
                  <a:pt x="782448" y="0"/>
                </a:lnTo>
                <a:lnTo>
                  <a:pt x="824623" y="17472"/>
                </a:lnTo>
                <a:lnTo>
                  <a:pt x="842098" y="59649"/>
                </a:lnTo>
                <a:lnTo>
                  <a:pt x="842098" y="298249"/>
                </a:lnTo>
                <a:lnTo>
                  <a:pt x="837411" y="321467"/>
                </a:lnTo>
                <a:lnTo>
                  <a:pt x="824629" y="340427"/>
                </a:lnTo>
                <a:lnTo>
                  <a:pt x="805669" y="353211"/>
                </a:lnTo>
                <a:lnTo>
                  <a:pt x="782448" y="357899"/>
                </a:lnTo>
                <a:lnTo>
                  <a:pt x="59649" y="357899"/>
                </a:lnTo>
                <a:lnTo>
                  <a:pt x="36428" y="353211"/>
                </a:lnTo>
                <a:lnTo>
                  <a:pt x="17468" y="340427"/>
                </a:lnTo>
                <a:lnTo>
                  <a:pt x="4686" y="321467"/>
                </a:lnTo>
                <a:lnTo>
                  <a:pt x="0" y="298249"/>
                </a:lnTo>
                <a:lnTo>
                  <a:pt x="0" y="59649"/>
                </a:lnTo>
                <a:close/>
              </a:path>
            </a:pathLst>
          </a:custGeom>
          <a:ln w="19049">
            <a:solidFill>
              <a:srgbClr val="A51C00"/>
            </a:solidFill>
          </a:ln>
        </p:spPr>
        <p:txBody>
          <a:bodyPr wrap="square" lIns="0" tIns="0" rIns="0" bIns="0" rtlCol="0"/>
          <a:lstStyle/>
          <a:p>
            <a:endParaRPr/>
          </a:p>
        </p:txBody>
      </p:sp>
      <p:sp>
        <p:nvSpPr>
          <p:cNvPr id="22" name="object 22"/>
          <p:cNvSpPr txBox="1"/>
          <p:nvPr/>
        </p:nvSpPr>
        <p:spPr>
          <a:xfrm>
            <a:off x="8130080" y="386619"/>
            <a:ext cx="709295" cy="482600"/>
          </a:xfrm>
          <a:prstGeom prst="rect">
            <a:avLst/>
          </a:prstGeom>
        </p:spPr>
        <p:txBody>
          <a:bodyPr vert="horz" wrap="square" lIns="0" tIns="12700" rIns="0" bIns="0" rtlCol="0">
            <a:spAutoFit/>
          </a:bodyPr>
          <a:lstStyle/>
          <a:p>
            <a:pPr marL="12700" marR="5080" indent="52705">
              <a:lnSpc>
                <a:spcPct val="100000"/>
              </a:lnSpc>
              <a:spcBef>
                <a:spcPts val="100"/>
              </a:spcBef>
            </a:pPr>
            <a:r>
              <a:rPr sz="1000" b="1" spc="-5" dirty="0">
                <a:latin typeface="Arial"/>
                <a:cs typeface="Arial"/>
              </a:rPr>
              <a:t>Predicted  Close</a:t>
            </a:r>
            <a:r>
              <a:rPr sz="1000" b="1" spc="-85" dirty="0">
                <a:latin typeface="Arial"/>
                <a:cs typeface="Arial"/>
              </a:rPr>
              <a:t> </a:t>
            </a:r>
            <a:r>
              <a:rPr sz="1000" b="1" spc="-5" dirty="0">
                <a:latin typeface="Arial"/>
                <a:cs typeface="Arial"/>
              </a:rPr>
              <a:t>price  of Next</a:t>
            </a:r>
            <a:r>
              <a:rPr sz="1000" b="1" spc="-90" dirty="0">
                <a:latin typeface="Arial"/>
                <a:cs typeface="Arial"/>
              </a:rPr>
              <a:t> </a:t>
            </a:r>
            <a:r>
              <a:rPr sz="1000" b="1" spc="-5" dirty="0">
                <a:latin typeface="Arial"/>
                <a:cs typeface="Arial"/>
              </a:rPr>
              <a:t>day</a:t>
            </a:r>
            <a:endParaRPr sz="1000">
              <a:latin typeface="Arial"/>
              <a:cs typeface="Arial"/>
            </a:endParaRPr>
          </a:p>
        </p:txBody>
      </p:sp>
      <p:grpSp>
        <p:nvGrpSpPr>
          <p:cNvPr id="23" name="object 23"/>
          <p:cNvGrpSpPr/>
          <p:nvPr/>
        </p:nvGrpSpPr>
        <p:grpSpPr>
          <a:xfrm>
            <a:off x="8054409" y="383899"/>
            <a:ext cx="861694" cy="884555"/>
            <a:chOff x="8054409" y="383899"/>
            <a:chExt cx="861694" cy="884555"/>
          </a:xfrm>
        </p:grpSpPr>
        <p:sp>
          <p:nvSpPr>
            <p:cNvPr id="24" name="object 24"/>
            <p:cNvSpPr/>
            <p:nvPr/>
          </p:nvSpPr>
          <p:spPr>
            <a:xfrm>
              <a:off x="8063934" y="393424"/>
              <a:ext cx="842644" cy="535305"/>
            </a:xfrm>
            <a:custGeom>
              <a:avLst/>
              <a:gdLst/>
              <a:ahLst/>
              <a:cxnLst/>
              <a:rect l="l" t="t" r="r" b="b"/>
              <a:pathLst>
                <a:path w="842645" h="535305">
                  <a:moveTo>
                    <a:pt x="0" y="89152"/>
                  </a:moveTo>
                  <a:lnTo>
                    <a:pt x="7007" y="54450"/>
                  </a:lnTo>
                  <a:lnTo>
                    <a:pt x="26115" y="26112"/>
                  </a:lnTo>
                  <a:lnTo>
                    <a:pt x="54453" y="7006"/>
                  </a:lnTo>
                  <a:lnTo>
                    <a:pt x="89149" y="0"/>
                  </a:lnTo>
                  <a:lnTo>
                    <a:pt x="752948" y="0"/>
                  </a:lnTo>
                  <a:lnTo>
                    <a:pt x="802416" y="14978"/>
                  </a:lnTo>
                  <a:lnTo>
                    <a:pt x="835310" y="55034"/>
                  </a:lnTo>
                  <a:lnTo>
                    <a:pt x="842098" y="89152"/>
                  </a:lnTo>
                  <a:lnTo>
                    <a:pt x="842098" y="445746"/>
                  </a:lnTo>
                  <a:lnTo>
                    <a:pt x="835090" y="480448"/>
                  </a:lnTo>
                  <a:lnTo>
                    <a:pt x="815982" y="508786"/>
                  </a:lnTo>
                  <a:lnTo>
                    <a:pt x="787644" y="527892"/>
                  </a:lnTo>
                  <a:lnTo>
                    <a:pt x="752948" y="534898"/>
                  </a:lnTo>
                  <a:lnTo>
                    <a:pt x="89149" y="534898"/>
                  </a:lnTo>
                  <a:lnTo>
                    <a:pt x="54453" y="527892"/>
                  </a:lnTo>
                  <a:lnTo>
                    <a:pt x="26115" y="508786"/>
                  </a:lnTo>
                  <a:lnTo>
                    <a:pt x="7007" y="480448"/>
                  </a:lnTo>
                  <a:lnTo>
                    <a:pt x="0" y="445746"/>
                  </a:lnTo>
                  <a:lnTo>
                    <a:pt x="0" y="89152"/>
                  </a:lnTo>
                  <a:close/>
                </a:path>
              </a:pathLst>
            </a:custGeom>
            <a:ln w="19049">
              <a:solidFill>
                <a:srgbClr val="A51C00"/>
              </a:solidFill>
            </a:ln>
          </p:spPr>
          <p:txBody>
            <a:bodyPr wrap="square" lIns="0" tIns="0" rIns="0" bIns="0" rtlCol="0"/>
            <a:lstStyle/>
            <a:p>
              <a:endParaRPr/>
            </a:p>
          </p:txBody>
        </p:sp>
        <p:sp>
          <p:nvSpPr>
            <p:cNvPr id="25" name="object 25"/>
            <p:cNvSpPr/>
            <p:nvPr/>
          </p:nvSpPr>
          <p:spPr>
            <a:xfrm>
              <a:off x="8303233" y="979933"/>
              <a:ext cx="246379" cy="283210"/>
            </a:xfrm>
            <a:custGeom>
              <a:avLst/>
              <a:gdLst/>
              <a:ahLst/>
              <a:cxnLst/>
              <a:rect l="l" t="t" r="r" b="b"/>
              <a:pathLst>
                <a:path w="246379" h="283209">
                  <a:moveTo>
                    <a:pt x="61424" y="283199"/>
                  </a:moveTo>
                  <a:lnTo>
                    <a:pt x="0" y="221699"/>
                  </a:lnTo>
                  <a:lnTo>
                    <a:pt x="61549" y="160199"/>
                  </a:lnTo>
                  <a:lnTo>
                    <a:pt x="61524" y="190949"/>
                  </a:lnTo>
                  <a:lnTo>
                    <a:pt x="184524" y="190949"/>
                  </a:lnTo>
                  <a:lnTo>
                    <a:pt x="184724" y="0"/>
                  </a:lnTo>
                  <a:lnTo>
                    <a:pt x="246224" y="0"/>
                  </a:lnTo>
                  <a:lnTo>
                    <a:pt x="245974" y="252449"/>
                  </a:lnTo>
                  <a:lnTo>
                    <a:pt x="61474" y="252449"/>
                  </a:lnTo>
                  <a:lnTo>
                    <a:pt x="61424" y="283199"/>
                  </a:lnTo>
                  <a:close/>
                </a:path>
              </a:pathLst>
            </a:custGeom>
            <a:solidFill>
              <a:srgbClr val="FFF29C"/>
            </a:solidFill>
          </p:spPr>
          <p:txBody>
            <a:bodyPr wrap="square" lIns="0" tIns="0" rIns="0" bIns="0" rtlCol="0"/>
            <a:lstStyle/>
            <a:p>
              <a:endParaRPr/>
            </a:p>
          </p:txBody>
        </p:sp>
        <p:sp>
          <p:nvSpPr>
            <p:cNvPr id="26" name="object 26"/>
            <p:cNvSpPr/>
            <p:nvPr/>
          </p:nvSpPr>
          <p:spPr>
            <a:xfrm>
              <a:off x="8303233" y="979933"/>
              <a:ext cx="246379" cy="283210"/>
            </a:xfrm>
            <a:custGeom>
              <a:avLst/>
              <a:gdLst/>
              <a:ahLst/>
              <a:cxnLst/>
              <a:rect l="l" t="t" r="r" b="b"/>
              <a:pathLst>
                <a:path w="246379" h="283209">
                  <a:moveTo>
                    <a:pt x="184724" y="0"/>
                  </a:moveTo>
                  <a:lnTo>
                    <a:pt x="184524" y="190949"/>
                  </a:lnTo>
                  <a:lnTo>
                    <a:pt x="61524" y="190949"/>
                  </a:lnTo>
                  <a:lnTo>
                    <a:pt x="61549" y="160199"/>
                  </a:lnTo>
                  <a:lnTo>
                    <a:pt x="0" y="221699"/>
                  </a:lnTo>
                  <a:lnTo>
                    <a:pt x="61424" y="283199"/>
                  </a:lnTo>
                  <a:lnTo>
                    <a:pt x="61474" y="252449"/>
                  </a:lnTo>
                  <a:lnTo>
                    <a:pt x="245974" y="252449"/>
                  </a:lnTo>
                  <a:lnTo>
                    <a:pt x="246224" y="0"/>
                  </a:lnTo>
                  <a:lnTo>
                    <a:pt x="184724" y="0"/>
                  </a:lnTo>
                  <a:close/>
                </a:path>
              </a:pathLst>
            </a:custGeom>
            <a:ln w="9524">
              <a:solidFill>
                <a:srgbClr val="565E6D"/>
              </a:solidFill>
            </a:ln>
          </p:spPr>
          <p:txBody>
            <a:bodyPr wrap="square" lIns="0" tIns="0" rIns="0" bIns="0" rtlCol="0"/>
            <a:lstStyle/>
            <a:p>
              <a:endParaRPr/>
            </a:p>
          </p:txBody>
        </p:sp>
      </p:grpSp>
      <p:sp>
        <p:nvSpPr>
          <p:cNvPr id="27" name="TextBox 26">
            <a:extLst>
              <a:ext uri="{FF2B5EF4-FFF2-40B4-BE49-F238E27FC236}">
                <a16:creationId xmlns:a16="http://schemas.microsoft.com/office/drawing/2014/main" id="{8CD17A64-F423-4122-96D9-E8A7C109E7F0}"/>
              </a:ext>
            </a:extLst>
          </p:cNvPr>
          <p:cNvSpPr txBox="1"/>
          <p:nvPr/>
        </p:nvSpPr>
        <p:spPr>
          <a:xfrm>
            <a:off x="354104" y="2326420"/>
            <a:ext cx="3698898" cy="646331"/>
          </a:xfrm>
          <a:prstGeom prst="rect">
            <a:avLst/>
          </a:prstGeom>
          <a:noFill/>
        </p:spPr>
        <p:txBody>
          <a:bodyPr wrap="none" rtlCol="0">
            <a:spAutoFit/>
          </a:bodyPr>
          <a:lstStyle/>
          <a:p>
            <a:pPr marL="285750" indent="-285750">
              <a:buFont typeface="Arial" panose="020B0604020202020204" pitchFamily="34" charset="0"/>
              <a:buChar char="•"/>
            </a:pPr>
            <a:r>
              <a:rPr lang="en-IN" dirty="0"/>
              <a:t>Use LSTM method and plot Graph </a:t>
            </a:r>
          </a:p>
          <a:p>
            <a:r>
              <a:rPr lang="en-IN" dirty="0"/>
              <a:t>      also Compare to real values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3723" y="952434"/>
            <a:ext cx="7729855" cy="854075"/>
          </a:xfrm>
          <a:prstGeom prst="rect">
            <a:avLst/>
          </a:prstGeom>
        </p:spPr>
        <p:txBody>
          <a:bodyPr vert="horz" wrap="square" lIns="0" tIns="12700" rIns="0" bIns="0" rtlCol="0">
            <a:spAutoFit/>
          </a:bodyPr>
          <a:lstStyle/>
          <a:p>
            <a:pPr marL="25400" marR="17780">
              <a:lnSpc>
                <a:spcPct val="113300"/>
              </a:lnSpc>
              <a:spcBef>
                <a:spcPts val="100"/>
              </a:spcBef>
            </a:pPr>
            <a:r>
              <a:rPr sz="1600" spc="-5" dirty="0">
                <a:latin typeface="Arial"/>
                <a:cs typeface="Arial"/>
              </a:rPr>
              <a:t>The data used in this project is of the </a:t>
            </a:r>
            <a:r>
              <a:rPr lang="en-IN" sz="1600" b="1" spc="-5" dirty="0">
                <a:solidFill>
                  <a:srgbClr val="A51C00"/>
                </a:solidFill>
                <a:latin typeface="Arial"/>
                <a:cs typeface="Arial"/>
              </a:rPr>
              <a:t>Apple Company</a:t>
            </a:r>
            <a:r>
              <a:rPr sz="1575" b="1" baseline="31746" dirty="0">
                <a:solidFill>
                  <a:srgbClr val="A51C00"/>
                </a:solidFill>
                <a:latin typeface="Arial"/>
                <a:cs typeface="Arial"/>
              </a:rPr>
              <a:t> </a:t>
            </a:r>
            <a:r>
              <a:rPr sz="1600" spc="-5" dirty="0">
                <a:latin typeface="Arial"/>
                <a:cs typeface="Arial"/>
              </a:rPr>
              <a:t>from </a:t>
            </a:r>
            <a:r>
              <a:rPr lang="en-IN" sz="1600" b="1" spc="-5" dirty="0">
                <a:solidFill>
                  <a:srgbClr val="A51C00"/>
                </a:solidFill>
                <a:latin typeface="Arial"/>
                <a:cs typeface="Arial"/>
              </a:rPr>
              <a:t>October</a:t>
            </a:r>
            <a:r>
              <a:rPr sz="1600" b="1" spc="-5" dirty="0">
                <a:solidFill>
                  <a:srgbClr val="A51C00"/>
                </a:solidFill>
                <a:latin typeface="Arial"/>
                <a:cs typeface="Arial"/>
              </a:rPr>
              <a:t> </a:t>
            </a:r>
            <a:r>
              <a:rPr lang="en-IN" sz="1600" b="1" spc="-5" dirty="0">
                <a:solidFill>
                  <a:srgbClr val="A51C00"/>
                </a:solidFill>
                <a:latin typeface="Arial"/>
                <a:cs typeface="Arial"/>
              </a:rPr>
              <a:t>29</a:t>
            </a:r>
            <a:r>
              <a:rPr sz="1600" b="1" spc="-5" dirty="0">
                <a:solidFill>
                  <a:srgbClr val="A51C00"/>
                </a:solidFill>
                <a:latin typeface="Arial"/>
                <a:cs typeface="Arial"/>
              </a:rPr>
              <a:t>, 20</a:t>
            </a:r>
            <a:r>
              <a:rPr lang="en-IN" sz="1600" b="1" spc="-5" dirty="0">
                <a:solidFill>
                  <a:srgbClr val="A51C00"/>
                </a:solidFill>
                <a:latin typeface="Arial"/>
                <a:cs typeface="Arial"/>
              </a:rPr>
              <a:t>1</a:t>
            </a:r>
            <a:r>
              <a:rPr sz="1600" b="1" spc="-5" dirty="0">
                <a:solidFill>
                  <a:srgbClr val="A51C00"/>
                </a:solidFill>
                <a:latin typeface="Arial"/>
                <a:cs typeface="Arial"/>
              </a:rPr>
              <a:t>5 </a:t>
            </a:r>
            <a:r>
              <a:rPr sz="1600" b="1" dirty="0">
                <a:solidFill>
                  <a:srgbClr val="A51C00"/>
                </a:solidFill>
                <a:latin typeface="Arial"/>
                <a:cs typeface="Arial"/>
              </a:rPr>
              <a:t>to </a:t>
            </a:r>
            <a:r>
              <a:rPr lang="en-IN" sz="1600" b="1" spc="-5" dirty="0">
                <a:solidFill>
                  <a:srgbClr val="A51C00"/>
                </a:solidFill>
                <a:latin typeface="Arial"/>
                <a:cs typeface="Arial"/>
              </a:rPr>
              <a:t>October 26</a:t>
            </a:r>
            <a:r>
              <a:rPr sz="1600" b="1" spc="-5" dirty="0">
                <a:solidFill>
                  <a:srgbClr val="A51C00"/>
                </a:solidFill>
                <a:latin typeface="Arial"/>
                <a:cs typeface="Arial"/>
              </a:rPr>
              <a:t>, 20</a:t>
            </a:r>
            <a:r>
              <a:rPr lang="en-IN" sz="1600" b="1" spc="-5" dirty="0">
                <a:solidFill>
                  <a:srgbClr val="A51C00"/>
                </a:solidFill>
                <a:latin typeface="Arial"/>
                <a:cs typeface="Arial"/>
              </a:rPr>
              <a:t>20</a:t>
            </a:r>
            <a:r>
              <a:rPr sz="1600" b="1" spc="-5" dirty="0">
                <a:solidFill>
                  <a:srgbClr val="A51C00"/>
                </a:solidFill>
                <a:latin typeface="Arial"/>
                <a:cs typeface="Arial"/>
              </a:rPr>
              <a:t>, </a:t>
            </a:r>
            <a:r>
              <a:rPr sz="1600" spc="-5" dirty="0">
                <a:latin typeface="Arial"/>
                <a:cs typeface="Arial"/>
              </a:rPr>
              <a:t>this is </a:t>
            </a:r>
            <a:r>
              <a:rPr sz="1600" dirty="0">
                <a:latin typeface="Arial"/>
                <a:cs typeface="Arial"/>
              </a:rPr>
              <a:t>a series </a:t>
            </a:r>
            <a:r>
              <a:rPr sz="1600" spc="-5" dirty="0">
                <a:latin typeface="Arial"/>
                <a:cs typeface="Arial"/>
              </a:rPr>
              <a:t>of data points indexed in time order or </a:t>
            </a:r>
            <a:r>
              <a:rPr sz="1600" dirty="0">
                <a:latin typeface="Arial"/>
                <a:cs typeface="Arial"/>
              </a:rPr>
              <a:t>a </a:t>
            </a:r>
            <a:r>
              <a:rPr sz="1600" spc="-5" dirty="0">
                <a:latin typeface="Arial"/>
                <a:cs typeface="Arial"/>
              </a:rPr>
              <a:t>time </a:t>
            </a:r>
            <a:r>
              <a:rPr sz="1600" dirty="0">
                <a:latin typeface="Arial"/>
                <a:cs typeface="Arial"/>
              </a:rPr>
              <a:t>series. </a:t>
            </a:r>
            <a:r>
              <a:rPr sz="1600" spc="-5" dirty="0">
                <a:latin typeface="Arial"/>
                <a:cs typeface="Arial"/>
              </a:rPr>
              <a:t>Our  goal was to predict the </a:t>
            </a:r>
            <a:r>
              <a:rPr sz="1600" dirty="0">
                <a:latin typeface="Arial"/>
                <a:cs typeface="Arial"/>
              </a:rPr>
              <a:t>closing </a:t>
            </a:r>
            <a:r>
              <a:rPr sz="1600" spc="-5" dirty="0">
                <a:latin typeface="Arial"/>
                <a:cs typeface="Arial"/>
              </a:rPr>
              <a:t>price f</a:t>
            </a:r>
            <a:r>
              <a:rPr lang="en-IN" sz="1600" spc="-5" dirty="0">
                <a:latin typeface="Arial"/>
                <a:cs typeface="Arial"/>
              </a:rPr>
              <a:t>or a given time span of future</a:t>
            </a:r>
            <a:endParaRPr sz="1600" dirty="0">
              <a:latin typeface="Arial"/>
              <a:cs typeface="Arial"/>
            </a:endParaRPr>
          </a:p>
        </p:txBody>
      </p:sp>
      <p:sp>
        <p:nvSpPr>
          <p:cNvPr id="3" name="object 3"/>
          <p:cNvSpPr txBox="1"/>
          <p:nvPr/>
        </p:nvSpPr>
        <p:spPr>
          <a:xfrm>
            <a:off x="8370079" y="4371391"/>
            <a:ext cx="127635"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FFFFFF"/>
                </a:solidFill>
                <a:latin typeface="Tuffy"/>
                <a:cs typeface="Tuffy"/>
              </a:rPr>
              <a:t>6</a:t>
            </a:r>
            <a:endParaRPr sz="1400">
              <a:latin typeface="Tuffy"/>
              <a:cs typeface="Tuffy"/>
            </a:endParaRPr>
          </a:p>
        </p:txBody>
      </p:sp>
      <p:sp>
        <p:nvSpPr>
          <p:cNvPr id="7" name="object 7"/>
          <p:cNvSpPr txBox="1">
            <a:spLocks noGrp="1"/>
          </p:cNvSpPr>
          <p:nvPr>
            <p:ph type="title"/>
          </p:nvPr>
        </p:nvSpPr>
        <p:spPr>
          <a:xfrm>
            <a:off x="541173" y="227911"/>
            <a:ext cx="1588135" cy="574040"/>
          </a:xfrm>
          <a:prstGeom prst="rect">
            <a:avLst/>
          </a:prstGeom>
        </p:spPr>
        <p:txBody>
          <a:bodyPr vert="horz" wrap="square" lIns="0" tIns="12700" rIns="0" bIns="0" rtlCol="0">
            <a:spAutoFit/>
          </a:bodyPr>
          <a:lstStyle/>
          <a:p>
            <a:pPr marL="12700">
              <a:lnSpc>
                <a:spcPct val="100000"/>
              </a:lnSpc>
              <a:spcBef>
                <a:spcPts val="100"/>
              </a:spcBef>
            </a:pPr>
            <a:r>
              <a:rPr sz="3600" spc="-50" dirty="0">
                <a:latin typeface="Arial"/>
                <a:cs typeface="Arial"/>
              </a:rPr>
              <a:t>D</a:t>
            </a:r>
            <a:r>
              <a:rPr sz="2500" spc="-50" dirty="0">
                <a:latin typeface="Arial"/>
                <a:cs typeface="Arial"/>
              </a:rPr>
              <a:t>ATASET</a:t>
            </a:r>
            <a:endParaRPr sz="2500">
              <a:latin typeface="Arial"/>
              <a:cs typeface="Arial"/>
            </a:endParaRPr>
          </a:p>
        </p:txBody>
      </p:sp>
      <p:pic>
        <p:nvPicPr>
          <p:cNvPr id="10" name="Picture 9">
            <a:extLst>
              <a:ext uri="{FF2B5EF4-FFF2-40B4-BE49-F238E27FC236}">
                <a16:creationId xmlns:a16="http://schemas.microsoft.com/office/drawing/2014/main" id="{E033F1B2-B346-452F-B79D-FA884CBBA8B5}"/>
              </a:ext>
            </a:extLst>
          </p:cNvPr>
          <p:cNvPicPr>
            <a:picLocks noChangeAspect="1"/>
          </p:cNvPicPr>
          <p:nvPr/>
        </p:nvPicPr>
        <p:blipFill rotWithShape="1">
          <a:blip r:embed="rId2">
            <a:extLst>
              <a:ext uri="{28A0092B-C50C-407E-A947-70E740481C1C}">
                <a14:useLocalDpi xmlns:a14="http://schemas.microsoft.com/office/drawing/2010/main" val="0"/>
              </a:ext>
            </a:extLst>
          </a:blip>
          <a:srcRect r="23333" b="76667"/>
          <a:stretch/>
        </p:blipFill>
        <p:spPr>
          <a:xfrm>
            <a:off x="191450" y="1894990"/>
            <a:ext cx="8534400" cy="1461052"/>
          </a:xfrm>
          <a:prstGeom prst="rect">
            <a:avLst/>
          </a:prstGeom>
        </p:spPr>
      </p:pic>
      <p:pic>
        <p:nvPicPr>
          <p:cNvPr id="12" name="Picture 11">
            <a:extLst>
              <a:ext uri="{FF2B5EF4-FFF2-40B4-BE49-F238E27FC236}">
                <a16:creationId xmlns:a16="http://schemas.microsoft.com/office/drawing/2014/main" id="{F369D579-0846-4605-855C-B477518546C9}"/>
              </a:ext>
            </a:extLst>
          </p:cNvPr>
          <p:cNvPicPr>
            <a:picLocks noChangeAspect="1"/>
          </p:cNvPicPr>
          <p:nvPr/>
        </p:nvPicPr>
        <p:blipFill rotWithShape="1">
          <a:blip r:embed="rId3">
            <a:extLst>
              <a:ext uri="{28A0092B-C50C-407E-A947-70E740481C1C}">
                <a14:useLocalDpi xmlns:a14="http://schemas.microsoft.com/office/drawing/2010/main" val="0"/>
              </a:ext>
            </a:extLst>
          </a:blip>
          <a:srcRect r="25833" b="78148"/>
          <a:stretch/>
        </p:blipFill>
        <p:spPr>
          <a:xfrm>
            <a:off x="990600" y="3486201"/>
            <a:ext cx="6781800" cy="11239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485925" y="880235"/>
            <a:ext cx="8172149" cy="1417568"/>
          </a:xfrm>
          <a:prstGeom prst="rect">
            <a:avLst/>
          </a:prstGeom>
        </p:spPr>
        <p:txBody>
          <a:bodyPr vert="horz" wrap="square" lIns="0" tIns="45085" rIns="0" bIns="0" rtlCol="0">
            <a:spAutoFit/>
          </a:bodyPr>
          <a:lstStyle/>
          <a:p>
            <a:pPr marL="513715" indent="-351790">
              <a:lnSpc>
                <a:spcPct val="100000"/>
              </a:lnSpc>
              <a:spcBef>
                <a:spcPts val="355"/>
              </a:spcBef>
              <a:buChar char="●"/>
              <a:tabLst>
                <a:tab pos="514350" algn="l"/>
                <a:tab pos="514984" algn="l"/>
              </a:tabLst>
            </a:pPr>
            <a:r>
              <a:rPr spc="-5" dirty="0"/>
              <a:t>Process of </a:t>
            </a:r>
            <a:r>
              <a:rPr dirty="0"/>
              <a:t>selecting a </a:t>
            </a:r>
            <a:r>
              <a:rPr b="1" spc="-5" dirty="0">
                <a:solidFill>
                  <a:srgbClr val="A51C00"/>
                </a:solidFill>
                <a:latin typeface="Arial"/>
                <a:cs typeface="Arial"/>
              </a:rPr>
              <a:t>subset </a:t>
            </a:r>
            <a:r>
              <a:rPr spc="-5" dirty="0"/>
              <a:t>of </a:t>
            </a:r>
            <a:r>
              <a:rPr dirty="0"/>
              <a:t>relevant </a:t>
            </a:r>
            <a:r>
              <a:rPr spc="-5" dirty="0"/>
              <a:t>features for use in </a:t>
            </a:r>
            <a:r>
              <a:rPr dirty="0"/>
              <a:t>model</a:t>
            </a:r>
            <a:r>
              <a:rPr spc="-35" dirty="0"/>
              <a:t> </a:t>
            </a:r>
            <a:r>
              <a:rPr dirty="0"/>
              <a:t>construction.</a:t>
            </a:r>
          </a:p>
          <a:p>
            <a:pPr marL="513715" marR="5080" indent="-351790">
              <a:lnSpc>
                <a:spcPct val="113300"/>
              </a:lnSpc>
              <a:buChar char="●"/>
              <a:tabLst>
                <a:tab pos="514350" algn="l"/>
                <a:tab pos="514984" algn="l"/>
              </a:tabLst>
            </a:pPr>
            <a:r>
              <a:rPr spc="-5" dirty="0"/>
              <a:t>Feature </a:t>
            </a:r>
            <a:r>
              <a:rPr dirty="0"/>
              <a:t>selection methods </a:t>
            </a:r>
            <a:r>
              <a:rPr spc="-5" dirty="0"/>
              <a:t>include and exclude attributes present in the data without  </a:t>
            </a:r>
            <a:r>
              <a:rPr dirty="0"/>
              <a:t>changing</a:t>
            </a:r>
            <a:r>
              <a:rPr spc="-10" dirty="0"/>
              <a:t> </a:t>
            </a:r>
            <a:r>
              <a:rPr spc="-5" dirty="0"/>
              <a:t>them.</a:t>
            </a:r>
          </a:p>
          <a:p>
            <a:pPr marL="513715" indent="-351790">
              <a:lnSpc>
                <a:spcPct val="100000"/>
              </a:lnSpc>
              <a:spcBef>
                <a:spcPts val="254"/>
              </a:spcBef>
              <a:buChar char="●"/>
              <a:tabLst>
                <a:tab pos="514350" algn="l"/>
                <a:tab pos="514984" algn="l"/>
              </a:tabLst>
            </a:pPr>
            <a:r>
              <a:rPr spc="-5" dirty="0"/>
              <a:t>Here, in our </a:t>
            </a:r>
            <a:r>
              <a:rPr dirty="0"/>
              <a:t>case </a:t>
            </a:r>
            <a:r>
              <a:rPr spc="-5" dirty="0"/>
              <a:t>‘</a:t>
            </a:r>
            <a:r>
              <a:rPr b="1" spc="-5" dirty="0">
                <a:solidFill>
                  <a:srgbClr val="A51C00"/>
                </a:solidFill>
                <a:latin typeface="Arial"/>
                <a:cs typeface="Arial"/>
              </a:rPr>
              <a:t>Date</a:t>
            </a:r>
            <a:r>
              <a:rPr spc="-5" dirty="0"/>
              <a:t>’,‘</a:t>
            </a:r>
            <a:r>
              <a:rPr b="1" spc="-5" dirty="0">
                <a:solidFill>
                  <a:srgbClr val="A51C00"/>
                </a:solidFill>
                <a:latin typeface="Arial"/>
                <a:cs typeface="Arial"/>
              </a:rPr>
              <a:t>High</a:t>
            </a:r>
            <a:r>
              <a:rPr spc="-5" dirty="0"/>
              <a:t>’ </a:t>
            </a:r>
            <a:r>
              <a:rPr lang="en-IN" spc="-5" dirty="0"/>
              <a:t>, ‘</a:t>
            </a:r>
            <a:r>
              <a:rPr lang="en-IN" b="1" spc="-5" dirty="0">
                <a:solidFill>
                  <a:srgbClr val="A51C00"/>
                </a:solidFill>
              </a:rPr>
              <a:t>open</a:t>
            </a:r>
            <a:r>
              <a:rPr lang="en-IN" spc="-5" dirty="0"/>
              <a:t>’, ‘</a:t>
            </a:r>
            <a:r>
              <a:rPr lang="en-IN" b="1" spc="-5" dirty="0">
                <a:solidFill>
                  <a:srgbClr val="A51C00"/>
                </a:solidFill>
              </a:rPr>
              <a:t>volume</a:t>
            </a:r>
            <a:r>
              <a:rPr lang="en-IN" spc="-5" dirty="0"/>
              <a:t>’ </a:t>
            </a:r>
            <a:r>
              <a:rPr spc="-5" dirty="0"/>
              <a:t>and ‘</a:t>
            </a:r>
            <a:r>
              <a:rPr b="1" spc="-5" dirty="0">
                <a:solidFill>
                  <a:srgbClr val="A51C00"/>
                </a:solidFill>
                <a:latin typeface="Arial"/>
                <a:cs typeface="Arial"/>
              </a:rPr>
              <a:t>Low</a:t>
            </a:r>
            <a:r>
              <a:rPr spc="-5" dirty="0"/>
              <a:t>’ attributes are</a:t>
            </a:r>
            <a:r>
              <a:rPr spc="-140" dirty="0"/>
              <a:t> </a:t>
            </a:r>
            <a:r>
              <a:rPr spc="-5" dirty="0"/>
              <a:t>dropped.</a:t>
            </a:r>
            <a:endParaRPr lang="en-IN" spc="-5" dirty="0"/>
          </a:p>
          <a:p>
            <a:pPr marL="161925">
              <a:lnSpc>
                <a:spcPct val="100000"/>
              </a:lnSpc>
              <a:spcBef>
                <a:spcPts val="254"/>
              </a:spcBef>
              <a:tabLst>
                <a:tab pos="514350" algn="l"/>
                <a:tab pos="514984" algn="l"/>
              </a:tabLst>
            </a:pPr>
            <a:r>
              <a:rPr lang="en-IN" spc="-5" dirty="0"/>
              <a:t>	basically we only predicted </a:t>
            </a:r>
            <a:r>
              <a:rPr lang="en-IN" b="1" spc="-5" dirty="0">
                <a:solidFill>
                  <a:srgbClr val="A51C00"/>
                </a:solidFill>
              </a:rPr>
              <a:t>Close</a:t>
            </a:r>
            <a:r>
              <a:rPr lang="en-IN" spc="-5" dirty="0"/>
              <a:t> values</a:t>
            </a:r>
            <a:endParaRPr spc="-5" dirty="0"/>
          </a:p>
        </p:txBody>
      </p:sp>
      <p:sp>
        <p:nvSpPr>
          <p:cNvPr id="3" name="object 3"/>
          <p:cNvSpPr txBox="1"/>
          <p:nvPr/>
        </p:nvSpPr>
        <p:spPr>
          <a:xfrm>
            <a:off x="8202024" y="4142792"/>
            <a:ext cx="127635" cy="238760"/>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FFFFFF"/>
                </a:solidFill>
                <a:latin typeface="Tuffy"/>
                <a:cs typeface="Tuffy"/>
              </a:rPr>
              <a:t>7</a:t>
            </a:r>
            <a:endParaRPr sz="1400">
              <a:latin typeface="Tuffy"/>
              <a:cs typeface="Tuffy"/>
            </a:endParaRPr>
          </a:p>
        </p:txBody>
      </p:sp>
      <p:sp>
        <p:nvSpPr>
          <p:cNvPr id="4" name="object 4"/>
          <p:cNvSpPr txBox="1">
            <a:spLocks noGrp="1"/>
          </p:cNvSpPr>
          <p:nvPr>
            <p:ph type="title"/>
          </p:nvPr>
        </p:nvSpPr>
        <p:spPr>
          <a:xfrm>
            <a:off x="541173" y="227911"/>
            <a:ext cx="3889375" cy="574040"/>
          </a:xfrm>
          <a:prstGeom prst="rect">
            <a:avLst/>
          </a:prstGeom>
        </p:spPr>
        <p:txBody>
          <a:bodyPr vert="horz" wrap="square" lIns="0" tIns="12700" rIns="0" bIns="0" rtlCol="0">
            <a:spAutoFit/>
          </a:bodyPr>
          <a:lstStyle/>
          <a:p>
            <a:pPr marL="12700">
              <a:lnSpc>
                <a:spcPct val="100000"/>
              </a:lnSpc>
              <a:spcBef>
                <a:spcPts val="100"/>
              </a:spcBef>
            </a:pPr>
            <a:r>
              <a:rPr sz="3600" spc="-20" dirty="0">
                <a:latin typeface="Arial"/>
                <a:cs typeface="Arial"/>
              </a:rPr>
              <a:t>F</a:t>
            </a:r>
            <a:r>
              <a:rPr sz="2500" spc="-20" dirty="0">
                <a:latin typeface="Arial"/>
                <a:cs typeface="Arial"/>
              </a:rPr>
              <a:t>EATURE</a:t>
            </a:r>
            <a:r>
              <a:rPr sz="2500" spc="245" dirty="0">
                <a:latin typeface="Arial"/>
                <a:cs typeface="Arial"/>
              </a:rPr>
              <a:t> </a:t>
            </a:r>
            <a:r>
              <a:rPr sz="3600" spc="-10" dirty="0">
                <a:latin typeface="Arial"/>
                <a:cs typeface="Arial"/>
              </a:rPr>
              <a:t>I</a:t>
            </a:r>
            <a:r>
              <a:rPr sz="2500" spc="-10" dirty="0">
                <a:latin typeface="Arial"/>
                <a:cs typeface="Arial"/>
              </a:rPr>
              <a:t>MPORTANCE</a:t>
            </a:r>
            <a:endParaRPr sz="2500">
              <a:latin typeface="Arial"/>
              <a:cs typeface="Arial"/>
            </a:endParaRPr>
          </a:p>
        </p:txBody>
      </p:sp>
      <p:sp>
        <p:nvSpPr>
          <p:cNvPr id="5" name="object 5"/>
          <p:cNvSpPr/>
          <p:nvPr/>
        </p:nvSpPr>
        <p:spPr>
          <a:xfrm>
            <a:off x="1185272" y="3388493"/>
            <a:ext cx="6529986" cy="1041847"/>
          </a:xfrm>
          <a:prstGeom prst="rect">
            <a:avLst/>
          </a:prstGeom>
          <a:blipFill>
            <a:blip r:embed="rId2" cstate="print"/>
            <a:stretch>
              <a:fillRect/>
            </a:stretch>
          </a:blipFill>
        </p:spPr>
        <p:txBody>
          <a:bodyPr wrap="square" lIns="0" tIns="0" rIns="0" bIns="0" rtlCol="0"/>
          <a:lstStyle/>
          <a:p>
            <a:endParaRPr/>
          </a:p>
        </p:txBody>
      </p:sp>
      <p:grpSp>
        <p:nvGrpSpPr>
          <p:cNvPr id="6" name="object 6"/>
          <p:cNvGrpSpPr/>
          <p:nvPr/>
        </p:nvGrpSpPr>
        <p:grpSpPr>
          <a:xfrm>
            <a:off x="1828800" y="2750328"/>
            <a:ext cx="4098204" cy="499880"/>
            <a:chOff x="1813702" y="2767994"/>
            <a:chExt cx="4098204" cy="499880"/>
          </a:xfrm>
        </p:grpSpPr>
        <p:sp>
          <p:nvSpPr>
            <p:cNvPr id="7" name="object 7"/>
            <p:cNvSpPr/>
            <p:nvPr/>
          </p:nvSpPr>
          <p:spPr>
            <a:xfrm>
              <a:off x="1818696" y="2767994"/>
              <a:ext cx="4093210" cy="499745"/>
            </a:xfrm>
            <a:custGeom>
              <a:avLst/>
              <a:gdLst/>
              <a:ahLst/>
              <a:cxnLst/>
              <a:rect l="l" t="t" r="r" b="b"/>
              <a:pathLst>
                <a:path w="4093210" h="499745">
                  <a:moveTo>
                    <a:pt x="100634" y="499498"/>
                  </a:moveTo>
                  <a:lnTo>
                    <a:pt x="0" y="374624"/>
                  </a:lnTo>
                  <a:lnTo>
                    <a:pt x="63337" y="374624"/>
                  </a:lnTo>
                  <a:lnTo>
                    <a:pt x="63337" y="0"/>
                  </a:lnTo>
                  <a:lnTo>
                    <a:pt x="4092591" y="0"/>
                  </a:lnTo>
                  <a:lnTo>
                    <a:pt x="4092591" y="74599"/>
                  </a:lnTo>
                  <a:lnTo>
                    <a:pt x="137932" y="74599"/>
                  </a:lnTo>
                  <a:lnTo>
                    <a:pt x="137932" y="374624"/>
                  </a:lnTo>
                  <a:lnTo>
                    <a:pt x="201267" y="374624"/>
                  </a:lnTo>
                  <a:lnTo>
                    <a:pt x="100634" y="499498"/>
                  </a:lnTo>
                  <a:close/>
                </a:path>
              </a:pathLst>
            </a:custGeom>
            <a:solidFill>
              <a:srgbClr val="FFF29C"/>
            </a:solidFill>
          </p:spPr>
          <p:txBody>
            <a:bodyPr wrap="square" lIns="0" tIns="0" rIns="0" bIns="0" rtlCol="0"/>
            <a:lstStyle/>
            <a:p>
              <a:endParaRPr/>
            </a:p>
          </p:txBody>
        </p:sp>
        <p:sp>
          <p:nvSpPr>
            <p:cNvPr id="8" name="object 8"/>
            <p:cNvSpPr/>
            <p:nvPr/>
          </p:nvSpPr>
          <p:spPr>
            <a:xfrm>
              <a:off x="1813702" y="2767994"/>
              <a:ext cx="4093210" cy="499745"/>
            </a:xfrm>
            <a:custGeom>
              <a:avLst/>
              <a:gdLst/>
              <a:ahLst/>
              <a:cxnLst/>
              <a:rect l="l" t="t" r="r" b="b"/>
              <a:pathLst>
                <a:path w="4093210" h="499745">
                  <a:moveTo>
                    <a:pt x="4092591" y="74599"/>
                  </a:moveTo>
                  <a:lnTo>
                    <a:pt x="137932" y="74599"/>
                  </a:lnTo>
                  <a:lnTo>
                    <a:pt x="137932" y="374624"/>
                  </a:lnTo>
                  <a:lnTo>
                    <a:pt x="201267" y="374624"/>
                  </a:lnTo>
                  <a:lnTo>
                    <a:pt x="100634" y="499498"/>
                  </a:lnTo>
                  <a:lnTo>
                    <a:pt x="0" y="374624"/>
                  </a:lnTo>
                  <a:lnTo>
                    <a:pt x="63337" y="374624"/>
                  </a:lnTo>
                  <a:lnTo>
                    <a:pt x="63337" y="0"/>
                  </a:lnTo>
                  <a:lnTo>
                    <a:pt x="4092591" y="0"/>
                  </a:lnTo>
                  <a:lnTo>
                    <a:pt x="4092591" y="74599"/>
                  </a:lnTo>
                  <a:close/>
                </a:path>
              </a:pathLst>
            </a:custGeom>
            <a:ln w="9524">
              <a:solidFill>
                <a:srgbClr val="565E6D"/>
              </a:solidFill>
            </a:ln>
          </p:spPr>
          <p:txBody>
            <a:bodyPr wrap="square" lIns="0" tIns="0" rIns="0" bIns="0" rtlCol="0"/>
            <a:lstStyle/>
            <a:p>
              <a:endParaRPr/>
            </a:p>
          </p:txBody>
        </p:sp>
        <p:sp>
          <p:nvSpPr>
            <p:cNvPr id="9" name="object 9"/>
            <p:cNvSpPr/>
            <p:nvPr/>
          </p:nvSpPr>
          <p:spPr>
            <a:xfrm>
              <a:off x="3362759" y="2849909"/>
              <a:ext cx="179070" cy="417830"/>
            </a:xfrm>
            <a:custGeom>
              <a:avLst/>
              <a:gdLst/>
              <a:ahLst/>
              <a:cxnLst/>
              <a:rect l="l" t="t" r="r" b="b"/>
              <a:pathLst>
                <a:path w="179070" h="417829">
                  <a:moveTo>
                    <a:pt x="89399" y="417299"/>
                  </a:moveTo>
                  <a:lnTo>
                    <a:pt x="0" y="327899"/>
                  </a:lnTo>
                  <a:lnTo>
                    <a:pt x="44699" y="327899"/>
                  </a:lnTo>
                  <a:lnTo>
                    <a:pt x="44699" y="0"/>
                  </a:lnTo>
                  <a:lnTo>
                    <a:pt x="134099" y="0"/>
                  </a:lnTo>
                  <a:lnTo>
                    <a:pt x="134099" y="327899"/>
                  </a:lnTo>
                  <a:lnTo>
                    <a:pt x="178799" y="327899"/>
                  </a:lnTo>
                  <a:lnTo>
                    <a:pt x="89399" y="417299"/>
                  </a:lnTo>
                  <a:close/>
                </a:path>
              </a:pathLst>
            </a:custGeom>
            <a:solidFill>
              <a:srgbClr val="FFF29C"/>
            </a:solidFill>
          </p:spPr>
          <p:txBody>
            <a:bodyPr wrap="square" lIns="0" tIns="0" rIns="0" bIns="0" rtlCol="0"/>
            <a:lstStyle/>
            <a:p>
              <a:endParaRPr dirty="0"/>
            </a:p>
          </p:txBody>
        </p:sp>
        <p:sp>
          <p:nvSpPr>
            <p:cNvPr id="10" name="object 10"/>
            <p:cNvSpPr/>
            <p:nvPr/>
          </p:nvSpPr>
          <p:spPr>
            <a:xfrm>
              <a:off x="4166966" y="2850044"/>
              <a:ext cx="179070" cy="417830"/>
            </a:xfrm>
            <a:custGeom>
              <a:avLst/>
              <a:gdLst/>
              <a:ahLst/>
              <a:cxnLst/>
              <a:rect l="l" t="t" r="r" b="b"/>
              <a:pathLst>
                <a:path w="179070" h="417829">
                  <a:moveTo>
                    <a:pt x="0" y="327899"/>
                  </a:moveTo>
                  <a:lnTo>
                    <a:pt x="44699" y="327899"/>
                  </a:lnTo>
                  <a:lnTo>
                    <a:pt x="44699" y="0"/>
                  </a:lnTo>
                  <a:lnTo>
                    <a:pt x="134099" y="0"/>
                  </a:lnTo>
                  <a:lnTo>
                    <a:pt x="134099" y="327899"/>
                  </a:lnTo>
                  <a:lnTo>
                    <a:pt x="178799" y="327899"/>
                  </a:lnTo>
                  <a:lnTo>
                    <a:pt x="89399" y="417299"/>
                  </a:lnTo>
                  <a:lnTo>
                    <a:pt x="0" y="327899"/>
                  </a:lnTo>
                  <a:close/>
                </a:path>
              </a:pathLst>
            </a:custGeom>
            <a:ln w="9524">
              <a:solidFill>
                <a:srgbClr val="565E6D"/>
              </a:solidFill>
            </a:ln>
          </p:spPr>
          <p:txBody>
            <a:bodyPr wrap="square" lIns="0" tIns="0" rIns="0" bIns="0" rtlCol="0"/>
            <a:lstStyle/>
            <a:p>
              <a:endParaRPr dirty="0"/>
            </a:p>
          </p:txBody>
        </p:sp>
        <p:sp>
          <p:nvSpPr>
            <p:cNvPr id="11" name="object 11"/>
            <p:cNvSpPr/>
            <p:nvPr/>
          </p:nvSpPr>
          <p:spPr>
            <a:xfrm>
              <a:off x="5318264" y="2850044"/>
              <a:ext cx="179070" cy="417830"/>
            </a:xfrm>
            <a:custGeom>
              <a:avLst/>
              <a:gdLst/>
              <a:ahLst/>
              <a:cxnLst/>
              <a:rect l="l" t="t" r="r" b="b"/>
              <a:pathLst>
                <a:path w="179070" h="417829">
                  <a:moveTo>
                    <a:pt x="89399" y="417299"/>
                  </a:moveTo>
                  <a:lnTo>
                    <a:pt x="0" y="327899"/>
                  </a:lnTo>
                  <a:lnTo>
                    <a:pt x="44699" y="327899"/>
                  </a:lnTo>
                  <a:lnTo>
                    <a:pt x="44699" y="0"/>
                  </a:lnTo>
                  <a:lnTo>
                    <a:pt x="134099" y="0"/>
                  </a:lnTo>
                  <a:lnTo>
                    <a:pt x="134099" y="327899"/>
                  </a:lnTo>
                  <a:lnTo>
                    <a:pt x="178799" y="327899"/>
                  </a:lnTo>
                  <a:lnTo>
                    <a:pt x="89399" y="417299"/>
                  </a:lnTo>
                  <a:close/>
                </a:path>
              </a:pathLst>
            </a:custGeom>
            <a:solidFill>
              <a:srgbClr val="FFF29C"/>
            </a:solidFill>
          </p:spPr>
          <p:txBody>
            <a:bodyPr wrap="square" lIns="0" tIns="0" rIns="0" bIns="0" rtlCol="0"/>
            <a:lstStyle/>
            <a:p>
              <a:endParaRPr/>
            </a:p>
          </p:txBody>
        </p:sp>
        <p:sp>
          <p:nvSpPr>
            <p:cNvPr id="12" name="object 12"/>
            <p:cNvSpPr/>
            <p:nvPr/>
          </p:nvSpPr>
          <p:spPr>
            <a:xfrm>
              <a:off x="5318264" y="2850044"/>
              <a:ext cx="179070" cy="417830"/>
            </a:xfrm>
            <a:custGeom>
              <a:avLst/>
              <a:gdLst/>
              <a:ahLst/>
              <a:cxnLst/>
              <a:rect l="l" t="t" r="r" b="b"/>
              <a:pathLst>
                <a:path w="179070" h="417829">
                  <a:moveTo>
                    <a:pt x="0" y="327899"/>
                  </a:moveTo>
                  <a:lnTo>
                    <a:pt x="44699" y="327899"/>
                  </a:lnTo>
                  <a:lnTo>
                    <a:pt x="44699" y="0"/>
                  </a:lnTo>
                  <a:lnTo>
                    <a:pt x="134099" y="0"/>
                  </a:lnTo>
                  <a:lnTo>
                    <a:pt x="134099" y="327899"/>
                  </a:lnTo>
                  <a:lnTo>
                    <a:pt x="178799" y="327899"/>
                  </a:lnTo>
                  <a:lnTo>
                    <a:pt x="89399" y="417299"/>
                  </a:lnTo>
                  <a:lnTo>
                    <a:pt x="0" y="327899"/>
                  </a:lnTo>
                  <a:close/>
                </a:path>
              </a:pathLst>
            </a:custGeom>
            <a:ln w="9524">
              <a:solidFill>
                <a:srgbClr val="565E6D"/>
              </a:solidFill>
            </a:ln>
          </p:spPr>
          <p:txBody>
            <a:bodyPr wrap="square" lIns="0" tIns="0" rIns="0" bIns="0" rtlCol="0"/>
            <a:lstStyle/>
            <a:p>
              <a:endParaRPr/>
            </a:p>
          </p:txBody>
        </p:sp>
      </p:grpSp>
      <p:sp>
        <p:nvSpPr>
          <p:cNvPr id="13" name="object 13"/>
          <p:cNvSpPr txBox="1"/>
          <p:nvPr/>
        </p:nvSpPr>
        <p:spPr>
          <a:xfrm>
            <a:off x="6394459" y="2678405"/>
            <a:ext cx="756285"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Arial"/>
                <a:cs typeface="Arial"/>
              </a:rPr>
              <a:t>Dropped</a:t>
            </a:r>
            <a:endParaRPr sz="1400">
              <a:latin typeface="Arial"/>
              <a:cs typeface="Arial"/>
            </a:endParaRPr>
          </a:p>
        </p:txBody>
      </p:sp>
      <p:sp>
        <p:nvSpPr>
          <p:cNvPr id="14" name="object 14"/>
          <p:cNvSpPr/>
          <p:nvPr/>
        </p:nvSpPr>
        <p:spPr>
          <a:xfrm>
            <a:off x="6258162" y="2612694"/>
            <a:ext cx="1049655" cy="391160"/>
          </a:xfrm>
          <a:custGeom>
            <a:avLst/>
            <a:gdLst/>
            <a:ahLst/>
            <a:cxnLst/>
            <a:rect l="l" t="t" r="r" b="b"/>
            <a:pathLst>
              <a:path w="1049654" h="391160">
                <a:moveTo>
                  <a:pt x="0" y="65149"/>
                </a:moveTo>
                <a:lnTo>
                  <a:pt x="5120" y="39793"/>
                </a:lnTo>
                <a:lnTo>
                  <a:pt x="19084" y="19084"/>
                </a:lnTo>
                <a:lnTo>
                  <a:pt x="39793" y="5120"/>
                </a:lnTo>
                <a:lnTo>
                  <a:pt x="65149" y="0"/>
                </a:lnTo>
                <a:lnTo>
                  <a:pt x="983948" y="0"/>
                </a:lnTo>
                <a:lnTo>
                  <a:pt x="1030022" y="19074"/>
                </a:lnTo>
                <a:lnTo>
                  <a:pt x="1049097" y="65149"/>
                </a:lnTo>
                <a:lnTo>
                  <a:pt x="1049097" y="325749"/>
                </a:lnTo>
                <a:lnTo>
                  <a:pt x="1043977" y="351105"/>
                </a:lnTo>
                <a:lnTo>
                  <a:pt x="1030013" y="371814"/>
                </a:lnTo>
                <a:lnTo>
                  <a:pt x="1009304" y="385778"/>
                </a:lnTo>
                <a:lnTo>
                  <a:pt x="983948" y="390899"/>
                </a:lnTo>
                <a:lnTo>
                  <a:pt x="65149" y="390899"/>
                </a:lnTo>
                <a:lnTo>
                  <a:pt x="39793" y="385778"/>
                </a:lnTo>
                <a:lnTo>
                  <a:pt x="19084" y="371814"/>
                </a:lnTo>
                <a:lnTo>
                  <a:pt x="5120" y="351105"/>
                </a:lnTo>
                <a:lnTo>
                  <a:pt x="0" y="325749"/>
                </a:lnTo>
                <a:lnTo>
                  <a:pt x="0" y="65149"/>
                </a:lnTo>
                <a:close/>
              </a:path>
            </a:pathLst>
          </a:custGeom>
          <a:ln w="19049">
            <a:solidFill>
              <a:srgbClr val="A51C00"/>
            </a:solidFill>
          </a:ln>
        </p:spPr>
        <p:txBody>
          <a:bodyPr wrap="square" lIns="0" tIns="0" rIns="0" bIns="0" rtlCol="0"/>
          <a:lstStyle/>
          <a:p>
            <a:endParaRPr/>
          </a:p>
        </p:txBody>
      </p:sp>
      <p:sp>
        <p:nvSpPr>
          <p:cNvPr id="16" name="object 9">
            <a:extLst>
              <a:ext uri="{FF2B5EF4-FFF2-40B4-BE49-F238E27FC236}">
                <a16:creationId xmlns:a16="http://schemas.microsoft.com/office/drawing/2014/main" id="{042BB70D-EEE7-4774-BAE3-A966774A58FA}"/>
              </a:ext>
            </a:extLst>
          </p:cNvPr>
          <p:cNvSpPr/>
          <p:nvPr/>
        </p:nvSpPr>
        <p:spPr>
          <a:xfrm>
            <a:off x="4182064" y="2843186"/>
            <a:ext cx="179070" cy="417830"/>
          </a:xfrm>
          <a:custGeom>
            <a:avLst/>
            <a:gdLst/>
            <a:ahLst/>
            <a:cxnLst/>
            <a:rect l="l" t="t" r="r" b="b"/>
            <a:pathLst>
              <a:path w="179070" h="417829">
                <a:moveTo>
                  <a:pt x="89399" y="417299"/>
                </a:moveTo>
                <a:lnTo>
                  <a:pt x="0" y="327899"/>
                </a:lnTo>
                <a:lnTo>
                  <a:pt x="44699" y="327899"/>
                </a:lnTo>
                <a:lnTo>
                  <a:pt x="44699" y="0"/>
                </a:lnTo>
                <a:lnTo>
                  <a:pt x="134099" y="0"/>
                </a:lnTo>
                <a:lnTo>
                  <a:pt x="134099" y="327899"/>
                </a:lnTo>
                <a:lnTo>
                  <a:pt x="178799" y="327899"/>
                </a:lnTo>
                <a:lnTo>
                  <a:pt x="89399" y="417299"/>
                </a:lnTo>
                <a:close/>
              </a:path>
            </a:pathLst>
          </a:custGeom>
          <a:solidFill>
            <a:srgbClr val="FFF29C"/>
          </a:solidFill>
        </p:spPr>
        <p:txBody>
          <a:bodyPr wrap="square" lIns="0" tIns="0" rIns="0" bIns="0" rtlCol="0"/>
          <a:lstStyle/>
          <a:p>
            <a:endParaRPr dirty="0"/>
          </a:p>
        </p:txBody>
      </p:sp>
      <p:sp>
        <p:nvSpPr>
          <p:cNvPr id="18" name="object 10">
            <a:extLst>
              <a:ext uri="{FF2B5EF4-FFF2-40B4-BE49-F238E27FC236}">
                <a16:creationId xmlns:a16="http://schemas.microsoft.com/office/drawing/2014/main" id="{5EA0E675-F694-4C62-94DA-B09BA401FE20}"/>
              </a:ext>
            </a:extLst>
          </p:cNvPr>
          <p:cNvSpPr/>
          <p:nvPr/>
        </p:nvSpPr>
        <p:spPr>
          <a:xfrm>
            <a:off x="3369893" y="2843186"/>
            <a:ext cx="179070" cy="417830"/>
          </a:xfrm>
          <a:custGeom>
            <a:avLst/>
            <a:gdLst/>
            <a:ahLst/>
            <a:cxnLst/>
            <a:rect l="l" t="t" r="r" b="b"/>
            <a:pathLst>
              <a:path w="179070" h="417829">
                <a:moveTo>
                  <a:pt x="0" y="327899"/>
                </a:moveTo>
                <a:lnTo>
                  <a:pt x="44699" y="327899"/>
                </a:lnTo>
                <a:lnTo>
                  <a:pt x="44699" y="0"/>
                </a:lnTo>
                <a:lnTo>
                  <a:pt x="134099" y="0"/>
                </a:lnTo>
                <a:lnTo>
                  <a:pt x="134099" y="327899"/>
                </a:lnTo>
                <a:lnTo>
                  <a:pt x="178799" y="327899"/>
                </a:lnTo>
                <a:lnTo>
                  <a:pt x="89399" y="417299"/>
                </a:lnTo>
                <a:lnTo>
                  <a:pt x="0" y="327899"/>
                </a:lnTo>
                <a:close/>
              </a:path>
            </a:pathLst>
          </a:custGeom>
          <a:ln w="9524">
            <a:solidFill>
              <a:srgbClr val="565E6D"/>
            </a:solidFill>
          </a:ln>
        </p:spPr>
        <p:txBody>
          <a:bodyPr wrap="square" lIns="0" tIns="0" rIns="0" bIns="0" rtlCol="0"/>
          <a:lstStyle/>
          <a:p>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19059" y="4371391"/>
            <a:ext cx="229870" cy="238760"/>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FFFFFF"/>
                </a:solidFill>
                <a:latin typeface="Tuffy"/>
                <a:cs typeface="Tuffy"/>
              </a:rPr>
              <a:t>10</a:t>
            </a:r>
            <a:endParaRPr sz="1400">
              <a:latin typeface="Tuffy"/>
              <a:cs typeface="Tuffy"/>
            </a:endParaRPr>
          </a:p>
        </p:txBody>
      </p:sp>
      <p:grpSp>
        <p:nvGrpSpPr>
          <p:cNvPr id="3" name="object 3"/>
          <p:cNvGrpSpPr/>
          <p:nvPr/>
        </p:nvGrpSpPr>
        <p:grpSpPr>
          <a:xfrm>
            <a:off x="781048" y="305628"/>
            <a:ext cx="7581900" cy="4459605"/>
            <a:chOff x="781048" y="305628"/>
            <a:chExt cx="7581900" cy="4459605"/>
          </a:xfrm>
        </p:grpSpPr>
        <p:sp>
          <p:nvSpPr>
            <p:cNvPr id="4" name="object 4"/>
            <p:cNvSpPr/>
            <p:nvPr/>
          </p:nvSpPr>
          <p:spPr>
            <a:xfrm>
              <a:off x="1052013" y="305628"/>
              <a:ext cx="6815362" cy="4458987"/>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81048" y="1768671"/>
              <a:ext cx="7581884" cy="1311897"/>
            </a:xfrm>
            <a:prstGeom prst="rect">
              <a:avLst/>
            </a:prstGeom>
            <a:blipFill>
              <a:blip r:embed="rId3" cstate="print"/>
              <a:stretch>
                <a:fillRect/>
              </a:stretch>
            </a:blipFill>
          </p:spPr>
          <p:txBody>
            <a:bodyPr wrap="square" lIns="0" tIns="0" rIns="0" bIns="0" rtlCol="0"/>
            <a:lstStyle/>
            <a:p>
              <a:endParaRPr/>
            </a:p>
          </p:txBody>
        </p:sp>
      </p:grpSp>
      <p:sp>
        <p:nvSpPr>
          <p:cNvPr id="6" name="object 6"/>
          <p:cNvSpPr txBox="1">
            <a:spLocks noGrp="1"/>
          </p:cNvSpPr>
          <p:nvPr>
            <p:ph type="title"/>
          </p:nvPr>
        </p:nvSpPr>
        <p:spPr>
          <a:xfrm>
            <a:off x="838198" y="1806771"/>
            <a:ext cx="7467600" cy="1197610"/>
          </a:xfrm>
          <a:prstGeom prst="rect">
            <a:avLst/>
          </a:prstGeom>
          <a:solidFill>
            <a:srgbClr val="FFFFFF"/>
          </a:solidFill>
        </p:spPr>
        <p:txBody>
          <a:bodyPr vert="horz" wrap="square" lIns="0" tIns="32384" rIns="0" bIns="0" rtlCol="0">
            <a:spAutoFit/>
          </a:bodyPr>
          <a:lstStyle/>
          <a:p>
            <a:pPr marL="2701925" marR="360045" indent="-2334895">
              <a:lnSpc>
                <a:spcPct val="100699"/>
              </a:lnSpc>
              <a:spcBef>
                <a:spcPts val="254"/>
              </a:spcBef>
            </a:pPr>
            <a:r>
              <a:rPr sz="3600" dirty="0">
                <a:latin typeface="Arial"/>
                <a:cs typeface="Arial"/>
              </a:rPr>
              <a:t>S</a:t>
            </a:r>
            <a:r>
              <a:rPr sz="2500" dirty="0">
                <a:latin typeface="Arial"/>
                <a:cs typeface="Arial"/>
              </a:rPr>
              <a:t>O</a:t>
            </a:r>
            <a:r>
              <a:rPr sz="3600" dirty="0">
                <a:latin typeface="Arial"/>
                <a:cs typeface="Arial"/>
              </a:rPr>
              <a:t>, </a:t>
            </a:r>
            <a:r>
              <a:rPr sz="2500" spc="-35" dirty="0">
                <a:latin typeface="Arial"/>
                <a:cs typeface="Arial"/>
              </a:rPr>
              <a:t>WHAT </a:t>
            </a:r>
            <a:r>
              <a:rPr sz="2500" spc="10" dirty="0">
                <a:latin typeface="Arial"/>
                <a:cs typeface="Arial"/>
              </a:rPr>
              <a:t>ARE THE </a:t>
            </a:r>
            <a:r>
              <a:rPr sz="2500" spc="5" dirty="0">
                <a:latin typeface="Arial"/>
                <a:cs typeface="Arial"/>
              </a:rPr>
              <a:t>DIFFERENT </a:t>
            </a:r>
            <a:r>
              <a:rPr sz="2500" spc="10" dirty="0">
                <a:latin typeface="Arial"/>
                <a:cs typeface="Arial"/>
              </a:rPr>
              <a:t>MODELS  </a:t>
            </a:r>
            <a:r>
              <a:rPr sz="2500" spc="-30" dirty="0">
                <a:latin typeface="Arial"/>
                <a:cs typeface="Arial"/>
              </a:rPr>
              <a:t>AVAILABLE</a:t>
            </a:r>
            <a:r>
              <a:rPr sz="3600" spc="-30" dirty="0">
                <a:latin typeface="Arial"/>
                <a:cs typeface="Arial"/>
              </a:rPr>
              <a:t>?</a:t>
            </a:r>
            <a:endParaRPr sz="36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TotalTime>
  <Words>695</Words>
  <Application>Microsoft Office PowerPoint</Application>
  <PresentationFormat>On-screen Show (16:9)</PresentationFormat>
  <Paragraphs>88</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Comic Sans MS</vt:lpstr>
      <vt:lpstr>Roboto</vt:lpstr>
      <vt:lpstr>Schoolbook Uralic</vt:lpstr>
      <vt:lpstr>Times New Roman</vt:lpstr>
      <vt:lpstr>Tuffy</vt:lpstr>
      <vt:lpstr>Office Theme</vt:lpstr>
      <vt:lpstr>Manas Nighrunkar 111803144 Comp Div 2        T2 AI Mini-Project Stock price Prediction using LSTM </vt:lpstr>
      <vt:lpstr>Stock Price Prediction (LSTM)</vt:lpstr>
      <vt:lpstr>INTRODUCTION</vt:lpstr>
      <vt:lpstr>INTRODUCTION</vt:lpstr>
      <vt:lpstr>HOW TO READ A STOCK TABLE?</vt:lpstr>
      <vt:lpstr>PROBLEM STATEMENT</vt:lpstr>
      <vt:lpstr>DATASET</vt:lpstr>
      <vt:lpstr>FEATURE IMPORTANCE</vt:lpstr>
      <vt:lpstr>SO, WHAT ARE THE DIFFERENT MODELS  AVAILABLE?</vt:lpstr>
      <vt:lpstr>APPROACHES TO SOLVE</vt:lpstr>
      <vt:lpstr>LINEAR REGRESSION</vt:lpstr>
      <vt:lpstr>LINEAR REGRESSION</vt:lpstr>
      <vt:lpstr>LINEAR REGRESSION</vt:lpstr>
      <vt:lpstr>Recurrent Neural Networks (RNNs)</vt:lpstr>
      <vt:lpstr>Long Short-Term Memory networks (LSTMs)</vt:lpstr>
      <vt:lpstr>Deep LSTMs/ Stacked LSTMs</vt:lpstr>
      <vt:lpstr>PowerPoint Presentation</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(LSTM)</dc:title>
  <cp:lastModifiedBy>MANAS NIGHRUNKAR</cp:lastModifiedBy>
  <cp:revision>21</cp:revision>
  <dcterms:created xsi:type="dcterms:W3CDTF">2020-11-05T14:19:41Z</dcterms:created>
  <dcterms:modified xsi:type="dcterms:W3CDTF">2020-11-09T06:25:53Z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2020-11-05T00:00:00Z</vt:filetime>
  </property>
</Properties>
</file>