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rchivo Black" panose="020B0604020202020204" charset="0"/>
      <p:regular r:id="rId7"/>
    </p:embeddedFont>
    <p:embeddedFont>
      <p:font typeface="Archivo Narrow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9e3e056e0666f204JmltdHM9MTcxMjc5MzYwMCZpZ3VpZD0zOTE2NTJlNC0yYjBmLTYxNmItMjZmMi00MTlmMmFmZDYwN2ImaW5zaWQ9NTUyNA&amp;ptn=3&amp;ver=2&amp;hsh=3&amp;fclid=391652e4-2b0f-616b-26f2-419f2afd607b&amp;psq=how+many+cars+caught+fire+after+crash&amp;u=a1aHR0cHM6Ly9pbmRpYW5leHByZXNzLmNvbS9hcnRpY2xlL2V4cGxhaW5lZC9jcmlja2V0ZXItcmlzaGFiaC1wYW50LWNhci1jYXRjaGVzLWZpcmUtYWZ0ZXItYWNjaWRlbnQtZXhwbGFpbmVkLTgzNTE5NTUvIzp-OnRleHQ9T24lMjBhdmVyYWdlJTJDJTIwb25lJTIwaW4lMjBmaXZlJTIwY2FyLGNyYXNoZXMlMjByZXN1bHRzJTIwaW4lMjBhJTIwZmlyZSUyMGFmdGVyJTIwaW1wYWN0Lg&amp;ntb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44922" y="-796916"/>
            <a:ext cx="12143078" cy="14123521"/>
            <a:chOff x="0" y="0"/>
            <a:chExt cx="5316543" cy="6183630"/>
          </a:xfrm>
        </p:grpSpPr>
        <p:sp>
          <p:nvSpPr>
            <p:cNvPr id="3" name="Freeform 3"/>
            <p:cNvSpPr/>
            <p:nvPr/>
          </p:nvSpPr>
          <p:spPr>
            <a:xfrm>
              <a:off x="-257810" y="-427990"/>
              <a:ext cx="5993453" cy="7203440"/>
            </a:xfrm>
            <a:custGeom>
              <a:avLst/>
              <a:gdLst/>
              <a:ahLst/>
              <a:cxnLst/>
              <a:rect l="l" t="t" r="r" b="b"/>
              <a:pathLst>
                <a:path w="5993453" h="7203440">
                  <a:moveTo>
                    <a:pt x="3191152" y="1123950"/>
                  </a:moveTo>
                  <a:cubicBezTo>
                    <a:pt x="2799149" y="1784350"/>
                    <a:pt x="2845922" y="2346960"/>
                    <a:pt x="2403805" y="2646680"/>
                  </a:cubicBezTo>
                  <a:cubicBezTo>
                    <a:pt x="1512888" y="3252470"/>
                    <a:pt x="599699" y="2674620"/>
                    <a:pt x="319060" y="3713480"/>
                  </a:cubicBezTo>
                  <a:cubicBezTo>
                    <a:pt x="0" y="4777740"/>
                    <a:pt x="767860" y="5806440"/>
                    <a:pt x="2309145" y="6450330"/>
                  </a:cubicBezTo>
                  <a:cubicBezTo>
                    <a:pt x="4106568" y="7203440"/>
                    <a:pt x="5993453" y="5153660"/>
                    <a:pt x="5510875" y="3628390"/>
                  </a:cubicBezTo>
                  <a:cubicBezTo>
                    <a:pt x="5154509" y="2364740"/>
                    <a:pt x="5799143" y="1811020"/>
                    <a:pt x="5400624" y="1123950"/>
                  </a:cubicBezTo>
                  <a:cubicBezTo>
                    <a:pt x="4792574" y="0"/>
                    <a:pt x="3610996" y="415290"/>
                    <a:pt x="3191152" y="1123950"/>
                  </a:cubicBezTo>
                  <a:close/>
                </a:path>
              </a:pathLst>
            </a:custGeom>
            <a:blipFill>
              <a:blip r:embed="rId2"/>
              <a:stretch>
                <a:fillRect l="-36964" t="-1" r="-36913" b="-1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486534"/>
            <a:ext cx="6953401" cy="7247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519"/>
              </a:lnSpc>
              <a:spcBef>
                <a:spcPct val="0"/>
              </a:spcBef>
            </a:pPr>
            <a:r>
              <a:rPr lang="en-US" sz="6799" dirty="0">
                <a:solidFill>
                  <a:srgbClr val="FFFFFF"/>
                </a:solidFill>
                <a:latin typeface="Archivo Black"/>
              </a:rPr>
              <a:t>“</a:t>
            </a:r>
            <a:r>
              <a:rPr lang="en-US" sz="6799" dirty="0">
                <a:solidFill>
                  <a:schemeClr val="bg1">
                    <a:lumMod val="85000"/>
                  </a:schemeClr>
                </a:solidFill>
                <a:latin typeface="Archivo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  IN FIVE </a:t>
            </a:r>
          </a:p>
          <a:p>
            <a:pPr algn="just">
              <a:lnSpc>
                <a:spcPts val="9519"/>
              </a:lnSpc>
              <a:spcBef>
                <a:spcPct val="0"/>
              </a:spcBef>
            </a:pPr>
            <a:r>
              <a:rPr lang="en-US" sz="6799" dirty="0">
                <a:solidFill>
                  <a:schemeClr val="bg1">
                    <a:lumMod val="85000"/>
                  </a:schemeClr>
                </a:solidFill>
                <a:latin typeface="Archivo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 CRASHES </a:t>
            </a:r>
          </a:p>
          <a:p>
            <a:pPr algn="just">
              <a:lnSpc>
                <a:spcPts val="9519"/>
              </a:lnSpc>
              <a:spcBef>
                <a:spcPct val="0"/>
              </a:spcBef>
            </a:pPr>
            <a:r>
              <a:rPr lang="en-US" sz="6799" dirty="0">
                <a:solidFill>
                  <a:schemeClr val="bg1">
                    <a:lumMod val="85000"/>
                  </a:schemeClr>
                </a:solidFill>
                <a:latin typeface="Archivo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 IN</a:t>
            </a:r>
          </a:p>
          <a:p>
            <a:pPr algn="just">
              <a:lnSpc>
                <a:spcPts val="9519"/>
              </a:lnSpc>
              <a:spcBef>
                <a:spcPct val="0"/>
              </a:spcBef>
            </a:pPr>
            <a:r>
              <a:rPr lang="en-US" sz="6799" dirty="0">
                <a:solidFill>
                  <a:schemeClr val="bg1">
                    <a:lumMod val="85000"/>
                  </a:schemeClr>
                </a:solidFill>
                <a:latin typeface="Archivo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FIRE </a:t>
            </a:r>
          </a:p>
          <a:p>
            <a:pPr algn="just">
              <a:lnSpc>
                <a:spcPts val="9519"/>
              </a:lnSpc>
              <a:spcBef>
                <a:spcPct val="0"/>
              </a:spcBef>
            </a:pPr>
            <a:r>
              <a:rPr lang="en-US" sz="6799" dirty="0">
                <a:solidFill>
                  <a:schemeClr val="bg1">
                    <a:lumMod val="85000"/>
                  </a:schemeClr>
                </a:solidFill>
                <a:latin typeface="Archivo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AFTER IMPACT</a:t>
            </a:r>
            <a:r>
              <a:rPr lang="en-US" sz="6799" dirty="0">
                <a:solidFill>
                  <a:schemeClr val="bg1">
                    <a:lumMod val="85000"/>
                  </a:schemeClr>
                </a:solidFill>
                <a:latin typeface="Archivo Black"/>
              </a:rPr>
              <a:t>.</a:t>
            </a:r>
            <a:r>
              <a:rPr lang="en-US" sz="6799" dirty="0">
                <a:solidFill>
                  <a:srgbClr val="FFFFFF"/>
                </a:solidFill>
                <a:latin typeface="Archivo Black"/>
              </a:rPr>
              <a:t>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1507" y="8979535"/>
            <a:ext cx="308143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Archivo Black"/>
              </a:rPr>
              <a:t>-AutoExtinguish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EF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42365" y="914400"/>
            <a:ext cx="4339435" cy="949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F2EFEB"/>
                </a:solidFill>
                <a:latin typeface="Archivo Black"/>
              </a:rPr>
              <a:t>PROBLEM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42130" y="914400"/>
            <a:ext cx="414774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1C2120"/>
                </a:solidFill>
                <a:latin typeface="Archivo Black"/>
              </a:rPr>
              <a:t>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9187" y="2744169"/>
            <a:ext cx="6098170" cy="574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just">
              <a:lnSpc>
                <a:spcPts val="4199"/>
              </a:lnSpc>
              <a:buFont typeface="Arial"/>
              <a:buChar char="•"/>
            </a:pPr>
            <a:r>
              <a:rPr lang="en-US" sz="2999" u="sng">
                <a:solidFill>
                  <a:srgbClr val="F2EFEB"/>
                </a:solidFill>
                <a:latin typeface="Archivo Narrow"/>
              </a:rPr>
              <a:t>Slow Response Time:</a:t>
            </a:r>
            <a:r>
              <a:rPr lang="en-US" sz="2999">
                <a:solidFill>
                  <a:srgbClr val="F2EFEB"/>
                </a:solidFill>
                <a:latin typeface="Archivo Narrow"/>
              </a:rPr>
              <a:t> Precious seconds are lost pulling over, grabbing the extinguisher, and aiming it effectively.</a:t>
            </a:r>
          </a:p>
          <a:p>
            <a:pPr marL="647697" lvl="1" indent="-323848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sng">
                <a:solidFill>
                  <a:srgbClr val="F2EFEB"/>
                </a:solidFill>
                <a:latin typeface="Archivo Narrow"/>
              </a:rPr>
              <a:t>Human error:</a:t>
            </a:r>
            <a:r>
              <a:rPr lang="en-US" sz="2999">
                <a:solidFill>
                  <a:srgbClr val="F2EFEB"/>
                </a:solidFill>
                <a:latin typeface="Archivo Narrow"/>
              </a:rPr>
              <a:t> Panic and inconsistency  inhalation can hinder the ability to use a fire extinguisher properly.</a:t>
            </a:r>
          </a:p>
          <a:p>
            <a:pPr marL="647697" lvl="1" indent="-323848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u="sng">
                <a:solidFill>
                  <a:srgbClr val="F2EFEB"/>
                </a:solidFill>
                <a:latin typeface="Archivo Narrow"/>
              </a:rPr>
              <a:t>Limited coverage:</a:t>
            </a:r>
            <a:r>
              <a:rPr lang="en-US" sz="2999">
                <a:solidFill>
                  <a:srgbClr val="F2EFEB"/>
                </a:solidFill>
                <a:latin typeface="Archivo Narrow"/>
              </a:rPr>
              <a:t> Existing fire suppression systems are not integrated, leaving critical areas unprotected.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69334" y="2628900"/>
            <a:ext cx="6693331" cy="639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u="sng" dirty="0">
                <a:solidFill>
                  <a:srgbClr val="000000"/>
                </a:solidFill>
                <a:latin typeface="Archivo Narrow"/>
              </a:rPr>
              <a:t>Automated Firefighting:</a:t>
            </a:r>
            <a:r>
              <a:rPr lang="en-US" sz="3000" dirty="0">
                <a:solidFill>
                  <a:srgbClr val="000000"/>
                </a:solidFill>
                <a:latin typeface="Archivo Narrow"/>
              </a:rPr>
              <a:t> The system automatically detects and extinguishes fires, eliminating reliance on human response time.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chivo Narrow"/>
              </a:rPr>
              <a:t>Strategically </a:t>
            </a:r>
            <a:r>
              <a:rPr lang="en-US" sz="3000" u="sng" dirty="0">
                <a:solidFill>
                  <a:srgbClr val="000000"/>
                </a:solidFill>
                <a:latin typeface="Archivo Narrow"/>
              </a:rPr>
              <a:t>integrating with airbag sensors reduces costs</a:t>
            </a:r>
            <a:r>
              <a:rPr lang="en-US" sz="3000" dirty="0">
                <a:solidFill>
                  <a:srgbClr val="000000"/>
                </a:solidFill>
                <a:latin typeface="Archivo Narrow"/>
              </a:rPr>
              <a:t>, maximizing efficiency.</a:t>
            </a:r>
          </a:p>
          <a:p>
            <a:pPr marL="647703" lvl="1" indent="-323852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sng" dirty="0">
                <a:solidFill>
                  <a:srgbClr val="000000"/>
                </a:solidFill>
                <a:latin typeface="Archivo Narrow"/>
              </a:rPr>
              <a:t>Networked Pipelines:</a:t>
            </a:r>
            <a:r>
              <a:rPr lang="en-US" sz="3000" dirty="0">
                <a:solidFill>
                  <a:srgbClr val="000000"/>
                </a:solidFill>
                <a:latin typeface="Archivo Narrow"/>
              </a:rPr>
              <a:t> Extinguishing agents are efficiently distributed throughout critical fire prone zones via a network of pipes.</a:t>
            </a:r>
          </a:p>
          <a:p>
            <a:pPr marL="647703" lvl="1" indent="-323852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sng" dirty="0">
                <a:solidFill>
                  <a:srgbClr val="000000"/>
                </a:solidFill>
                <a:latin typeface="Archivo Narrow"/>
              </a:rPr>
              <a:t>Manual Override:</a:t>
            </a:r>
            <a:r>
              <a:rPr lang="en-US" sz="3000" dirty="0">
                <a:solidFill>
                  <a:srgbClr val="000000"/>
                </a:solidFill>
                <a:latin typeface="Archivo Narrow"/>
              </a:rPr>
              <a:t> Drivers retain control with a user-friendly interface for manual system activation.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EF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23303" y="688975"/>
            <a:ext cx="4585395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Black"/>
              </a:rPr>
              <a:t>TECH STACK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43688" y="2064385"/>
            <a:ext cx="7544625" cy="742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Hardware Components: 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Microcontrollers (Arduino, Raspberry Pi), 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Sensors (temperature, smoke), 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Actuators (solenoid valves)</a:t>
            </a:r>
          </a:p>
          <a:p>
            <a:pPr>
              <a:lnSpc>
                <a:spcPts val="3919"/>
              </a:lnSpc>
            </a:pPr>
            <a:r>
              <a:rPr lang="en-US" sz="2799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Software Development: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Programming Languages: C/C++, Python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Embedded Systems Development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IoT Connectivity (MQTT, CoAP)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Data Processing (Python with NumPy, Pandas)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User Interface (HTML, CSS, JavaScript)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Mobile Application Development (Java/Kotlin, Swift)</a:t>
            </a:r>
          </a:p>
          <a:p>
            <a:pPr>
              <a:lnSpc>
                <a:spcPts val="3919"/>
              </a:lnSpc>
            </a:pPr>
            <a:r>
              <a:rPr lang="en-US" sz="2799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Networking and Communication: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Wireless Communication (Wi-Fi, Bluetooth Low Energy)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/>
              </a:rPr>
              <a:t>Vehicle Area Network (CAN bus, LIN bus)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7424" y="2073910"/>
            <a:ext cx="7632915" cy="718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2EFEB"/>
                </a:solidFill>
                <a:latin typeface="Archivo Narrow"/>
              </a:rPr>
              <a:t>The vehicle's temperature</a:t>
            </a:r>
            <a:r>
              <a:rPr lang="en-US" sz="2899" u="sng">
                <a:solidFill>
                  <a:srgbClr val="F2EFEB"/>
                </a:solidFill>
                <a:latin typeface="Archivo Narrow"/>
              </a:rPr>
              <a:t> sensors detect flames of fire</a:t>
            </a:r>
            <a:r>
              <a:rPr lang="en-US" sz="2899">
                <a:solidFill>
                  <a:srgbClr val="F2EFEB"/>
                </a:solidFill>
                <a:latin typeface="Archivo Narrow"/>
              </a:rPr>
              <a:t>, indicating a potential fire hazard.</a:t>
            </a:r>
          </a:p>
          <a:p>
            <a:pPr marL="626109" lvl="1" indent="-313054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2EFEB"/>
                </a:solidFill>
                <a:latin typeface="Archivo Narrow"/>
              </a:rPr>
              <a:t>Upon detecting the fire, the system </a:t>
            </a:r>
            <a:r>
              <a:rPr lang="en-US" sz="2899" u="sng">
                <a:solidFill>
                  <a:srgbClr val="F2EFEB"/>
                </a:solidFill>
                <a:latin typeface="Archivo Narrow"/>
              </a:rPr>
              <a:t>activates the fire suppression mechanism</a:t>
            </a:r>
            <a:r>
              <a:rPr lang="en-US" sz="2899">
                <a:solidFill>
                  <a:srgbClr val="F2EFEB"/>
                </a:solidFill>
                <a:latin typeface="Archivo Narrow"/>
              </a:rPr>
              <a:t>, triggering fire extinguishing.</a:t>
            </a:r>
          </a:p>
          <a:p>
            <a:pPr marL="626109" lvl="1" indent="-313054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2EFEB"/>
                </a:solidFill>
                <a:latin typeface="Archivo Narrow"/>
              </a:rPr>
              <a:t>The suppression system quickly </a:t>
            </a:r>
            <a:r>
              <a:rPr lang="en-US" sz="2899" u="sng">
                <a:solidFill>
                  <a:srgbClr val="F2EFEB"/>
                </a:solidFill>
                <a:latin typeface="Archivo Narrow"/>
              </a:rPr>
              <a:t>disperses the extinguishing agents</a:t>
            </a:r>
            <a:r>
              <a:rPr lang="en-US" sz="2899">
                <a:solidFill>
                  <a:srgbClr val="F2EFEB"/>
                </a:solidFill>
                <a:latin typeface="Archivo Narrow"/>
              </a:rPr>
              <a:t>, suppressing the fire and preventing its spread.</a:t>
            </a:r>
          </a:p>
          <a:p>
            <a:pPr marL="626109" lvl="1" indent="-313054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2EFEB"/>
                </a:solidFill>
                <a:latin typeface="Archivo Narrow"/>
              </a:rPr>
              <a:t>The system</a:t>
            </a:r>
            <a:r>
              <a:rPr lang="en-US" sz="2899" u="sng">
                <a:solidFill>
                  <a:srgbClr val="F2EFEB"/>
                </a:solidFill>
                <a:latin typeface="Archivo Narrow"/>
              </a:rPr>
              <a:t> alerts vehicle occupants</a:t>
            </a:r>
            <a:r>
              <a:rPr lang="en-US" sz="2899">
                <a:solidFill>
                  <a:srgbClr val="F2EFEB"/>
                </a:solidFill>
                <a:latin typeface="Archivo Narrow"/>
              </a:rPr>
              <a:t> to the fire incident through visual and auditory alarms, </a:t>
            </a:r>
            <a:r>
              <a:rPr lang="en-US" sz="2899" u="sng">
                <a:solidFill>
                  <a:srgbClr val="F2EFEB"/>
                </a:solidFill>
                <a:latin typeface="Archivo Narrow"/>
              </a:rPr>
              <a:t>prompting a safe evacuation.</a:t>
            </a:r>
          </a:p>
          <a:p>
            <a:pPr marL="626109" lvl="1" indent="-313054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2EFEB"/>
                </a:solidFill>
                <a:latin typeface="Archivo Narrow"/>
              </a:rPr>
              <a:t>The system </a:t>
            </a:r>
            <a:r>
              <a:rPr lang="en-US" sz="2899" u="sng">
                <a:solidFill>
                  <a:srgbClr val="F2EFEB"/>
                </a:solidFill>
                <a:latin typeface="Archivo Narrow"/>
              </a:rPr>
              <a:t>sends an emergency notification</a:t>
            </a:r>
            <a:r>
              <a:rPr lang="en-US" sz="2899">
                <a:solidFill>
                  <a:srgbClr val="F2EFEB"/>
                </a:solidFill>
                <a:latin typeface="Archivo Narrow"/>
              </a:rPr>
              <a:t> to nearby emergency services, providing real time assistance.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32706" y="688975"/>
            <a:ext cx="35623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2EFEB"/>
                </a:solidFill>
                <a:latin typeface="Archivo Black"/>
              </a:rPr>
              <a:t>USE 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1882887" cy="10287000"/>
          </a:xfrm>
          <a:custGeom>
            <a:avLst/>
            <a:gdLst/>
            <a:ahLst/>
            <a:cxnLst/>
            <a:rect l="l" t="t" r="r" b="b"/>
            <a:pathLst>
              <a:path w="11882887" h="10287000">
                <a:moveTo>
                  <a:pt x="0" y="0"/>
                </a:moveTo>
                <a:lnTo>
                  <a:pt x="11882887" y="0"/>
                </a:lnTo>
                <a:lnTo>
                  <a:pt x="1188288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82887" y="5143500"/>
            <a:ext cx="6405113" cy="5015904"/>
          </a:xfrm>
          <a:custGeom>
            <a:avLst/>
            <a:gdLst/>
            <a:ahLst/>
            <a:cxnLst/>
            <a:rect l="l" t="t" r="r" b="b"/>
            <a:pathLst>
              <a:path w="6405113" h="5015904">
                <a:moveTo>
                  <a:pt x="0" y="0"/>
                </a:moveTo>
                <a:lnTo>
                  <a:pt x="6405113" y="0"/>
                </a:lnTo>
                <a:lnTo>
                  <a:pt x="6405113" y="5015904"/>
                </a:lnTo>
                <a:lnTo>
                  <a:pt x="0" y="5015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035287" y="493526"/>
            <a:ext cx="6727839" cy="318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F2EFEB"/>
                </a:solidFill>
                <a:latin typeface="Archivo Black"/>
              </a:rPr>
              <a:t>FIRE</a:t>
            </a:r>
          </a:p>
          <a:p>
            <a:pPr>
              <a:lnSpc>
                <a:spcPts val="8400"/>
              </a:lnSpc>
            </a:pPr>
            <a:r>
              <a:rPr lang="en-US" sz="6000">
                <a:solidFill>
                  <a:srgbClr val="F2EFEB"/>
                </a:solidFill>
                <a:latin typeface="Archivo Black"/>
              </a:rPr>
              <a:t>SUPPRESSION</a:t>
            </a:r>
          </a:p>
          <a:p>
            <a:pPr>
              <a:lnSpc>
                <a:spcPts val="8400"/>
              </a:lnSpc>
            </a:pPr>
            <a:r>
              <a:rPr lang="en-US" sz="6000">
                <a:solidFill>
                  <a:srgbClr val="F2EFEB"/>
                </a:solidFill>
                <a:latin typeface="Archivo Black"/>
              </a:rPr>
              <a:t>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EF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526593" y="2810548"/>
            <a:ext cx="6378814" cy="585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F2EFEB"/>
                </a:solidFill>
                <a:latin typeface="Archivo Narrow"/>
              </a:rPr>
              <a:t>Connectivity and remote intervention</a:t>
            </a:r>
            <a:r>
              <a:rPr lang="en-US" sz="3000">
                <a:solidFill>
                  <a:srgbClr val="F2EFEB"/>
                </a:solidFill>
                <a:latin typeface="Archivo Narrow"/>
              </a:rPr>
              <a:t>: Develop systems that can connect to emergency services and allow for remote intervention in case of a fire.</a:t>
            </a:r>
          </a:p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F2EFEB"/>
                </a:solidFill>
                <a:latin typeface="Archivo Narrow"/>
              </a:rPr>
              <a:t>Expansion to other vehicle types</a:t>
            </a:r>
            <a:r>
              <a:rPr lang="en-US" sz="3000">
                <a:solidFill>
                  <a:srgbClr val="F2EFEB"/>
                </a:solidFill>
                <a:latin typeface="Archivo Narrow"/>
              </a:rPr>
              <a:t>: adapt the technology for use in trucks, buses, and other transportation modes.</a:t>
            </a:r>
          </a:p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F2EFEB"/>
                </a:solidFill>
                <a:latin typeface="Archivo Narrow"/>
              </a:rPr>
              <a:t>In-cabin suppression systems:</a:t>
            </a:r>
            <a:r>
              <a:rPr lang="en-US" sz="3000">
                <a:solidFill>
                  <a:srgbClr val="F2EFEB"/>
                </a:solidFill>
                <a:latin typeface="Archivo Narrow"/>
              </a:rPr>
              <a:t> explore the possibility of extinguishing fires within the passenger compartment for enhanced occupant safety.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64862" y="1293812"/>
            <a:ext cx="5502275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2EFEB"/>
                </a:solidFill>
                <a:latin typeface="Archivo Black"/>
              </a:rPr>
              <a:t>FUTURE SCOPE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47800" y="1333500"/>
            <a:ext cx="5829340" cy="7289006"/>
            <a:chOff x="-279373" y="-99482"/>
            <a:chExt cx="7772454" cy="9718674"/>
          </a:xfrm>
        </p:grpSpPr>
        <p:sp>
          <p:nvSpPr>
            <p:cNvPr id="8" name="TextBox 8"/>
            <p:cNvSpPr txBox="1"/>
            <p:nvPr/>
          </p:nvSpPr>
          <p:spPr>
            <a:xfrm>
              <a:off x="-279373" y="1830917"/>
              <a:ext cx="7772454" cy="778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2" lvl="1" indent="-323851">
                <a:lnSpc>
                  <a:spcPts val="4200"/>
                </a:lnSpc>
                <a:buFont typeface="Arial"/>
                <a:buChar char="•"/>
              </a:pPr>
              <a:r>
                <a:rPr lang="en-US" sz="3000" u="sng" dirty="0">
                  <a:solidFill>
                    <a:srgbClr val="1C2120"/>
                  </a:solidFill>
                  <a:latin typeface="Archivo Narrow"/>
                </a:rPr>
                <a:t>Significantly reduces fire-related fatalities and injuries</a:t>
              </a:r>
              <a:r>
                <a:rPr lang="en-US" sz="3000" dirty="0">
                  <a:solidFill>
                    <a:srgbClr val="1C2120"/>
                  </a:solidFill>
                  <a:latin typeface="Archivo Narrow"/>
                </a:rPr>
                <a:t> in vehicles by ensuring a swift and effective fire suppression response.</a:t>
              </a:r>
            </a:p>
            <a:p>
              <a:pPr marL="647702" lvl="1" indent="-323851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1C2120"/>
                  </a:solidFill>
                  <a:latin typeface="Archivo Narrow"/>
                </a:rPr>
                <a:t>Provides </a:t>
              </a:r>
              <a:r>
                <a:rPr lang="en-US" sz="3000" u="sng" dirty="0">
                  <a:solidFill>
                    <a:srgbClr val="1C2120"/>
                  </a:solidFill>
                  <a:latin typeface="Archivo Narrow"/>
                </a:rPr>
                <a:t>peace of mind to drivers</a:t>
              </a:r>
              <a:r>
                <a:rPr lang="en-US" sz="3000" dirty="0">
                  <a:solidFill>
                    <a:srgbClr val="1C2120"/>
                  </a:solidFill>
                  <a:latin typeface="Archivo Narrow"/>
                </a:rPr>
                <a:t> and passengers by offering an additional layer of safety and protection.</a:t>
              </a:r>
            </a:p>
            <a:p>
              <a:pPr marL="647702" lvl="1" indent="-323851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1C2120"/>
                  </a:solidFill>
                  <a:latin typeface="Archivo Narrow"/>
                </a:rPr>
                <a:t>Sets a </a:t>
              </a:r>
              <a:r>
                <a:rPr lang="en-US" sz="3000" u="sng" dirty="0">
                  <a:solidFill>
                    <a:srgbClr val="1C2120"/>
                  </a:solidFill>
                  <a:latin typeface="Archivo Narrow"/>
                </a:rPr>
                <a:t>new standard for automotive safety</a:t>
              </a:r>
              <a:r>
                <a:rPr lang="en-US" sz="3000" dirty="0">
                  <a:solidFill>
                    <a:srgbClr val="1C2120"/>
                  </a:solidFill>
                  <a:latin typeface="Archivo Narrow"/>
                </a:rPr>
                <a:t> by integrating cutting-edge fire suppression technology into vehicles.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47827" y="-99482"/>
              <a:ext cx="4171156" cy="11260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</a:pPr>
              <a:r>
                <a:rPr lang="en-US" sz="5000" dirty="0">
                  <a:solidFill>
                    <a:srgbClr val="1C2120"/>
                  </a:solidFill>
                  <a:latin typeface="Archivo Black"/>
                </a:rPr>
                <a:t>IMPACT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438</Words>
  <Application>Microsoft Office PowerPoint</Application>
  <PresentationFormat>Custom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Archivo Black</vt:lpstr>
      <vt:lpstr>Arial</vt:lpstr>
      <vt:lpstr>Calibri</vt:lpstr>
      <vt:lpstr>Archivo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in five car crashes results in a fire after impact.</dc:title>
  <dc:creator>Vidushi</dc:creator>
  <cp:lastModifiedBy>vidushi anand</cp:lastModifiedBy>
  <cp:revision>2</cp:revision>
  <dcterms:created xsi:type="dcterms:W3CDTF">2006-08-16T00:00:00Z</dcterms:created>
  <dcterms:modified xsi:type="dcterms:W3CDTF">2024-04-12T11:05:09Z</dcterms:modified>
  <dc:identifier>DAGCLXf6tro</dc:identifier>
</cp:coreProperties>
</file>