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3"/>
  </p:sldMasterIdLst>
  <p:notesMasterIdLst>
    <p:notesMasterId r:id="rId5"/>
  </p:notesMasterIdLst>
  <p:sldIdLst>
    <p:sldId id="256" r:id="rId4"/>
    <p:sldId id="257" r:id="rId6"/>
    <p:sldId id="283" r:id="rId7"/>
    <p:sldId id="260" r:id="rId8"/>
    <p:sldId id="286" r:id="rId9"/>
    <p:sldId id="285" r:id="rId10"/>
    <p:sldId id="270" r:id="rId11"/>
    <p:sldId id="289" r:id="rId12"/>
    <p:sldId id="287" r:id="rId13"/>
    <p:sldId id="288" r:id="rId14"/>
    <p:sldId id="296" r:id="rId15"/>
    <p:sldId id="263" r:id="rId16"/>
    <p:sldId id="266" r:id="rId17"/>
    <p:sldId id="267" r:id="rId18"/>
    <p:sldId id="292" r:id="rId19"/>
    <p:sldId id="290" r:id="rId20"/>
    <p:sldId id="276" r:id="rId21"/>
    <p:sldId id="268" r:id="rId22"/>
    <p:sldId id="294" r:id="rId23"/>
    <p:sldId id="272" r:id="rId24"/>
    <p:sldId id="291" r:id="rId25"/>
    <p:sldId id="275" r:id="rId26"/>
    <p:sldId id="282" r:id="rId27"/>
    <p:sldId id="274" r:id="rId28"/>
    <p:sldId id="278" r:id="rId29"/>
    <p:sldId id="297" r:id="rId30"/>
    <p:sldId id="279" r:id="rId31"/>
    <p:sldId id="280" r:id="rId32"/>
    <p:sldId id="281"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userDrawn="1">
          <p15:clr>
            <a:srgbClr val="A4A3A4"/>
          </p15:clr>
        </p15:guide>
        <p15:guide id="2" pos="293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6" clrIdx="0"/>
  <p:cmAuthor id="2" name="lazem" initials="l"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025" autoAdjust="0"/>
    <p:restoredTop sz="94673" autoAdjust="0"/>
  </p:normalViewPr>
  <p:slideViewPr>
    <p:cSldViewPr snapToGrid="0" showGuides="1">
      <p:cViewPr varScale="1">
        <p:scale>
          <a:sx n="83" d="100"/>
          <a:sy n="83" d="100"/>
        </p:scale>
        <p:origin x="-778" y="-77"/>
      </p:cViewPr>
      <p:guideLst>
        <p:guide orient="horz" pos="2154"/>
        <p:guide pos="2938"/>
      </p:guideLst>
    </p:cSldViewPr>
  </p:slideViewPr>
  <p:notesTextViewPr>
    <p:cViewPr>
      <p:scale>
        <a:sx n="1" d="1"/>
        <a:sy n="1" d="1"/>
      </p:scale>
      <p:origin x="0" y="0"/>
    </p:cViewPr>
  </p:notesTextViewPr>
  <p:notesViewPr>
    <p:cSldViewPr snapToGrid="0">
      <p:cViewPr varScale="1">
        <p:scale>
          <a:sx n="67" d="100"/>
          <a:sy n="67" d="100"/>
        </p:scale>
        <p:origin x="-3120" y="-77"/>
      </p:cViewPr>
      <p:guideLst>
        <p:guide orient="horz" pos="2872"/>
        <p:guide pos="2204"/>
      </p:guideLst>
    </p:cSldViewPr>
  </p:notesViewPr>
  <p:gridSpacing cx="180023" cy="180023"/>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076C34-9EEA-4D07-A54B-EA1443F6F7FC}" type="datetimeFigureOut">
              <a:rPr lang="en-IN" smtClean="0"/>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1AA1AE-604A-4625-9467-2FA331113E07}"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1AA1AE-604A-4625-9467-2FA331113E07}"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1AA1AE-604A-4625-9467-2FA331113E07}"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1AA1AE-604A-4625-9467-2FA331113E07}"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BCDB8B-0331-4DA8-B818-43B1AD7C70DB}"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3E75484-1D9F-410F-BB13-DCA21E3037B1}"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B8D9B1A-2AE0-4E60-801B-691F3774006F}"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D098577-F47C-44D2-BF45-6208CF76DB27}" type="datetime1">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C8F75-AB33-49B9-A0E8-587298162077}"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DCE33AF-D5D8-4C8C-9CB4-3076F5F2152C}" type="datetime1">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8AE7AE-B512-49E8-B5E8-CF4A0151D242}"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D04F308-E610-449B-9200-4FCE25413FAB}" type="datetime1">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8AE7AE-B512-49E8-B5E8-CF4A0151D242}"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C178DB-56F0-4CD9-BD96-C49FB63D8120}" type="datetime1">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8AE7AE-B512-49E8-B5E8-CF4A0151D242}"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FBDC43A3-BC21-4D81-9199-C274733464E1}" type="datetime1">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8AE7AE-B512-49E8-B5E8-CF4A0151D242}"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4DDEDA03-58C1-486B-88DE-534FD655EDCD}" type="datetime1">
              <a:rPr lang="en-US"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8AE7AE-B512-49E8-B5E8-CF4A0151D242}" type="slidenum">
              <a:rPr lang="en-IN" smtClean="0"/>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6D4AFFD-6F24-48C7-B4EA-80B4BF2F08CF}" type="datetime1">
              <a:rPr lang="en-US"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8AE7AE-B512-49E8-B5E8-CF4A0151D242}" type="slidenum">
              <a:rPr lang="en-IN" smtClean="0"/>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34BE39-0518-46AE-9476-EA4A6C2CC11E}" type="datetime1">
              <a:rPr lang="en-US"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8AE7AE-B512-49E8-B5E8-CF4A0151D242}"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F8B046E9-8120-4815-BA13-8DD0F6E30D9E}"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03EEE81-9583-4C8F-ABE2-D2AE7396194C}" type="datetime1">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8AE7AE-B512-49E8-B5E8-CF4A0151D242}" type="slidenum">
              <a:rPr lang="en-IN" smtClean="0"/>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8324F58-EB00-4F75-BA2F-5CAF2B85CCD6}" type="datetime1">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8AE7AE-B512-49E8-B5E8-CF4A0151D242}" type="slidenum">
              <a:rPr lang="en-IN" smtClean="0"/>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5928083-7D7B-45D0-912E-0110808BC92E}" type="datetime1">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8AE7AE-B512-49E8-B5E8-CF4A0151D242}" type="slidenum">
              <a:rPr lang="en-IN" smtClean="0"/>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2824B82-2BE8-4E78-8FAB-B44E2580A283}" type="datetime1">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8AE7AE-B512-49E8-B5E8-CF4A0151D242}"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FA2EED5-7863-4B71-9A16-7087E4EF8EED}"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50BB90A6-2A1C-4740-98E4-120ED0F50520}"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4C3995E-B786-4312-BD12-7021C413B8E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93664"/>
            <a:ext cx="7886700" cy="735012"/>
          </a:xfrm>
        </p:spPr>
        <p:txBody>
          <a:bodyPr/>
          <a:lstStyle>
            <a:lvl1pPr algn="ctr">
              <a:defRPr sz="4400"/>
            </a:lvl1pPr>
          </a:lstStyle>
          <a:p>
            <a:r>
              <a:rPr lang="en-IN" sz="2400" dirty="0">
                <a:solidFill>
                  <a:schemeClr val="accent1">
                    <a:lumMod val="50000"/>
                  </a:schemeClr>
                </a:solidFill>
              </a:rPr>
              <a:t>11</a:t>
            </a:r>
            <a:r>
              <a:rPr lang="en-IN" sz="2400" baseline="30000" dirty="0">
                <a:solidFill>
                  <a:schemeClr val="accent1">
                    <a:lumMod val="50000"/>
                  </a:schemeClr>
                </a:solidFill>
              </a:rPr>
              <a:t>th</a:t>
            </a:r>
            <a:r>
              <a:rPr lang="en-IN" sz="2400" dirty="0">
                <a:solidFill>
                  <a:schemeClr val="accent1">
                    <a:lumMod val="50000"/>
                  </a:schemeClr>
                </a:solidFill>
              </a:rPr>
              <a:t> International conference on Fracture mechanics of     concrete and concrete structures</a:t>
            </a:r>
            <a:endParaRPr lang="en-US" dirty="0"/>
          </a:p>
        </p:txBody>
      </p:sp>
      <p:sp>
        <p:nvSpPr>
          <p:cNvPr id="3" name="Date Placeholder 2"/>
          <p:cNvSpPr>
            <a:spLocks noGrp="1"/>
          </p:cNvSpPr>
          <p:nvPr>
            <p:ph type="dt" sz="half" idx="10"/>
          </p:nvPr>
        </p:nvSpPr>
        <p:spPr/>
        <p:txBody>
          <a:bodyPr/>
          <a:lstStyle/>
          <a:p>
            <a:fld id="{501A7D49-423E-4C22-874C-059B97C34A59}"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5C617-A1EE-46E4-A4B1-3A85FD3CB72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EE7772E-AB1F-490C-BB9B-70ACD6DCC349}"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098730C-9CDA-43A9-A267-3B95C553F4AF}"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222191"/>
            <a:ext cx="9144000" cy="52983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95649" y="145261"/>
            <a:ext cx="7626588" cy="733560"/>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2F94F9-DD66-467D-A974-D76423E7C4D2}" type="datetime1">
              <a:rPr lang="en-US" smtClean="0"/>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IN" sz="2400" dirty="0">
                <a:solidFill>
                  <a:schemeClr val="accent1">
                    <a:lumMod val="50000"/>
                  </a:schemeClr>
                </a:solidFill>
              </a:rPr>
              <a:t>11</a:t>
            </a:r>
            <a:r>
              <a:rPr lang="en-IN" sz="2400" baseline="30000" dirty="0">
                <a:solidFill>
                  <a:schemeClr val="accent1">
                    <a:lumMod val="50000"/>
                  </a:schemeClr>
                </a:solidFill>
              </a:rPr>
              <a:t>th</a:t>
            </a:r>
            <a:r>
              <a:rPr lang="en-IN" sz="2400" dirty="0">
                <a:solidFill>
                  <a:schemeClr val="accent1">
                    <a:lumMod val="50000"/>
                  </a:schemeClr>
                </a:solidFill>
              </a:rPr>
              <a:t> International conference on Fracture mechanics of concrete and concrete structures</a:t>
            </a:r>
            <a:endParaRPr lang="en-IN"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B99EE-B4E3-4182-8AA6-AC4593BF1595}" type="datetime1">
              <a:rPr lang="en-US" smtClean="0"/>
            </a:fld>
            <a:endParaRPr lang="en-I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8AE7AE-B512-49E8-B5E8-CF4A0151D242}"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6.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1.jpeg"/><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22.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3.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l="7023" t="4461" r="5854" b="4461"/>
          <a:stretch>
            <a:fillRect/>
          </a:stretch>
        </p:blipFill>
        <p:spPr>
          <a:xfrm>
            <a:off x="191726" y="52616"/>
            <a:ext cx="998621" cy="1109207"/>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7774" t="9512" r="27633" b="8941"/>
          <a:stretch>
            <a:fillRect/>
          </a:stretch>
        </p:blipFill>
        <p:spPr>
          <a:xfrm>
            <a:off x="7882489" y="50802"/>
            <a:ext cx="1082842" cy="1118937"/>
          </a:xfrm>
          <a:prstGeom prst="rect">
            <a:avLst/>
          </a:prstGeom>
        </p:spPr>
      </p:pic>
      <p:sp>
        <p:nvSpPr>
          <p:cNvPr id="7" name="TextBox 6"/>
          <p:cNvSpPr txBox="1"/>
          <p:nvPr/>
        </p:nvSpPr>
        <p:spPr>
          <a:xfrm>
            <a:off x="773558" y="1651332"/>
            <a:ext cx="7741792" cy="1077218"/>
          </a:xfrm>
          <a:prstGeom prst="rect">
            <a:avLst/>
          </a:prstGeom>
          <a:noFill/>
        </p:spPr>
        <p:txBody>
          <a:bodyPr wrap="square" rtlCol="0">
            <a:spAutoFit/>
          </a:bodyPr>
          <a:lstStyle/>
          <a:p>
            <a:pPr algn="ctr"/>
            <a:r>
              <a:rPr lang="en-IN" sz="3200" dirty="0">
                <a:solidFill>
                  <a:srgbClr val="C00000"/>
                </a:solidFill>
                <a:effectLst/>
              </a:rPr>
              <a:t>Numerical </a:t>
            </a:r>
            <a:r>
              <a:rPr lang="en-IN" sz="3200" dirty="0" err="1" smtClean="0">
                <a:solidFill>
                  <a:srgbClr val="C00000"/>
                </a:solidFill>
                <a:effectLst/>
              </a:rPr>
              <a:t>Modeling</a:t>
            </a:r>
            <a:r>
              <a:rPr lang="en-IN" sz="3200" dirty="0" smtClean="0">
                <a:solidFill>
                  <a:srgbClr val="C00000"/>
                </a:solidFill>
                <a:effectLst/>
              </a:rPr>
              <a:t> </a:t>
            </a:r>
            <a:r>
              <a:rPr lang="en-IN" sz="3200" dirty="0">
                <a:solidFill>
                  <a:srgbClr val="C00000"/>
                </a:solidFill>
                <a:effectLst/>
              </a:rPr>
              <a:t>of Flexural behaviour of Textile Reinforced Concrete</a:t>
            </a:r>
            <a:endParaRPr lang="en-IN" sz="3200" dirty="0">
              <a:solidFill>
                <a:srgbClr val="C00000"/>
              </a:solidFill>
              <a:effectLst/>
            </a:endParaRPr>
          </a:p>
        </p:txBody>
      </p:sp>
      <p:sp>
        <p:nvSpPr>
          <p:cNvPr id="8" name="TextBox 7"/>
          <p:cNvSpPr txBox="1"/>
          <p:nvPr/>
        </p:nvSpPr>
        <p:spPr>
          <a:xfrm>
            <a:off x="488061" y="3726842"/>
            <a:ext cx="8167878" cy="1630045"/>
          </a:xfrm>
          <a:prstGeom prst="rect">
            <a:avLst/>
          </a:prstGeom>
          <a:noFill/>
        </p:spPr>
        <p:txBody>
          <a:bodyPr wrap="square" rtlCol="0">
            <a:spAutoFit/>
          </a:bodyPr>
          <a:lstStyle/>
          <a:p>
            <a:pPr algn="ctr"/>
            <a:r>
              <a:rPr lang="en-IN" sz="2000" dirty="0">
                <a:solidFill>
                  <a:srgbClr val="C00000"/>
                </a:solidFill>
              </a:rPr>
              <a:t>Manas </a:t>
            </a:r>
            <a:r>
              <a:rPr lang="en-IN" sz="2000" dirty="0" err="1">
                <a:solidFill>
                  <a:srgbClr val="C00000"/>
                </a:solidFill>
              </a:rPr>
              <a:t>Bhadury</a:t>
            </a:r>
            <a:r>
              <a:rPr lang="en-IN" sz="2000" dirty="0">
                <a:solidFill>
                  <a:srgbClr val="C00000"/>
                </a:solidFill>
              </a:rPr>
              <a:t> (</a:t>
            </a:r>
            <a:r>
              <a:rPr lang="en-IN" sz="2000" dirty="0" err="1">
                <a:solidFill>
                  <a:srgbClr val="C00000"/>
                </a:solidFill>
              </a:rPr>
              <a:t>M.S</a:t>
            </a:r>
            <a:r>
              <a:rPr lang="en-US" altLang="en-IN" sz="2000" dirty="0" err="1">
                <a:solidFill>
                  <a:srgbClr val="C00000"/>
                </a:solidFill>
              </a:rPr>
              <a:t>.</a:t>
            </a:r>
            <a:r>
              <a:rPr lang="en-IN" sz="2000" dirty="0">
                <a:solidFill>
                  <a:srgbClr val="C00000"/>
                </a:solidFill>
              </a:rPr>
              <a:t> Student)</a:t>
            </a:r>
            <a:r>
              <a:rPr lang="en-IN" sz="2000" dirty="0"/>
              <a:t> </a:t>
            </a:r>
            <a:endParaRPr lang="en-IN" sz="2000" dirty="0"/>
          </a:p>
          <a:p>
            <a:pPr algn="ctr"/>
            <a:r>
              <a:rPr lang="en-IN" sz="2000" dirty="0"/>
              <a:t>Keerthana </a:t>
            </a:r>
            <a:r>
              <a:rPr lang="en-IN" sz="2000" dirty="0" err="1"/>
              <a:t>Kirupakaran</a:t>
            </a:r>
            <a:r>
              <a:rPr lang="en-IN" sz="2000" dirty="0"/>
              <a:t>, </a:t>
            </a:r>
            <a:r>
              <a:rPr lang="en-IN" sz="2000" dirty="0" err="1"/>
              <a:t>Nerswn</a:t>
            </a:r>
            <a:r>
              <a:rPr lang="en-IN" sz="2000" dirty="0"/>
              <a:t> </a:t>
            </a:r>
            <a:r>
              <a:rPr lang="en-IN" sz="2000" dirty="0" err="1"/>
              <a:t>Basumatary</a:t>
            </a:r>
            <a:r>
              <a:rPr lang="en-IN" sz="2000" dirty="0"/>
              <a:t> and Tamali Bhowmik</a:t>
            </a:r>
            <a:endParaRPr lang="en-IN" sz="2000" dirty="0"/>
          </a:p>
          <a:p>
            <a:pPr algn="ctr"/>
            <a:endParaRPr lang="en-IN" sz="2000" dirty="0"/>
          </a:p>
          <a:p>
            <a:pPr algn="ctr"/>
            <a:r>
              <a:rPr lang="en-IN" sz="2000" dirty="0">
                <a:solidFill>
                  <a:srgbClr val="002060"/>
                </a:solidFill>
              </a:rPr>
              <a:t>Department of Civil Engineering</a:t>
            </a:r>
            <a:endParaRPr lang="en-IN" sz="2000" dirty="0">
              <a:solidFill>
                <a:srgbClr val="002060"/>
              </a:solidFill>
            </a:endParaRPr>
          </a:p>
          <a:p>
            <a:pPr algn="ctr"/>
            <a:r>
              <a:rPr lang="en-IN" sz="2000" dirty="0">
                <a:solidFill>
                  <a:srgbClr val="002060"/>
                </a:solidFill>
              </a:rPr>
              <a:t>Indian Institute of Technology Madras, Chennai India</a:t>
            </a:r>
            <a:endParaRPr lang="en-IN" sz="2000" dirty="0">
              <a:solidFill>
                <a:srgbClr val="002060"/>
              </a:solidFill>
            </a:endParaRPr>
          </a:p>
        </p:txBody>
      </p:sp>
      <p:sp>
        <p:nvSpPr>
          <p:cNvPr id="10" name="AutoShape 2" descr="https://hommes.studio/wp-content/uploads/Webp.net-resizeimage65.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6" name="Title 1"/>
          <p:cNvSpPr txBox="1"/>
          <p:nvPr/>
        </p:nvSpPr>
        <p:spPr>
          <a:xfrm>
            <a:off x="1126339" y="509017"/>
            <a:ext cx="6820159" cy="5564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600" dirty="0">
                <a:solidFill>
                  <a:srgbClr val="0070C0"/>
                </a:solidFill>
              </a:rPr>
              <a:t>11</a:t>
            </a:r>
            <a:r>
              <a:rPr lang="en-IN" sz="1600" baseline="30000" dirty="0">
                <a:solidFill>
                  <a:srgbClr val="0070C0"/>
                </a:solidFill>
              </a:rPr>
              <a:t>th</a:t>
            </a:r>
            <a:r>
              <a:rPr lang="en-IN" sz="1600" dirty="0">
                <a:solidFill>
                  <a:srgbClr val="0070C0"/>
                </a:solidFill>
              </a:rPr>
              <a:t> international conference on fracture mechanics of concrete and concrete structures, 10-14th Sept 2023, IISc Bangalore</a:t>
            </a:r>
            <a:endParaRPr lang="en-IN" sz="1600" dirty="0">
              <a:solidFill>
                <a:srgbClr val="0070C0"/>
              </a:solidFill>
            </a:endParaRPr>
          </a:p>
          <a:p>
            <a:endParaRPr lang="en-IN" sz="1600" dirty="0">
              <a:solidFill>
                <a:srgbClr val="0070C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97799C9-84D9-46D2-A11E-BCF8A720529D}" type="slidenum">
              <a:rPr lang="en-US" smtClean="0"/>
            </a:fld>
            <a:endParaRPr lang="en-US" dirty="0"/>
          </a:p>
        </p:txBody>
      </p:sp>
      <p:grpSp>
        <p:nvGrpSpPr>
          <p:cNvPr id="4" name="Group 3"/>
          <p:cNvGrpSpPr/>
          <p:nvPr/>
        </p:nvGrpSpPr>
        <p:grpSpPr>
          <a:xfrm>
            <a:off x="4872222" y="1468512"/>
            <a:ext cx="2700916" cy="3263732"/>
            <a:chOff x="1634400" y="3492000"/>
            <a:chExt cx="2700916" cy="3263732"/>
          </a:xfrm>
        </p:grpSpPr>
        <p:cxnSp>
          <p:nvCxnSpPr>
            <p:cNvPr id="5" name="Straight Connector 4"/>
            <p:cNvCxnSpPr/>
            <p:nvPr/>
          </p:nvCxnSpPr>
          <p:spPr>
            <a:xfrm>
              <a:off x="2779200" y="4082400"/>
              <a:ext cx="0" cy="360000"/>
            </a:xfrm>
            <a:prstGeom prst="line">
              <a:avLst/>
            </a:prstGeom>
          </p:spPr>
          <p:style>
            <a:lnRef idx="1">
              <a:schemeClr val="dk1"/>
            </a:lnRef>
            <a:fillRef idx="0">
              <a:schemeClr val="dk1"/>
            </a:fillRef>
            <a:effectRef idx="0">
              <a:schemeClr val="dk1"/>
            </a:effectRef>
            <a:fontRef idx="minor">
              <a:schemeClr val="tx1"/>
            </a:fontRef>
          </p:style>
        </p:cxnSp>
        <p:grpSp>
          <p:nvGrpSpPr>
            <p:cNvPr id="6" name="Group 5"/>
            <p:cNvGrpSpPr/>
            <p:nvPr/>
          </p:nvGrpSpPr>
          <p:grpSpPr>
            <a:xfrm>
              <a:off x="1634400" y="3492000"/>
              <a:ext cx="2700916" cy="3263732"/>
              <a:chOff x="1634400" y="3492000"/>
              <a:chExt cx="2700916" cy="3263732"/>
            </a:xfrm>
          </p:grpSpPr>
          <p:cxnSp>
            <p:nvCxnSpPr>
              <p:cNvPr id="7" name="Straight Arrow Connector 6"/>
              <p:cNvCxnSpPr/>
              <p:nvPr/>
            </p:nvCxnSpPr>
            <p:spPr>
              <a:xfrm flipV="1">
                <a:off x="1980000" y="3492000"/>
                <a:ext cx="7200" cy="20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rot="5400000" flipV="1">
                <a:off x="2984400" y="4496400"/>
                <a:ext cx="7200" cy="20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V="1">
                <a:off x="1987200" y="3693600"/>
                <a:ext cx="1000800" cy="180000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1634400" y="4200134"/>
                <a:ext cx="655200" cy="369332"/>
              </a:xfrm>
              <a:prstGeom prst="rect">
                <a:avLst/>
              </a:prstGeom>
              <a:noFill/>
            </p:spPr>
            <p:txBody>
              <a:bodyPr wrap="square" rtlCol="0">
                <a:spAutoFit/>
              </a:bodyPr>
              <a:lstStyle/>
              <a:p>
                <a:r>
                  <a:rPr lang="el-GR" dirty="0"/>
                  <a:t>σ</a:t>
                </a:r>
                <a:endParaRPr lang="en-IN" dirty="0"/>
              </a:p>
            </p:txBody>
          </p:sp>
          <p:sp>
            <p:nvSpPr>
              <p:cNvPr id="11" name="TextBox 10"/>
              <p:cNvSpPr txBox="1"/>
              <p:nvPr/>
            </p:nvSpPr>
            <p:spPr>
              <a:xfrm>
                <a:off x="2617200" y="5493600"/>
                <a:ext cx="295274" cy="369332"/>
              </a:xfrm>
              <a:prstGeom prst="rect">
                <a:avLst/>
              </a:prstGeom>
              <a:noFill/>
            </p:spPr>
            <p:txBody>
              <a:bodyPr wrap="none" rtlCol="0">
                <a:spAutoFit/>
              </a:bodyPr>
              <a:lstStyle/>
              <a:p>
                <a:r>
                  <a:rPr lang="el-GR" dirty="0"/>
                  <a:t>τ</a:t>
                </a:r>
                <a:endParaRPr lang="en-IN" dirty="0"/>
              </a:p>
            </p:txBody>
          </p:sp>
          <p:cxnSp>
            <p:nvCxnSpPr>
              <p:cNvPr id="12" name="Straight Connector 11"/>
              <p:cNvCxnSpPr/>
              <p:nvPr/>
            </p:nvCxnSpPr>
            <p:spPr>
              <a:xfrm flipH="1">
                <a:off x="2548800" y="4442400"/>
                <a:ext cx="230400" cy="0"/>
              </a:xfrm>
              <a:prstGeom prst="line">
                <a:avLst/>
              </a:prstGeom>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2817300" y="4082802"/>
                <a:ext cx="317716" cy="369332"/>
              </a:xfrm>
              <a:prstGeom prst="rect">
                <a:avLst/>
              </a:prstGeom>
              <a:noFill/>
            </p:spPr>
            <p:txBody>
              <a:bodyPr wrap="none" rtlCol="0">
                <a:spAutoFit/>
              </a:bodyPr>
              <a:lstStyle/>
              <a:p>
                <a:r>
                  <a:rPr lang="en-IN" dirty="0"/>
                  <a:t>E</a:t>
                </a:r>
                <a:endParaRPr lang="en-IN" dirty="0"/>
              </a:p>
            </p:txBody>
          </p:sp>
          <p:sp>
            <p:nvSpPr>
              <p:cNvPr id="14" name="TextBox 13"/>
              <p:cNvSpPr txBox="1"/>
              <p:nvPr/>
            </p:nvSpPr>
            <p:spPr>
              <a:xfrm>
                <a:off x="1858516" y="5740069"/>
                <a:ext cx="2476800" cy="1015663"/>
              </a:xfrm>
              <a:prstGeom prst="rect">
                <a:avLst/>
              </a:prstGeom>
              <a:noFill/>
            </p:spPr>
            <p:txBody>
              <a:bodyPr wrap="square" rtlCol="0">
                <a:spAutoFit/>
              </a:bodyPr>
              <a:lstStyle/>
              <a:p>
                <a:r>
                  <a:rPr lang="en-IN" sz="2000" dirty="0"/>
                  <a:t>Linear elastic constitutive law with no limiting strength</a:t>
                </a:r>
                <a:endParaRPr lang="en-IN" sz="2000" dirty="0"/>
              </a:p>
            </p:txBody>
          </p:sp>
        </p:grpSp>
      </p:grpSp>
      <p:sp>
        <p:nvSpPr>
          <p:cNvPr id="31" name="Down Arrow 30"/>
          <p:cNvSpPr/>
          <p:nvPr/>
        </p:nvSpPr>
        <p:spPr>
          <a:xfrm>
            <a:off x="5690215" y="5065278"/>
            <a:ext cx="312158" cy="4267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2" name="Down Arrow 31"/>
          <p:cNvSpPr/>
          <p:nvPr/>
        </p:nvSpPr>
        <p:spPr>
          <a:xfrm>
            <a:off x="1791387" y="5064442"/>
            <a:ext cx="312158" cy="4267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3" name="TextBox 32"/>
          <p:cNvSpPr txBox="1"/>
          <p:nvPr/>
        </p:nvSpPr>
        <p:spPr>
          <a:xfrm>
            <a:off x="4784573" y="5673990"/>
            <a:ext cx="3341370" cy="398780"/>
          </a:xfrm>
          <a:prstGeom prst="rect">
            <a:avLst/>
          </a:prstGeom>
          <a:noFill/>
        </p:spPr>
        <p:txBody>
          <a:bodyPr wrap="none" rtlCol="0">
            <a:spAutoFit/>
          </a:bodyPr>
          <a:lstStyle/>
          <a:p>
            <a:r>
              <a:rPr lang="en-IN" sz="2000" dirty="0" smtClean="0"/>
              <a:t>Useful to</a:t>
            </a:r>
            <a:r>
              <a:rPr lang="en-US" altLang="en-IN" sz="2000" dirty="0" smtClean="0"/>
              <a:t> predict</a:t>
            </a:r>
            <a:r>
              <a:rPr lang="en-IN" sz="2000" dirty="0" smtClean="0"/>
              <a:t> </a:t>
            </a:r>
            <a:r>
              <a:rPr lang="en-US" altLang="en-IN" sz="2000" dirty="0" smtClean="0"/>
              <a:t>bond failure</a:t>
            </a:r>
            <a:endParaRPr lang="en-US" altLang="en-IN" sz="2000" dirty="0" smtClean="0"/>
          </a:p>
        </p:txBody>
      </p:sp>
      <p:sp>
        <p:nvSpPr>
          <p:cNvPr id="34" name="TextBox 33"/>
          <p:cNvSpPr txBox="1"/>
          <p:nvPr/>
        </p:nvSpPr>
        <p:spPr>
          <a:xfrm>
            <a:off x="489642" y="5634930"/>
            <a:ext cx="3227807" cy="400110"/>
          </a:xfrm>
          <a:prstGeom prst="rect">
            <a:avLst/>
          </a:prstGeom>
          <a:noFill/>
        </p:spPr>
        <p:txBody>
          <a:bodyPr wrap="none" rtlCol="0">
            <a:spAutoFit/>
          </a:bodyPr>
          <a:lstStyle/>
          <a:p>
            <a:r>
              <a:rPr lang="en-IN" sz="2000" dirty="0" smtClean="0"/>
              <a:t>Possibility of textile rupture</a:t>
            </a:r>
            <a:endParaRPr lang="en-IN" sz="2000" dirty="0"/>
          </a:p>
        </p:txBody>
      </p:sp>
      <p:sp>
        <p:nvSpPr>
          <p:cNvPr id="35" name="TextBox 34"/>
          <p:cNvSpPr txBox="1"/>
          <p:nvPr/>
        </p:nvSpPr>
        <p:spPr>
          <a:xfrm>
            <a:off x="259199" y="148275"/>
            <a:ext cx="8138766" cy="584775"/>
          </a:xfrm>
          <a:prstGeom prst="rect">
            <a:avLst/>
          </a:prstGeom>
          <a:noFill/>
        </p:spPr>
        <p:txBody>
          <a:bodyPr wrap="none" rtlCol="0">
            <a:spAutoFit/>
          </a:bodyPr>
          <a:lstStyle/>
          <a:p>
            <a:r>
              <a:rPr lang="en-US" sz="3200" dirty="0">
                <a:solidFill>
                  <a:schemeClr val="bg1"/>
                </a:solidFill>
              </a:rPr>
              <a:t>Literature – </a:t>
            </a:r>
            <a:r>
              <a:rPr lang="en-US" sz="3200" dirty="0" smtClean="0">
                <a:solidFill>
                  <a:schemeClr val="bg1"/>
                </a:solidFill>
              </a:rPr>
              <a:t>Textile modelling(ACK approach)</a:t>
            </a:r>
            <a:endParaRPr lang="en-IN" sz="3200" dirty="0">
              <a:solidFill>
                <a:schemeClr val="bg1"/>
              </a:solidFill>
            </a:endParaRPr>
          </a:p>
        </p:txBody>
      </p:sp>
      <p:grpSp>
        <p:nvGrpSpPr>
          <p:cNvPr id="38" name="Group 37"/>
          <p:cNvGrpSpPr/>
          <p:nvPr/>
        </p:nvGrpSpPr>
        <p:grpSpPr>
          <a:xfrm>
            <a:off x="559138" y="1329714"/>
            <a:ext cx="3482984" cy="3357843"/>
            <a:chOff x="4439536" y="1176211"/>
            <a:chExt cx="3482984" cy="3357843"/>
          </a:xfrm>
        </p:grpSpPr>
        <p:cxnSp>
          <p:nvCxnSpPr>
            <p:cNvPr id="28" name="Straight Connector 27"/>
            <p:cNvCxnSpPr/>
            <p:nvPr/>
          </p:nvCxnSpPr>
          <p:spPr>
            <a:xfrm>
              <a:off x="5909978" y="2007594"/>
              <a:ext cx="727042" cy="0"/>
            </a:xfrm>
            <a:prstGeom prst="line">
              <a:avLst/>
            </a:prstGeom>
          </p:spPr>
          <p:style>
            <a:lnRef idx="1">
              <a:schemeClr val="dk1"/>
            </a:lnRef>
            <a:fillRef idx="0">
              <a:schemeClr val="dk1"/>
            </a:fillRef>
            <a:effectRef idx="0">
              <a:schemeClr val="dk1"/>
            </a:effectRef>
            <a:fontRef idx="minor">
              <a:schemeClr val="tx1"/>
            </a:fontRef>
          </p:style>
        </p:cxnSp>
        <p:grpSp>
          <p:nvGrpSpPr>
            <p:cNvPr id="36" name="Group 35"/>
            <p:cNvGrpSpPr/>
            <p:nvPr/>
          </p:nvGrpSpPr>
          <p:grpSpPr>
            <a:xfrm>
              <a:off x="4439536" y="1176211"/>
              <a:ext cx="3482984" cy="3357843"/>
              <a:chOff x="4439536" y="1176211"/>
              <a:chExt cx="3482984" cy="3357843"/>
            </a:xfrm>
          </p:grpSpPr>
          <p:grpSp>
            <p:nvGrpSpPr>
              <p:cNvPr id="16" name="Group 15"/>
              <p:cNvGrpSpPr/>
              <p:nvPr/>
            </p:nvGrpSpPr>
            <p:grpSpPr>
              <a:xfrm>
                <a:off x="4439536" y="1805994"/>
                <a:ext cx="3482984" cy="2728060"/>
                <a:chOff x="1505716" y="3492000"/>
                <a:chExt cx="3482984" cy="2728060"/>
              </a:xfrm>
            </p:grpSpPr>
            <p:cxnSp>
              <p:nvCxnSpPr>
                <p:cNvPr id="17" name="Straight Connector 16"/>
                <p:cNvCxnSpPr/>
                <p:nvPr/>
              </p:nvCxnSpPr>
              <p:spPr>
                <a:xfrm>
                  <a:off x="2779200" y="4082400"/>
                  <a:ext cx="0" cy="360000"/>
                </a:xfrm>
                <a:prstGeom prst="line">
                  <a:avLst/>
                </a:prstGeom>
              </p:spPr>
              <p:style>
                <a:lnRef idx="1">
                  <a:schemeClr val="dk1"/>
                </a:lnRef>
                <a:fillRef idx="0">
                  <a:schemeClr val="dk1"/>
                </a:fillRef>
                <a:effectRef idx="0">
                  <a:schemeClr val="dk1"/>
                </a:effectRef>
                <a:fontRef idx="minor">
                  <a:schemeClr val="tx1"/>
                </a:fontRef>
              </p:style>
            </p:cxnSp>
            <p:grpSp>
              <p:nvGrpSpPr>
                <p:cNvPr id="18" name="Group 17"/>
                <p:cNvGrpSpPr/>
                <p:nvPr/>
              </p:nvGrpSpPr>
              <p:grpSpPr>
                <a:xfrm>
                  <a:off x="1505716" y="3492000"/>
                  <a:ext cx="3482984" cy="2728060"/>
                  <a:chOff x="1505716" y="3492000"/>
                  <a:chExt cx="3482984" cy="2728060"/>
                </a:xfrm>
              </p:grpSpPr>
              <p:cxnSp>
                <p:nvCxnSpPr>
                  <p:cNvPr id="19" name="Straight Arrow Connector 18"/>
                  <p:cNvCxnSpPr/>
                  <p:nvPr/>
                </p:nvCxnSpPr>
                <p:spPr>
                  <a:xfrm flipV="1">
                    <a:off x="1980000" y="3492000"/>
                    <a:ext cx="7200" cy="20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rot="5400000" flipV="1">
                    <a:off x="2984400" y="4496400"/>
                    <a:ext cx="7200" cy="20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1987200" y="3693600"/>
                    <a:ext cx="1000800" cy="1800000"/>
                  </a:xfrm>
                  <a:prstGeom prst="line">
                    <a:avLst/>
                  </a:prstGeom>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1634400" y="4200134"/>
                    <a:ext cx="655200" cy="369332"/>
                  </a:xfrm>
                  <a:prstGeom prst="rect">
                    <a:avLst/>
                  </a:prstGeom>
                  <a:noFill/>
                </p:spPr>
                <p:txBody>
                  <a:bodyPr wrap="square" rtlCol="0">
                    <a:spAutoFit/>
                  </a:bodyPr>
                  <a:lstStyle/>
                  <a:p>
                    <a:r>
                      <a:rPr lang="el-GR" dirty="0"/>
                      <a:t>σ</a:t>
                    </a:r>
                    <a:endParaRPr lang="en-IN" dirty="0"/>
                  </a:p>
                </p:txBody>
              </p:sp>
              <p:sp>
                <p:nvSpPr>
                  <p:cNvPr id="23" name="TextBox 22"/>
                  <p:cNvSpPr txBox="1"/>
                  <p:nvPr/>
                </p:nvSpPr>
                <p:spPr>
                  <a:xfrm>
                    <a:off x="2617200" y="5493600"/>
                    <a:ext cx="295274" cy="369332"/>
                  </a:xfrm>
                  <a:prstGeom prst="rect">
                    <a:avLst/>
                  </a:prstGeom>
                  <a:noFill/>
                </p:spPr>
                <p:txBody>
                  <a:bodyPr wrap="none" rtlCol="0">
                    <a:spAutoFit/>
                  </a:bodyPr>
                  <a:lstStyle/>
                  <a:p>
                    <a:r>
                      <a:rPr lang="el-GR" dirty="0"/>
                      <a:t>τ</a:t>
                    </a:r>
                    <a:endParaRPr lang="en-IN" dirty="0"/>
                  </a:p>
                </p:txBody>
              </p:sp>
              <p:cxnSp>
                <p:nvCxnSpPr>
                  <p:cNvPr id="24" name="Straight Connector 23"/>
                  <p:cNvCxnSpPr/>
                  <p:nvPr/>
                </p:nvCxnSpPr>
                <p:spPr>
                  <a:xfrm flipH="1">
                    <a:off x="2548800" y="4442400"/>
                    <a:ext cx="230400" cy="0"/>
                  </a:xfrm>
                  <a:prstGeom prst="line">
                    <a:avLst/>
                  </a:prstGeom>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2817300" y="4082802"/>
                    <a:ext cx="317716" cy="369332"/>
                  </a:xfrm>
                  <a:prstGeom prst="rect">
                    <a:avLst/>
                  </a:prstGeom>
                  <a:noFill/>
                </p:spPr>
                <p:txBody>
                  <a:bodyPr wrap="none" rtlCol="0">
                    <a:spAutoFit/>
                  </a:bodyPr>
                  <a:lstStyle/>
                  <a:p>
                    <a:r>
                      <a:rPr lang="en-IN" dirty="0"/>
                      <a:t>E</a:t>
                    </a:r>
                    <a:endParaRPr lang="en-IN" dirty="0"/>
                  </a:p>
                </p:txBody>
              </p:sp>
              <p:sp>
                <p:nvSpPr>
                  <p:cNvPr id="26" name="TextBox 25"/>
                  <p:cNvSpPr txBox="1"/>
                  <p:nvPr/>
                </p:nvSpPr>
                <p:spPr>
                  <a:xfrm>
                    <a:off x="1505716" y="5819950"/>
                    <a:ext cx="3482984" cy="400110"/>
                  </a:xfrm>
                  <a:prstGeom prst="rect">
                    <a:avLst/>
                  </a:prstGeom>
                  <a:noFill/>
                </p:spPr>
                <p:txBody>
                  <a:bodyPr wrap="square" rtlCol="0">
                    <a:spAutoFit/>
                  </a:bodyPr>
                  <a:lstStyle/>
                  <a:p>
                    <a:r>
                      <a:rPr lang="en-IN" sz="2000" dirty="0" smtClean="0"/>
                      <a:t>Bi-linear stress-strain curve</a:t>
                    </a:r>
                    <a:endParaRPr lang="en-IN" sz="2000" dirty="0"/>
                  </a:p>
                </p:txBody>
              </p:sp>
            </p:grpSp>
          </p:grpSp>
          <p:cxnSp>
            <p:nvCxnSpPr>
              <p:cNvPr id="37" name="Straight Arrow Connector 36"/>
              <p:cNvCxnSpPr/>
              <p:nvPr/>
            </p:nvCxnSpPr>
            <p:spPr>
              <a:xfrm>
                <a:off x="6286500" y="1569720"/>
                <a:ext cx="7620" cy="408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5906018" y="1176211"/>
                <a:ext cx="999954" cy="400110"/>
              </a:xfrm>
              <a:prstGeom prst="rect">
                <a:avLst/>
              </a:prstGeom>
              <a:noFill/>
            </p:spPr>
            <p:txBody>
              <a:bodyPr wrap="none" rtlCol="0">
                <a:spAutoFit/>
              </a:bodyPr>
              <a:lstStyle/>
              <a:p>
                <a:r>
                  <a:rPr lang="en-IN" sz="2000" dirty="0" smtClean="0"/>
                  <a:t>Plateau</a:t>
                </a:r>
                <a:endParaRPr lang="en-IN" sz="2000" dirty="0"/>
              </a:p>
            </p:txBody>
          </p:sp>
        </p:grpSp>
      </p:grpSp>
      <p:sp>
        <p:nvSpPr>
          <p:cNvPr id="41" name="TextBox 40"/>
          <p:cNvSpPr txBox="1"/>
          <p:nvPr/>
        </p:nvSpPr>
        <p:spPr>
          <a:xfrm>
            <a:off x="7246620" y="6350002"/>
            <a:ext cx="1051763" cy="307777"/>
          </a:xfrm>
          <a:prstGeom prst="rect">
            <a:avLst/>
          </a:prstGeom>
          <a:noFill/>
        </p:spPr>
        <p:txBody>
          <a:bodyPr wrap="none" rtlCol="0">
            <a:spAutoFit/>
          </a:bodyPr>
          <a:lstStyle/>
          <a:p>
            <a:r>
              <a:rPr lang="en-IN" sz="1400" dirty="0" smtClean="0"/>
              <a:t>Portal et al.</a:t>
            </a:r>
            <a:endParaRPr lang="en-IN" sz="1400" dirty="0"/>
          </a:p>
        </p:txBody>
      </p:sp>
      <p:sp>
        <p:nvSpPr>
          <p:cNvPr id="42" name="TextBox 41"/>
          <p:cNvSpPr txBox="1"/>
          <p:nvPr/>
        </p:nvSpPr>
        <p:spPr>
          <a:xfrm>
            <a:off x="1036912" y="788288"/>
            <a:ext cx="1962268" cy="461665"/>
          </a:xfrm>
          <a:prstGeom prst="rect">
            <a:avLst/>
          </a:prstGeom>
          <a:noFill/>
        </p:spPr>
        <p:txBody>
          <a:bodyPr wrap="none" rtlCol="0">
            <a:spAutoFit/>
          </a:bodyPr>
          <a:lstStyle/>
          <a:p>
            <a:r>
              <a:rPr lang="en-IN" sz="2400" b="1" dirty="0" smtClean="0">
                <a:solidFill>
                  <a:srgbClr val="FF0000"/>
                </a:solidFill>
              </a:rPr>
              <a:t>Case study-1</a:t>
            </a:r>
            <a:endParaRPr lang="en-IN" sz="2400" b="1" dirty="0">
              <a:solidFill>
                <a:srgbClr val="FF0000"/>
              </a:solidFill>
            </a:endParaRPr>
          </a:p>
        </p:txBody>
      </p:sp>
      <p:sp>
        <p:nvSpPr>
          <p:cNvPr id="43" name="TextBox 42"/>
          <p:cNvSpPr txBox="1"/>
          <p:nvPr/>
        </p:nvSpPr>
        <p:spPr>
          <a:xfrm>
            <a:off x="5087702" y="782204"/>
            <a:ext cx="1962268" cy="461665"/>
          </a:xfrm>
          <a:prstGeom prst="rect">
            <a:avLst/>
          </a:prstGeom>
          <a:noFill/>
        </p:spPr>
        <p:txBody>
          <a:bodyPr wrap="none" rtlCol="0">
            <a:spAutoFit/>
          </a:bodyPr>
          <a:lstStyle/>
          <a:p>
            <a:r>
              <a:rPr lang="en-IN" sz="2400" b="1" dirty="0" smtClean="0">
                <a:solidFill>
                  <a:srgbClr val="FF0000"/>
                </a:solidFill>
              </a:rPr>
              <a:t>Case study-2</a:t>
            </a:r>
            <a:endParaRPr lang="en-IN" sz="2400" b="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97799C9-84D9-46D2-A11E-BCF8A720529D}" type="slidenum">
              <a:rPr lang="en-US" smtClean="0"/>
            </a:fld>
            <a:endParaRPr lang="en-US" dirty="0"/>
          </a:p>
        </p:txBody>
      </p:sp>
      <p:sp>
        <p:nvSpPr>
          <p:cNvPr id="4" name="TextBox 3"/>
          <p:cNvSpPr txBox="1"/>
          <p:nvPr/>
        </p:nvSpPr>
        <p:spPr>
          <a:xfrm>
            <a:off x="259199" y="148275"/>
            <a:ext cx="2498569" cy="584775"/>
          </a:xfrm>
          <a:prstGeom prst="rect">
            <a:avLst/>
          </a:prstGeom>
          <a:noFill/>
        </p:spPr>
        <p:txBody>
          <a:bodyPr wrap="none" rtlCol="0">
            <a:spAutoFit/>
          </a:bodyPr>
          <a:lstStyle/>
          <a:p>
            <a:r>
              <a:rPr lang="en-US" sz="3200" dirty="0" smtClean="0">
                <a:solidFill>
                  <a:schemeClr val="bg1"/>
                </a:solidFill>
              </a:rPr>
              <a:t>Research gap</a:t>
            </a:r>
            <a:endParaRPr lang="en-IN" sz="3200" dirty="0">
              <a:solidFill>
                <a:schemeClr val="bg1"/>
              </a:solidFill>
            </a:endParaRPr>
          </a:p>
        </p:txBody>
      </p:sp>
      <p:sp>
        <p:nvSpPr>
          <p:cNvPr id="6" name="TextBox 5"/>
          <p:cNvSpPr txBox="1"/>
          <p:nvPr/>
        </p:nvSpPr>
        <p:spPr>
          <a:xfrm>
            <a:off x="344263" y="1097815"/>
            <a:ext cx="8458800" cy="3969385"/>
          </a:xfrm>
          <a:prstGeom prst="rect">
            <a:avLst/>
          </a:prstGeom>
          <a:noFill/>
        </p:spPr>
        <p:txBody>
          <a:bodyPr wrap="square" rtlCol="0">
            <a:spAutoFit/>
          </a:bodyPr>
          <a:p>
            <a:pPr marL="457200" indent="-457200" algn="just">
              <a:buFont typeface="Arial" panose="020B0604020202020204" pitchFamily="34" charset="0"/>
              <a:buChar char="•"/>
            </a:pPr>
            <a:r>
              <a:rPr lang="en-US" altLang="en-IN" sz="2800" dirty="0"/>
              <a:t>Most of the studies have been incorporated to simulate flexural behaviour of the carbon textile reinforced concrete. Flexural behaviour needs to be simulated for glass fiber TRC to incorporate it’s structural applications.</a:t>
            </a:r>
            <a:endParaRPr lang="en-IN" sz="2800" dirty="0"/>
          </a:p>
          <a:p>
            <a:pPr marL="285750" indent="-285750">
              <a:buFont typeface="Arial" panose="020B0604020202020204" pitchFamily="34" charset="0"/>
              <a:buChar char="•"/>
            </a:pPr>
            <a:endParaRPr lang="en-IN" sz="2800" dirty="0"/>
          </a:p>
          <a:p>
            <a:pPr marL="457200" indent="-457200" algn="just">
              <a:buFont typeface="Arial" panose="020B0604020202020204" pitchFamily="34" charset="0"/>
              <a:buChar char="•"/>
            </a:pPr>
            <a:r>
              <a:rPr lang="en-US" altLang="en-IN" sz="2800" dirty="0"/>
              <a:t>Influence of number of textile layers on flexural performance of TRC has not been considered in most of the studies.</a:t>
            </a:r>
            <a:endParaRPr lang="en-US" altLang="en-IN" sz="2800"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9199" y="148275"/>
            <a:ext cx="1987852" cy="584775"/>
          </a:xfrm>
          <a:prstGeom prst="rect">
            <a:avLst/>
          </a:prstGeom>
          <a:noFill/>
        </p:spPr>
        <p:txBody>
          <a:bodyPr wrap="none" rtlCol="0">
            <a:spAutoFit/>
          </a:bodyPr>
          <a:lstStyle/>
          <a:p>
            <a:r>
              <a:rPr lang="en-IN" sz="3200" dirty="0" smtClean="0">
                <a:solidFill>
                  <a:schemeClr val="bg1"/>
                </a:solidFill>
              </a:rPr>
              <a:t>Objectives</a:t>
            </a:r>
            <a:endParaRPr lang="en-IN" sz="3200" dirty="0">
              <a:solidFill>
                <a:schemeClr val="bg1"/>
              </a:solidFill>
            </a:endParaRPr>
          </a:p>
        </p:txBody>
      </p:sp>
      <p:sp>
        <p:nvSpPr>
          <p:cNvPr id="5" name="Slide Number Placeholder 4"/>
          <p:cNvSpPr>
            <a:spLocks noGrp="1"/>
          </p:cNvSpPr>
          <p:nvPr>
            <p:ph type="sldNum" sz="quarter" idx="12"/>
          </p:nvPr>
        </p:nvSpPr>
        <p:spPr/>
        <p:txBody>
          <a:bodyPr/>
          <a:lstStyle/>
          <a:p>
            <a:fld id="{E97799C9-84D9-46D2-A11E-BCF8A720529D}" type="slidenum">
              <a:rPr lang="en-US" smtClean="0"/>
            </a:fld>
            <a:endParaRPr lang="en-US" dirty="0"/>
          </a:p>
        </p:txBody>
      </p:sp>
      <p:sp>
        <p:nvSpPr>
          <p:cNvPr id="6" name="TextBox 5"/>
          <p:cNvSpPr txBox="1"/>
          <p:nvPr/>
        </p:nvSpPr>
        <p:spPr>
          <a:xfrm>
            <a:off x="344263" y="1097815"/>
            <a:ext cx="8458800" cy="2677656"/>
          </a:xfrm>
          <a:prstGeom prst="rect">
            <a:avLst/>
          </a:prstGeom>
          <a:noFill/>
        </p:spPr>
        <p:txBody>
          <a:bodyPr wrap="square" rtlCol="0">
            <a:spAutoFit/>
          </a:bodyPr>
          <a:lstStyle/>
          <a:p>
            <a:pPr marL="457200" indent="-457200" algn="just">
              <a:buFont typeface="Arial" panose="020B0604020202020204" pitchFamily="34" charset="0"/>
              <a:buChar char="•"/>
            </a:pPr>
            <a:r>
              <a:rPr lang="en-IN" sz="2800" dirty="0" smtClean="0"/>
              <a:t>To simulate the flexural behaviour of textile reinforced concrete by incorporating a macro scale model using ACK approach.</a:t>
            </a:r>
            <a:endParaRPr lang="en-IN" sz="2800" dirty="0"/>
          </a:p>
          <a:p>
            <a:pPr marL="285750" indent="-285750">
              <a:buFont typeface="Arial" panose="020B0604020202020204" pitchFamily="34" charset="0"/>
              <a:buChar char="•"/>
            </a:pPr>
            <a:endParaRPr lang="en-IN" sz="2800" dirty="0"/>
          </a:p>
          <a:p>
            <a:pPr marL="457200" indent="-457200" algn="just">
              <a:buFont typeface="Arial" panose="020B0604020202020204" pitchFamily="34" charset="0"/>
              <a:buChar char="•"/>
            </a:pPr>
            <a:r>
              <a:rPr lang="en-IN" sz="2800" dirty="0" smtClean="0"/>
              <a:t>To study the effect of textile layers on flexural performance through numerical modelling.</a:t>
            </a:r>
            <a:endParaRPr lang="en-IN"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B5C8F75-AB33-49B9-A0E8-587298162077}" type="slidenum">
              <a:rPr lang="en-IN" smtClean="0"/>
            </a:fld>
            <a:endParaRPr lang="en-IN"/>
          </a:p>
        </p:txBody>
      </p:sp>
      <p:sp>
        <p:nvSpPr>
          <p:cNvPr id="3" name="TextBox 2"/>
          <p:cNvSpPr txBox="1"/>
          <p:nvPr/>
        </p:nvSpPr>
        <p:spPr>
          <a:xfrm>
            <a:off x="7015811" y="6388872"/>
            <a:ext cx="1219629" cy="300082"/>
          </a:xfrm>
          <a:prstGeom prst="rect">
            <a:avLst/>
          </a:prstGeom>
          <a:noFill/>
        </p:spPr>
        <p:txBody>
          <a:bodyPr wrap="none" rtlCol="0">
            <a:spAutoFit/>
          </a:bodyPr>
          <a:lstStyle/>
          <a:p>
            <a:r>
              <a:rPr lang="en-IN" sz="1350" dirty="0" err="1"/>
              <a:t>Priyanga</a:t>
            </a:r>
            <a:r>
              <a:rPr lang="en-IN" sz="1350" dirty="0"/>
              <a:t> et al.</a:t>
            </a:r>
            <a:endParaRPr lang="en-IN" sz="1350" dirty="0"/>
          </a:p>
        </p:txBody>
      </p:sp>
      <p:grpSp>
        <p:nvGrpSpPr>
          <p:cNvPr id="14" name="Group 13"/>
          <p:cNvGrpSpPr/>
          <p:nvPr/>
        </p:nvGrpSpPr>
        <p:grpSpPr>
          <a:xfrm>
            <a:off x="2701348" y="1434931"/>
            <a:ext cx="2785051" cy="548896"/>
            <a:chOff x="3803795" y="1145131"/>
            <a:chExt cx="2648312" cy="761766"/>
          </a:xfrm>
          <a:solidFill>
            <a:schemeClr val="accent1">
              <a:lumMod val="40000"/>
              <a:lumOff val="60000"/>
            </a:schemeClr>
          </a:solidFill>
        </p:grpSpPr>
        <p:sp>
          <p:nvSpPr>
            <p:cNvPr id="10" name="Rounded Rectangle 9"/>
            <p:cNvSpPr/>
            <p:nvPr/>
          </p:nvSpPr>
          <p:spPr>
            <a:xfrm>
              <a:off x="3803795" y="1145131"/>
              <a:ext cx="2648312" cy="761766"/>
            </a:xfrm>
            <a:prstGeom prst="roundRect">
              <a:avLst>
                <a:gd name="adj" fmla="val 26389"/>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13" name="TextBox 12"/>
            <p:cNvSpPr txBox="1"/>
            <p:nvPr/>
          </p:nvSpPr>
          <p:spPr>
            <a:xfrm>
              <a:off x="3839227" y="1266373"/>
              <a:ext cx="2540423" cy="512564"/>
            </a:xfrm>
            <a:prstGeom prst="rect">
              <a:avLst/>
            </a:prstGeom>
            <a:grpFill/>
          </p:spPr>
          <p:txBody>
            <a:bodyPr wrap="square" rtlCol="0">
              <a:spAutoFit/>
            </a:bodyPr>
            <a:lstStyle/>
            <a:p>
              <a:r>
                <a:rPr lang="en-IN" sz="1500" dirty="0"/>
                <a:t> </a:t>
              </a:r>
              <a:r>
                <a:rPr lang="en-IN" sz="1500" dirty="0" smtClean="0"/>
                <a:t>  </a:t>
              </a:r>
              <a:r>
                <a:rPr lang="en-IN" b="1" dirty="0" smtClean="0"/>
                <a:t>Defining </a:t>
              </a:r>
              <a:r>
                <a:rPr lang="en-IN" b="1" dirty="0"/>
                <a:t>2D/3D Model</a:t>
              </a:r>
              <a:endParaRPr lang="en-IN" sz="1500" b="1" dirty="0"/>
            </a:p>
          </p:txBody>
        </p:sp>
      </p:grpSp>
      <p:grpSp>
        <p:nvGrpSpPr>
          <p:cNvPr id="33" name="Group 32"/>
          <p:cNvGrpSpPr/>
          <p:nvPr/>
        </p:nvGrpSpPr>
        <p:grpSpPr>
          <a:xfrm>
            <a:off x="2811801" y="5611560"/>
            <a:ext cx="1904979" cy="440687"/>
            <a:chOff x="3925764" y="6201926"/>
            <a:chExt cx="2409246" cy="475487"/>
          </a:xfrm>
          <a:solidFill>
            <a:schemeClr val="accent4">
              <a:lumMod val="40000"/>
              <a:lumOff val="60000"/>
            </a:schemeClr>
          </a:solidFill>
        </p:grpSpPr>
        <p:sp>
          <p:nvSpPr>
            <p:cNvPr id="31" name="Rounded Rectangle 30"/>
            <p:cNvSpPr/>
            <p:nvPr/>
          </p:nvSpPr>
          <p:spPr>
            <a:xfrm>
              <a:off x="3925764" y="6201926"/>
              <a:ext cx="2409246" cy="475487"/>
            </a:xfrm>
            <a:prstGeom prst="roundRect">
              <a:avLst>
                <a:gd name="adj" fmla="val 50000"/>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2" name="TextBox 31"/>
            <p:cNvSpPr txBox="1"/>
            <p:nvPr/>
          </p:nvSpPr>
          <p:spPr>
            <a:xfrm>
              <a:off x="4635570" y="6246526"/>
              <a:ext cx="1101941" cy="378408"/>
            </a:xfrm>
            <a:prstGeom prst="rect">
              <a:avLst/>
            </a:prstGeom>
            <a:grpFill/>
          </p:spPr>
          <p:txBody>
            <a:bodyPr wrap="square" rtlCol="0">
              <a:spAutoFit/>
            </a:bodyPr>
            <a:lstStyle/>
            <a:p>
              <a:r>
                <a:rPr lang="en-IN" sz="1600" b="1" dirty="0"/>
                <a:t>Results</a:t>
              </a:r>
              <a:endParaRPr lang="en-IN" sz="1600" b="1" dirty="0"/>
            </a:p>
          </p:txBody>
        </p:sp>
      </p:grpSp>
      <p:grpSp>
        <p:nvGrpSpPr>
          <p:cNvPr id="64" name="Group 63"/>
          <p:cNvGrpSpPr/>
          <p:nvPr/>
        </p:nvGrpSpPr>
        <p:grpSpPr>
          <a:xfrm>
            <a:off x="2875727" y="3922808"/>
            <a:ext cx="1655633" cy="1025111"/>
            <a:chOff x="3873559" y="4148104"/>
            <a:chExt cx="2207511" cy="1366817"/>
          </a:xfrm>
          <a:solidFill>
            <a:schemeClr val="accent1">
              <a:lumMod val="20000"/>
              <a:lumOff val="80000"/>
            </a:schemeClr>
          </a:solidFill>
        </p:grpSpPr>
        <p:sp>
          <p:nvSpPr>
            <p:cNvPr id="25" name="Flowchart: Decision 24"/>
            <p:cNvSpPr/>
            <p:nvPr/>
          </p:nvSpPr>
          <p:spPr>
            <a:xfrm>
              <a:off x="3873559" y="4317399"/>
              <a:ext cx="2207511" cy="1197522"/>
            </a:xfrm>
            <a:prstGeom prst="flowChartDecision">
              <a:avLst/>
            </a:prstGeom>
            <a:solidFill>
              <a:schemeClr val="accent5">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b="1" dirty="0" smtClean="0"/>
            </a:p>
            <a:p>
              <a:pPr algn="ctr"/>
              <a:endParaRPr lang="en-IN" sz="1350" b="1" dirty="0"/>
            </a:p>
          </p:txBody>
        </p:sp>
        <p:cxnSp>
          <p:nvCxnSpPr>
            <p:cNvPr id="53" name="Straight Arrow Connector 52"/>
            <p:cNvCxnSpPr/>
            <p:nvPr/>
          </p:nvCxnSpPr>
          <p:spPr>
            <a:xfrm>
              <a:off x="4943761" y="4148104"/>
              <a:ext cx="3" cy="2458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02" name="Group 101"/>
          <p:cNvGrpSpPr/>
          <p:nvPr/>
        </p:nvGrpSpPr>
        <p:grpSpPr>
          <a:xfrm>
            <a:off x="2798914" y="4951936"/>
            <a:ext cx="1798635" cy="515585"/>
            <a:chOff x="3756895" y="5448909"/>
            <a:chExt cx="2398181" cy="687447"/>
          </a:xfrm>
          <a:solidFill>
            <a:schemeClr val="accent2"/>
          </a:solidFill>
        </p:grpSpPr>
        <p:grpSp>
          <p:nvGrpSpPr>
            <p:cNvPr id="30" name="Group 29"/>
            <p:cNvGrpSpPr/>
            <p:nvPr/>
          </p:nvGrpSpPr>
          <p:grpSpPr>
            <a:xfrm>
              <a:off x="3756895" y="5649199"/>
              <a:ext cx="2398181" cy="487157"/>
              <a:chOff x="3955902" y="5583766"/>
              <a:chExt cx="2398181" cy="487157"/>
            </a:xfrm>
            <a:grpFill/>
          </p:grpSpPr>
          <p:sp>
            <p:nvSpPr>
              <p:cNvPr id="28" name="Rectangle 27"/>
              <p:cNvSpPr/>
              <p:nvPr/>
            </p:nvSpPr>
            <p:spPr>
              <a:xfrm>
                <a:off x="3955902" y="5583766"/>
                <a:ext cx="2337683" cy="48715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9" name="TextBox 28"/>
              <p:cNvSpPr txBox="1"/>
              <p:nvPr/>
            </p:nvSpPr>
            <p:spPr>
              <a:xfrm>
                <a:off x="4113469" y="5605482"/>
                <a:ext cx="2240614" cy="451405"/>
              </a:xfrm>
              <a:prstGeom prst="rect">
                <a:avLst/>
              </a:prstGeom>
              <a:solidFill>
                <a:schemeClr val="accent4">
                  <a:lumMod val="50000"/>
                </a:schemeClr>
              </a:solidFill>
              <a:ln>
                <a:noFill/>
              </a:ln>
            </p:spPr>
            <p:txBody>
              <a:bodyPr wrap="none" rtlCol="0">
                <a:spAutoFit/>
              </a:bodyPr>
              <a:lstStyle/>
              <a:p>
                <a:r>
                  <a:rPr lang="en-IN" sz="1600" b="1" dirty="0">
                    <a:solidFill>
                      <a:schemeClr val="bg1"/>
                    </a:solidFill>
                  </a:rPr>
                  <a:t>Post-processing</a:t>
                </a:r>
                <a:endParaRPr lang="en-IN" sz="1600" b="1" dirty="0">
                  <a:solidFill>
                    <a:schemeClr val="bg1"/>
                  </a:solidFill>
                </a:endParaRPr>
              </a:p>
            </p:txBody>
          </p:sp>
        </p:grpSp>
        <p:cxnSp>
          <p:nvCxnSpPr>
            <p:cNvPr id="59" name="Straight Arrow Connector 58"/>
            <p:cNvCxnSpPr/>
            <p:nvPr/>
          </p:nvCxnSpPr>
          <p:spPr>
            <a:xfrm flipH="1">
              <a:off x="4970182" y="5448909"/>
              <a:ext cx="1076" cy="200290"/>
            </a:xfrm>
            <a:prstGeom prst="straightConnector1">
              <a:avLst/>
            </a:prstGeom>
            <a:grpFill/>
            <a:ln>
              <a:noFill/>
              <a:tailEnd type="triangle"/>
            </a:ln>
          </p:spPr>
          <p:style>
            <a:lnRef idx="1">
              <a:schemeClr val="accent1"/>
            </a:lnRef>
            <a:fillRef idx="0">
              <a:schemeClr val="accent1"/>
            </a:fillRef>
            <a:effectRef idx="0">
              <a:schemeClr val="accent1"/>
            </a:effectRef>
            <a:fontRef idx="minor">
              <a:schemeClr val="tx1"/>
            </a:fontRef>
          </p:style>
        </p:cxnSp>
      </p:grpSp>
      <p:grpSp>
        <p:nvGrpSpPr>
          <p:cNvPr id="100" name="Group 99"/>
          <p:cNvGrpSpPr/>
          <p:nvPr/>
        </p:nvGrpSpPr>
        <p:grpSpPr>
          <a:xfrm>
            <a:off x="2990139" y="3207225"/>
            <a:ext cx="1524662" cy="731780"/>
            <a:chOff x="3986851" y="3194594"/>
            <a:chExt cx="2032883" cy="975707"/>
          </a:xfrm>
          <a:solidFill>
            <a:srgbClr val="FFC000"/>
          </a:solidFill>
        </p:grpSpPr>
        <p:grpSp>
          <p:nvGrpSpPr>
            <p:cNvPr id="24" name="Group 23"/>
            <p:cNvGrpSpPr/>
            <p:nvPr/>
          </p:nvGrpSpPr>
          <p:grpSpPr>
            <a:xfrm>
              <a:off x="3986851" y="3470586"/>
              <a:ext cx="2032883" cy="699715"/>
              <a:chOff x="4087885" y="3558472"/>
              <a:chExt cx="2032883" cy="699715"/>
            </a:xfrm>
            <a:grpFill/>
          </p:grpSpPr>
          <p:sp>
            <p:nvSpPr>
              <p:cNvPr id="19" name="Flowchart: Document 18"/>
              <p:cNvSpPr/>
              <p:nvPr/>
            </p:nvSpPr>
            <p:spPr>
              <a:xfrm>
                <a:off x="4087885" y="3558472"/>
                <a:ext cx="2032883" cy="699715"/>
              </a:xfrm>
              <a:prstGeom prst="flowChartDocumen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0" name="TextBox 19"/>
              <p:cNvSpPr txBox="1"/>
              <p:nvPr/>
            </p:nvSpPr>
            <p:spPr>
              <a:xfrm>
                <a:off x="4555162" y="3690345"/>
                <a:ext cx="910933" cy="451406"/>
              </a:xfrm>
              <a:prstGeom prst="rect">
                <a:avLst/>
              </a:prstGeom>
              <a:grpFill/>
            </p:spPr>
            <p:txBody>
              <a:bodyPr wrap="none" rtlCol="0">
                <a:spAutoFit/>
              </a:bodyPr>
              <a:lstStyle/>
              <a:p>
                <a:r>
                  <a:rPr lang="en-IN" sz="1600" b="1" dirty="0"/>
                  <a:t>Mesh</a:t>
                </a:r>
                <a:endParaRPr lang="en-IN" sz="1600" b="1" dirty="0"/>
              </a:p>
            </p:txBody>
          </p:sp>
        </p:grpSp>
        <p:cxnSp>
          <p:nvCxnSpPr>
            <p:cNvPr id="77" name="Straight Arrow Connector 76"/>
            <p:cNvCxnSpPr/>
            <p:nvPr/>
          </p:nvCxnSpPr>
          <p:spPr>
            <a:xfrm>
              <a:off x="4970183" y="3194594"/>
              <a:ext cx="0" cy="2635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82" name="Straight Arrow Connector 81"/>
          <p:cNvCxnSpPr/>
          <p:nvPr/>
        </p:nvCxnSpPr>
        <p:spPr>
          <a:xfrm flipH="1">
            <a:off x="3720350" y="5470986"/>
            <a:ext cx="807" cy="1502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8" name="Group 97"/>
          <p:cNvGrpSpPr/>
          <p:nvPr/>
        </p:nvGrpSpPr>
        <p:grpSpPr>
          <a:xfrm>
            <a:off x="2701352" y="1418004"/>
            <a:ext cx="6282627" cy="1804062"/>
            <a:chOff x="3601803" y="808966"/>
            <a:chExt cx="8264110" cy="2473641"/>
          </a:xfrm>
          <a:solidFill>
            <a:srgbClr val="FF0000"/>
          </a:solidFill>
        </p:grpSpPr>
        <p:grpSp>
          <p:nvGrpSpPr>
            <p:cNvPr id="18" name="Group 17"/>
            <p:cNvGrpSpPr/>
            <p:nvPr/>
          </p:nvGrpSpPr>
          <p:grpSpPr>
            <a:xfrm>
              <a:off x="3601803" y="1771800"/>
              <a:ext cx="2842942" cy="518999"/>
              <a:chOff x="3736642" y="1762366"/>
              <a:chExt cx="2842942" cy="518999"/>
            </a:xfrm>
            <a:grpFill/>
          </p:grpSpPr>
          <p:sp>
            <p:nvSpPr>
              <p:cNvPr id="16" name="Rectangle 15"/>
              <p:cNvSpPr/>
              <p:nvPr/>
            </p:nvSpPr>
            <p:spPr>
              <a:xfrm>
                <a:off x="3736642" y="1762366"/>
                <a:ext cx="2842942" cy="516835"/>
              </a:xfrm>
              <a:prstGeom prst="rect">
                <a:avLst/>
              </a:prstGeom>
              <a:solidFill>
                <a:schemeClr val="accent2">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TextBox 16"/>
              <p:cNvSpPr txBox="1"/>
              <p:nvPr/>
            </p:nvSpPr>
            <p:spPr>
              <a:xfrm>
                <a:off x="4166289" y="1829959"/>
                <a:ext cx="2132293" cy="451406"/>
              </a:xfrm>
              <a:prstGeom prst="rect">
                <a:avLst/>
              </a:prstGeom>
              <a:solidFill>
                <a:schemeClr val="accent2">
                  <a:lumMod val="40000"/>
                  <a:lumOff val="60000"/>
                </a:schemeClr>
              </a:solidFill>
            </p:spPr>
            <p:txBody>
              <a:bodyPr wrap="none" rtlCol="0">
                <a:spAutoFit/>
              </a:bodyPr>
              <a:lstStyle/>
              <a:p>
                <a:r>
                  <a:rPr lang="en-IN" sz="1600" b="1" dirty="0"/>
                  <a:t>Pre-processing</a:t>
                </a:r>
                <a:endParaRPr lang="en-IN" sz="1600" b="1" dirty="0"/>
              </a:p>
            </p:txBody>
          </p:sp>
        </p:grpSp>
        <p:grpSp>
          <p:nvGrpSpPr>
            <p:cNvPr id="37" name="Group 36"/>
            <p:cNvGrpSpPr/>
            <p:nvPr/>
          </p:nvGrpSpPr>
          <p:grpSpPr>
            <a:xfrm>
              <a:off x="8186911" y="808966"/>
              <a:ext cx="3679002" cy="2473641"/>
              <a:chOff x="8220236" y="1069646"/>
              <a:chExt cx="3679002" cy="2473641"/>
            </a:xfrm>
            <a:grpFill/>
          </p:grpSpPr>
          <p:sp>
            <p:nvSpPr>
              <p:cNvPr id="34" name="Rounded Rectangle 33"/>
              <p:cNvSpPr/>
              <p:nvPr/>
            </p:nvSpPr>
            <p:spPr>
              <a:xfrm>
                <a:off x="8220236" y="1069646"/>
                <a:ext cx="3679002" cy="2473641"/>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6" name="TextBox 35"/>
              <p:cNvSpPr txBox="1"/>
              <p:nvPr/>
            </p:nvSpPr>
            <p:spPr>
              <a:xfrm>
                <a:off x="8673145" y="1213420"/>
                <a:ext cx="3085768" cy="2129685"/>
              </a:xfrm>
              <a:prstGeom prst="rect">
                <a:avLst/>
              </a:prstGeom>
              <a:solidFill>
                <a:schemeClr val="accent2">
                  <a:lumMod val="40000"/>
                  <a:lumOff val="60000"/>
                </a:schemeClr>
              </a:solidFill>
            </p:spPr>
            <p:txBody>
              <a:bodyPr wrap="square" rtlCol="0">
                <a:spAutoFit/>
              </a:bodyPr>
              <a:lstStyle/>
              <a:p>
                <a:pPr marL="214630" indent="-214630">
                  <a:buFont typeface="Arial" panose="020B0604020202020204" pitchFamily="34" charset="0"/>
                  <a:buChar char="•"/>
                </a:pPr>
                <a:r>
                  <a:rPr lang="en-IN" sz="1600" b="1" dirty="0"/>
                  <a:t>Material properties</a:t>
                </a:r>
                <a:endParaRPr lang="en-IN" sz="1600" b="1" dirty="0"/>
              </a:p>
              <a:p>
                <a:pPr marL="214630" indent="-214630">
                  <a:buFont typeface="Arial" panose="020B0604020202020204" pitchFamily="34" charset="0"/>
                  <a:buChar char="•"/>
                </a:pPr>
                <a:r>
                  <a:rPr lang="en-IN" sz="1600" b="1" dirty="0"/>
                  <a:t>Create </a:t>
                </a:r>
                <a:r>
                  <a:rPr lang="en-US" altLang="en-IN" sz="1600" b="1" dirty="0"/>
                  <a:t>g</a:t>
                </a:r>
                <a:r>
                  <a:rPr lang="en-IN" sz="1600" b="1" dirty="0"/>
                  <a:t>eometry</a:t>
                </a:r>
                <a:endParaRPr lang="en-IN" sz="1600" b="1" dirty="0"/>
              </a:p>
              <a:p>
                <a:pPr marL="214630" indent="-214630">
                  <a:buFont typeface="Arial" panose="020B0604020202020204" pitchFamily="34" charset="0"/>
                  <a:buChar char="•"/>
                </a:pPr>
                <a:r>
                  <a:rPr lang="en-IN" sz="1600" b="1" dirty="0"/>
                  <a:t>Assign </a:t>
                </a:r>
                <a:r>
                  <a:rPr lang="en-US" altLang="en-IN" sz="1600" b="1" dirty="0"/>
                  <a:t>s</a:t>
                </a:r>
                <a:r>
                  <a:rPr lang="en-IN" sz="1600" b="1" dirty="0"/>
                  <a:t>ection</a:t>
                </a:r>
                <a:endParaRPr lang="en-IN" sz="1600" b="1" dirty="0"/>
              </a:p>
              <a:p>
                <a:pPr marL="214630" indent="-214630">
                  <a:buFont typeface="Arial" panose="020B0604020202020204" pitchFamily="34" charset="0"/>
                  <a:buChar char="•"/>
                </a:pPr>
                <a:r>
                  <a:rPr lang="en-IN" sz="1600" b="1" dirty="0"/>
                  <a:t>Assemble</a:t>
                </a:r>
                <a:endParaRPr lang="en-IN" sz="1600" b="1" dirty="0"/>
              </a:p>
              <a:p>
                <a:pPr marL="214630" indent="-214630">
                  <a:buFont typeface="Arial" panose="020B0604020202020204" pitchFamily="34" charset="0"/>
                  <a:buChar char="•"/>
                </a:pPr>
                <a:r>
                  <a:rPr lang="en-IN" sz="1600" b="1" dirty="0"/>
                  <a:t>Interaction</a:t>
                </a:r>
                <a:endParaRPr lang="en-IN" sz="1600" b="1" dirty="0"/>
              </a:p>
              <a:p>
                <a:pPr marL="214630" indent="-214630">
                  <a:buFont typeface="Arial" panose="020B0604020202020204" pitchFamily="34" charset="0"/>
                  <a:buChar char="•"/>
                </a:pPr>
                <a:endParaRPr lang="en-IN" sz="1500" dirty="0"/>
              </a:p>
            </p:txBody>
          </p:sp>
        </p:grpSp>
        <p:cxnSp>
          <p:nvCxnSpPr>
            <p:cNvPr id="39" name="Straight Arrow Connector 38"/>
            <p:cNvCxnSpPr/>
            <p:nvPr/>
          </p:nvCxnSpPr>
          <p:spPr>
            <a:xfrm>
              <a:off x="5003292" y="1556620"/>
              <a:ext cx="0" cy="2151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p:cNvCxnSpPr>
              <a:stCxn id="16" idx="3"/>
            </p:cNvCxnSpPr>
            <p:nvPr/>
          </p:nvCxnSpPr>
          <p:spPr>
            <a:xfrm flipV="1">
              <a:off x="6444745" y="2030217"/>
              <a:ext cx="174216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99" name="Group 98"/>
          <p:cNvGrpSpPr/>
          <p:nvPr/>
        </p:nvGrpSpPr>
        <p:grpSpPr>
          <a:xfrm>
            <a:off x="2086963" y="2527753"/>
            <a:ext cx="3758719" cy="694312"/>
            <a:chOff x="2811893" y="2288635"/>
            <a:chExt cx="4484717" cy="925750"/>
          </a:xfrm>
        </p:grpSpPr>
        <p:grpSp>
          <p:nvGrpSpPr>
            <p:cNvPr id="21" name="Group 20"/>
            <p:cNvGrpSpPr/>
            <p:nvPr/>
          </p:nvGrpSpPr>
          <p:grpSpPr>
            <a:xfrm>
              <a:off x="2811893" y="2539850"/>
              <a:ext cx="4484717" cy="674535"/>
              <a:chOff x="3315823" y="1890502"/>
              <a:chExt cx="3231860" cy="686228"/>
            </a:xfrm>
            <a:solidFill>
              <a:schemeClr val="bg1"/>
            </a:solidFill>
          </p:grpSpPr>
          <p:sp>
            <p:nvSpPr>
              <p:cNvPr id="22" name="Rectangle 21"/>
              <p:cNvSpPr/>
              <p:nvPr/>
            </p:nvSpPr>
            <p:spPr>
              <a:xfrm>
                <a:off x="3315823" y="1890502"/>
                <a:ext cx="3231860" cy="686228"/>
              </a:xfrm>
              <a:prstGeom prst="rect">
                <a:avLst/>
              </a:prstGeom>
              <a:solidFill>
                <a:schemeClr val="tx2">
                  <a:lumMod val="40000"/>
                  <a:lumOff val="6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3" name="TextBox 22"/>
              <p:cNvSpPr txBox="1"/>
              <p:nvPr/>
            </p:nvSpPr>
            <p:spPr>
              <a:xfrm>
                <a:off x="3505501" y="1976689"/>
                <a:ext cx="2774502" cy="459231"/>
              </a:xfrm>
              <a:prstGeom prst="rect">
                <a:avLst/>
              </a:prstGeom>
              <a:solidFill>
                <a:schemeClr val="tx2">
                  <a:lumMod val="40000"/>
                  <a:lumOff val="60000"/>
                </a:schemeClr>
              </a:solidFill>
            </p:spPr>
            <p:txBody>
              <a:bodyPr wrap="square" rtlCol="0">
                <a:spAutoFit/>
              </a:bodyPr>
              <a:lstStyle/>
              <a:p>
                <a:r>
                  <a:rPr lang="en-IN" sz="1600" b="1" dirty="0" smtClean="0"/>
                  <a:t>Loading </a:t>
                </a:r>
                <a:r>
                  <a:rPr lang="en-IN" sz="1600" b="1" dirty="0"/>
                  <a:t>and boundary condition</a:t>
                </a:r>
                <a:endParaRPr lang="en-IN" sz="1600" b="1" dirty="0"/>
              </a:p>
            </p:txBody>
          </p:sp>
        </p:grpSp>
        <p:cxnSp>
          <p:nvCxnSpPr>
            <p:cNvPr id="89" name="Straight Arrow Connector 88"/>
            <p:cNvCxnSpPr/>
            <p:nvPr/>
          </p:nvCxnSpPr>
          <p:spPr>
            <a:xfrm>
              <a:off x="4799092" y="2288635"/>
              <a:ext cx="0" cy="2151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62" name="Group 61"/>
          <p:cNvGrpSpPr/>
          <p:nvPr/>
        </p:nvGrpSpPr>
        <p:grpSpPr>
          <a:xfrm>
            <a:off x="1293081" y="2334193"/>
            <a:ext cx="1613115" cy="2172333"/>
            <a:chOff x="1736300" y="2030217"/>
            <a:chExt cx="2150819" cy="2896444"/>
          </a:xfrm>
        </p:grpSpPr>
        <p:grpSp>
          <p:nvGrpSpPr>
            <p:cNvPr id="57" name="Group 56"/>
            <p:cNvGrpSpPr/>
            <p:nvPr/>
          </p:nvGrpSpPr>
          <p:grpSpPr>
            <a:xfrm>
              <a:off x="2046178" y="2030217"/>
              <a:ext cx="1840941" cy="2896444"/>
              <a:chOff x="2046178" y="2030217"/>
              <a:chExt cx="1840941" cy="2896444"/>
            </a:xfrm>
          </p:grpSpPr>
          <p:cxnSp>
            <p:nvCxnSpPr>
              <p:cNvPr id="48" name="Straight Arrow Connector 47"/>
              <p:cNvCxnSpPr/>
              <p:nvPr/>
            </p:nvCxnSpPr>
            <p:spPr>
              <a:xfrm flipV="1">
                <a:off x="2059709" y="2030217"/>
                <a:ext cx="154209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2059709" y="2030217"/>
                <a:ext cx="0" cy="289644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flipV="1">
                <a:off x="2046178" y="4915842"/>
                <a:ext cx="1840941" cy="1"/>
              </a:xfrm>
              <a:prstGeom prst="line">
                <a:avLst/>
              </a:prstGeom>
            </p:spPr>
            <p:style>
              <a:lnRef idx="1">
                <a:schemeClr val="dk1"/>
              </a:lnRef>
              <a:fillRef idx="0">
                <a:schemeClr val="dk1"/>
              </a:fillRef>
              <a:effectRef idx="0">
                <a:schemeClr val="dk1"/>
              </a:effectRef>
              <a:fontRef idx="minor">
                <a:schemeClr val="tx1"/>
              </a:fontRef>
            </p:style>
          </p:cxnSp>
        </p:grpSp>
        <p:sp>
          <p:nvSpPr>
            <p:cNvPr id="61" name="TextBox 60"/>
            <p:cNvSpPr txBox="1"/>
            <p:nvPr/>
          </p:nvSpPr>
          <p:spPr>
            <a:xfrm rot="16200000">
              <a:off x="919600" y="2872629"/>
              <a:ext cx="2033510" cy="400109"/>
            </a:xfrm>
            <a:prstGeom prst="rect">
              <a:avLst/>
            </a:prstGeom>
            <a:solidFill>
              <a:schemeClr val="accent5">
                <a:lumMod val="75000"/>
              </a:schemeClr>
            </a:solidFill>
            <a:ln>
              <a:solidFill>
                <a:schemeClr val="accent1">
                  <a:lumMod val="20000"/>
                  <a:lumOff val="80000"/>
                </a:schemeClr>
              </a:solidFill>
            </a:ln>
          </p:spPr>
          <p:txBody>
            <a:bodyPr wrap="square" rtlCol="0">
              <a:spAutoFit/>
            </a:bodyPr>
            <a:lstStyle/>
            <a:p>
              <a:pPr algn="ctr"/>
              <a:r>
                <a:rPr lang="en-IN" sz="1350" b="1" dirty="0">
                  <a:solidFill>
                    <a:schemeClr val="bg1"/>
                  </a:solidFill>
                </a:rPr>
                <a:t>Check error</a:t>
              </a:r>
              <a:endParaRPr lang="en-IN" sz="1350" b="1" dirty="0">
                <a:solidFill>
                  <a:schemeClr val="bg1"/>
                </a:solidFill>
              </a:endParaRPr>
            </a:p>
          </p:txBody>
        </p:sp>
      </p:grpSp>
      <p:grpSp>
        <p:nvGrpSpPr>
          <p:cNvPr id="63" name="Group 62"/>
          <p:cNvGrpSpPr/>
          <p:nvPr/>
        </p:nvGrpSpPr>
        <p:grpSpPr>
          <a:xfrm>
            <a:off x="521158" y="1807460"/>
            <a:ext cx="2277757" cy="3477378"/>
            <a:chOff x="694877" y="1266946"/>
            <a:chExt cx="3037009" cy="4636504"/>
          </a:xfrm>
        </p:grpSpPr>
        <p:grpSp>
          <p:nvGrpSpPr>
            <p:cNvPr id="78" name="Group 77"/>
            <p:cNvGrpSpPr/>
            <p:nvPr/>
          </p:nvGrpSpPr>
          <p:grpSpPr>
            <a:xfrm>
              <a:off x="1003692" y="1266946"/>
              <a:ext cx="2728194" cy="4636504"/>
              <a:chOff x="2042596" y="2030217"/>
              <a:chExt cx="1866867" cy="2907105"/>
            </a:xfrm>
          </p:grpSpPr>
          <p:cxnSp>
            <p:nvCxnSpPr>
              <p:cNvPr id="79" name="Straight Arrow Connector 78"/>
              <p:cNvCxnSpPr/>
              <p:nvPr/>
            </p:nvCxnSpPr>
            <p:spPr>
              <a:xfrm>
                <a:off x="2059709" y="2030218"/>
                <a:ext cx="17607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a:off x="2059709" y="2030217"/>
                <a:ext cx="0" cy="2896444"/>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p:cNvCxnSpPr>
                <a:stCxn id="28" idx="1"/>
              </p:cNvCxnSpPr>
              <p:nvPr/>
            </p:nvCxnSpPr>
            <p:spPr>
              <a:xfrm flipH="1" flipV="1">
                <a:off x="2042596" y="4933352"/>
                <a:ext cx="1866867" cy="3970"/>
              </a:xfrm>
              <a:prstGeom prst="line">
                <a:avLst/>
              </a:prstGeom>
            </p:spPr>
            <p:style>
              <a:lnRef idx="1">
                <a:schemeClr val="dk1"/>
              </a:lnRef>
              <a:fillRef idx="0">
                <a:schemeClr val="dk1"/>
              </a:fillRef>
              <a:effectRef idx="0">
                <a:schemeClr val="dk1"/>
              </a:effectRef>
              <a:fontRef idx="minor">
                <a:schemeClr val="tx1"/>
              </a:fontRef>
            </p:style>
          </p:cxnSp>
        </p:grpSp>
        <p:sp>
          <p:nvSpPr>
            <p:cNvPr id="85" name="TextBox 84"/>
            <p:cNvSpPr txBox="1"/>
            <p:nvPr/>
          </p:nvSpPr>
          <p:spPr>
            <a:xfrm rot="16200000">
              <a:off x="-121824" y="2754378"/>
              <a:ext cx="2033511" cy="400109"/>
            </a:xfrm>
            <a:prstGeom prst="rect">
              <a:avLst/>
            </a:prstGeom>
            <a:solidFill>
              <a:schemeClr val="bg2">
                <a:lumMod val="25000"/>
              </a:schemeClr>
            </a:solidFill>
          </p:spPr>
          <p:txBody>
            <a:bodyPr wrap="square" rtlCol="0">
              <a:spAutoFit/>
            </a:bodyPr>
            <a:lstStyle/>
            <a:p>
              <a:pPr algn="ctr"/>
              <a:r>
                <a:rPr lang="en-IN" sz="1350" b="1" dirty="0">
                  <a:solidFill>
                    <a:schemeClr val="bg1"/>
                  </a:solidFill>
                </a:rPr>
                <a:t>Redesign</a:t>
              </a:r>
              <a:endParaRPr lang="en-IN" sz="1350" b="1" dirty="0">
                <a:solidFill>
                  <a:schemeClr val="bg1"/>
                </a:solidFill>
              </a:endParaRPr>
            </a:p>
          </p:txBody>
        </p:sp>
      </p:grpSp>
      <p:sp>
        <p:nvSpPr>
          <p:cNvPr id="56" name="Rectangle 55"/>
          <p:cNvSpPr/>
          <p:nvPr/>
        </p:nvSpPr>
        <p:spPr>
          <a:xfrm>
            <a:off x="281287" y="152000"/>
            <a:ext cx="2489784" cy="584775"/>
          </a:xfrm>
          <a:prstGeom prst="rect">
            <a:avLst/>
          </a:prstGeom>
        </p:spPr>
        <p:txBody>
          <a:bodyPr wrap="none">
            <a:spAutoFit/>
          </a:bodyPr>
          <a:lstStyle/>
          <a:p>
            <a:r>
              <a:rPr lang="en-IN" sz="3200" dirty="0">
                <a:solidFill>
                  <a:schemeClr val="bg1"/>
                </a:solidFill>
              </a:rPr>
              <a:t>Methodology</a:t>
            </a:r>
            <a:endParaRPr lang="en-IN" sz="3200" dirty="0">
              <a:solidFill>
                <a:schemeClr val="bg1"/>
              </a:solidFill>
            </a:endParaRPr>
          </a:p>
        </p:txBody>
      </p:sp>
      <p:cxnSp>
        <p:nvCxnSpPr>
          <p:cNvPr id="54" name="Straight Arrow Connector 53"/>
          <p:cNvCxnSpPr/>
          <p:nvPr/>
        </p:nvCxnSpPr>
        <p:spPr>
          <a:xfrm flipH="1">
            <a:off x="3704626" y="4918325"/>
            <a:ext cx="807" cy="1502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0" name="Oval 59"/>
          <p:cNvSpPr/>
          <p:nvPr/>
        </p:nvSpPr>
        <p:spPr>
          <a:xfrm>
            <a:off x="2745232" y="3998976"/>
            <a:ext cx="192024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Analysis</a:t>
            </a:r>
            <a:endParaRPr lang="en-US" sz="1600" b="1"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up)">
                                      <p:cBhvr>
                                        <p:cTn id="7" dur="1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wipe(up)">
                                      <p:cBhvr>
                                        <p:cTn id="12" dur="1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wipe(up)">
                                      <p:cBhvr>
                                        <p:cTn id="17" dur="10"/>
                                        <p:tgtEl>
                                          <p:spTgt spid="1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wipe(up)">
                                      <p:cBhvr>
                                        <p:cTn id="22" dur="1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wipe(down)">
                                      <p:cBhvr>
                                        <p:cTn id="27" dur="10"/>
                                        <p:tgtEl>
                                          <p:spTgt spid="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wipe(up)">
                                      <p:cBhvr>
                                        <p:cTn id="32" dur="10"/>
                                        <p:tgtEl>
                                          <p:spTgt spid="54"/>
                                        </p:tgtEl>
                                      </p:cBhvr>
                                    </p:animEffect>
                                  </p:childTnLst>
                                </p:cTn>
                              </p:par>
                              <p:par>
                                <p:cTn id="33" presetID="22" presetClass="entr" presetSubtype="1" fill="hold" nodeType="withEffect">
                                  <p:stCondLst>
                                    <p:cond delay="0"/>
                                  </p:stCondLst>
                                  <p:childTnLst>
                                    <p:set>
                                      <p:cBhvr>
                                        <p:cTn id="34" dur="1" fill="hold">
                                          <p:stCondLst>
                                            <p:cond delay="0"/>
                                          </p:stCondLst>
                                        </p:cTn>
                                        <p:tgtEl>
                                          <p:spTgt spid="102"/>
                                        </p:tgtEl>
                                        <p:attrNameLst>
                                          <p:attrName>style.visibility</p:attrName>
                                        </p:attrNameLst>
                                      </p:cBhvr>
                                      <p:to>
                                        <p:strVal val="visible"/>
                                      </p:to>
                                    </p:set>
                                    <p:animEffect transition="in" filter="wipe(up)">
                                      <p:cBhvr>
                                        <p:cTn id="35" dur="10"/>
                                        <p:tgtEl>
                                          <p:spTgt spid="10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wipe(down)">
                                      <p:cBhvr>
                                        <p:cTn id="40" dur="10"/>
                                        <p:tgtEl>
                                          <p:spTgt spid="6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wipe(up)">
                                      <p:cBhvr>
                                        <p:cTn id="45" dur="10"/>
                                        <p:tgtEl>
                                          <p:spTgt spid="82"/>
                                        </p:tgtEl>
                                      </p:cBhvr>
                                    </p:animEffect>
                                  </p:childTnLst>
                                </p:cTn>
                              </p:par>
                              <p:par>
                                <p:cTn id="46" presetID="22" presetClass="entr" presetSubtype="1" fill="hold"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up)">
                                      <p:cBhvr>
                                        <p:cTn id="48" dur="1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72601" y="148587"/>
            <a:ext cx="3900042" cy="584775"/>
          </a:xfrm>
          <a:prstGeom prst="rect">
            <a:avLst/>
          </a:prstGeom>
          <a:noFill/>
        </p:spPr>
        <p:txBody>
          <a:bodyPr wrap="none" rtlCol="0">
            <a:spAutoFit/>
          </a:bodyPr>
          <a:lstStyle/>
          <a:p>
            <a:r>
              <a:rPr lang="en-IN" sz="3200" dirty="0">
                <a:solidFill>
                  <a:schemeClr val="bg1"/>
                </a:solidFill>
              </a:rPr>
              <a:t>Finite </a:t>
            </a:r>
            <a:r>
              <a:rPr lang="en-IN" sz="3200" dirty="0" smtClean="0">
                <a:solidFill>
                  <a:schemeClr val="bg1"/>
                </a:solidFill>
              </a:rPr>
              <a:t>element </a:t>
            </a:r>
            <a:r>
              <a:rPr lang="en-IN" sz="3200" dirty="0">
                <a:solidFill>
                  <a:schemeClr val="bg1"/>
                </a:solidFill>
              </a:rPr>
              <a:t>m</a:t>
            </a:r>
            <a:r>
              <a:rPr lang="en-IN" sz="3200" dirty="0" smtClean="0">
                <a:solidFill>
                  <a:schemeClr val="bg1"/>
                </a:solidFill>
              </a:rPr>
              <a:t>odel</a:t>
            </a:r>
            <a:endParaRPr lang="en-IN" sz="3200" dirty="0">
              <a:solidFill>
                <a:schemeClr val="bg1"/>
              </a:solidFill>
            </a:endParaRPr>
          </a:p>
        </p:txBody>
      </p:sp>
      <p:sp>
        <p:nvSpPr>
          <p:cNvPr id="30" name="TextBox 29"/>
          <p:cNvSpPr txBox="1"/>
          <p:nvPr/>
        </p:nvSpPr>
        <p:spPr>
          <a:xfrm>
            <a:off x="157892" y="816733"/>
            <a:ext cx="5556714" cy="584775"/>
          </a:xfrm>
          <a:prstGeom prst="rect">
            <a:avLst/>
          </a:prstGeom>
          <a:noFill/>
        </p:spPr>
        <p:txBody>
          <a:bodyPr wrap="none" rtlCol="0">
            <a:spAutoFit/>
          </a:bodyPr>
          <a:lstStyle/>
          <a:p>
            <a:r>
              <a:rPr lang="en-IN" sz="3200" dirty="0"/>
              <a:t>Model </a:t>
            </a:r>
            <a:r>
              <a:rPr lang="en-IN" sz="3200" dirty="0" smtClean="0"/>
              <a:t>geometry </a:t>
            </a:r>
            <a:r>
              <a:rPr lang="en-IN" sz="3200" dirty="0"/>
              <a:t>in DIANA FEA</a:t>
            </a:r>
            <a:endParaRPr lang="en-IN" sz="3200" dirty="0"/>
          </a:p>
        </p:txBody>
      </p:sp>
      <p:sp>
        <p:nvSpPr>
          <p:cNvPr id="14" name="Slide Number Placeholder 13"/>
          <p:cNvSpPr>
            <a:spLocks noGrp="1"/>
          </p:cNvSpPr>
          <p:nvPr>
            <p:ph type="sldNum" sz="quarter" idx="12"/>
          </p:nvPr>
        </p:nvSpPr>
        <p:spPr/>
        <p:txBody>
          <a:bodyPr/>
          <a:lstStyle/>
          <a:p>
            <a:fld id="{6B5C8F75-AB33-49B9-A0E8-587298162077}" type="slidenum">
              <a:rPr lang="en-IN" smtClean="0"/>
            </a:fld>
            <a:endParaRPr lang="en-IN"/>
          </a:p>
        </p:txBody>
      </p:sp>
      <p:grpSp>
        <p:nvGrpSpPr>
          <p:cNvPr id="20" name="Group 19"/>
          <p:cNvGrpSpPr/>
          <p:nvPr/>
        </p:nvGrpSpPr>
        <p:grpSpPr>
          <a:xfrm>
            <a:off x="1650981" y="1723430"/>
            <a:ext cx="5991879" cy="4898664"/>
            <a:chOff x="2296160" y="1125072"/>
            <a:chExt cx="4082400" cy="3177870"/>
          </a:xfrm>
        </p:grpSpPr>
        <p:pic>
          <p:nvPicPr>
            <p:cNvPr id="21" name="Picture 20"/>
            <p:cNvPicPr>
              <a:picLocks noChangeAspect="1"/>
            </p:cNvPicPr>
            <p:nvPr/>
          </p:nvPicPr>
          <p:blipFill>
            <a:blip r:embed="rId1"/>
            <a:stretch>
              <a:fillRect/>
            </a:stretch>
          </p:blipFill>
          <p:spPr>
            <a:xfrm>
              <a:off x="2296160" y="1125072"/>
              <a:ext cx="4082400" cy="2612224"/>
            </a:xfrm>
            <a:prstGeom prst="rect">
              <a:avLst/>
            </a:prstGeom>
          </p:spPr>
        </p:pic>
        <p:sp>
          <p:nvSpPr>
            <p:cNvPr id="22" name="TextBox 21"/>
            <p:cNvSpPr txBox="1"/>
            <p:nvPr/>
          </p:nvSpPr>
          <p:spPr>
            <a:xfrm>
              <a:off x="2512068" y="3595056"/>
              <a:ext cx="3713532" cy="707886"/>
            </a:xfrm>
            <a:prstGeom prst="rect">
              <a:avLst/>
            </a:prstGeom>
            <a:noFill/>
          </p:spPr>
          <p:txBody>
            <a:bodyPr wrap="square" rtlCol="0">
              <a:spAutoFit/>
            </a:bodyPr>
            <a:lstStyle/>
            <a:p>
              <a:r>
                <a:rPr lang="en-IN" sz="2000" dirty="0"/>
                <a:t>Experimental setup: Three point bend test</a:t>
              </a:r>
              <a:endParaRPr lang="en-IN" sz="2000" dirty="0"/>
            </a:p>
          </p:txBody>
        </p:sp>
      </p:grpSp>
      <p:sp>
        <p:nvSpPr>
          <p:cNvPr id="3" name="TextBox 2"/>
          <p:cNvSpPr txBox="1"/>
          <p:nvPr/>
        </p:nvSpPr>
        <p:spPr>
          <a:xfrm>
            <a:off x="6457646" y="6422527"/>
            <a:ext cx="1675765" cy="299085"/>
          </a:xfrm>
          <a:prstGeom prst="rect">
            <a:avLst/>
          </a:prstGeom>
          <a:noFill/>
        </p:spPr>
        <p:txBody>
          <a:bodyPr wrap="none" rtlCol="0">
            <a:spAutoFit/>
          </a:bodyPr>
          <a:p>
            <a:r>
              <a:rPr lang="en-US" altLang="en-IN" sz="1350" dirty="0"/>
              <a:t>Nerswn Basumatary</a:t>
            </a:r>
            <a:endParaRPr lang="en-US" altLang="en-IN" sz="135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72601" y="148587"/>
            <a:ext cx="3900042" cy="584775"/>
          </a:xfrm>
          <a:prstGeom prst="rect">
            <a:avLst/>
          </a:prstGeom>
          <a:noFill/>
        </p:spPr>
        <p:txBody>
          <a:bodyPr wrap="none" rtlCol="0">
            <a:spAutoFit/>
          </a:bodyPr>
          <a:lstStyle/>
          <a:p>
            <a:r>
              <a:rPr lang="en-IN" sz="3200" dirty="0">
                <a:solidFill>
                  <a:schemeClr val="bg1"/>
                </a:solidFill>
              </a:rPr>
              <a:t>Finite </a:t>
            </a:r>
            <a:r>
              <a:rPr lang="en-IN" sz="3200" dirty="0" smtClean="0">
                <a:solidFill>
                  <a:schemeClr val="bg1"/>
                </a:solidFill>
              </a:rPr>
              <a:t>element </a:t>
            </a:r>
            <a:r>
              <a:rPr lang="en-IN" sz="3200" dirty="0">
                <a:solidFill>
                  <a:schemeClr val="bg1"/>
                </a:solidFill>
              </a:rPr>
              <a:t>m</a:t>
            </a:r>
            <a:r>
              <a:rPr lang="en-IN" sz="3200" dirty="0" smtClean="0">
                <a:solidFill>
                  <a:schemeClr val="bg1"/>
                </a:solidFill>
              </a:rPr>
              <a:t>odel</a:t>
            </a:r>
            <a:endParaRPr lang="en-IN" sz="3200" dirty="0">
              <a:solidFill>
                <a:schemeClr val="bg1"/>
              </a:solidFill>
            </a:endParaRPr>
          </a:p>
        </p:txBody>
      </p:sp>
      <p:pic>
        <p:nvPicPr>
          <p:cNvPr id="9" name="Picture 8"/>
          <p:cNvPicPr>
            <a:picLocks noChangeAspect="1"/>
          </p:cNvPicPr>
          <p:nvPr/>
        </p:nvPicPr>
        <p:blipFill>
          <a:blip r:embed="rId1"/>
          <a:stretch>
            <a:fillRect/>
          </a:stretch>
        </p:blipFill>
        <p:spPr>
          <a:xfrm>
            <a:off x="185245" y="1834508"/>
            <a:ext cx="8749125" cy="1794257"/>
          </a:xfrm>
          <a:prstGeom prst="rect">
            <a:avLst/>
          </a:prstGeom>
        </p:spPr>
      </p:pic>
      <p:grpSp>
        <p:nvGrpSpPr>
          <p:cNvPr id="2" name="Group 16"/>
          <p:cNvGrpSpPr/>
          <p:nvPr/>
        </p:nvGrpSpPr>
        <p:grpSpPr>
          <a:xfrm>
            <a:off x="2616249" y="2345139"/>
            <a:ext cx="2269708" cy="2331167"/>
            <a:chOff x="2246400" y="2131200"/>
            <a:chExt cx="2269708" cy="2331167"/>
          </a:xfrm>
        </p:grpSpPr>
        <p:grpSp>
          <p:nvGrpSpPr>
            <p:cNvPr id="3" name="Group 15"/>
            <p:cNvGrpSpPr/>
            <p:nvPr/>
          </p:nvGrpSpPr>
          <p:grpSpPr>
            <a:xfrm>
              <a:off x="2246400" y="2131200"/>
              <a:ext cx="2109600" cy="1980000"/>
              <a:chOff x="2246400" y="2131200"/>
              <a:chExt cx="2109600" cy="1980000"/>
            </a:xfrm>
          </p:grpSpPr>
          <p:cxnSp>
            <p:nvCxnSpPr>
              <p:cNvPr id="11" name="Straight Arrow Connector 10"/>
              <p:cNvCxnSpPr/>
              <p:nvPr/>
            </p:nvCxnSpPr>
            <p:spPr>
              <a:xfrm flipV="1">
                <a:off x="3427200" y="2678400"/>
                <a:ext cx="928800" cy="1432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V="1">
                <a:off x="3427200" y="2491200"/>
                <a:ext cx="374400" cy="1620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flipV="1">
                <a:off x="3002400" y="2311200"/>
                <a:ext cx="424801" cy="1800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flipV="1">
                <a:off x="2246400" y="2131200"/>
                <a:ext cx="1180799" cy="1980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4" name="TextBox 23"/>
            <p:cNvSpPr txBox="1"/>
            <p:nvPr/>
          </p:nvSpPr>
          <p:spPr>
            <a:xfrm>
              <a:off x="2693301" y="4062257"/>
              <a:ext cx="1822807" cy="400110"/>
            </a:xfrm>
            <a:prstGeom prst="rect">
              <a:avLst/>
            </a:prstGeom>
            <a:noFill/>
          </p:spPr>
          <p:txBody>
            <a:bodyPr wrap="none" rtlCol="0">
              <a:spAutoFit/>
            </a:bodyPr>
            <a:lstStyle/>
            <a:p>
              <a:r>
                <a:rPr lang="en-IN" sz="2000" dirty="0"/>
                <a:t>4 Textile layers</a:t>
              </a:r>
              <a:endParaRPr lang="en-IN" sz="2000" dirty="0"/>
            </a:p>
          </p:txBody>
        </p:sp>
      </p:grpSp>
      <p:sp>
        <p:nvSpPr>
          <p:cNvPr id="30" name="TextBox 29"/>
          <p:cNvSpPr txBox="1"/>
          <p:nvPr/>
        </p:nvSpPr>
        <p:spPr>
          <a:xfrm>
            <a:off x="157892" y="816733"/>
            <a:ext cx="5556714" cy="584775"/>
          </a:xfrm>
          <a:prstGeom prst="rect">
            <a:avLst/>
          </a:prstGeom>
          <a:noFill/>
        </p:spPr>
        <p:txBody>
          <a:bodyPr wrap="none" rtlCol="0">
            <a:spAutoFit/>
          </a:bodyPr>
          <a:lstStyle/>
          <a:p>
            <a:r>
              <a:rPr lang="en-IN" sz="3200" dirty="0"/>
              <a:t>Model </a:t>
            </a:r>
            <a:r>
              <a:rPr lang="en-IN" sz="3200" dirty="0" smtClean="0"/>
              <a:t>geometry </a:t>
            </a:r>
            <a:r>
              <a:rPr lang="en-IN" sz="3200" dirty="0"/>
              <a:t>in DIANA FEA</a:t>
            </a:r>
            <a:endParaRPr lang="en-IN" sz="3200" dirty="0"/>
          </a:p>
        </p:txBody>
      </p:sp>
      <p:sp>
        <p:nvSpPr>
          <p:cNvPr id="14" name="Slide Number Placeholder 13"/>
          <p:cNvSpPr>
            <a:spLocks noGrp="1"/>
          </p:cNvSpPr>
          <p:nvPr>
            <p:ph type="sldNum" sz="quarter" idx="12"/>
          </p:nvPr>
        </p:nvSpPr>
        <p:spPr/>
        <p:txBody>
          <a:bodyPr/>
          <a:lstStyle/>
          <a:p>
            <a:fld id="{6B5C8F75-AB33-49B9-A0E8-587298162077}" type="slidenum">
              <a:rPr lang="en-IN" smtClean="0"/>
            </a:fld>
            <a:endParaRPr lang="en-IN"/>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B5C8F75-AB33-49B9-A0E8-587298162077}" type="slidenum">
              <a:rPr lang="en-IN" smtClean="0"/>
            </a:fld>
            <a:endParaRPr lang="en-IN"/>
          </a:p>
        </p:txBody>
      </p:sp>
      <p:sp>
        <p:nvSpPr>
          <p:cNvPr id="5" name="TextBox 4"/>
          <p:cNvSpPr txBox="1"/>
          <p:nvPr/>
        </p:nvSpPr>
        <p:spPr>
          <a:xfrm>
            <a:off x="272601" y="148587"/>
            <a:ext cx="3900042" cy="584775"/>
          </a:xfrm>
          <a:prstGeom prst="rect">
            <a:avLst/>
          </a:prstGeom>
          <a:noFill/>
        </p:spPr>
        <p:txBody>
          <a:bodyPr wrap="none" rtlCol="0">
            <a:spAutoFit/>
          </a:bodyPr>
          <a:lstStyle/>
          <a:p>
            <a:r>
              <a:rPr lang="en-IN" sz="3200" dirty="0">
                <a:solidFill>
                  <a:schemeClr val="bg1"/>
                </a:solidFill>
              </a:rPr>
              <a:t>Finite </a:t>
            </a:r>
            <a:r>
              <a:rPr lang="en-IN" sz="3200" dirty="0" smtClean="0">
                <a:solidFill>
                  <a:schemeClr val="bg1"/>
                </a:solidFill>
              </a:rPr>
              <a:t>element </a:t>
            </a:r>
            <a:r>
              <a:rPr lang="en-IN" sz="3200" dirty="0">
                <a:solidFill>
                  <a:schemeClr val="bg1"/>
                </a:solidFill>
              </a:rPr>
              <a:t>m</a:t>
            </a:r>
            <a:r>
              <a:rPr lang="en-IN" sz="3200" dirty="0" smtClean="0">
                <a:solidFill>
                  <a:schemeClr val="bg1"/>
                </a:solidFill>
              </a:rPr>
              <a:t>odel</a:t>
            </a:r>
            <a:endParaRPr lang="en-IN" sz="3200" dirty="0">
              <a:solidFill>
                <a:schemeClr val="bg1"/>
              </a:solidFill>
            </a:endParaRPr>
          </a:p>
        </p:txBody>
      </p:sp>
      <p:sp>
        <p:nvSpPr>
          <p:cNvPr id="6" name="TextBox 5"/>
          <p:cNvSpPr txBox="1"/>
          <p:nvPr/>
        </p:nvSpPr>
        <p:spPr>
          <a:xfrm>
            <a:off x="272601" y="826767"/>
            <a:ext cx="5040162" cy="584775"/>
          </a:xfrm>
          <a:prstGeom prst="rect">
            <a:avLst/>
          </a:prstGeom>
          <a:noFill/>
        </p:spPr>
        <p:txBody>
          <a:bodyPr wrap="none" rtlCol="0">
            <a:spAutoFit/>
          </a:bodyPr>
          <a:lstStyle/>
          <a:p>
            <a:r>
              <a:rPr lang="en-IN" sz="3200" dirty="0" smtClean="0"/>
              <a:t>Support and load modelling</a:t>
            </a:r>
            <a:endParaRPr lang="en-IN" sz="3200" dirty="0"/>
          </a:p>
        </p:txBody>
      </p:sp>
      <p:pic>
        <p:nvPicPr>
          <p:cNvPr id="7" name="Picture 6"/>
          <p:cNvPicPr>
            <a:picLocks noChangeAspect="1"/>
          </p:cNvPicPr>
          <p:nvPr/>
        </p:nvPicPr>
        <p:blipFill>
          <a:blip r:embed="rId1"/>
          <a:stretch>
            <a:fillRect/>
          </a:stretch>
        </p:blipFill>
        <p:spPr>
          <a:xfrm>
            <a:off x="252281" y="2104758"/>
            <a:ext cx="8570650" cy="1757655"/>
          </a:xfrm>
          <a:prstGeom prst="rect">
            <a:avLst/>
          </a:prstGeom>
        </p:spPr>
      </p:pic>
      <p:sp>
        <p:nvSpPr>
          <p:cNvPr id="8" name="Oval 7"/>
          <p:cNvSpPr/>
          <p:nvPr/>
        </p:nvSpPr>
        <p:spPr>
          <a:xfrm>
            <a:off x="654542" y="3082516"/>
            <a:ext cx="409949" cy="476427"/>
          </a:xfrm>
          <a:prstGeom prst="ellipse">
            <a:avLst/>
          </a:prstGeom>
          <a:solidFill>
            <a:schemeClr val="accent1">
              <a:alpha val="9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4172625" y="1868807"/>
            <a:ext cx="580101" cy="674172"/>
          </a:xfrm>
          <a:prstGeom prst="ellipse">
            <a:avLst/>
          </a:prstGeom>
          <a:solidFill>
            <a:schemeClr val="accent1">
              <a:alpha val="9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p:cNvCxnSpPr>
            <a:endCxn id="8" idx="6"/>
          </p:cNvCxnSpPr>
          <p:nvPr/>
        </p:nvCxnSpPr>
        <p:spPr>
          <a:xfrm rot="16200000" flipV="1">
            <a:off x="981753" y="3404104"/>
            <a:ext cx="1502991" cy="13362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endCxn id="9" idx="3"/>
          </p:cNvCxnSpPr>
          <p:nvPr/>
        </p:nvCxnSpPr>
        <p:spPr>
          <a:xfrm rot="5400000" flipH="1" flipV="1">
            <a:off x="2044804" y="2705563"/>
            <a:ext cx="2474088" cy="1951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p:cNvSpPr/>
          <p:nvPr/>
        </p:nvSpPr>
        <p:spPr>
          <a:xfrm>
            <a:off x="860151" y="5059110"/>
            <a:ext cx="3882765" cy="12972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1461249" y="4876733"/>
            <a:ext cx="3096676" cy="1569660"/>
          </a:xfrm>
          <a:prstGeom prst="rect">
            <a:avLst/>
          </a:prstGeom>
          <a:noFill/>
        </p:spPr>
        <p:txBody>
          <a:bodyPr wrap="square" rtlCol="0">
            <a:spAutoFit/>
          </a:bodyPr>
          <a:lstStyle/>
          <a:p>
            <a:r>
              <a:rPr lang="en-IN" sz="2400" dirty="0" smtClean="0"/>
              <a:t>Load plate and support plate- </a:t>
            </a:r>
            <a:endParaRPr lang="en-IN" sz="2400" dirty="0" smtClean="0"/>
          </a:p>
          <a:p>
            <a:r>
              <a:rPr lang="en-IN" sz="2400" b="1" dirty="0" smtClean="0"/>
              <a:t>To prevent stress concentration</a:t>
            </a:r>
            <a:endParaRPr lang="en-IN" sz="2400"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2827" y="894714"/>
            <a:ext cx="7023141" cy="646331"/>
          </a:xfrm>
          <a:prstGeom prst="rect">
            <a:avLst/>
          </a:prstGeom>
          <a:noFill/>
        </p:spPr>
        <p:txBody>
          <a:bodyPr wrap="none" rtlCol="0">
            <a:spAutoFit/>
          </a:bodyPr>
          <a:lstStyle/>
          <a:p>
            <a:r>
              <a:rPr lang="en-IN" sz="3600" b="1" dirty="0"/>
              <a:t>Idealization of t</a:t>
            </a:r>
            <a:r>
              <a:rPr lang="en-IN" sz="3600" b="1" dirty="0" smtClean="0"/>
              <a:t>extile </a:t>
            </a:r>
            <a:r>
              <a:rPr lang="en-IN" sz="3600" b="1" dirty="0"/>
              <a:t>m</a:t>
            </a:r>
            <a:r>
              <a:rPr lang="en-IN" sz="3600" b="1" dirty="0" smtClean="0"/>
              <a:t>odelling</a:t>
            </a:r>
            <a:endParaRPr lang="en-IN" sz="3600" b="1" dirty="0"/>
          </a:p>
        </p:txBody>
      </p:sp>
      <p:sp>
        <p:nvSpPr>
          <p:cNvPr id="8" name="TextBox 7"/>
          <p:cNvSpPr txBox="1"/>
          <p:nvPr/>
        </p:nvSpPr>
        <p:spPr>
          <a:xfrm>
            <a:off x="1105163" y="3618989"/>
            <a:ext cx="3075394" cy="369332"/>
          </a:xfrm>
          <a:prstGeom prst="rect">
            <a:avLst/>
          </a:prstGeom>
          <a:noFill/>
        </p:spPr>
        <p:txBody>
          <a:bodyPr wrap="none" rtlCol="0">
            <a:spAutoFit/>
          </a:bodyPr>
          <a:lstStyle/>
          <a:p>
            <a:r>
              <a:rPr lang="en-IN" dirty="0"/>
              <a:t>Schematic of </a:t>
            </a:r>
            <a:r>
              <a:rPr lang="en-IN" dirty="0" smtClean="0"/>
              <a:t>multi-yarn </a:t>
            </a:r>
            <a:r>
              <a:rPr lang="en-IN" dirty="0"/>
              <a:t>layer</a:t>
            </a:r>
            <a:endParaRPr lang="en-IN" dirty="0"/>
          </a:p>
        </p:txBody>
      </p:sp>
      <p:sp>
        <p:nvSpPr>
          <p:cNvPr id="27" name="TextBox 26"/>
          <p:cNvSpPr txBox="1"/>
          <p:nvPr/>
        </p:nvSpPr>
        <p:spPr>
          <a:xfrm>
            <a:off x="4949537" y="3622785"/>
            <a:ext cx="2929007" cy="369332"/>
          </a:xfrm>
          <a:prstGeom prst="rect">
            <a:avLst/>
          </a:prstGeom>
          <a:noFill/>
        </p:spPr>
        <p:txBody>
          <a:bodyPr wrap="none" rtlCol="0">
            <a:spAutoFit/>
          </a:bodyPr>
          <a:lstStyle/>
          <a:p>
            <a:r>
              <a:rPr lang="en-IN" dirty="0"/>
              <a:t>Schematic of </a:t>
            </a:r>
            <a:r>
              <a:rPr lang="en-IN" dirty="0" smtClean="0"/>
              <a:t>monolithic </a:t>
            </a:r>
            <a:r>
              <a:rPr lang="en-IN" dirty="0"/>
              <a:t>bar</a:t>
            </a:r>
            <a:endParaRPr lang="en-IN" dirty="0"/>
          </a:p>
        </p:txBody>
      </p:sp>
      <p:sp>
        <p:nvSpPr>
          <p:cNvPr id="28" name="TextBox 27"/>
          <p:cNvSpPr txBox="1"/>
          <p:nvPr/>
        </p:nvSpPr>
        <p:spPr>
          <a:xfrm>
            <a:off x="272601" y="148587"/>
            <a:ext cx="6509924" cy="584775"/>
          </a:xfrm>
          <a:prstGeom prst="rect">
            <a:avLst/>
          </a:prstGeom>
          <a:noFill/>
        </p:spPr>
        <p:txBody>
          <a:bodyPr wrap="none" rtlCol="0">
            <a:spAutoFit/>
          </a:bodyPr>
          <a:lstStyle/>
          <a:p>
            <a:r>
              <a:rPr lang="en-IN" sz="3200" dirty="0">
                <a:solidFill>
                  <a:schemeClr val="bg1"/>
                </a:solidFill>
              </a:rPr>
              <a:t>Finite e</a:t>
            </a:r>
            <a:r>
              <a:rPr lang="en-IN" sz="3200" dirty="0" smtClean="0">
                <a:solidFill>
                  <a:schemeClr val="bg1"/>
                </a:solidFill>
              </a:rPr>
              <a:t>lement </a:t>
            </a:r>
            <a:r>
              <a:rPr lang="en-IN" sz="3200" dirty="0">
                <a:solidFill>
                  <a:schemeClr val="bg1"/>
                </a:solidFill>
              </a:rPr>
              <a:t>m</a:t>
            </a:r>
            <a:r>
              <a:rPr lang="en-IN" sz="3200" dirty="0" smtClean="0">
                <a:solidFill>
                  <a:schemeClr val="bg1"/>
                </a:solidFill>
              </a:rPr>
              <a:t>odel-ACK approach</a:t>
            </a:r>
            <a:endParaRPr lang="en-IN" sz="3200" dirty="0">
              <a:solidFill>
                <a:schemeClr val="bg1"/>
              </a:solidFill>
            </a:endParaRPr>
          </a:p>
        </p:txBody>
      </p:sp>
      <p:sp>
        <p:nvSpPr>
          <p:cNvPr id="12" name="Slide Number Placeholder 11"/>
          <p:cNvSpPr>
            <a:spLocks noGrp="1"/>
          </p:cNvSpPr>
          <p:nvPr>
            <p:ph type="sldNum" sz="quarter" idx="12"/>
          </p:nvPr>
        </p:nvSpPr>
        <p:spPr/>
        <p:txBody>
          <a:bodyPr/>
          <a:lstStyle/>
          <a:p>
            <a:fld id="{6B5C8F75-AB33-49B9-A0E8-587298162077}" type="slidenum">
              <a:rPr lang="en-IN" smtClean="0"/>
            </a:fld>
            <a:endParaRPr lang="en-IN"/>
          </a:p>
        </p:txBody>
      </p:sp>
      <p:cxnSp>
        <p:nvCxnSpPr>
          <p:cNvPr id="130" name="Straight Connector 129"/>
          <p:cNvCxnSpPr/>
          <p:nvPr/>
        </p:nvCxnSpPr>
        <p:spPr>
          <a:xfrm>
            <a:off x="1110267" y="2389458"/>
            <a:ext cx="0" cy="174605"/>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p:cNvCxnSpPr/>
          <p:nvPr/>
        </p:nvCxnSpPr>
        <p:spPr>
          <a:xfrm flipH="1">
            <a:off x="1349602" y="2380459"/>
            <a:ext cx="4359" cy="245116"/>
          </a:xfrm>
          <a:prstGeom prst="line">
            <a:avLst/>
          </a:prstGeom>
        </p:spPr>
        <p:style>
          <a:lnRef idx="1">
            <a:schemeClr val="dk1"/>
          </a:lnRef>
          <a:fillRef idx="0">
            <a:schemeClr val="dk1"/>
          </a:fillRef>
          <a:effectRef idx="0">
            <a:schemeClr val="dk1"/>
          </a:effectRef>
          <a:fontRef idx="minor">
            <a:schemeClr val="tx1"/>
          </a:fontRef>
        </p:style>
      </p:cxnSp>
      <p:cxnSp>
        <p:nvCxnSpPr>
          <p:cNvPr id="134" name="Straight Arrow Connector 133"/>
          <p:cNvCxnSpPr/>
          <p:nvPr/>
        </p:nvCxnSpPr>
        <p:spPr>
          <a:xfrm>
            <a:off x="1097133" y="2389458"/>
            <a:ext cx="25246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8" name="Straight Arrow Connector 137"/>
          <p:cNvCxnSpPr>
            <a:endCxn id="227" idx="0"/>
          </p:cNvCxnSpPr>
          <p:nvPr/>
        </p:nvCxnSpPr>
        <p:spPr>
          <a:xfrm rot="16200000" flipH="1">
            <a:off x="2103738" y="2411078"/>
            <a:ext cx="187418" cy="126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9" name="TextBox 138"/>
          <p:cNvSpPr txBox="1"/>
          <p:nvPr/>
        </p:nvSpPr>
        <p:spPr>
          <a:xfrm>
            <a:off x="1089283" y="2095935"/>
            <a:ext cx="287258" cy="338554"/>
          </a:xfrm>
          <a:prstGeom prst="rect">
            <a:avLst/>
          </a:prstGeom>
          <a:noFill/>
        </p:spPr>
        <p:txBody>
          <a:bodyPr wrap="none" rtlCol="0">
            <a:spAutoFit/>
          </a:bodyPr>
          <a:lstStyle/>
          <a:p>
            <a:r>
              <a:rPr lang="en-IN" sz="1600" dirty="0"/>
              <a:t>S</a:t>
            </a:r>
            <a:endParaRPr lang="en-IN" sz="1600" dirty="0"/>
          </a:p>
        </p:txBody>
      </p:sp>
      <p:sp>
        <p:nvSpPr>
          <p:cNvPr id="140" name="TextBox 139"/>
          <p:cNvSpPr txBox="1"/>
          <p:nvPr/>
        </p:nvSpPr>
        <p:spPr>
          <a:xfrm>
            <a:off x="1898975" y="2089471"/>
            <a:ext cx="341760" cy="338554"/>
          </a:xfrm>
          <a:prstGeom prst="rect">
            <a:avLst/>
          </a:prstGeom>
          <a:noFill/>
        </p:spPr>
        <p:txBody>
          <a:bodyPr wrap="none" rtlCol="0">
            <a:spAutoFit/>
          </a:bodyPr>
          <a:lstStyle/>
          <a:p>
            <a:r>
              <a:rPr lang="en-IN" sz="1600" dirty="0" err="1" smtClean="0"/>
              <a:t>C</a:t>
            </a:r>
            <a:r>
              <a:rPr lang="en-IN" sz="1600" baseline="-25000" dirty="0" err="1" smtClean="0"/>
              <a:t>f</a:t>
            </a:r>
            <a:endParaRPr lang="en-IN" sz="1600" baseline="-25000" dirty="0"/>
          </a:p>
        </p:txBody>
      </p:sp>
      <p:sp>
        <p:nvSpPr>
          <p:cNvPr id="141" name="TextBox 140"/>
          <p:cNvSpPr txBox="1"/>
          <p:nvPr/>
        </p:nvSpPr>
        <p:spPr>
          <a:xfrm>
            <a:off x="2407052" y="2223725"/>
            <a:ext cx="354584" cy="338554"/>
          </a:xfrm>
          <a:prstGeom prst="rect">
            <a:avLst/>
          </a:prstGeom>
          <a:noFill/>
        </p:spPr>
        <p:txBody>
          <a:bodyPr wrap="none" rtlCol="0">
            <a:spAutoFit/>
          </a:bodyPr>
          <a:lstStyle/>
          <a:p>
            <a:r>
              <a:rPr lang="en-IN" sz="1600" dirty="0" err="1"/>
              <a:t>A</a:t>
            </a:r>
            <a:r>
              <a:rPr lang="en-IN" sz="1600" baseline="-25000" dirty="0" err="1" smtClean="0"/>
              <a:t>f</a:t>
            </a:r>
            <a:endParaRPr lang="en-IN" sz="1600" baseline="-25000" dirty="0"/>
          </a:p>
        </p:txBody>
      </p:sp>
      <p:sp>
        <p:nvSpPr>
          <p:cNvPr id="143" name="TextBox 142"/>
          <p:cNvSpPr txBox="1"/>
          <p:nvPr/>
        </p:nvSpPr>
        <p:spPr>
          <a:xfrm>
            <a:off x="5723215" y="2071610"/>
            <a:ext cx="218667" cy="338554"/>
          </a:xfrm>
          <a:prstGeom prst="rect">
            <a:avLst/>
          </a:prstGeom>
          <a:noFill/>
        </p:spPr>
        <p:txBody>
          <a:bodyPr wrap="square" rtlCol="0">
            <a:spAutoFit/>
          </a:bodyPr>
          <a:lstStyle/>
          <a:p>
            <a:r>
              <a:rPr lang="en-IN" sz="1600" dirty="0" smtClean="0"/>
              <a:t>A</a:t>
            </a:r>
            <a:endParaRPr lang="en-IN" sz="1600" baseline="-25000" dirty="0"/>
          </a:p>
        </p:txBody>
      </p:sp>
      <p:sp>
        <p:nvSpPr>
          <p:cNvPr id="144" name="TextBox 143"/>
          <p:cNvSpPr txBox="1"/>
          <p:nvPr/>
        </p:nvSpPr>
        <p:spPr>
          <a:xfrm>
            <a:off x="6900713" y="2074527"/>
            <a:ext cx="300082" cy="338554"/>
          </a:xfrm>
          <a:prstGeom prst="rect">
            <a:avLst/>
          </a:prstGeom>
          <a:noFill/>
        </p:spPr>
        <p:txBody>
          <a:bodyPr wrap="none" rtlCol="0">
            <a:spAutoFit/>
          </a:bodyPr>
          <a:lstStyle/>
          <a:p>
            <a:pPr algn="r"/>
            <a:r>
              <a:rPr lang="en-IN" sz="1600" dirty="0" smtClean="0"/>
              <a:t>C</a:t>
            </a:r>
            <a:endParaRPr lang="en-IN" sz="1600" baseline="-25000" dirty="0"/>
          </a:p>
        </p:txBody>
      </p:sp>
      <p:cxnSp>
        <p:nvCxnSpPr>
          <p:cNvPr id="146" name="Straight Arrow Connector 145"/>
          <p:cNvCxnSpPr>
            <a:endCxn id="142" idx="1"/>
          </p:cNvCxnSpPr>
          <p:nvPr/>
        </p:nvCxnSpPr>
        <p:spPr>
          <a:xfrm>
            <a:off x="5967110" y="2349868"/>
            <a:ext cx="410067" cy="183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p:cNvCxnSpPr>
            <a:endCxn id="142" idx="7"/>
          </p:cNvCxnSpPr>
          <p:nvPr/>
        </p:nvCxnSpPr>
        <p:spPr>
          <a:xfrm rot="10800000" flipV="1">
            <a:off x="6588230" y="2344422"/>
            <a:ext cx="447570" cy="189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65" name="Group 264"/>
          <p:cNvGrpSpPr/>
          <p:nvPr/>
        </p:nvGrpSpPr>
        <p:grpSpPr>
          <a:xfrm>
            <a:off x="1036320" y="2567940"/>
            <a:ext cx="2903220" cy="175260"/>
            <a:chOff x="426720" y="3268980"/>
            <a:chExt cx="2903220" cy="175260"/>
          </a:xfrm>
          <a:solidFill>
            <a:schemeClr val="tx1"/>
          </a:solidFill>
        </p:grpSpPr>
        <p:sp>
          <p:nvSpPr>
            <p:cNvPr id="155" name="Oval 154"/>
            <p:cNvSpPr/>
            <p:nvPr/>
          </p:nvSpPr>
          <p:spPr>
            <a:xfrm>
              <a:off x="881380" y="3268980"/>
              <a:ext cx="175260" cy="17526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54050" y="3268980"/>
              <a:ext cx="175260" cy="17526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1336040" y="3268980"/>
              <a:ext cx="175260" cy="17526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p:nvPr/>
          </p:nvSpPr>
          <p:spPr>
            <a:xfrm>
              <a:off x="1108710" y="3268980"/>
              <a:ext cx="175260" cy="17526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p:nvPr/>
          </p:nvSpPr>
          <p:spPr>
            <a:xfrm>
              <a:off x="1790700" y="3268980"/>
              <a:ext cx="175260" cy="17526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p:nvPr/>
          </p:nvSpPr>
          <p:spPr>
            <a:xfrm>
              <a:off x="1563370" y="3268980"/>
              <a:ext cx="175260" cy="17526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2245360" y="3268980"/>
              <a:ext cx="175260" cy="17526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2018030" y="3268980"/>
              <a:ext cx="175260" cy="17526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2700020" y="3268980"/>
              <a:ext cx="175260" cy="17526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p:cNvSpPr/>
            <p:nvPr/>
          </p:nvSpPr>
          <p:spPr>
            <a:xfrm>
              <a:off x="2472690" y="3268980"/>
              <a:ext cx="175260" cy="17526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p:cNvSpPr/>
            <p:nvPr/>
          </p:nvSpPr>
          <p:spPr>
            <a:xfrm>
              <a:off x="3154680" y="3268980"/>
              <a:ext cx="175260" cy="17526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p:cNvSpPr/>
            <p:nvPr/>
          </p:nvSpPr>
          <p:spPr>
            <a:xfrm>
              <a:off x="2927350" y="3268980"/>
              <a:ext cx="175260" cy="17526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p:cNvSpPr/>
            <p:nvPr/>
          </p:nvSpPr>
          <p:spPr>
            <a:xfrm>
              <a:off x="426720" y="3268980"/>
              <a:ext cx="175260" cy="17526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6" name="Group 425"/>
          <p:cNvGrpSpPr/>
          <p:nvPr/>
        </p:nvGrpSpPr>
        <p:grpSpPr>
          <a:xfrm>
            <a:off x="941070" y="1995172"/>
            <a:ext cx="3166110" cy="1484371"/>
            <a:chOff x="941070" y="1995172"/>
            <a:chExt cx="3166110" cy="1484371"/>
          </a:xfrm>
        </p:grpSpPr>
        <p:cxnSp>
          <p:nvCxnSpPr>
            <p:cNvPr id="115" name="Straight Connector 114"/>
            <p:cNvCxnSpPr/>
            <p:nvPr/>
          </p:nvCxnSpPr>
          <p:spPr>
            <a:xfrm>
              <a:off x="944880" y="2959390"/>
              <a:ext cx="0" cy="195290"/>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Arrow Connector 117"/>
            <p:cNvCxnSpPr/>
            <p:nvPr/>
          </p:nvCxnSpPr>
          <p:spPr>
            <a:xfrm>
              <a:off x="944880" y="3116512"/>
              <a:ext cx="3157220" cy="768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nvGrpSpPr>
            <p:cNvPr id="409" name="Group 408"/>
            <p:cNvGrpSpPr/>
            <p:nvPr/>
          </p:nvGrpSpPr>
          <p:grpSpPr>
            <a:xfrm>
              <a:off x="941070" y="1995172"/>
              <a:ext cx="3166110" cy="1484371"/>
              <a:chOff x="941070" y="1995172"/>
              <a:chExt cx="3166110" cy="1484371"/>
            </a:xfrm>
          </p:grpSpPr>
          <p:cxnSp>
            <p:nvCxnSpPr>
              <p:cNvPr id="38" name="Straight Connector 37"/>
              <p:cNvCxnSpPr/>
              <p:nvPr/>
            </p:nvCxnSpPr>
            <p:spPr>
              <a:xfrm>
                <a:off x="944880" y="2093763"/>
                <a:ext cx="0" cy="881847"/>
              </a:xfrm>
              <a:prstGeom prst="line">
                <a:avLst/>
              </a:prstGeom>
            </p:spPr>
            <p:style>
              <a:lnRef idx="1">
                <a:schemeClr val="dk1"/>
              </a:lnRef>
              <a:fillRef idx="0">
                <a:schemeClr val="dk1"/>
              </a:fillRef>
              <a:effectRef idx="0">
                <a:schemeClr val="dk1"/>
              </a:effectRef>
              <a:fontRef idx="minor">
                <a:schemeClr val="tx1"/>
              </a:fontRef>
            </p:style>
          </p:cxnSp>
          <p:sp>
            <p:nvSpPr>
              <p:cNvPr id="121" name="TextBox 120"/>
              <p:cNvSpPr txBox="1"/>
              <p:nvPr/>
            </p:nvSpPr>
            <p:spPr>
              <a:xfrm>
                <a:off x="2308518" y="3110211"/>
                <a:ext cx="425116" cy="369332"/>
              </a:xfrm>
              <a:prstGeom prst="rect">
                <a:avLst/>
              </a:prstGeom>
              <a:noFill/>
            </p:spPr>
            <p:txBody>
              <a:bodyPr wrap="none" rtlCol="0">
                <a:spAutoFit/>
              </a:bodyPr>
              <a:lstStyle/>
              <a:p>
                <a:r>
                  <a:rPr lang="en-IN" dirty="0" smtClean="0"/>
                  <a:t>dx</a:t>
                </a:r>
                <a:endParaRPr lang="en-IN" dirty="0"/>
              </a:p>
            </p:txBody>
          </p:sp>
          <p:grpSp>
            <p:nvGrpSpPr>
              <p:cNvPr id="386" name="Group 385"/>
              <p:cNvGrpSpPr/>
              <p:nvPr/>
            </p:nvGrpSpPr>
            <p:grpSpPr>
              <a:xfrm>
                <a:off x="941070" y="1995172"/>
                <a:ext cx="3166110" cy="209551"/>
                <a:chOff x="941070" y="1995172"/>
                <a:chExt cx="3291840" cy="209551"/>
              </a:xfrm>
            </p:grpSpPr>
            <p:cxnSp>
              <p:nvCxnSpPr>
                <p:cNvPr id="32" name="Straight Connector 31"/>
                <p:cNvCxnSpPr/>
                <p:nvPr/>
              </p:nvCxnSpPr>
              <p:spPr>
                <a:xfrm rot="16200000" flipH="1">
                  <a:off x="2493332" y="2062801"/>
                  <a:ext cx="209551" cy="74294"/>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rot="5400000" flipH="1" flipV="1">
                  <a:off x="2479044" y="2007871"/>
                  <a:ext cx="94611" cy="73028"/>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rot="5400000" flipH="1" flipV="1">
                  <a:off x="2612392" y="2120903"/>
                  <a:ext cx="100963" cy="62865"/>
                </a:xfrm>
                <a:prstGeom prst="line">
                  <a:avLst/>
                </a:prstGeom>
              </p:spPr>
              <p:style>
                <a:lnRef idx="1">
                  <a:schemeClr val="dk1"/>
                </a:lnRef>
                <a:fillRef idx="0">
                  <a:schemeClr val="dk1"/>
                </a:fillRef>
                <a:effectRef idx="0">
                  <a:schemeClr val="dk1"/>
                </a:effectRef>
                <a:fontRef idx="minor">
                  <a:schemeClr val="tx1"/>
                </a:fontRef>
              </p:style>
            </p:cxnSp>
            <p:cxnSp>
              <p:nvCxnSpPr>
                <p:cNvPr id="369" name="Straight Connector 368"/>
                <p:cNvCxnSpPr/>
                <p:nvPr/>
              </p:nvCxnSpPr>
              <p:spPr>
                <a:xfrm>
                  <a:off x="2696210" y="2100113"/>
                  <a:ext cx="1536700" cy="1737"/>
                </a:xfrm>
                <a:prstGeom prst="line">
                  <a:avLst/>
                </a:prstGeom>
              </p:spPr>
              <p:style>
                <a:lnRef idx="1">
                  <a:schemeClr val="dk1"/>
                </a:lnRef>
                <a:fillRef idx="0">
                  <a:schemeClr val="dk1"/>
                </a:fillRef>
                <a:effectRef idx="0">
                  <a:schemeClr val="dk1"/>
                </a:effectRef>
                <a:fontRef idx="minor">
                  <a:schemeClr val="tx1"/>
                </a:fontRef>
              </p:style>
            </p:cxnSp>
            <p:cxnSp>
              <p:nvCxnSpPr>
                <p:cNvPr id="379" name="Straight Connector 378"/>
                <p:cNvCxnSpPr/>
                <p:nvPr/>
              </p:nvCxnSpPr>
              <p:spPr>
                <a:xfrm>
                  <a:off x="941070" y="2087880"/>
                  <a:ext cx="15506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7" name="Group 386"/>
              <p:cNvGrpSpPr/>
              <p:nvPr/>
            </p:nvGrpSpPr>
            <p:grpSpPr>
              <a:xfrm>
                <a:off x="947166" y="2848612"/>
                <a:ext cx="3144774" cy="209551"/>
                <a:chOff x="941070" y="1995172"/>
                <a:chExt cx="3291840" cy="209551"/>
              </a:xfrm>
            </p:grpSpPr>
            <p:cxnSp>
              <p:nvCxnSpPr>
                <p:cNvPr id="388" name="Straight Connector 387"/>
                <p:cNvCxnSpPr/>
                <p:nvPr/>
              </p:nvCxnSpPr>
              <p:spPr>
                <a:xfrm rot="16200000" flipH="1">
                  <a:off x="2493332" y="2062801"/>
                  <a:ext cx="209551" cy="74294"/>
                </a:xfrm>
                <a:prstGeom prst="line">
                  <a:avLst/>
                </a:prstGeom>
              </p:spPr>
              <p:style>
                <a:lnRef idx="1">
                  <a:schemeClr val="dk1"/>
                </a:lnRef>
                <a:fillRef idx="0">
                  <a:schemeClr val="dk1"/>
                </a:fillRef>
                <a:effectRef idx="0">
                  <a:schemeClr val="dk1"/>
                </a:effectRef>
                <a:fontRef idx="minor">
                  <a:schemeClr val="tx1"/>
                </a:fontRef>
              </p:style>
            </p:cxnSp>
            <p:cxnSp>
              <p:nvCxnSpPr>
                <p:cNvPr id="389" name="Straight Connector 388"/>
                <p:cNvCxnSpPr/>
                <p:nvPr/>
              </p:nvCxnSpPr>
              <p:spPr>
                <a:xfrm rot="5400000" flipH="1" flipV="1">
                  <a:off x="2479044" y="2007871"/>
                  <a:ext cx="94611" cy="73028"/>
                </a:xfrm>
                <a:prstGeom prst="line">
                  <a:avLst/>
                </a:prstGeom>
              </p:spPr>
              <p:style>
                <a:lnRef idx="1">
                  <a:schemeClr val="dk1"/>
                </a:lnRef>
                <a:fillRef idx="0">
                  <a:schemeClr val="dk1"/>
                </a:fillRef>
                <a:effectRef idx="0">
                  <a:schemeClr val="dk1"/>
                </a:effectRef>
                <a:fontRef idx="minor">
                  <a:schemeClr val="tx1"/>
                </a:fontRef>
              </p:style>
            </p:cxnSp>
            <p:cxnSp>
              <p:nvCxnSpPr>
                <p:cNvPr id="390" name="Straight Connector 389"/>
                <p:cNvCxnSpPr/>
                <p:nvPr/>
              </p:nvCxnSpPr>
              <p:spPr>
                <a:xfrm rot="5400000" flipH="1" flipV="1">
                  <a:off x="2612392" y="2120903"/>
                  <a:ext cx="100963" cy="62865"/>
                </a:xfrm>
                <a:prstGeom prst="line">
                  <a:avLst/>
                </a:prstGeom>
              </p:spPr>
              <p:style>
                <a:lnRef idx="1">
                  <a:schemeClr val="dk1"/>
                </a:lnRef>
                <a:fillRef idx="0">
                  <a:schemeClr val="dk1"/>
                </a:fillRef>
                <a:effectRef idx="0">
                  <a:schemeClr val="dk1"/>
                </a:effectRef>
                <a:fontRef idx="minor">
                  <a:schemeClr val="tx1"/>
                </a:fontRef>
              </p:style>
            </p:cxnSp>
            <p:cxnSp>
              <p:nvCxnSpPr>
                <p:cNvPr id="391" name="Straight Connector 390"/>
                <p:cNvCxnSpPr/>
                <p:nvPr/>
              </p:nvCxnSpPr>
              <p:spPr>
                <a:xfrm>
                  <a:off x="2696210" y="2100113"/>
                  <a:ext cx="1536700" cy="1737"/>
                </a:xfrm>
                <a:prstGeom prst="line">
                  <a:avLst/>
                </a:prstGeom>
              </p:spPr>
              <p:style>
                <a:lnRef idx="1">
                  <a:schemeClr val="dk1"/>
                </a:lnRef>
                <a:fillRef idx="0">
                  <a:schemeClr val="dk1"/>
                </a:fillRef>
                <a:effectRef idx="0">
                  <a:schemeClr val="dk1"/>
                </a:effectRef>
                <a:fontRef idx="minor">
                  <a:schemeClr val="tx1"/>
                </a:fontRef>
              </p:style>
            </p:cxnSp>
            <p:cxnSp>
              <p:nvCxnSpPr>
                <p:cNvPr id="392" name="Straight Connector 391"/>
                <p:cNvCxnSpPr/>
                <p:nvPr/>
              </p:nvCxnSpPr>
              <p:spPr>
                <a:xfrm>
                  <a:off x="941070" y="2087880"/>
                  <a:ext cx="15506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1" name="Straight Connector 400"/>
              <p:cNvCxnSpPr/>
              <p:nvPr/>
            </p:nvCxnSpPr>
            <p:spPr>
              <a:xfrm rot="5400000">
                <a:off x="3576640" y="2618422"/>
                <a:ext cx="1040763" cy="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27" name="Group 426"/>
          <p:cNvGrpSpPr/>
          <p:nvPr/>
        </p:nvGrpSpPr>
        <p:grpSpPr>
          <a:xfrm>
            <a:off x="4933950" y="1980948"/>
            <a:ext cx="3166110" cy="1484371"/>
            <a:chOff x="941070" y="1995172"/>
            <a:chExt cx="3166110" cy="1484371"/>
          </a:xfrm>
        </p:grpSpPr>
        <p:cxnSp>
          <p:nvCxnSpPr>
            <p:cNvPr id="428" name="Straight Connector 427"/>
            <p:cNvCxnSpPr/>
            <p:nvPr/>
          </p:nvCxnSpPr>
          <p:spPr>
            <a:xfrm>
              <a:off x="944880" y="2959390"/>
              <a:ext cx="0" cy="195290"/>
            </a:xfrm>
            <a:prstGeom prst="line">
              <a:avLst/>
            </a:prstGeom>
          </p:spPr>
          <p:style>
            <a:lnRef idx="1">
              <a:schemeClr val="dk1"/>
            </a:lnRef>
            <a:fillRef idx="0">
              <a:schemeClr val="dk1"/>
            </a:fillRef>
            <a:effectRef idx="0">
              <a:schemeClr val="dk1"/>
            </a:effectRef>
            <a:fontRef idx="minor">
              <a:schemeClr val="tx1"/>
            </a:fontRef>
          </p:style>
        </p:cxnSp>
        <p:cxnSp>
          <p:nvCxnSpPr>
            <p:cNvPr id="429" name="Straight Arrow Connector 428"/>
            <p:cNvCxnSpPr/>
            <p:nvPr/>
          </p:nvCxnSpPr>
          <p:spPr>
            <a:xfrm>
              <a:off x="944880" y="3116512"/>
              <a:ext cx="3157220" cy="768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nvGrpSpPr>
            <p:cNvPr id="430" name="Group 408"/>
            <p:cNvGrpSpPr/>
            <p:nvPr/>
          </p:nvGrpSpPr>
          <p:grpSpPr>
            <a:xfrm>
              <a:off x="941063" y="1995172"/>
              <a:ext cx="3166087" cy="1484371"/>
              <a:chOff x="941063" y="1995172"/>
              <a:chExt cx="3166087" cy="1484371"/>
            </a:xfrm>
          </p:grpSpPr>
          <p:cxnSp>
            <p:nvCxnSpPr>
              <p:cNvPr id="431" name="Straight Connector 430"/>
              <p:cNvCxnSpPr/>
              <p:nvPr/>
            </p:nvCxnSpPr>
            <p:spPr>
              <a:xfrm>
                <a:off x="944880" y="2093763"/>
                <a:ext cx="0" cy="881847"/>
              </a:xfrm>
              <a:prstGeom prst="line">
                <a:avLst/>
              </a:prstGeom>
            </p:spPr>
            <p:style>
              <a:lnRef idx="1">
                <a:schemeClr val="dk1"/>
              </a:lnRef>
              <a:fillRef idx="0">
                <a:schemeClr val="dk1"/>
              </a:fillRef>
              <a:effectRef idx="0">
                <a:schemeClr val="dk1"/>
              </a:effectRef>
              <a:fontRef idx="minor">
                <a:schemeClr val="tx1"/>
              </a:fontRef>
            </p:style>
          </p:cxnSp>
          <p:sp>
            <p:nvSpPr>
              <p:cNvPr id="432" name="TextBox 431"/>
              <p:cNvSpPr txBox="1"/>
              <p:nvPr/>
            </p:nvSpPr>
            <p:spPr>
              <a:xfrm>
                <a:off x="2308518" y="3110211"/>
                <a:ext cx="425116" cy="369332"/>
              </a:xfrm>
              <a:prstGeom prst="rect">
                <a:avLst/>
              </a:prstGeom>
              <a:noFill/>
            </p:spPr>
            <p:txBody>
              <a:bodyPr wrap="none" rtlCol="0">
                <a:spAutoFit/>
              </a:bodyPr>
              <a:lstStyle/>
              <a:p>
                <a:r>
                  <a:rPr lang="en-IN" dirty="0" smtClean="0"/>
                  <a:t>dx</a:t>
                </a:r>
                <a:endParaRPr lang="en-IN" dirty="0"/>
              </a:p>
            </p:txBody>
          </p:sp>
          <p:grpSp>
            <p:nvGrpSpPr>
              <p:cNvPr id="433" name="Group 385"/>
              <p:cNvGrpSpPr/>
              <p:nvPr/>
            </p:nvGrpSpPr>
            <p:grpSpPr>
              <a:xfrm>
                <a:off x="941063" y="1995172"/>
                <a:ext cx="3166087" cy="209551"/>
                <a:chOff x="941070" y="1995172"/>
                <a:chExt cx="3291840" cy="209551"/>
              </a:xfrm>
            </p:grpSpPr>
            <p:cxnSp>
              <p:nvCxnSpPr>
                <p:cNvPr id="441" name="Straight Connector 440"/>
                <p:cNvCxnSpPr/>
                <p:nvPr/>
              </p:nvCxnSpPr>
              <p:spPr>
                <a:xfrm rot="16200000" flipH="1">
                  <a:off x="2493332" y="2062801"/>
                  <a:ext cx="209551" cy="74294"/>
                </a:xfrm>
                <a:prstGeom prst="line">
                  <a:avLst/>
                </a:prstGeom>
              </p:spPr>
              <p:style>
                <a:lnRef idx="1">
                  <a:schemeClr val="dk1"/>
                </a:lnRef>
                <a:fillRef idx="0">
                  <a:schemeClr val="dk1"/>
                </a:fillRef>
                <a:effectRef idx="0">
                  <a:schemeClr val="dk1"/>
                </a:effectRef>
                <a:fontRef idx="minor">
                  <a:schemeClr val="tx1"/>
                </a:fontRef>
              </p:style>
            </p:cxnSp>
            <p:cxnSp>
              <p:nvCxnSpPr>
                <p:cNvPr id="442" name="Straight Connector 441"/>
                <p:cNvCxnSpPr/>
                <p:nvPr/>
              </p:nvCxnSpPr>
              <p:spPr>
                <a:xfrm rot="5400000" flipH="1" flipV="1">
                  <a:off x="2479044" y="2007871"/>
                  <a:ext cx="94611" cy="73028"/>
                </a:xfrm>
                <a:prstGeom prst="line">
                  <a:avLst/>
                </a:prstGeom>
              </p:spPr>
              <p:style>
                <a:lnRef idx="1">
                  <a:schemeClr val="dk1"/>
                </a:lnRef>
                <a:fillRef idx="0">
                  <a:schemeClr val="dk1"/>
                </a:fillRef>
                <a:effectRef idx="0">
                  <a:schemeClr val="dk1"/>
                </a:effectRef>
                <a:fontRef idx="minor">
                  <a:schemeClr val="tx1"/>
                </a:fontRef>
              </p:style>
            </p:cxnSp>
            <p:cxnSp>
              <p:nvCxnSpPr>
                <p:cNvPr id="443" name="Straight Connector 442"/>
                <p:cNvCxnSpPr/>
                <p:nvPr/>
              </p:nvCxnSpPr>
              <p:spPr>
                <a:xfrm rot="5400000" flipH="1" flipV="1">
                  <a:off x="2612392" y="2120903"/>
                  <a:ext cx="100963" cy="62865"/>
                </a:xfrm>
                <a:prstGeom prst="line">
                  <a:avLst/>
                </a:prstGeom>
              </p:spPr>
              <p:style>
                <a:lnRef idx="1">
                  <a:schemeClr val="dk1"/>
                </a:lnRef>
                <a:fillRef idx="0">
                  <a:schemeClr val="dk1"/>
                </a:fillRef>
                <a:effectRef idx="0">
                  <a:schemeClr val="dk1"/>
                </a:effectRef>
                <a:fontRef idx="minor">
                  <a:schemeClr val="tx1"/>
                </a:fontRef>
              </p:style>
            </p:cxnSp>
            <p:cxnSp>
              <p:nvCxnSpPr>
                <p:cNvPr id="444" name="Straight Connector 443"/>
                <p:cNvCxnSpPr/>
                <p:nvPr/>
              </p:nvCxnSpPr>
              <p:spPr>
                <a:xfrm>
                  <a:off x="2696210" y="2100113"/>
                  <a:ext cx="1536700" cy="1737"/>
                </a:xfrm>
                <a:prstGeom prst="line">
                  <a:avLst/>
                </a:prstGeom>
              </p:spPr>
              <p:style>
                <a:lnRef idx="1">
                  <a:schemeClr val="dk1"/>
                </a:lnRef>
                <a:fillRef idx="0">
                  <a:schemeClr val="dk1"/>
                </a:fillRef>
                <a:effectRef idx="0">
                  <a:schemeClr val="dk1"/>
                </a:effectRef>
                <a:fontRef idx="minor">
                  <a:schemeClr val="tx1"/>
                </a:fontRef>
              </p:style>
            </p:cxnSp>
            <p:cxnSp>
              <p:nvCxnSpPr>
                <p:cNvPr id="445" name="Straight Connector 444"/>
                <p:cNvCxnSpPr/>
                <p:nvPr/>
              </p:nvCxnSpPr>
              <p:spPr>
                <a:xfrm>
                  <a:off x="941070" y="2087880"/>
                  <a:ext cx="15506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4" name="Group 386"/>
              <p:cNvGrpSpPr/>
              <p:nvPr/>
            </p:nvGrpSpPr>
            <p:grpSpPr>
              <a:xfrm>
                <a:off x="947170" y="2848612"/>
                <a:ext cx="3144788" cy="209551"/>
                <a:chOff x="941070" y="1995172"/>
                <a:chExt cx="3291840" cy="209551"/>
              </a:xfrm>
            </p:grpSpPr>
            <p:cxnSp>
              <p:nvCxnSpPr>
                <p:cNvPr id="436" name="Straight Connector 435"/>
                <p:cNvCxnSpPr/>
                <p:nvPr/>
              </p:nvCxnSpPr>
              <p:spPr>
                <a:xfrm rot="16200000" flipH="1">
                  <a:off x="2493332" y="2062801"/>
                  <a:ext cx="209551" cy="74294"/>
                </a:xfrm>
                <a:prstGeom prst="line">
                  <a:avLst/>
                </a:prstGeom>
              </p:spPr>
              <p:style>
                <a:lnRef idx="1">
                  <a:schemeClr val="dk1"/>
                </a:lnRef>
                <a:fillRef idx="0">
                  <a:schemeClr val="dk1"/>
                </a:fillRef>
                <a:effectRef idx="0">
                  <a:schemeClr val="dk1"/>
                </a:effectRef>
                <a:fontRef idx="minor">
                  <a:schemeClr val="tx1"/>
                </a:fontRef>
              </p:style>
            </p:cxnSp>
            <p:cxnSp>
              <p:nvCxnSpPr>
                <p:cNvPr id="437" name="Straight Connector 436"/>
                <p:cNvCxnSpPr/>
                <p:nvPr/>
              </p:nvCxnSpPr>
              <p:spPr>
                <a:xfrm rot="5400000" flipH="1" flipV="1">
                  <a:off x="2479044" y="2007871"/>
                  <a:ext cx="94611" cy="73028"/>
                </a:xfrm>
                <a:prstGeom prst="line">
                  <a:avLst/>
                </a:prstGeom>
              </p:spPr>
              <p:style>
                <a:lnRef idx="1">
                  <a:schemeClr val="dk1"/>
                </a:lnRef>
                <a:fillRef idx="0">
                  <a:schemeClr val="dk1"/>
                </a:fillRef>
                <a:effectRef idx="0">
                  <a:schemeClr val="dk1"/>
                </a:effectRef>
                <a:fontRef idx="minor">
                  <a:schemeClr val="tx1"/>
                </a:fontRef>
              </p:style>
            </p:cxnSp>
            <p:cxnSp>
              <p:nvCxnSpPr>
                <p:cNvPr id="438" name="Straight Connector 437"/>
                <p:cNvCxnSpPr/>
                <p:nvPr/>
              </p:nvCxnSpPr>
              <p:spPr>
                <a:xfrm rot="5400000" flipH="1" flipV="1">
                  <a:off x="2612392" y="2120903"/>
                  <a:ext cx="100963" cy="62865"/>
                </a:xfrm>
                <a:prstGeom prst="line">
                  <a:avLst/>
                </a:prstGeom>
              </p:spPr>
              <p:style>
                <a:lnRef idx="1">
                  <a:schemeClr val="dk1"/>
                </a:lnRef>
                <a:fillRef idx="0">
                  <a:schemeClr val="dk1"/>
                </a:fillRef>
                <a:effectRef idx="0">
                  <a:schemeClr val="dk1"/>
                </a:effectRef>
                <a:fontRef idx="minor">
                  <a:schemeClr val="tx1"/>
                </a:fontRef>
              </p:style>
            </p:cxnSp>
            <p:cxnSp>
              <p:nvCxnSpPr>
                <p:cNvPr id="439" name="Straight Connector 438"/>
                <p:cNvCxnSpPr/>
                <p:nvPr/>
              </p:nvCxnSpPr>
              <p:spPr>
                <a:xfrm>
                  <a:off x="2696210" y="2100113"/>
                  <a:ext cx="1536700" cy="1737"/>
                </a:xfrm>
                <a:prstGeom prst="line">
                  <a:avLst/>
                </a:prstGeom>
              </p:spPr>
              <p:style>
                <a:lnRef idx="1">
                  <a:schemeClr val="dk1"/>
                </a:lnRef>
                <a:fillRef idx="0">
                  <a:schemeClr val="dk1"/>
                </a:fillRef>
                <a:effectRef idx="0">
                  <a:schemeClr val="dk1"/>
                </a:effectRef>
                <a:fontRef idx="minor">
                  <a:schemeClr val="tx1"/>
                </a:fontRef>
              </p:style>
            </p:cxnSp>
            <p:cxnSp>
              <p:nvCxnSpPr>
                <p:cNvPr id="440" name="Straight Connector 439"/>
                <p:cNvCxnSpPr/>
                <p:nvPr/>
              </p:nvCxnSpPr>
              <p:spPr>
                <a:xfrm>
                  <a:off x="941070" y="2087880"/>
                  <a:ext cx="15506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5" name="Straight Connector 434"/>
              <p:cNvCxnSpPr/>
              <p:nvPr/>
            </p:nvCxnSpPr>
            <p:spPr>
              <a:xfrm rot="5400000">
                <a:off x="3576640" y="2618422"/>
                <a:ext cx="1040763" cy="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95" name="Group 494"/>
          <p:cNvGrpSpPr/>
          <p:nvPr/>
        </p:nvGrpSpPr>
        <p:grpSpPr>
          <a:xfrm>
            <a:off x="6333467" y="2491740"/>
            <a:ext cx="298473" cy="284707"/>
            <a:chOff x="6341087" y="2418080"/>
            <a:chExt cx="298473" cy="284707"/>
          </a:xfrm>
        </p:grpSpPr>
        <p:sp>
          <p:nvSpPr>
            <p:cNvPr id="142" name="Oval 141"/>
            <p:cNvSpPr/>
            <p:nvPr/>
          </p:nvSpPr>
          <p:spPr>
            <a:xfrm>
              <a:off x="6341087" y="2418080"/>
              <a:ext cx="298473" cy="284707"/>
            </a:xfrm>
            <a:prstGeom prst="ellipse">
              <a:avLst/>
            </a:prstGeom>
            <a:solidFill>
              <a:schemeClr val="accent1">
                <a:alpha val="3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7" name="Oval 446"/>
            <p:cNvSpPr/>
            <p:nvPr/>
          </p:nvSpPr>
          <p:spPr>
            <a:xfrm>
              <a:off x="6382512" y="2455418"/>
              <a:ext cx="213360" cy="2133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8" name="Group 217"/>
          <p:cNvGrpSpPr/>
          <p:nvPr/>
        </p:nvGrpSpPr>
        <p:grpSpPr>
          <a:xfrm>
            <a:off x="620408" y="4412488"/>
            <a:ext cx="7348588" cy="2163818"/>
            <a:chOff x="620408" y="4412488"/>
            <a:chExt cx="7348588" cy="2163818"/>
          </a:xfrm>
        </p:grpSpPr>
        <p:sp>
          <p:nvSpPr>
            <p:cNvPr id="250" name="TextBox 249"/>
            <p:cNvSpPr txBox="1"/>
            <p:nvPr/>
          </p:nvSpPr>
          <p:spPr>
            <a:xfrm>
              <a:off x="4520160" y="5008012"/>
              <a:ext cx="263214" cy="369332"/>
            </a:xfrm>
            <a:prstGeom prst="rect">
              <a:avLst/>
            </a:prstGeom>
            <a:noFill/>
          </p:spPr>
          <p:txBody>
            <a:bodyPr wrap="none" rtlCol="0">
              <a:spAutoFit/>
            </a:bodyPr>
            <a:lstStyle/>
            <a:p>
              <a:r>
                <a:rPr lang="en-IN" dirty="0" smtClean="0"/>
                <a:t>t</a:t>
              </a:r>
              <a:endParaRPr lang="en-IN" dirty="0"/>
            </a:p>
          </p:txBody>
        </p:sp>
        <p:grpSp>
          <p:nvGrpSpPr>
            <p:cNvPr id="536" name="Group 535"/>
            <p:cNvGrpSpPr/>
            <p:nvPr/>
          </p:nvGrpSpPr>
          <p:grpSpPr>
            <a:xfrm>
              <a:off x="620408" y="4412488"/>
              <a:ext cx="7348588" cy="2163818"/>
              <a:chOff x="620408" y="4412488"/>
              <a:chExt cx="7348588" cy="2163818"/>
            </a:xfrm>
          </p:grpSpPr>
          <p:sp>
            <p:nvSpPr>
              <p:cNvPr id="245" name="TextBox 244"/>
              <p:cNvSpPr txBox="1"/>
              <p:nvPr/>
            </p:nvSpPr>
            <p:spPr>
              <a:xfrm>
                <a:off x="620408" y="4880597"/>
                <a:ext cx="263214" cy="369332"/>
              </a:xfrm>
              <a:prstGeom prst="rect">
                <a:avLst/>
              </a:prstGeom>
              <a:noFill/>
            </p:spPr>
            <p:txBody>
              <a:bodyPr wrap="none" rtlCol="0">
                <a:spAutoFit/>
              </a:bodyPr>
              <a:lstStyle/>
              <a:p>
                <a:r>
                  <a:rPr lang="en-IN" dirty="0" smtClean="0"/>
                  <a:t>t</a:t>
                </a:r>
                <a:endParaRPr lang="en-IN" dirty="0"/>
              </a:p>
            </p:txBody>
          </p:sp>
          <p:grpSp>
            <p:nvGrpSpPr>
              <p:cNvPr id="535" name="Group 534"/>
              <p:cNvGrpSpPr/>
              <p:nvPr/>
            </p:nvGrpSpPr>
            <p:grpSpPr>
              <a:xfrm>
                <a:off x="850222" y="4412488"/>
                <a:ext cx="7118774" cy="2163818"/>
                <a:chOff x="850222" y="4412488"/>
                <a:chExt cx="7118774" cy="2163818"/>
              </a:xfrm>
            </p:grpSpPr>
            <p:grpSp>
              <p:nvGrpSpPr>
                <p:cNvPr id="534" name="Group 533"/>
                <p:cNvGrpSpPr/>
                <p:nvPr/>
              </p:nvGrpSpPr>
              <p:grpSpPr>
                <a:xfrm>
                  <a:off x="850222" y="4412488"/>
                  <a:ext cx="3228002" cy="2105169"/>
                  <a:chOff x="850222" y="4412488"/>
                  <a:chExt cx="3228002" cy="2105169"/>
                </a:xfrm>
              </p:grpSpPr>
              <p:sp>
                <p:nvSpPr>
                  <p:cNvPr id="222" name="TextBox 221"/>
                  <p:cNvSpPr txBox="1"/>
                  <p:nvPr/>
                </p:nvSpPr>
                <p:spPr>
                  <a:xfrm>
                    <a:off x="1326841" y="6148325"/>
                    <a:ext cx="2184124" cy="369332"/>
                  </a:xfrm>
                  <a:prstGeom prst="rect">
                    <a:avLst/>
                  </a:prstGeom>
                  <a:noFill/>
                </p:spPr>
                <p:txBody>
                  <a:bodyPr wrap="none" rtlCol="0">
                    <a:spAutoFit/>
                  </a:bodyPr>
                  <a:lstStyle/>
                  <a:p>
                    <a:r>
                      <a:rPr lang="en-IN" dirty="0"/>
                      <a:t> </a:t>
                    </a:r>
                    <a:r>
                      <a:rPr lang="en-IN" dirty="0" smtClean="0"/>
                      <a:t>       </a:t>
                    </a:r>
                    <a:r>
                      <a:rPr lang="en-IN" dirty="0"/>
                      <a:t>Multi-yarn layer</a:t>
                    </a:r>
                    <a:endParaRPr lang="en-IN" dirty="0"/>
                  </a:p>
                </p:txBody>
              </p:sp>
              <p:sp>
                <p:nvSpPr>
                  <p:cNvPr id="233" name="TextBox 232"/>
                  <p:cNvSpPr txBox="1"/>
                  <p:nvPr/>
                </p:nvSpPr>
                <p:spPr>
                  <a:xfrm>
                    <a:off x="2275648" y="5889540"/>
                    <a:ext cx="425116" cy="369332"/>
                  </a:xfrm>
                  <a:prstGeom prst="rect">
                    <a:avLst/>
                  </a:prstGeom>
                  <a:noFill/>
                </p:spPr>
                <p:txBody>
                  <a:bodyPr wrap="none" rtlCol="0">
                    <a:spAutoFit/>
                  </a:bodyPr>
                  <a:lstStyle/>
                  <a:p>
                    <a:r>
                      <a:rPr lang="en-IN" dirty="0" smtClean="0"/>
                      <a:t>dx</a:t>
                    </a:r>
                    <a:endParaRPr lang="en-IN" dirty="0"/>
                  </a:p>
                </p:txBody>
              </p:sp>
              <p:grpSp>
                <p:nvGrpSpPr>
                  <p:cNvPr id="533" name="Group 532"/>
                  <p:cNvGrpSpPr/>
                  <p:nvPr/>
                </p:nvGrpSpPr>
                <p:grpSpPr>
                  <a:xfrm>
                    <a:off x="850222" y="4412488"/>
                    <a:ext cx="3228002" cy="1548024"/>
                    <a:chOff x="850222" y="4668520"/>
                    <a:chExt cx="3228002" cy="1548024"/>
                  </a:xfrm>
                </p:grpSpPr>
                <p:cxnSp>
                  <p:nvCxnSpPr>
                    <p:cNvPr id="229" name="Straight Connector 228"/>
                    <p:cNvCxnSpPr/>
                    <p:nvPr/>
                  </p:nvCxnSpPr>
                  <p:spPr>
                    <a:xfrm>
                      <a:off x="1009208" y="6014249"/>
                      <a:ext cx="0" cy="195290"/>
                    </a:xfrm>
                    <a:prstGeom prst="line">
                      <a:avLst/>
                    </a:prstGeom>
                  </p:spPr>
                  <p:style>
                    <a:lnRef idx="1">
                      <a:schemeClr val="dk1"/>
                    </a:lnRef>
                    <a:fillRef idx="0">
                      <a:schemeClr val="dk1"/>
                    </a:fillRef>
                    <a:effectRef idx="0">
                      <a:schemeClr val="dk1"/>
                    </a:effectRef>
                    <a:fontRef idx="minor">
                      <a:schemeClr val="tx1"/>
                    </a:fontRef>
                  </p:style>
                </p:cxnSp>
                <p:grpSp>
                  <p:nvGrpSpPr>
                    <p:cNvPr id="532" name="Group 531"/>
                    <p:cNvGrpSpPr/>
                    <p:nvPr/>
                  </p:nvGrpSpPr>
                  <p:grpSpPr>
                    <a:xfrm>
                      <a:off x="850222" y="4668520"/>
                      <a:ext cx="3228002" cy="1548024"/>
                      <a:chOff x="859366" y="4549648"/>
                      <a:chExt cx="3228002" cy="1548024"/>
                    </a:xfrm>
                  </p:grpSpPr>
                  <p:grpSp>
                    <p:nvGrpSpPr>
                      <p:cNvPr id="338" name="Group 337"/>
                      <p:cNvGrpSpPr/>
                      <p:nvPr/>
                    </p:nvGrpSpPr>
                    <p:grpSpPr>
                      <a:xfrm>
                        <a:off x="1005840" y="4549648"/>
                        <a:ext cx="3073400" cy="1348232"/>
                        <a:chOff x="1030224" y="4584192"/>
                        <a:chExt cx="3078480" cy="1347216"/>
                      </a:xfrm>
                    </p:grpSpPr>
                    <p:grpSp>
                      <p:nvGrpSpPr>
                        <p:cNvPr id="336" name="Group 335"/>
                        <p:cNvGrpSpPr/>
                        <p:nvPr/>
                      </p:nvGrpSpPr>
                      <p:grpSpPr>
                        <a:xfrm>
                          <a:off x="1103376" y="4657346"/>
                          <a:ext cx="2895600" cy="1199893"/>
                          <a:chOff x="1121664" y="4573524"/>
                          <a:chExt cx="2903220" cy="1204484"/>
                        </a:xfrm>
                      </p:grpSpPr>
                      <p:grpSp>
                        <p:nvGrpSpPr>
                          <p:cNvPr id="280" name="Group 279"/>
                          <p:cNvGrpSpPr/>
                          <p:nvPr/>
                        </p:nvGrpSpPr>
                        <p:grpSpPr>
                          <a:xfrm>
                            <a:off x="1121664" y="4573524"/>
                            <a:ext cx="2903220" cy="180356"/>
                            <a:chOff x="426720" y="3268980"/>
                            <a:chExt cx="2903220" cy="180356"/>
                          </a:xfrm>
                        </p:grpSpPr>
                        <p:sp>
                          <p:nvSpPr>
                            <p:cNvPr id="281" name="Oval 280"/>
                            <p:cNvSpPr/>
                            <p:nvPr/>
                          </p:nvSpPr>
                          <p:spPr>
                            <a:xfrm>
                              <a:off x="88138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p:nvPr/>
                          </p:nvSpPr>
                          <p:spPr>
                            <a:xfrm>
                              <a:off x="65405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p:nvPr/>
                          </p:nvSpPr>
                          <p:spPr>
                            <a:xfrm>
                              <a:off x="133604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p:nvPr/>
                          </p:nvSpPr>
                          <p:spPr>
                            <a:xfrm>
                              <a:off x="110871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p:nvPr/>
                          </p:nvSpPr>
                          <p:spPr>
                            <a:xfrm>
                              <a:off x="179070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p:nvPr/>
                          </p:nvSpPr>
                          <p:spPr>
                            <a:xfrm>
                              <a:off x="156337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p:nvPr/>
                          </p:nvSpPr>
                          <p:spPr>
                            <a:xfrm>
                              <a:off x="224536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p:nvPr/>
                          </p:nvSpPr>
                          <p:spPr>
                            <a:xfrm>
                              <a:off x="201803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p:nvSpPr>
                          <p:spPr>
                            <a:xfrm>
                              <a:off x="270002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p:nvPr/>
                          </p:nvSpPr>
                          <p:spPr>
                            <a:xfrm>
                              <a:off x="247269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p:nvPr/>
                          </p:nvSpPr>
                          <p:spPr>
                            <a:xfrm>
                              <a:off x="315468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p:nvPr/>
                          </p:nvSpPr>
                          <p:spPr>
                            <a:xfrm>
                              <a:off x="292735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p:nvSpPr>
                          <p:spPr>
                            <a:xfrm>
                              <a:off x="42672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Oval 447"/>
                            <p:cNvSpPr/>
                            <p:nvPr/>
                          </p:nvSpPr>
                          <p:spPr>
                            <a:xfrm>
                              <a:off x="88138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Oval 448"/>
                            <p:cNvSpPr/>
                            <p:nvPr/>
                          </p:nvSpPr>
                          <p:spPr>
                            <a:xfrm>
                              <a:off x="65405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Oval 449"/>
                            <p:cNvSpPr/>
                            <p:nvPr/>
                          </p:nvSpPr>
                          <p:spPr>
                            <a:xfrm>
                              <a:off x="133604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Oval 450"/>
                            <p:cNvSpPr/>
                            <p:nvPr/>
                          </p:nvSpPr>
                          <p:spPr>
                            <a:xfrm>
                              <a:off x="110871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Oval 451"/>
                            <p:cNvSpPr/>
                            <p:nvPr/>
                          </p:nvSpPr>
                          <p:spPr>
                            <a:xfrm>
                              <a:off x="179070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Oval 452"/>
                            <p:cNvSpPr/>
                            <p:nvPr/>
                          </p:nvSpPr>
                          <p:spPr>
                            <a:xfrm>
                              <a:off x="156337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Oval 453"/>
                            <p:cNvSpPr/>
                            <p:nvPr/>
                          </p:nvSpPr>
                          <p:spPr>
                            <a:xfrm>
                              <a:off x="224536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Oval 454"/>
                            <p:cNvSpPr/>
                            <p:nvPr/>
                          </p:nvSpPr>
                          <p:spPr>
                            <a:xfrm>
                              <a:off x="201803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Oval 455"/>
                            <p:cNvSpPr/>
                            <p:nvPr/>
                          </p:nvSpPr>
                          <p:spPr>
                            <a:xfrm>
                              <a:off x="270002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Oval 456"/>
                            <p:cNvSpPr/>
                            <p:nvPr/>
                          </p:nvSpPr>
                          <p:spPr>
                            <a:xfrm>
                              <a:off x="247269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Oval 457"/>
                            <p:cNvSpPr/>
                            <p:nvPr/>
                          </p:nvSpPr>
                          <p:spPr>
                            <a:xfrm>
                              <a:off x="315468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Oval 458"/>
                            <p:cNvSpPr/>
                            <p:nvPr/>
                          </p:nvSpPr>
                          <p:spPr>
                            <a:xfrm>
                              <a:off x="292735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Oval 459"/>
                            <p:cNvSpPr/>
                            <p:nvPr/>
                          </p:nvSpPr>
                          <p:spPr>
                            <a:xfrm>
                              <a:off x="42672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4" name="Group 293"/>
                          <p:cNvGrpSpPr/>
                          <p:nvPr/>
                        </p:nvGrpSpPr>
                        <p:grpSpPr>
                          <a:xfrm>
                            <a:off x="1121664" y="4914900"/>
                            <a:ext cx="2903220" cy="180356"/>
                            <a:chOff x="426720" y="3268980"/>
                            <a:chExt cx="2903220" cy="180356"/>
                          </a:xfrm>
                        </p:grpSpPr>
                        <p:sp>
                          <p:nvSpPr>
                            <p:cNvPr id="295" name="Oval 294"/>
                            <p:cNvSpPr/>
                            <p:nvPr/>
                          </p:nvSpPr>
                          <p:spPr>
                            <a:xfrm>
                              <a:off x="88138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p:nvPr/>
                          </p:nvSpPr>
                          <p:spPr>
                            <a:xfrm>
                              <a:off x="65405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p:nvPr/>
                          </p:nvSpPr>
                          <p:spPr>
                            <a:xfrm>
                              <a:off x="133604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p:cNvSpPr/>
                            <p:nvPr/>
                          </p:nvSpPr>
                          <p:spPr>
                            <a:xfrm>
                              <a:off x="110871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p:nvPr/>
                          </p:nvSpPr>
                          <p:spPr>
                            <a:xfrm>
                              <a:off x="179070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p:cNvSpPr/>
                            <p:nvPr/>
                          </p:nvSpPr>
                          <p:spPr>
                            <a:xfrm>
                              <a:off x="156337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p:cNvSpPr/>
                            <p:nvPr/>
                          </p:nvSpPr>
                          <p:spPr>
                            <a:xfrm>
                              <a:off x="224536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p:cNvSpPr/>
                            <p:nvPr/>
                          </p:nvSpPr>
                          <p:spPr>
                            <a:xfrm>
                              <a:off x="201803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p:nvPr/>
                          </p:nvSpPr>
                          <p:spPr>
                            <a:xfrm>
                              <a:off x="270002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p:nvPr/>
                          </p:nvSpPr>
                          <p:spPr>
                            <a:xfrm>
                              <a:off x="247269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p:nvPr/>
                          </p:nvSpPr>
                          <p:spPr>
                            <a:xfrm>
                              <a:off x="315468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p:cNvSpPr/>
                            <p:nvPr/>
                          </p:nvSpPr>
                          <p:spPr>
                            <a:xfrm>
                              <a:off x="292735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p:cNvSpPr/>
                            <p:nvPr/>
                          </p:nvSpPr>
                          <p:spPr>
                            <a:xfrm>
                              <a:off x="42672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Oval 460"/>
                            <p:cNvSpPr/>
                            <p:nvPr/>
                          </p:nvSpPr>
                          <p:spPr>
                            <a:xfrm>
                              <a:off x="88138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Oval 461"/>
                            <p:cNvSpPr/>
                            <p:nvPr/>
                          </p:nvSpPr>
                          <p:spPr>
                            <a:xfrm>
                              <a:off x="65405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Oval 462"/>
                            <p:cNvSpPr/>
                            <p:nvPr/>
                          </p:nvSpPr>
                          <p:spPr>
                            <a:xfrm>
                              <a:off x="133604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Oval 463"/>
                            <p:cNvSpPr/>
                            <p:nvPr/>
                          </p:nvSpPr>
                          <p:spPr>
                            <a:xfrm>
                              <a:off x="110871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Oval 464"/>
                            <p:cNvSpPr/>
                            <p:nvPr/>
                          </p:nvSpPr>
                          <p:spPr>
                            <a:xfrm>
                              <a:off x="179070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Oval 465"/>
                            <p:cNvSpPr/>
                            <p:nvPr/>
                          </p:nvSpPr>
                          <p:spPr>
                            <a:xfrm>
                              <a:off x="156337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Oval 466"/>
                            <p:cNvSpPr/>
                            <p:nvPr/>
                          </p:nvSpPr>
                          <p:spPr>
                            <a:xfrm>
                              <a:off x="224536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Oval 467"/>
                            <p:cNvSpPr/>
                            <p:nvPr/>
                          </p:nvSpPr>
                          <p:spPr>
                            <a:xfrm>
                              <a:off x="201803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Oval 468"/>
                            <p:cNvSpPr/>
                            <p:nvPr/>
                          </p:nvSpPr>
                          <p:spPr>
                            <a:xfrm>
                              <a:off x="270002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Oval 469"/>
                            <p:cNvSpPr/>
                            <p:nvPr/>
                          </p:nvSpPr>
                          <p:spPr>
                            <a:xfrm>
                              <a:off x="247269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Oval 470"/>
                            <p:cNvSpPr/>
                            <p:nvPr/>
                          </p:nvSpPr>
                          <p:spPr>
                            <a:xfrm>
                              <a:off x="315468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Oval 471"/>
                            <p:cNvSpPr/>
                            <p:nvPr/>
                          </p:nvSpPr>
                          <p:spPr>
                            <a:xfrm>
                              <a:off x="292735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Oval 472"/>
                            <p:cNvSpPr/>
                            <p:nvPr/>
                          </p:nvSpPr>
                          <p:spPr>
                            <a:xfrm>
                              <a:off x="42672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8" name="Group 307"/>
                          <p:cNvGrpSpPr/>
                          <p:nvPr/>
                        </p:nvGrpSpPr>
                        <p:grpSpPr>
                          <a:xfrm>
                            <a:off x="1121664" y="5256276"/>
                            <a:ext cx="2903220" cy="180356"/>
                            <a:chOff x="426720" y="3268980"/>
                            <a:chExt cx="2903220" cy="180356"/>
                          </a:xfrm>
                        </p:grpSpPr>
                        <p:sp>
                          <p:nvSpPr>
                            <p:cNvPr id="309" name="Oval 308"/>
                            <p:cNvSpPr/>
                            <p:nvPr/>
                          </p:nvSpPr>
                          <p:spPr>
                            <a:xfrm>
                              <a:off x="88138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p:cNvSpPr/>
                            <p:nvPr/>
                          </p:nvSpPr>
                          <p:spPr>
                            <a:xfrm>
                              <a:off x="65405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p:cNvSpPr/>
                            <p:nvPr/>
                          </p:nvSpPr>
                          <p:spPr>
                            <a:xfrm>
                              <a:off x="133604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p:cNvSpPr/>
                            <p:nvPr/>
                          </p:nvSpPr>
                          <p:spPr>
                            <a:xfrm>
                              <a:off x="110871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p:cNvSpPr/>
                            <p:nvPr/>
                          </p:nvSpPr>
                          <p:spPr>
                            <a:xfrm>
                              <a:off x="179070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p:cNvSpPr/>
                            <p:nvPr/>
                          </p:nvSpPr>
                          <p:spPr>
                            <a:xfrm>
                              <a:off x="156337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p:cNvSpPr/>
                            <p:nvPr/>
                          </p:nvSpPr>
                          <p:spPr>
                            <a:xfrm>
                              <a:off x="224536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p:cNvSpPr/>
                            <p:nvPr/>
                          </p:nvSpPr>
                          <p:spPr>
                            <a:xfrm>
                              <a:off x="201803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p:cNvSpPr/>
                            <p:nvPr/>
                          </p:nvSpPr>
                          <p:spPr>
                            <a:xfrm>
                              <a:off x="270002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Oval 317"/>
                            <p:cNvSpPr/>
                            <p:nvPr/>
                          </p:nvSpPr>
                          <p:spPr>
                            <a:xfrm>
                              <a:off x="247269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Oval 318"/>
                            <p:cNvSpPr/>
                            <p:nvPr/>
                          </p:nvSpPr>
                          <p:spPr>
                            <a:xfrm>
                              <a:off x="3154680" y="3268980"/>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Oval 319"/>
                            <p:cNvSpPr/>
                            <p:nvPr/>
                          </p:nvSpPr>
                          <p:spPr>
                            <a:xfrm>
                              <a:off x="2927350" y="3268980"/>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Oval 320"/>
                            <p:cNvSpPr/>
                            <p:nvPr/>
                          </p:nvSpPr>
                          <p:spPr>
                            <a:xfrm>
                              <a:off x="42672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Oval 473"/>
                            <p:cNvSpPr/>
                            <p:nvPr/>
                          </p:nvSpPr>
                          <p:spPr>
                            <a:xfrm>
                              <a:off x="88138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Oval 474"/>
                            <p:cNvSpPr/>
                            <p:nvPr/>
                          </p:nvSpPr>
                          <p:spPr>
                            <a:xfrm>
                              <a:off x="65405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Oval 475"/>
                            <p:cNvSpPr/>
                            <p:nvPr/>
                          </p:nvSpPr>
                          <p:spPr>
                            <a:xfrm>
                              <a:off x="133604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Oval 476"/>
                            <p:cNvSpPr/>
                            <p:nvPr/>
                          </p:nvSpPr>
                          <p:spPr>
                            <a:xfrm>
                              <a:off x="110871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Oval 477"/>
                            <p:cNvSpPr/>
                            <p:nvPr/>
                          </p:nvSpPr>
                          <p:spPr>
                            <a:xfrm>
                              <a:off x="179070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9" name="Oval 478"/>
                            <p:cNvSpPr/>
                            <p:nvPr/>
                          </p:nvSpPr>
                          <p:spPr>
                            <a:xfrm>
                              <a:off x="156337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Oval 479"/>
                            <p:cNvSpPr/>
                            <p:nvPr/>
                          </p:nvSpPr>
                          <p:spPr>
                            <a:xfrm>
                              <a:off x="224536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Oval 480"/>
                            <p:cNvSpPr/>
                            <p:nvPr/>
                          </p:nvSpPr>
                          <p:spPr>
                            <a:xfrm>
                              <a:off x="201803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 name="Oval 481"/>
                            <p:cNvSpPr/>
                            <p:nvPr/>
                          </p:nvSpPr>
                          <p:spPr>
                            <a:xfrm>
                              <a:off x="270002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Oval 482"/>
                            <p:cNvSpPr/>
                            <p:nvPr/>
                          </p:nvSpPr>
                          <p:spPr>
                            <a:xfrm>
                              <a:off x="247269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Oval 483"/>
                            <p:cNvSpPr/>
                            <p:nvPr/>
                          </p:nvSpPr>
                          <p:spPr>
                            <a:xfrm>
                              <a:off x="42672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2" name="Group 321"/>
                          <p:cNvGrpSpPr/>
                          <p:nvPr/>
                        </p:nvGrpSpPr>
                        <p:grpSpPr>
                          <a:xfrm>
                            <a:off x="1121664" y="5597652"/>
                            <a:ext cx="2903220" cy="180356"/>
                            <a:chOff x="426720" y="3268980"/>
                            <a:chExt cx="2903220" cy="180356"/>
                          </a:xfrm>
                        </p:grpSpPr>
                        <p:sp>
                          <p:nvSpPr>
                            <p:cNvPr id="323" name="Oval 322"/>
                            <p:cNvSpPr/>
                            <p:nvPr/>
                          </p:nvSpPr>
                          <p:spPr>
                            <a:xfrm>
                              <a:off x="88138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val 323"/>
                            <p:cNvSpPr/>
                            <p:nvPr/>
                          </p:nvSpPr>
                          <p:spPr>
                            <a:xfrm>
                              <a:off x="65405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p:cNvSpPr/>
                            <p:nvPr/>
                          </p:nvSpPr>
                          <p:spPr>
                            <a:xfrm>
                              <a:off x="133604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Oval 325"/>
                            <p:cNvSpPr/>
                            <p:nvPr/>
                          </p:nvSpPr>
                          <p:spPr>
                            <a:xfrm>
                              <a:off x="110871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Oval 326"/>
                            <p:cNvSpPr/>
                            <p:nvPr/>
                          </p:nvSpPr>
                          <p:spPr>
                            <a:xfrm>
                              <a:off x="179070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Oval 327"/>
                            <p:cNvSpPr/>
                            <p:nvPr/>
                          </p:nvSpPr>
                          <p:spPr>
                            <a:xfrm>
                              <a:off x="156337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p:cNvSpPr/>
                            <p:nvPr/>
                          </p:nvSpPr>
                          <p:spPr>
                            <a:xfrm>
                              <a:off x="224536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Oval 329"/>
                            <p:cNvSpPr/>
                            <p:nvPr/>
                          </p:nvSpPr>
                          <p:spPr>
                            <a:xfrm>
                              <a:off x="201803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Oval 330"/>
                            <p:cNvSpPr/>
                            <p:nvPr/>
                          </p:nvSpPr>
                          <p:spPr>
                            <a:xfrm>
                              <a:off x="2700020" y="3268980"/>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Oval 331"/>
                            <p:cNvSpPr/>
                            <p:nvPr/>
                          </p:nvSpPr>
                          <p:spPr>
                            <a:xfrm>
                              <a:off x="247269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Oval 332"/>
                            <p:cNvSpPr/>
                            <p:nvPr/>
                          </p:nvSpPr>
                          <p:spPr>
                            <a:xfrm>
                              <a:off x="3154680" y="3268980"/>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p:cNvSpPr/>
                            <p:nvPr/>
                          </p:nvSpPr>
                          <p:spPr>
                            <a:xfrm>
                              <a:off x="2927350" y="3268980"/>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Oval 334"/>
                            <p:cNvSpPr/>
                            <p:nvPr/>
                          </p:nvSpPr>
                          <p:spPr>
                            <a:xfrm>
                              <a:off x="426720" y="3268980"/>
                              <a:ext cx="175260" cy="175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Oval 484"/>
                            <p:cNvSpPr/>
                            <p:nvPr/>
                          </p:nvSpPr>
                          <p:spPr>
                            <a:xfrm>
                              <a:off x="88138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6" name="Oval 485"/>
                            <p:cNvSpPr/>
                            <p:nvPr/>
                          </p:nvSpPr>
                          <p:spPr>
                            <a:xfrm>
                              <a:off x="65405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Oval 486"/>
                            <p:cNvSpPr/>
                            <p:nvPr/>
                          </p:nvSpPr>
                          <p:spPr>
                            <a:xfrm>
                              <a:off x="133604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Oval 487"/>
                            <p:cNvSpPr/>
                            <p:nvPr/>
                          </p:nvSpPr>
                          <p:spPr>
                            <a:xfrm>
                              <a:off x="110871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 name="Oval 488"/>
                            <p:cNvSpPr/>
                            <p:nvPr/>
                          </p:nvSpPr>
                          <p:spPr>
                            <a:xfrm>
                              <a:off x="179070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Oval 489"/>
                            <p:cNvSpPr/>
                            <p:nvPr/>
                          </p:nvSpPr>
                          <p:spPr>
                            <a:xfrm>
                              <a:off x="156337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Oval 490"/>
                            <p:cNvSpPr/>
                            <p:nvPr/>
                          </p:nvSpPr>
                          <p:spPr>
                            <a:xfrm>
                              <a:off x="224536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2" name="Oval 491"/>
                            <p:cNvSpPr/>
                            <p:nvPr/>
                          </p:nvSpPr>
                          <p:spPr>
                            <a:xfrm>
                              <a:off x="201803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Oval 492"/>
                            <p:cNvSpPr/>
                            <p:nvPr/>
                          </p:nvSpPr>
                          <p:spPr>
                            <a:xfrm>
                              <a:off x="247269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Oval 493"/>
                            <p:cNvSpPr/>
                            <p:nvPr/>
                          </p:nvSpPr>
                          <p:spPr>
                            <a:xfrm>
                              <a:off x="426720" y="3274076"/>
                              <a:ext cx="175260" cy="1752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37" name="Rectangle 336"/>
                        <p:cNvSpPr/>
                        <p:nvPr/>
                      </p:nvSpPr>
                      <p:spPr>
                        <a:xfrm>
                          <a:off x="1030224" y="4584192"/>
                          <a:ext cx="3078480" cy="1347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8" name="Group 527"/>
                      <p:cNvGrpSpPr/>
                      <p:nvPr/>
                    </p:nvGrpSpPr>
                    <p:grpSpPr>
                      <a:xfrm>
                        <a:off x="859366" y="4549685"/>
                        <a:ext cx="3228002" cy="1547987"/>
                        <a:chOff x="859366" y="4668557"/>
                        <a:chExt cx="3228002" cy="1547987"/>
                      </a:xfrm>
                    </p:grpSpPr>
                    <p:cxnSp>
                      <p:nvCxnSpPr>
                        <p:cNvPr id="230" name="Straight Connector 229"/>
                        <p:cNvCxnSpPr/>
                        <p:nvPr/>
                      </p:nvCxnSpPr>
                      <p:spPr>
                        <a:xfrm>
                          <a:off x="4073926" y="6021254"/>
                          <a:ext cx="0" cy="195290"/>
                        </a:xfrm>
                        <a:prstGeom prst="line">
                          <a:avLst/>
                        </a:prstGeom>
                      </p:spPr>
                      <p:style>
                        <a:lnRef idx="1">
                          <a:schemeClr val="dk1"/>
                        </a:lnRef>
                        <a:fillRef idx="0">
                          <a:schemeClr val="dk1"/>
                        </a:fillRef>
                        <a:effectRef idx="0">
                          <a:schemeClr val="dk1"/>
                        </a:effectRef>
                        <a:fontRef idx="minor">
                          <a:schemeClr val="tx1"/>
                        </a:fontRef>
                      </p:style>
                    </p:cxnSp>
                    <p:cxnSp>
                      <p:nvCxnSpPr>
                        <p:cNvPr id="239" name="Straight Arrow Connector 238"/>
                        <p:cNvCxnSpPr/>
                        <p:nvPr/>
                      </p:nvCxnSpPr>
                      <p:spPr>
                        <a:xfrm rot="16200000" flipH="1">
                          <a:off x="201550" y="5333620"/>
                          <a:ext cx="1331214" cy="304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3" name="Straight Connector 242"/>
                        <p:cNvCxnSpPr/>
                        <p:nvPr/>
                      </p:nvCxnSpPr>
                      <p:spPr>
                        <a:xfrm>
                          <a:off x="859366" y="4668557"/>
                          <a:ext cx="142222" cy="0"/>
                        </a:xfrm>
                        <a:prstGeom prst="line">
                          <a:avLst/>
                        </a:prstGeom>
                      </p:spPr>
                      <p:style>
                        <a:lnRef idx="1">
                          <a:schemeClr val="dk1"/>
                        </a:lnRef>
                        <a:fillRef idx="0">
                          <a:schemeClr val="dk1"/>
                        </a:fillRef>
                        <a:effectRef idx="0">
                          <a:schemeClr val="dk1"/>
                        </a:effectRef>
                        <a:fontRef idx="minor">
                          <a:schemeClr val="tx1"/>
                        </a:fontRef>
                      </p:style>
                    </p:cxnSp>
                    <p:cxnSp>
                      <p:nvCxnSpPr>
                        <p:cNvPr id="244" name="Straight Connector 243"/>
                        <p:cNvCxnSpPr/>
                        <p:nvPr/>
                      </p:nvCxnSpPr>
                      <p:spPr>
                        <a:xfrm>
                          <a:off x="859366" y="6010439"/>
                          <a:ext cx="142222" cy="0"/>
                        </a:xfrm>
                        <a:prstGeom prst="line">
                          <a:avLst/>
                        </a:prstGeom>
                      </p:spPr>
                      <p:style>
                        <a:lnRef idx="1">
                          <a:schemeClr val="dk1"/>
                        </a:lnRef>
                        <a:fillRef idx="0">
                          <a:schemeClr val="dk1"/>
                        </a:fillRef>
                        <a:effectRef idx="0">
                          <a:schemeClr val="dk1"/>
                        </a:effectRef>
                        <a:fontRef idx="minor">
                          <a:schemeClr val="tx1"/>
                        </a:fontRef>
                      </p:style>
                    </p:cxnSp>
                    <p:cxnSp>
                      <p:nvCxnSpPr>
                        <p:cNvPr id="351" name="Straight Arrow Connector 350"/>
                        <p:cNvCxnSpPr/>
                        <p:nvPr/>
                      </p:nvCxnSpPr>
                      <p:spPr>
                        <a:xfrm>
                          <a:off x="1002030" y="6206490"/>
                          <a:ext cx="3085338" cy="2286"/>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grpSp>
            </p:grpSp>
            <p:grpSp>
              <p:nvGrpSpPr>
                <p:cNvPr id="531" name="Group 530"/>
                <p:cNvGrpSpPr/>
                <p:nvPr/>
              </p:nvGrpSpPr>
              <p:grpSpPr>
                <a:xfrm>
                  <a:off x="4792449" y="4443984"/>
                  <a:ext cx="3176547" cy="2132322"/>
                  <a:chOff x="4755873" y="4572000"/>
                  <a:chExt cx="3176547" cy="2132322"/>
                </a:xfrm>
              </p:grpSpPr>
              <p:sp>
                <p:nvSpPr>
                  <p:cNvPr id="223" name="TextBox 222"/>
                  <p:cNvSpPr txBox="1"/>
                  <p:nvPr/>
                </p:nvSpPr>
                <p:spPr>
                  <a:xfrm>
                    <a:off x="5394790" y="6334990"/>
                    <a:ext cx="2404826" cy="369332"/>
                  </a:xfrm>
                  <a:prstGeom prst="rect">
                    <a:avLst/>
                  </a:prstGeom>
                  <a:noFill/>
                </p:spPr>
                <p:txBody>
                  <a:bodyPr wrap="none" rtlCol="0">
                    <a:spAutoFit/>
                  </a:bodyPr>
                  <a:lstStyle/>
                  <a:p>
                    <a:r>
                      <a:rPr lang="en-IN" dirty="0" smtClean="0"/>
                      <a:t>4 no. of monolithic </a:t>
                    </a:r>
                    <a:r>
                      <a:rPr lang="en-IN" dirty="0"/>
                      <a:t>bar</a:t>
                    </a:r>
                    <a:endParaRPr lang="en-IN" dirty="0"/>
                  </a:p>
                </p:txBody>
              </p:sp>
              <p:cxnSp>
                <p:nvCxnSpPr>
                  <p:cNvPr id="234" name="Straight Arrow Connector 233"/>
                  <p:cNvCxnSpPr/>
                  <p:nvPr/>
                </p:nvCxnSpPr>
                <p:spPr>
                  <a:xfrm>
                    <a:off x="4882896" y="6108192"/>
                    <a:ext cx="3049524" cy="304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36" name="Straight Connector 235"/>
                  <p:cNvCxnSpPr/>
                  <p:nvPr/>
                </p:nvCxnSpPr>
                <p:spPr>
                  <a:xfrm>
                    <a:off x="4895555" y="5963345"/>
                    <a:ext cx="0" cy="195290"/>
                  </a:xfrm>
                  <a:prstGeom prst="line">
                    <a:avLst/>
                  </a:prstGeom>
                </p:spPr>
                <p:style>
                  <a:lnRef idx="1">
                    <a:schemeClr val="dk1"/>
                  </a:lnRef>
                  <a:fillRef idx="0">
                    <a:schemeClr val="dk1"/>
                  </a:fillRef>
                  <a:effectRef idx="0">
                    <a:schemeClr val="dk1"/>
                  </a:effectRef>
                  <a:fontRef idx="minor">
                    <a:schemeClr val="tx1"/>
                  </a:fontRef>
                </p:style>
              </p:cxnSp>
              <p:cxnSp>
                <p:nvCxnSpPr>
                  <p:cNvPr id="237" name="Straight Connector 236"/>
                  <p:cNvCxnSpPr/>
                  <p:nvPr/>
                </p:nvCxnSpPr>
                <p:spPr>
                  <a:xfrm>
                    <a:off x="7929516" y="6013130"/>
                    <a:ext cx="0" cy="195290"/>
                  </a:xfrm>
                  <a:prstGeom prst="line">
                    <a:avLst/>
                  </a:prstGeom>
                </p:spPr>
                <p:style>
                  <a:lnRef idx="1">
                    <a:schemeClr val="dk1"/>
                  </a:lnRef>
                  <a:fillRef idx="0">
                    <a:schemeClr val="dk1"/>
                  </a:fillRef>
                  <a:effectRef idx="0">
                    <a:schemeClr val="dk1"/>
                  </a:effectRef>
                  <a:fontRef idx="minor">
                    <a:schemeClr val="tx1"/>
                  </a:fontRef>
                </p:style>
              </p:cxnSp>
              <p:sp>
                <p:nvSpPr>
                  <p:cNvPr id="238" name="TextBox 237"/>
                  <p:cNvSpPr txBox="1"/>
                  <p:nvPr/>
                </p:nvSpPr>
                <p:spPr>
                  <a:xfrm>
                    <a:off x="6190741" y="6060990"/>
                    <a:ext cx="425116" cy="369332"/>
                  </a:xfrm>
                  <a:prstGeom prst="rect">
                    <a:avLst/>
                  </a:prstGeom>
                  <a:noFill/>
                </p:spPr>
                <p:txBody>
                  <a:bodyPr wrap="none" rtlCol="0">
                    <a:spAutoFit/>
                  </a:bodyPr>
                  <a:lstStyle/>
                  <a:p>
                    <a:r>
                      <a:rPr lang="en-IN" dirty="0" smtClean="0"/>
                      <a:t>dx</a:t>
                    </a:r>
                    <a:endParaRPr lang="en-IN" dirty="0"/>
                  </a:p>
                </p:txBody>
              </p:sp>
              <p:cxnSp>
                <p:nvCxnSpPr>
                  <p:cNvPr id="246" name="Straight Arrow Connector 245"/>
                  <p:cNvCxnSpPr/>
                  <p:nvPr/>
                </p:nvCxnSpPr>
                <p:spPr>
                  <a:xfrm rot="5400000">
                    <a:off x="4037301" y="5290573"/>
                    <a:ext cx="1442249" cy="510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7" name="Straight Connector 246"/>
                  <p:cNvCxnSpPr/>
                  <p:nvPr/>
                </p:nvCxnSpPr>
                <p:spPr>
                  <a:xfrm>
                    <a:off x="4764329" y="4585947"/>
                    <a:ext cx="142222" cy="0"/>
                  </a:xfrm>
                  <a:prstGeom prst="line">
                    <a:avLst/>
                  </a:prstGeom>
                </p:spPr>
                <p:style>
                  <a:lnRef idx="1">
                    <a:schemeClr val="dk1"/>
                  </a:lnRef>
                  <a:fillRef idx="0">
                    <a:schemeClr val="dk1"/>
                  </a:fillRef>
                  <a:effectRef idx="0">
                    <a:schemeClr val="dk1"/>
                  </a:effectRef>
                  <a:fontRef idx="minor">
                    <a:schemeClr val="tx1"/>
                  </a:fontRef>
                </p:style>
              </p:cxnSp>
              <p:cxnSp>
                <p:nvCxnSpPr>
                  <p:cNvPr id="248" name="Straight Connector 247"/>
                  <p:cNvCxnSpPr/>
                  <p:nvPr/>
                </p:nvCxnSpPr>
                <p:spPr>
                  <a:xfrm>
                    <a:off x="4755873" y="6015744"/>
                    <a:ext cx="142222" cy="0"/>
                  </a:xfrm>
                  <a:prstGeom prst="line">
                    <a:avLst/>
                  </a:prstGeom>
                </p:spPr>
                <p:style>
                  <a:lnRef idx="1">
                    <a:schemeClr val="dk1"/>
                  </a:lnRef>
                  <a:fillRef idx="0">
                    <a:schemeClr val="dk1"/>
                  </a:fillRef>
                  <a:effectRef idx="0">
                    <a:schemeClr val="dk1"/>
                  </a:effectRef>
                  <a:fontRef idx="minor">
                    <a:schemeClr val="tx1"/>
                  </a:fontRef>
                </p:style>
              </p:cxnSp>
              <p:grpSp>
                <p:nvGrpSpPr>
                  <p:cNvPr id="521" name="Group 520"/>
                  <p:cNvGrpSpPr/>
                  <p:nvPr/>
                </p:nvGrpSpPr>
                <p:grpSpPr>
                  <a:xfrm>
                    <a:off x="6275553" y="4674108"/>
                    <a:ext cx="216687" cy="1265163"/>
                    <a:chOff x="6586449" y="4741165"/>
                    <a:chExt cx="202969" cy="1185068"/>
                  </a:xfrm>
                </p:grpSpPr>
                <p:grpSp>
                  <p:nvGrpSpPr>
                    <p:cNvPr id="508" name="Group 507"/>
                    <p:cNvGrpSpPr/>
                    <p:nvPr/>
                  </p:nvGrpSpPr>
                  <p:grpSpPr>
                    <a:xfrm>
                      <a:off x="6586449" y="4741165"/>
                      <a:ext cx="202969" cy="197516"/>
                      <a:chOff x="6341079" y="2418081"/>
                      <a:chExt cx="275208" cy="287154"/>
                    </a:xfrm>
                  </p:grpSpPr>
                  <p:sp>
                    <p:nvSpPr>
                      <p:cNvPr id="509" name="Oval 508"/>
                      <p:cNvSpPr/>
                      <p:nvPr/>
                    </p:nvSpPr>
                    <p:spPr>
                      <a:xfrm>
                        <a:off x="6341079" y="2418081"/>
                        <a:ext cx="275208" cy="287154"/>
                      </a:xfrm>
                      <a:prstGeom prst="ellipse">
                        <a:avLst/>
                      </a:prstGeom>
                      <a:solidFill>
                        <a:schemeClr val="accent1">
                          <a:alpha val="3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0" name="Oval 509"/>
                      <p:cNvSpPr/>
                      <p:nvPr/>
                    </p:nvSpPr>
                    <p:spPr>
                      <a:xfrm>
                        <a:off x="6390415" y="2471031"/>
                        <a:ext cx="177988" cy="1791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1" name="Group 510"/>
                    <p:cNvGrpSpPr/>
                    <p:nvPr/>
                  </p:nvGrpSpPr>
                  <p:grpSpPr>
                    <a:xfrm>
                      <a:off x="6586449" y="5070349"/>
                      <a:ext cx="202969" cy="197516"/>
                      <a:chOff x="6341079" y="2418081"/>
                      <a:chExt cx="275208" cy="287154"/>
                    </a:xfrm>
                  </p:grpSpPr>
                  <p:sp>
                    <p:nvSpPr>
                      <p:cNvPr id="512" name="Oval 511"/>
                      <p:cNvSpPr/>
                      <p:nvPr/>
                    </p:nvSpPr>
                    <p:spPr>
                      <a:xfrm>
                        <a:off x="6341079" y="2418081"/>
                        <a:ext cx="275208" cy="287154"/>
                      </a:xfrm>
                      <a:prstGeom prst="ellipse">
                        <a:avLst/>
                      </a:prstGeom>
                      <a:solidFill>
                        <a:schemeClr val="accent1">
                          <a:alpha val="3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3" name="Oval 512"/>
                      <p:cNvSpPr/>
                      <p:nvPr/>
                    </p:nvSpPr>
                    <p:spPr>
                      <a:xfrm>
                        <a:off x="6390415" y="2471031"/>
                        <a:ext cx="177988" cy="1791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4" name="Group 513"/>
                    <p:cNvGrpSpPr/>
                    <p:nvPr/>
                  </p:nvGrpSpPr>
                  <p:grpSpPr>
                    <a:xfrm>
                      <a:off x="6586449" y="5399533"/>
                      <a:ext cx="202969" cy="197516"/>
                      <a:chOff x="6341079" y="2418081"/>
                      <a:chExt cx="275208" cy="287154"/>
                    </a:xfrm>
                  </p:grpSpPr>
                  <p:sp>
                    <p:nvSpPr>
                      <p:cNvPr id="515" name="Oval 514"/>
                      <p:cNvSpPr/>
                      <p:nvPr/>
                    </p:nvSpPr>
                    <p:spPr>
                      <a:xfrm>
                        <a:off x="6341079" y="2418081"/>
                        <a:ext cx="275208" cy="287154"/>
                      </a:xfrm>
                      <a:prstGeom prst="ellipse">
                        <a:avLst/>
                      </a:prstGeom>
                      <a:solidFill>
                        <a:schemeClr val="accent1">
                          <a:alpha val="3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6" name="Oval 515"/>
                      <p:cNvSpPr/>
                      <p:nvPr/>
                    </p:nvSpPr>
                    <p:spPr>
                      <a:xfrm>
                        <a:off x="6390415" y="2471031"/>
                        <a:ext cx="177988" cy="1791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7" name="Group 516"/>
                    <p:cNvGrpSpPr/>
                    <p:nvPr/>
                  </p:nvGrpSpPr>
                  <p:grpSpPr>
                    <a:xfrm>
                      <a:off x="6586449" y="5728717"/>
                      <a:ext cx="202969" cy="197516"/>
                      <a:chOff x="6341079" y="2418081"/>
                      <a:chExt cx="275208" cy="287154"/>
                    </a:xfrm>
                  </p:grpSpPr>
                  <p:sp>
                    <p:nvSpPr>
                      <p:cNvPr id="518" name="Oval 517"/>
                      <p:cNvSpPr/>
                      <p:nvPr/>
                    </p:nvSpPr>
                    <p:spPr>
                      <a:xfrm>
                        <a:off x="6341079" y="2418081"/>
                        <a:ext cx="275208" cy="287154"/>
                      </a:xfrm>
                      <a:prstGeom prst="ellipse">
                        <a:avLst/>
                      </a:prstGeom>
                      <a:solidFill>
                        <a:schemeClr val="accent1">
                          <a:alpha val="3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9" name="Oval 518"/>
                      <p:cNvSpPr/>
                      <p:nvPr/>
                    </p:nvSpPr>
                    <p:spPr>
                      <a:xfrm>
                        <a:off x="6390415" y="2471031"/>
                        <a:ext cx="177988" cy="1791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20" name="Rectangle 519"/>
                  <p:cNvSpPr/>
                  <p:nvPr/>
                </p:nvSpPr>
                <p:spPr>
                  <a:xfrm>
                    <a:off x="4895088" y="4590288"/>
                    <a:ext cx="3035808" cy="14264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8"/>
                                        </p:tgtEl>
                                        <p:attrNameLst>
                                          <p:attrName>style.visibility</p:attrName>
                                        </p:attrNameLst>
                                      </p:cBhvr>
                                      <p:to>
                                        <p:strVal val="visible"/>
                                      </p:to>
                                    </p:set>
                                    <p:animEffect transition="in" filter="wipe(up)">
                                      <p:cBhvr>
                                        <p:cTn id="7" dur="5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580193" y="1214886"/>
            <a:ext cx="3513600" cy="4605198"/>
            <a:chOff x="302400" y="705600"/>
            <a:chExt cx="3513600" cy="4605198"/>
          </a:xfrm>
        </p:grpSpPr>
        <p:sp>
          <p:nvSpPr>
            <p:cNvPr id="16" name="Rounded Rectangle 15"/>
            <p:cNvSpPr/>
            <p:nvPr/>
          </p:nvSpPr>
          <p:spPr>
            <a:xfrm>
              <a:off x="885600" y="705600"/>
              <a:ext cx="1900800" cy="4968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Concrete</a:t>
              </a:r>
              <a:endParaRPr lang="en-IN" b="1" dirty="0">
                <a:solidFill>
                  <a:schemeClr val="tx1"/>
                </a:solidFill>
              </a:endParaRPr>
            </a:p>
          </p:txBody>
        </p:sp>
        <p:cxnSp>
          <p:nvCxnSpPr>
            <p:cNvPr id="18" name="Straight Arrow Connector 17"/>
            <p:cNvCxnSpPr>
              <a:stCxn id="16" idx="2"/>
            </p:cNvCxnSpPr>
            <p:nvPr/>
          </p:nvCxnSpPr>
          <p:spPr>
            <a:xfrm>
              <a:off x="1836000" y="1202400"/>
              <a:ext cx="0" cy="518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885600" y="1720800"/>
              <a:ext cx="1972800" cy="77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Total strain </a:t>
              </a:r>
              <a:r>
                <a:rPr lang="en-IN" b="1" dirty="0" smtClean="0">
                  <a:solidFill>
                    <a:schemeClr val="tx1"/>
                  </a:solidFill>
                </a:rPr>
                <a:t>rotating </a:t>
              </a:r>
              <a:r>
                <a:rPr lang="en-IN" b="1" dirty="0">
                  <a:solidFill>
                    <a:schemeClr val="tx1"/>
                  </a:solidFill>
                </a:rPr>
                <a:t>crack model</a:t>
              </a:r>
              <a:endParaRPr lang="en-IN" b="1" dirty="0">
                <a:solidFill>
                  <a:schemeClr val="tx1"/>
                </a:solidFill>
              </a:endParaRPr>
            </a:p>
          </p:txBody>
        </p:sp>
        <p:cxnSp>
          <p:nvCxnSpPr>
            <p:cNvPr id="20" name="Straight Arrow Connector 19"/>
            <p:cNvCxnSpPr/>
            <p:nvPr/>
          </p:nvCxnSpPr>
          <p:spPr>
            <a:xfrm flipH="1">
              <a:off x="993600" y="2491200"/>
              <a:ext cx="842400" cy="698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1836000" y="2491200"/>
              <a:ext cx="892800" cy="698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ound Same Side Corner Rectangle 28"/>
            <p:cNvSpPr/>
            <p:nvPr/>
          </p:nvSpPr>
          <p:spPr>
            <a:xfrm>
              <a:off x="302400" y="3261600"/>
              <a:ext cx="1612800" cy="508398"/>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Tensile</a:t>
              </a:r>
              <a:endParaRPr lang="en-IN" b="1" dirty="0">
                <a:solidFill>
                  <a:schemeClr val="tx1"/>
                </a:solidFill>
              </a:endParaRPr>
            </a:p>
          </p:txBody>
        </p:sp>
        <p:sp>
          <p:nvSpPr>
            <p:cNvPr id="30" name="Round Same Side Corner Rectangle 29"/>
            <p:cNvSpPr/>
            <p:nvPr/>
          </p:nvSpPr>
          <p:spPr>
            <a:xfrm>
              <a:off x="2170800" y="3232800"/>
              <a:ext cx="1645200" cy="537198"/>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Compressive</a:t>
              </a:r>
              <a:endParaRPr lang="en-IN" b="1" dirty="0">
                <a:solidFill>
                  <a:schemeClr val="tx1"/>
                </a:solidFill>
              </a:endParaRPr>
            </a:p>
          </p:txBody>
        </p:sp>
        <p:cxnSp>
          <p:nvCxnSpPr>
            <p:cNvPr id="33" name="Straight Arrow Connector 32"/>
            <p:cNvCxnSpPr/>
            <p:nvPr/>
          </p:nvCxnSpPr>
          <p:spPr>
            <a:xfrm>
              <a:off x="990000" y="3799596"/>
              <a:ext cx="7200" cy="5788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2851200" y="3795996"/>
              <a:ext cx="7200" cy="5788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ound Same Side Corner Rectangle 35"/>
            <p:cNvSpPr/>
            <p:nvPr/>
          </p:nvSpPr>
          <p:spPr>
            <a:xfrm>
              <a:off x="302400" y="4407996"/>
              <a:ext cx="1612800" cy="90280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solidFill>
                    <a:schemeClr val="tx1"/>
                  </a:solidFill>
                </a:rPr>
                <a:t>Hordijk</a:t>
              </a:r>
              <a:r>
                <a:rPr lang="en-IN" b="1" dirty="0">
                  <a:solidFill>
                    <a:schemeClr val="tx1"/>
                  </a:solidFill>
                </a:rPr>
                <a:t> constitutive law</a:t>
              </a:r>
              <a:endParaRPr lang="en-IN" b="1" dirty="0">
                <a:solidFill>
                  <a:schemeClr val="tx1"/>
                </a:solidFill>
              </a:endParaRPr>
            </a:p>
          </p:txBody>
        </p:sp>
        <p:sp>
          <p:nvSpPr>
            <p:cNvPr id="37" name="Round Same Side Corner Rectangle 36"/>
            <p:cNvSpPr/>
            <p:nvPr/>
          </p:nvSpPr>
          <p:spPr>
            <a:xfrm>
              <a:off x="2170800" y="4400796"/>
              <a:ext cx="1612800" cy="90280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solidFill>
                    <a:schemeClr val="tx1"/>
                  </a:solidFill>
                </a:rPr>
                <a:t>Thorenfeldt</a:t>
              </a:r>
              <a:r>
                <a:rPr lang="en-IN" b="1" dirty="0">
                  <a:solidFill>
                    <a:schemeClr val="tx1"/>
                  </a:solidFill>
                </a:rPr>
                <a:t> constitutive law</a:t>
              </a:r>
              <a:endParaRPr lang="en-IN" b="1" dirty="0">
                <a:solidFill>
                  <a:schemeClr val="tx1"/>
                </a:solidFill>
              </a:endParaRPr>
            </a:p>
          </p:txBody>
        </p:sp>
      </p:grpSp>
      <mc:AlternateContent xmlns:mc="http://schemas.openxmlformats.org/markup-compatibility/2006">
        <mc:Choice xmlns:a14="http://schemas.microsoft.com/office/drawing/2010/main" Requires="a14">
          <p:sp>
            <p:nvSpPr>
              <p:cNvPr id="41" name="TextBox 40"/>
              <p:cNvSpPr txBox="1"/>
              <p:nvPr/>
            </p:nvSpPr>
            <p:spPr>
              <a:xfrm>
                <a:off x="6429600" y="4361093"/>
                <a:ext cx="2066400" cy="369332"/>
              </a:xfrm>
              <a:prstGeom prst="rect">
                <a:avLst/>
              </a:prstGeom>
              <a:noFill/>
            </p:spPr>
            <p:txBody>
              <a:bodyPr wrap="square" rtlCol="0">
                <a:spAutoFit/>
              </a:bodyPr>
              <a:lstStyle/>
              <a:p>
                <a:r>
                  <a:rPr lang="en-IN" dirty="0"/>
                  <a:t>;</a:t>
                </a:r>
                <a14:m>
                  <m:oMath xmlns:m="http://schemas.openxmlformats.org/officeDocument/2006/math">
                    <m:r>
                      <a:rPr lang="en-IN" b="0" i="1" smtClean="0">
                        <a:latin typeface="Cambria Math" panose="02040503050406030204" pitchFamily="18" charset="0"/>
                      </a:rPr>
                      <m:t>ℎ</m:t>
                    </m:r>
                  </m:oMath>
                </a14:m>
                <a:r>
                  <a:rPr lang="en-IN" dirty="0"/>
                  <a:t>= size of element.</a:t>
                </a:r>
                <a:endParaRPr lang="en-IN" dirty="0"/>
              </a:p>
            </p:txBody>
          </p:sp>
        </mc:Choice>
        <mc:Fallback>
          <p:sp>
            <p:nvSpPr>
              <p:cNvPr id="41" name="TextBox 40"/>
              <p:cNvSpPr txBox="1">
                <a:spLocks noRot="1" noChangeAspect="1" noMove="1" noResize="1" noEditPoints="1" noAdjustHandles="1" noChangeArrowheads="1" noChangeShapeType="1" noTextEdit="1"/>
              </p:cNvSpPr>
              <p:nvPr/>
            </p:nvSpPr>
            <p:spPr>
              <a:xfrm>
                <a:off x="6429600" y="4361093"/>
                <a:ext cx="2066400" cy="369332"/>
              </a:xfrm>
              <a:prstGeom prst="rect">
                <a:avLst/>
              </a:prstGeom>
              <a:blipFill rotWithShape="1">
                <a:blip r:embed="rId1"/>
                <a:stretch>
                  <a:fillRect l="-11" t="-148" r="16" b="84"/>
                </a:stretch>
              </a:blipFill>
            </p:spPr>
            <p:txBody>
              <a:bodyPr/>
              <a:lstStyle/>
              <a:p>
                <a:r>
                  <a:rPr lang="en-US" altLang="en-US">
                    <a:noFill/>
                  </a:rPr>
                  <a:t> </a:t>
                </a:r>
              </a:p>
            </p:txBody>
          </p:sp>
        </mc:Fallback>
      </mc:AlternateContent>
      <p:pic>
        <p:nvPicPr>
          <p:cNvPr id="42" name="Picture 41"/>
          <p:cNvPicPr>
            <a:picLocks noChangeAspect="1"/>
          </p:cNvPicPr>
          <p:nvPr/>
        </p:nvPicPr>
        <p:blipFill rotWithShape="1">
          <a:blip r:embed="rId2"/>
          <a:srcRect l="22573" t="6360" r="20866" b="3232"/>
          <a:stretch>
            <a:fillRect/>
          </a:stretch>
        </p:blipFill>
        <p:spPr>
          <a:xfrm>
            <a:off x="4545735" y="4806446"/>
            <a:ext cx="1470993" cy="1748333"/>
          </a:xfrm>
          <a:prstGeom prst="rect">
            <a:avLst/>
          </a:prstGeom>
        </p:spPr>
      </p:pic>
      <p:pic>
        <p:nvPicPr>
          <p:cNvPr id="43" name="Picture 42"/>
          <p:cNvPicPr>
            <a:picLocks noChangeAspect="1"/>
          </p:cNvPicPr>
          <p:nvPr/>
        </p:nvPicPr>
        <p:blipFill rotWithShape="1">
          <a:blip r:embed="rId3"/>
          <a:srcRect l="33298" t="8096" r="15938" b="9227"/>
          <a:stretch>
            <a:fillRect/>
          </a:stretch>
        </p:blipFill>
        <p:spPr>
          <a:xfrm>
            <a:off x="6769613" y="4727127"/>
            <a:ext cx="1726387" cy="1590935"/>
          </a:xfrm>
          <a:prstGeom prst="rect">
            <a:avLst/>
          </a:prstGeom>
        </p:spPr>
      </p:pic>
      <p:sp>
        <p:nvSpPr>
          <p:cNvPr id="44" name="TextBox 43"/>
          <p:cNvSpPr txBox="1"/>
          <p:nvPr/>
        </p:nvSpPr>
        <p:spPr>
          <a:xfrm>
            <a:off x="4545735" y="6511248"/>
            <a:ext cx="1531019" cy="369332"/>
          </a:xfrm>
          <a:prstGeom prst="rect">
            <a:avLst/>
          </a:prstGeom>
          <a:noFill/>
        </p:spPr>
        <p:txBody>
          <a:bodyPr wrap="square" rtlCol="0">
            <a:spAutoFit/>
          </a:bodyPr>
          <a:lstStyle/>
          <a:p>
            <a:r>
              <a:rPr lang="en-IN" dirty="0" err="1"/>
              <a:t>Hordijk</a:t>
            </a:r>
            <a:r>
              <a:rPr lang="en-IN" dirty="0"/>
              <a:t> curve</a:t>
            </a:r>
            <a:endParaRPr lang="en-IN" dirty="0"/>
          </a:p>
        </p:txBody>
      </p:sp>
      <p:sp>
        <p:nvSpPr>
          <p:cNvPr id="45" name="TextBox 44"/>
          <p:cNvSpPr txBox="1"/>
          <p:nvPr/>
        </p:nvSpPr>
        <p:spPr>
          <a:xfrm>
            <a:off x="6745521" y="6480031"/>
            <a:ext cx="1953292" cy="369332"/>
          </a:xfrm>
          <a:prstGeom prst="rect">
            <a:avLst/>
          </a:prstGeom>
          <a:noFill/>
        </p:spPr>
        <p:txBody>
          <a:bodyPr wrap="none" rtlCol="0">
            <a:spAutoFit/>
          </a:bodyPr>
          <a:lstStyle/>
          <a:p>
            <a:r>
              <a:rPr lang="en-IN" dirty="0" err="1"/>
              <a:t>Thorenfeldt</a:t>
            </a:r>
            <a:r>
              <a:rPr lang="en-IN" dirty="0"/>
              <a:t> curve</a:t>
            </a:r>
            <a:endParaRPr lang="en-IN" dirty="0"/>
          </a:p>
        </p:txBody>
      </p:sp>
      <p:sp>
        <p:nvSpPr>
          <p:cNvPr id="48" name="TextBox 47"/>
          <p:cNvSpPr txBox="1"/>
          <p:nvPr/>
        </p:nvSpPr>
        <p:spPr>
          <a:xfrm>
            <a:off x="272601" y="148587"/>
            <a:ext cx="7270195" cy="584775"/>
          </a:xfrm>
          <a:prstGeom prst="rect">
            <a:avLst/>
          </a:prstGeom>
          <a:noFill/>
        </p:spPr>
        <p:txBody>
          <a:bodyPr wrap="none" rtlCol="0">
            <a:spAutoFit/>
          </a:bodyPr>
          <a:lstStyle/>
          <a:p>
            <a:r>
              <a:rPr lang="en-IN" sz="3200" dirty="0">
                <a:solidFill>
                  <a:schemeClr val="bg1"/>
                </a:solidFill>
              </a:rPr>
              <a:t>Finite Element </a:t>
            </a:r>
            <a:r>
              <a:rPr lang="en-IN" sz="3200" dirty="0" smtClean="0">
                <a:solidFill>
                  <a:schemeClr val="bg1"/>
                </a:solidFill>
              </a:rPr>
              <a:t>Model-model parameters</a:t>
            </a:r>
            <a:endParaRPr lang="en-IN" sz="3200" dirty="0">
              <a:solidFill>
                <a:schemeClr val="bg1"/>
              </a:solidFill>
            </a:endParaRPr>
          </a:p>
        </p:txBody>
      </p:sp>
      <p:sp>
        <p:nvSpPr>
          <p:cNvPr id="21" name="Slide Number Placeholder 20"/>
          <p:cNvSpPr>
            <a:spLocks noGrp="1"/>
          </p:cNvSpPr>
          <p:nvPr>
            <p:ph type="sldNum" sz="quarter" idx="12"/>
          </p:nvPr>
        </p:nvSpPr>
        <p:spPr/>
        <p:txBody>
          <a:bodyPr/>
          <a:lstStyle/>
          <a:p>
            <a:fld id="{6B5C8F75-AB33-49B9-A0E8-587298162077}" type="slidenum">
              <a:rPr lang="en-IN" smtClean="0"/>
            </a:fld>
            <a:endParaRPr lang="en-IN"/>
          </a:p>
        </p:txBody>
      </p:sp>
      <p:sp>
        <p:nvSpPr>
          <p:cNvPr id="24" name="TextBox 23"/>
          <p:cNvSpPr txBox="1">
            <a:spLocks noRot="1" noChangeAspect="1" noMove="1" noResize="1" noEditPoints="1" noAdjustHandles="1" noChangeArrowheads="1" noChangeShapeType="1" noTextEdit="1"/>
          </p:cNvSpPr>
          <p:nvPr/>
        </p:nvSpPr>
        <p:spPr>
          <a:xfrm>
            <a:off x="4190400" y="1171882"/>
            <a:ext cx="4478400" cy="5750228"/>
          </a:xfrm>
          <a:prstGeom prst="rect">
            <a:avLst/>
          </a:prstGeom>
          <a:blipFill rotWithShape="0">
            <a:blip r:embed="rId4"/>
            <a:stretch>
              <a:fillRect l="-816" t="-636" r="-1905"/>
            </a:stretch>
          </a:blipFill>
        </p:spPr>
        <p:txBody>
          <a:bodyPr/>
          <a:lstStyle/>
          <a:p>
            <a:r>
              <a:rPr lang="en-IN">
                <a:noFill/>
              </a:rPr>
              <a:t> </a:t>
            </a:r>
            <a:endParaRPr lang="en-IN">
              <a:no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72601" y="148587"/>
            <a:ext cx="7242945" cy="584775"/>
          </a:xfrm>
          <a:prstGeom prst="rect">
            <a:avLst/>
          </a:prstGeom>
          <a:noFill/>
        </p:spPr>
        <p:txBody>
          <a:bodyPr wrap="none" rtlCol="0">
            <a:spAutoFit/>
          </a:bodyPr>
          <a:lstStyle/>
          <a:p>
            <a:r>
              <a:rPr lang="en-IN" sz="3200" dirty="0">
                <a:solidFill>
                  <a:schemeClr val="bg1"/>
                </a:solidFill>
              </a:rPr>
              <a:t>Finite Element Model</a:t>
            </a:r>
            <a:r>
              <a:rPr lang="en-US" altLang="en-IN" sz="3200" dirty="0" smtClean="0">
                <a:solidFill>
                  <a:schemeClr val="bg1"/>
                </a:solidFill>
              </a:rPr>
              <a:t>:model parameters</a:t>
            </a:r>
            <a:endParaRPr lang="en-US" altLang="en-IN" sz="3200" dirty="0">
              <a:solidFill>
                <a:schemeClr val="bg1"/>
              </a:solidFill>
            </a:endParaRPr>
          </a:p>
        </p:txBody>
      </p:sp>
      <p:pic>
        <p:nvPicPr>
          <p:cNvPr id="9" name="Picture 8"/>
          <p:cNvPicPr>
            <a:picLocks noChangeAspect="1"/>
          </p:cNvPicPr>
          <p:nvPr/>
        </p:nvPicPr>
        <p:blipFill>
          <a:blip r:embed="rId1"/>
          <a:stretch>
            <a:fillRect/>
          </a:stretch>
        </p:blipFill>
        <p:spPr>
          <a:xfrm>
            <a:off x="185245" y="1834508"/>
            <a:ext cx="8749125" cy="1794257"/>
          </a:xfrm>
          <a:prstGeom prst="rect">
            <a:avLst/>
          </a:prstGeom>
        </p:spPr>
      </p:pic>
      <p:grpSp>
        <p:nvGrpSpPr>
          <p:cNvPr id="4" name="Group 17"/>
          <p:cNvGrpSpPr/>
          <p:nvPr/>
        </p:nvGrpSpPr>
        <p:grpSpPr>
          <a:xfrm>
            <a:off x="762370" y="2713680"/>
            <a:ext cx="5225679" cy="2019290"/>
            <a:chOff x="792850" y="2530800"/>
            <a:chExt cx="5225679" cy="2019290"/>
          </a:xfrm>
        </p:grpSpPr>
        <p:sp>
          <p:nvSpPr>
            <p:cNvPr id="25" name="Oval 24"/>
            <p:cNvSpPr/>
            <p:nvPr/>
          </p:nvSpPr>
          <p:spPr>
            <a:xfrm>
              <a:off x="1520784" y="2530800"/>
              <a:ext cx="342432" cy="295200"/>
            </a:xfrm>
            <a:prstGeom prst="ellipse">
              <a:avLst/>
            </a:prstGeom>
            <a:solidFill>
              <a:schemeClr val="bg1">
                <a:alpha val="28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Arrow Connector 26"/>
            <p:cNvCxnSpPr>
              <a:endCxn id="25" idx="4"/>
            </p:cNvCxnSpPr>
            <p:nvPr/>
          </p:nvCxnSpPr>
          <p:spPr>
            <a:xfrm flipV="1">
              <a:off x="1692000" y="2826000"/>
              <a:ext cx="0" cy="1335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792850" y="4149980"/>
              <a:ext cx="5225679" cy="400110"/>
            </a:xfrm>
            <a:prstGeom prst="rect">
              <a:avLst/>
            </a:prstGeom>
            <a:noFill/>
          </p:spPr>
          <p:txBody>
            <a:bodyPr wrap="square" rtlCol="0">
              <a:spAutoFit/>
            </a:bodyPr>
            <a:lstStyle/>
            <a:p>
              <a:r>
                <a:rPr lang="en-IN" sz="2000" dirty="0"/>
                <a:t>Zone with reduced tensile strength(by 15%)</a:t>
              </a:r>
              <a:endParaRPr lang="en-IN" sz="2000" dirty="0"/>
            </a:p>
          </p:txBody>
        </p:sp>
      </p:grpSp>
      <p:sp>
        <p:nvSpPr>
          <p:cNvPr id="14" name="Slide Number Placeholder 13"/>
          <p:cNvSpPr>
            <a:spLocks noGrp="1"/>
          </p:cNvSpPr>
          <p:nvPr>
            <p:ph type="sldNum" sz="quarter" idx="12"/>
          </p:nvPr>
        </p:nvSpPr>
        <p:spPr/>
        <p:txBody>
          <a:bodyPr/>
          <a:lstStyle/>
          <a:p>
            <a:fld id="{6B5C8F75-AB33-49B9-A0E8-58729816207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074" y="1139825"/>
            <a:ext cx="7886700" cy="4351338"/>
          </a:xfrm>
        </p:spPr>
        <p:txBody>
          <a:bodyPr>
            <a:normAutofit/>
          </a:bodyPr>
          <a:lstStyle/>
          <a:p>
            <a:r>
              <a:rPr lang="en-IN" sz="2400" dirty="0" smtClean="0"/>
              <a:t>Introduction</a:t>
            </a:r>
            <a:endParaRPr lang="en-IN" sz="2400" dirty="0" smtClean="0"/>
          </a:p>
          <a:p>
            <a:r>
              <a:rPr lang="en-IN" sz="2400" dirty="0" smtClean="0"/>
              <a:t>Literature review</a:t>
            </a:r>
            <a:endParaRPr lang="en-IN" sz="2400" dirty="0" smtClean="0"/>
          </a:p>
          <a:p>
            <a:r>
              <a:rPr lang="en-US" altLang="en-IN" sz="2400" dirty="0" smtClean="0"/>
              <a:t>Research gap</a:t>
            </a:r>
            <a:endParaRPr lang="en-IN" sz="2400" dirty="0"/>
          </a:p>
          <a:p>
            <a:r>
              <a:rPr lang="en-IN" sz="2400" dirty="0" smtClean="0"/>
              <a:t>Objectives</a:t>
            </a:r>
            <a:endParaRPr lang="en-IN" sz="2400" dirty="0"/>
          </a:p>
          <a:p>
            <a:r>
              <a:rPr lang="en-IN" sz="2400" dirty="0"/>
              <a:t>Methodology</a:t>
            </a:r>
            <a:endParaRPr lang="en-IN" sz="2400" dirty="0"/>
          </a:p>
          <a:p>
            <a:r>
              <a:rPr lang="en-IN" sz="2400" dirty="0"/>
              <a:t>Finite element model</a:t>
            </a:r>
            <a:endParaRPr lang="en-IN" sz="2400" dirty="0"/>
          </a:p>
          <a:p>
            <a:r>
              <a:rPr lang="en-IN" sz="2400" dirty="0"/>
              <a:t>Parametric </a:t>
            </a:r>
            <a:r>
              <a:rPr lang="en-IN" sz="2400" dirty="0" smtClean="0"/>
              <a:t>analysis</a:t>
            </a:r>
            <a:endParaRPr lang="en-IN" sz="2400" dirty="0" smtClean="0"/>
          </a:p>
          <a:p>
            <a:r>
              <a:rPr lang="en-IN" sz="2400" dirty="0" smtClean="0"/>
              <a:t>Summary and conclusions</a:t>
            </a:r>
            <a:endParaRPr lang="en-IN" sz="2400" dirty="0"/>
          </a:p>
          <a:p>
            <a:endParaRPr lang="en-IN" sz="2400" dirty="0"/>
          </a:p>
          <a:p>
            <a:endParaRPr lang="en-IN" sz="2400" dirty="0"/>
          </a:p>
          <a:p>
            <a:endParaRPr lang="en-IN" sz="2400" dirty="0"/>
          </a:p>
          <a:p>
            <a:endParaRPr lang="en-IN" sz="2400" dirty="0"/>
          </a:p>
          <a:p>
            <a:pPr marL="0" indent="0">
              <a:buNone/>
            </a:pPr>
            <a:endParaRPr lang="en-IN" sz="2400" dirty="0"/>
          </a:p>
          <a:p>
            <a:endParaRPr lang="en-IN" sz="2400" dirty="0"/>
          </a:p>
        </p:txBody>
      </p:sp>
      <p:sp>
        <p:nvSpPr>
          <p:cNvPr id="4" name="AutoShape 2" descr="https://hommes.studio/wp-content/uploads/Webp.net-resizeimage65.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TextBox 5"/>
          <p:cNvSpPr txBox="1"/>
          <p:nvPr/>
        </p:nvSpPr>
        <p:spPr>
          <a:xfrm>
            <a:off x="610362" y="182880"/>
            <a:ext cx="1925527" cy="584775"/>
          </a:xfrm>
          <a:prstGeom prst="rect">
            <a:avLst/>
          </a:prstGeom>
          <a:noFill/>
        </p:spPr>
        <p:txBody>
          <a:bodyPr wrap="none" rtlCol="0">
            <a:spAutoFit/>
          </a:bodyPr>
          <a:lstStyle/>
          <a:p>
            <a:r>
              <a:rPr lang="en-IN" sz="3200" spc="300" dirty="0">
                <a:solidFill>
                  <a:schemeClr val="bg1"/>
                </a:solidFill>
                <a:latin typeface="+mj-lt"/>
              </a:rPr>
              <a:t>Outline</a:t>
            </a:r>
            <a:endParaRPr lang="en-IN" sz="3400" spc="300" dirty="0">
              <a:solidFill>
                <a:schemeClr val="bg1"/>
              </a:solidFill>
              <a:latin typeface="+mj-lt"/>
            </a:endParaRPr>
          </a:p>
        </p:txBody>
      </p:sp>
      <p:sp>
        <p:nvSpPr>
          <p:cNvPr id="5" name="Slide Number Placeholder 4"/>
          <p:cNvSpPr>
            <a:spLocks noGrp="1"/>
          </p:cNvSpPr>
          <p:nvPr>
            <p:ph type="sldNum" sz="quarter" idx="12"/>
          </p:nvPr>
        </p:nvSpPr>
        <p:spPr/>
        <p:txBody>
          <a:bodyPr/>
          <a:lstStyle/>
          <a:p>
            <a:fld id="{E97799C9-84D9-46D2-A11E-BCF8A720529D}"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1024800" y="3392940"/>
            <a:ext cx="2700916" cy="3171399"/>
            <a:chOff x="1634400" y="3492000"/>
            <a:chExt cx="2700916" cy="3171399"/>
          </a:xfrm>
        </p:grpSpPr>
        <p:cxnSp>
          <p:nvCxnSpPr>
            <p:cNvPr id="24" name="Straight Connector 23"/>
            <p:cNvCxnSpPr/>
            <p:nvPr/>
          </p:nvCxnSpPr>
          <p:spPr>
            <a:xfrm>
              <a:off x="2779200" y="4082400"/>
              <a:ext cx="0" cy="360000"/>
            </a:xfrm>
            <a:prstGeom prst="line">
              <a:avLst/>
            </a:prstGeom>
          </p:spPr>
          <p:style>
            <a:lnRef idx="1">
              <a:schemeClr val="dk1"/>
            </a:lnRef>
            <a:fillRef idx="0">
              <a:schemeClr val="dk1"/>
            </a:fillRef>
            <a:effectRef idx="0">
              <a:schemeClr val="dk1"/>
            </a:effectRef>
            <a:fontRef idx="minor">
              <a:schemeClr val="tx1"/>
            </a:fontRef>
          </p:style>
        </p:cxnSp>
        <p:grpSp>
          <p:nvGrpSpPr>
            <p:cNvPr id="26" name="Group 25"/>
            <p:cNvGrpSpPr/>
            <p:nvPr/>
          </p:nvGrpSpPr>
          <p:grpSpPr>
            <a:xfrm>
              <a:off x="1634400" y="3492000"/>
              <a:ext cx="2700916" cy="3171399"/>
              <a:chOff x="1634400" y="3492000"/>
              <a:chExt cx="2700916" cy="3171399"/>
            </a:xfrm>
          </p:grpSpPr>
          <p:cxnSp>
            <p:nvCxnSpPr>
              <p:cNvPr id="17" name="Straight Arrow Connector 16"/>
              <p:cNvCxnSpPr/>
              <p:nvPr/>
            </p:nvCxnSpPr>
            <p:spPr>
              <a:xfrm flipV="1">
                <a:off x="1980000" y="3492000"/>
                <a:ext cx="7200" cy="20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rot="5400000" flipV="1">
                <a:off x="2984400" y="4496400"/>
                <a:ext cx="7200" cy="20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1987200" y="3693600"/>
                <a:ext cx="1000800" cy="1800000"/>
              </a:xfrm>
              <a:prstGeom prst="line">
                <a:avLst/>
              </a:prstGeom>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1634400" y="4200134"/>
                <a:ext cx="655200" cy="369332"/>
              </a:xfrm>
              <a:prstGeom prst="rect">
                <a:avLst/>
              </a:prstGeom>
              <a:noFill/>
            </p:spPr>
            <p:txBody>
              <a:bodyPr wrap="square" rtlCol="0">
                <a:spAutoFit/>
              </a:bodyPr>
              <a:lstStyle/>
              <a:p>
                <a:r>
                  <a:rPr lang="el-GR" dirty="0"/>
                  <a:t>σ</a:t>
                </a:r>
                <a:endParaRPr lang="en-IN" dirty="0"/>
              </a:p>
            </p:txBody>
          </p:sp>
          <p:sp>
            <p:nvSpPr>
              <p:cNvPr id="22" name="TextBox 21"/>
              <p:cNvSpPr txBox="1"/>
              <p:nvPr/>
            </p:nvSpPr>
            <p:spPr>
              <a:xfrm>
                <a:off x="2617200" y="5493600"/>
                <a:ext cx="295274" cy="369332"/>
              </a:xfrm>
              <a:prstGeom prst="rect">
                <a:avLst/>
              </a:prstGeom>
              <a:noFill/>
            </p:spPr>
            <p:txBody>
              <a:bodyPr wrap="none" rtlCol="0">
                <a:spAutoFit/>
              </a:bodyPr>
              <a:lstStyle/>
              <a:p>
                <a:r>
                  <a:rPr lang="el-GR" dirty="0"/>
                  <a:t>τ</a:t>
                </a:r>
                <a:endParaRPr lang="en-IN" dirty="0"/>
              </a:p>
            </p:txBody>
          </p:sp>
          <p:cxnSp>
            <p:nvCxnSpPr>
              <p:cNvPr id="25" name="Straight Connector 24"/>
              <p:cNvCxnSpPr/>
              <p:nvPr/>
            </p:nvCxnSpPr>
            <p:spPr>
              <a:xfrm flipH="1">
                <a:off x="2548800" y="4442400"/>
                <a:ext cx="230400" cy="0"/>
              </a:xfrm>
              <a:prstGeom prst="line">
                <a:avLst/>
              </a:prstGeom>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2817300" y="4082802"/>
                <a:ext cx="317716" cy="369332"/>
              </a:xfrm>
              <a:prstGeom prst="rect">
                <a:avLst/>
              </a:prstGeom>
              <a:noFill/>
            </p:spPr>
            <p:txBody>
              <a:bodyPr wrap="none" rtlCol="0">
                <a:spAutoFit/>
              </a:bodyPr>
              <a:lstStyle/>
              <a:p>
                <a:r>
                  <a:rPr lang="en-IN" dirty="0"/>
                  <a:t>E</a:t>
                </a:r>
                <a:endParaRPr lang="en-IN" dirty="0"/>
              </a:p>
            </p:txBody>
          </p:sp>
          <p:sp>
            <p:nvSpPr>
              <p:cNvPr id="31" name="TextBox 30"/>
              <p:cNvSpPr txBox="1"/>
              <p:nvPr/>
            </p:nvSpPr>
            <p:spPr>
              <a:xfrm>
                <a:off x="1858516" y="5740069"/>
                <a:ext cx="2476800" cy="923330"/>
              </a:xfrm>
              <a:prstGeom prst="rect">
                <a:avLst/>
              </a:prstGeom>
              <a:noFill/>
            </p:spPr>
            <p:txBody>
              <a:bodyPr wrap="square" rtlCol="0">
                <a:spAutoFit/>
              </a:bodyPr>
              <a:lstStyle/>
              <a:p>
                <a:r>
                  <a:rPr lang="en-IN" dirty="0"/>
                  <a:t>Linear elastic constitutive law with no limiting strength</a:t>
                </a:r>
                <a:endParaRPr lang="en-IN" dirty="0"/>
              </a:p>
            </p:txBody>
          </p:sp>
        </p:grpSp>
      </p:grpSp>
      <p:grpSp>
        <p:nvGrpSpPr>
          <p:cNvPr id="29" name="Group 28"/>
          <p:cNvGrpSpPr/>
          <p:nvPr/>
        </p:nvGrpSpPr>
        <p:grpSpPr>
          <a:xfrm>
            <a:off x="1507440" y="854160"/>
            <a:ext cx="5796000" cy="2586469"/>
            <a:chOff x="1720800" y="640800"/>
            <a:chExt cx="5796000" cy="2586469"/>
          </a:xfrm>
        </p:grpSpPr>
        <p:sp>
          <p:nvSpPr>
            <p:cNvPr id="5" name="Rounded Rectangle 4"/>
            <p:cNvSpPr/>
            <p:nvPr/>
          </p:nvSpPr>
          <p:spPr>
            <a:xfrm>
              <a:off x="3513600" y="640800"/>
              <a:ext cx="1900800" cy="4968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Textile</a:t>
              </a:r>
              <a:endParaRPr lang="en-IN" b="1" dirty="0">
                <a:solidFill>
                  <a:schemeClr val="tx1"/>
                </a:solidFill>
              </a:endParaRPr>
            </a:p>
          </p:txBody>
        </p:sp>
        <p:sp>
          <p:nvSpPr>
            <p:cNvPr id="6" name="Round Same Side Corner Rectangle 5"/>
            <p:cNvSpPr/>
            <p:nvPr/>
          </p:nvSpPr>
          <p:spPr>
            <a:xfrm>
              <a:off x="1720800" y="2001600"/>
              <a:ext cx="1871760" cy="58320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Reinforcement bar</a:t>
              </a:r>
              <a:endParaRPr lang="en-IN" b="1" dirty="0">
                <a:solidFill>
                  <a:schemeClr val="tx1"/>
                </a:solidFill>
              </a:endParaRPr>
            </a:p>
          </p:txBody>
        </p:sp>
        <p:sp>
          <p:nvSpPr>
            <p:cNvPr id="7" name="Round Same Side Corner Rectangle 6"/>
            <p:cNvSpPr/>
            <p:nvPr/>
          </p:nvSpPr>
          <p:spPr>
            <a:xfrm>
              <a:off x="5558400" y="1955598"/>
              <a:ext cx="1958400" cy="62920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Bond-slip interface</a:t>
              </a:r>
              <a:endParaRPr lang="en-IN" b="1" dirty="0">
                <a:solidFill>
                  <a:schemeClr val="tx1"/>
                </a:solidFill>
              </a:endParaRPr>
            </a:p>
          </p:txBody>
        </p:sp>
        <p:cxnSp>
          <p:nvCxnSpPr>
            <p:cNvPr id="9" name="Straight Arrow Connector 8"/>
            <p:cNvCxnSpPr>
              <a:stCxn id="5" idx="2"/>
              <a:endCxn id="6" idx="3"/>
            </p:cNvCxnSpPr>
            <p:nvPr/>
          </p:nvCxnSpPr>
          <p:spPr>
            <a:xfrm flipH="1">
              <a:off x="2656680" y="1137600"/>
              <a:ext cx="1807320" cy="864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a:stCxn id="5" idx="2"/>
              <a:endCxn id="7" idx="3"/>
            </p:cNvCxnSpPr>
            <p:nvPr/>
          </p:nvCxnSpPr>
          <p:spPr>
            <a:xfrm>
              <a:off x="4464000" y="1137600"/>
              <a:ext cx="2073600" cy="8179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Down Arrow 14"/>
            <p:cNvSpPr/>
            <p:nvPr/>
          </p:nvSpPr>
          <p:spPr>
            <a:xfrm>
              <a:off x="2476800" y="2685600"/>
              <a:ext cx="302400" cy="5400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2" name="Down Arrow 31"/>
            <p:cNvSpPr/>
            <p:nvPr/>
          </p:nvSpPr>
          <p:spPr>
            <a:xfrm>
              <a:off x="6537600" y="2687269"/>
              <a:ext cx="302400" cy="5400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grpSp>
        <p:nvGrpSpPr>
          <p:cNvPr id="28" name="Group 27"/>
          <p:cNvGrpSpPr/>
          <p:nvPr/>
        </p:nvGrpSpPr>
        <p:grpSpPr>
          <a:xfrm>
            <a:off x="4352983" y="3466640"/>
            <a:ext cx="3241959" cy="2669188"/>
            <a:chOff x="5136319" y="3405680"/>
            <a:chExt cx="3241959" cy="2669188"/>
          </a:xfrm>
        </p:grpSpPr>
        <p:sp>
          <p:nvSpPr>
            <p:cNvPr id="34" name="TextBox 33"/>
            <p:cNvSpPr txBox="1"/>
            <p:nvPr/>
          </p:nvSpPr>
          <p:spPr>
            <a:xfrm>
              <a:off x="6438773" y="5705536"/>
              <a:ext cx="1939505" cy="369332"/>
            </a:xfrm>
            <a:prstGeom prst="rect">
              <a:avLst/>
            </a:prstGeom>
            <a:noFill/>
          </p:spPr>
          <p:txBody>
            <a:bodyPr wrap="none" rtlCol="0">
              <a:spAutoFit/>
            </a:bodyPr>
            <a:lstStyle/>
            <a:p>
              <a:r>
                <a:rPr lang="en-IN" dirty="0"/>
                <a:t>Relative slip(mm)</a:t>
              </a:r>
              <a:endParaRPr lang="en-IN" dirty="0"/>
            </a:p>
          </p:txBody>
        </p:sp>
        <p:sp>
          <p:nvSpPr>
            <p:cNvPr id="35" name="TextBox 34"/>
            <p:cNvSpPr txBox="1"/>
            <p:nvPr/>
          </p:nvSpPr>
          <p:spPr>
            <a:xfrm rot="16200000">
              <a:off x="4172369" y="4369630"/>
              <a:ext cx="2297232" cy="369332"/>
            </a:xfrm>
            <a:prstGeom prst="rect">
              <a:avLst/>
            </a:prstGeom>
            <a:noFill/>
          </p:spPr>
          <p:txBody>
            <a:bodyPr wrap="none" rtlCol="0">
              <a:spAutoFit/>
            </a:bodyPr>
            <a:lstStyle/>
            <a:p>
              <a:r>
                <a:rPr lang="en-IN" dirty="0"/>
                <a:t>Bond </a:t>
              </a:r>
              <a:r>
                <a:rPr lang="en-IN" dirty="0" smtClean="0"/>
                <a:t>stress(N/mm</a:t>
              </a:r>
              <a:r>
                <a:rPr lang="en-IN" baseline="30000" dirty="0"/>
                <a:t>2</a:t>
              </a:r>
              <a:r>
                <a:rPr lang="en-IN" dirty="0" smtClean="0"/>
                <a:t>)</a:t>
              </a:r>
              <a:endParaRPr lang="en-IN" dirty="0"/>
            </a:p>
          </p:txBody>
        </p:sp>
      </p:grpSp>
      <p:sp>
        <p:nvSpPr>
          <p:cNvPr id="36" name="TextBox 35"/>
          <p:cNvSpPr txBox="1"/>
          <p:nvPr/>
        </p:nvSpPr>
        <p:spPr>
          <a:xfrm>
            <a:off x="272601" y="148587"/>
            <a:ext cx="7270195" cy="584775"/>
          </a:xfrm>
          <a:prstGeom prst="rect">
            <a:avLst/>
          </a:prstGeom>
          <a:noFill/>
        </p:spPr>
        <p:txBody>
          <a:bodyPr wrap="none" rtlCol="0">
            <a:spAutoFit/>
          </a:bodyPr>
          <a:lstStyle/>
          <a:p>
            <a:r>
              <a:rPr lang="en-IN" sz="3200" dirty="0">
                <a:solidFill>
                  <a:schemeClr val="bg1"/>
                </a:solidFill>
              </a:rPr>
              <a:t>Finite Element </a:t>
            </a:r>
            <a:r>
              <a:rPr lang="en-IN" sz="3200" dirty="0" smtClean="0">
                <a:solidFill>
                  <a:schemeClr val="bg1"/>
                </a:solidFill>
              </a:rPr>
              <a:t>Model-model parameters</a:t>
            </a:r>
            <a:endParaRPr lang="en-IN" sz="3200" dirty="0">
              <a:solidFill>
                <a:schemeClr val="bg1"/>
              </a:solidFill>
            </a:endParaRPr>
          </a:p>
        </p:txBody>
      </p:sp>
      <p:sp>
        <p:nvSpPr>
          <p:cNvPr id="23" name="Slide Number Placeholder 22"/>
          <p:cNvSpPr>
            <a:spLocks noGrp="1"/>
          </p:cNvSpPr>
          <p:nvPr>
            <p:ph type="sldNum" sz="quarter" idx="12"/>
          </p:nvPr>
        </p:nvSpPr>
        <p:spPr/>
        <p:txBody>
          <a:bodyPr/>
          <a:lstStyle/>
          <a:p>
            <a:fld id="{6B5C8F75-AB33-49B9-A0E8-587298162077}" type="slidenum">
              <a:rPr lang="en-IN" smtClean="0"/>
            </a:fld>
            <a:endParaRPr lang="en-IN" dirty="0"/>
          </a:p>
        </p:txBody>
      </p:sp>
      <p:pic>
        <p:nvPicPr>
          <p:cNvPr id="2" name="Picture 1"/>
          <p:cNvPicPr>
            <a:picLocks noChangeAspect="1"/>
          </p:cNvPicPr>
          <p:nvPr/>
        </p:nvPicPr>
        <p:blipFill rotWithShape="1">
          <a:blip r:embed="rId1">
            <a:extLst>
              <a:ext uri="{28A0092B-C50C-407E-A947-70E740481C1C}">
                <a14:useLocalDpi xmlns:a14="http://schemas.microsoft.com/office/drawing/2010/main" val="0"/>
              </a:ext>
            </a:extLst>
          </a:blip>
          <a:srcRect l="14501" t="6759" r="17499" b="30043"/>
          <a:stretch>
            <a:fillRect/>
          </a:stretch>
        </p:blipFill>
        <p:spPr>
          <a:xfrm>
            <a:off x="4981584" y="3636705"/>
            <a:ext cx="3705000" cy="1897877"/>
          </a:xfrm>
          <a:prstGeom prst="rect">
            <a:avLst/>
          </a:prstGeom>
        </p:spPr>
      </p:pic>
      <p:sp>
        <p:nvSpPr>
          <p:cNvPr id="3" name="TextBox 2"/>
          <p:cNvSpPr txBox="1"/>
          <p:nvPr/>
        </p:nvSpPr>
        <p:spPr>
          <a:xfrm>
            <a:off x="4730706" y="5349916"/>
            <a:ext cx="312906" cy="369332"/>
          </a:xfrm>
          <a:prstGeom prst="rect">
            <a:avLst/>
          </a:prstGeom>
          <a:noFill/>
        </p:spPr>
        <p:txBody>
          <a:bodyPr wrap="none" rtlCol="0">
            <a:spAutoFit/>
          </a:bodyPr>
          <a:lstStyle/>
          <a:p>
            <a:r>
              <a:rPr lang="en-IN" dirty="0" smtClean="0"/>
              <a:t>0</a:t>
            </a:r>
            <a:endParaRPr lang="en-IN" dirty="0"/>
          </a:p>
        </p:txBody>
      </p:sp>
      <p:sp>
        <p:nvSpPr>
          <p:cNvPr id="37" name="TextBox 36"/>
          <p:cNvSpPr txBox="1"/>
          <p:nvPr/>
        </p:nvSpPr>
        <p:spPr>
          <a:xfrm>
            <a:off x="4883106" y="5502316"/>
            <a:ext cx="312906" cy="369332"/>
          </a:xfrm>
          <a:prstGeom prst="rect">
            <a:avLst/>
          </a:prstGeom>
          <a:noFill/>
        </p:spPr>
        <p:txBody>
          <a:bodyPr wrap="none" rtlCol="0">
            <a:spAutoFit/>
          </a:bodyPr>
          <a:lstStyle/>
          <a:p>
            <a:r>
              <a:rPr lang="en-IN" dirty="0" smtClean="0"/>
              <a:t>0</a:t>
            </a:r>
            <a:endParaRPr lang="en-IN" dirty="0"/>
          </a:p>
        </p:txBody>
      </p:sp>
      <p:sp>
        <p:nvSpPr>
          <p:cNvPr id="38" name="TextBox 37"/>
          <p:cNvSpPr txBox="1"/>
          <p:nvPr/>
        </p:nvSpPr>
        <p:spPr>
          <a:xfrm>
            <a:off x="5960237" y="5460178"/>
            <a:ext cx="489236" cy="369332"/>
          </a:xfrm>
          <a:prstGeom prst="rect">
            <a:avLst/>
          </a:prstGeom>
          <a:noFill/>
        </p:spPr>
        <p:txBody>
          <a:bodyPr wrap="none" rtlCol="0">
            <a:spAutoFit/>
          </a:bodyPr>
          <a:lstStyle/>
          <a:p>
            <a:r>
              <a:rPr lang="en-IN" dirty="0" smtClean="0"/>
              <a:t>0.5</a:t>
            </a:r>
            <a:endParaRPr lang="en-IN" dirty="0"/>
          </a:p>
        </p:txBody>
      </p:sp>
      <p:sp>
        <p:nvSpPr>
          <p:cNvPr id="39" name="TextBox 38"/>
          <p:cNvSpPr txBox="1"/>
          <p:nvPr/>
        </p:nvSpPr>
        <p:spPr>
          <a:xfrm>
            <a:off x="4608068" y="4384845"/>
            <a:ext cx="441146" cy="369332"/>
          </a:xfrm>
          <a:prstGeom prst="rect">
            <a:avLst/>
          </a:prstGeom>
          <a:noFill/>
        </p:spPr>
        <p:txBody>
          <a:bodyPr wrap="none" rtlCol="0">
            <a:spAutoFit/>
          </a:bodyPr>
          <a:lstStyle/>
          <a:p>
            <a:r>
              <a:rPr lang="en-IN" dirty="0" smtClean="0"/>
              <a:t>10</a:t>
            </a:r>
            <a:endParaRPr lang="en-IN" dirty="0"/>
          </a:p>
        </p:txBody>
      </p:sp>
      <p:sp>
        <p:nvSpPr>
          <p:cNvPr id="40" name="TextBox 39"/>
          <p:cNvSpPr txBox="1"/>
          <p:nvPr/>
        </p:nvSpPr>
        <p:spPr>
          <a:xfrm>
            <a:off x="7132718" y="5497953"/>
            <a:ext cx="312906" cy="369332"/>
          </a:xfrm>
          <a:prstGeom prst="rect">
            <a:avLst/>
          </a:prstGeom>
          <a:noFill/>
        </p:spPr>
        <p:txBody>
          <a:bodyPr wrap="none" rtlCol="0">
            <a:spAutoFit/>
          </a:bodyPr>
          <a:lstStyle/>
          <a:p>
            <a:r>
              <a:rPr lang="en-IN" dirty="0"/>
              <a:t>1</a:t>
            </a:r>
            <a:endParaRPr lang="en-IN" dirty="0"/>
          </a:p>
        </p:txBody>
      </p:sp>
      <p:sp>
        <p:nvSpPr>
          <p:cNvPr id="41" name="TextBox 40"/>
          <p:cNvSpPr txBox="1"/>
          <p:nvPr/>
        </p:nvSpPr>
        <p:spPr>
          <a:xfrm>
            <a:off x="8218866" y="5495531"/>
            <a:ext cx="489236" cy="369332"/>
          </a:xfrm>
          <a:prstGeom prst="rect">
            <a:avLst/>
          </a:prstGeom>
          <a:noFill/>
        </p:spPr>
        <p:txBody>
          <a:bodyPr wrap="none" rtlCol="0">
            <a:spAutoFit/>
          </a:bodyPr>
          <a:lstStyle/>
          <a:p>
            <a:r>
              <a:rPr lang="en-IN" dirty="0" smtClean="0"/>
              <a:t>1.5</a:t>
            </a:r>
            <a:endParaRPr lang="en-IN" dirty="0"/>
          </a:p>
        </p:txBody>
      </p:sp>
      <p:sp>
        <p:nvSpPr>
          <p:cNvPr id="42" name="TextBox 41"/>
          <p:cNvSpPr txBox="1"/>
          <p:nvPr/>
        </p:nvSpPr>
        <p:spPr>
          <a:xfrm>
            <a:off x="4636778" y="3532978"/>
            <a:ext cx="441146" cy="369332"/>
          </a:xfrm>
          <a:prstGeom prst="rect">
            <a:avLst/>
          </a:prstGeom>
          <a:noFill/>
        </p:spPr>
        <p:txBody>
          <a:bodyPr wrap="none" rtlCol="0">
            <a:spAutoFit/>
          </a:bodyPr>
          <a:lstStyle/>
          <a:p>
            <a:r>
              <a:rPr lang="en-IN" dirty="0" smtClean="0"/>
              <a:t>20</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B5C8F75-AB33-49B9-A0E8-587298162077}" type="slidenum">
              <a:rPr lang="en-IN" smtClean="0"/>
            </a:fld>
            <a:endParaRPr lang="en-IN"/>
          </a:p>
        </p:txBody>
      </p:sp>
      <p:sp>
        <p:nvSpPr>
          <p:cNvPr id="6" name="TextBox 5"/>
          <p:cNvSpPr txBox="1"/>
          <p:nvPr/>
        </p:nvSpPr>
        <p:spPr>
          <a:xfrm>
            <a:off x="272601" y="148587"/>
            <a:ext cx="7475380" cy="584775"/>
          </a:xfrm>
          <a:prstGeom prst="rect">
            <a:avLst/>
          </a:prstGeom>
          <a:noFill/>
        </p:spPr>
        <p:txBody>
          <a:bodyPr wrap="none" rtlCol="0">
            <a:spAutoFit/>
          </a:bodyPr>
          <a:lstStyle/>
          <a:p>
            <a:r>
              <a:rPr lang="en-IN" sz="3200" dirty="0">
                <a:solidFill>
                  <a:schemeClr val="bg1"/>
                </a:solidFill>
              </a:rPr>
              <a:t>Finite Element </a:t>
            </a:r>
            <a:r>
              <a:rPr lang="en-IN" sz="3200" dirty="0" smtClean="0">
                <a:solidFill>
                  <a:schemeClr val="bg1"/>
                </a:solidFill>
              </a:rPr>
              <a:t>Model-loading </a:t>
            </a:r>
            <a:r>
              <a:rPr lang="en-IN" sz="3200" dirty="0">
                <a:solidFill>
                  <a:schemeClr val="bg1"/>
                </a:solidFill>
              </a:rPr>
              <a:t>p</a:t>
            </a:r>
            <a:r>
              <a:rPr lang="en-IN" sz="3200" dirty="0" smtClean="0">
                <a:solidFill>
                  <a:schemeClr val="bg1"/>
                </a:solidFill>
              </a:rPr>
              <a:t>arameters</a:t>
            </a:r>
            <a:endParaRPr lang="en-IN" sz="3200" dirty="0">
              <a:solidFill>
                <a:schemeClr val="bg1"/>
              </a:solidFill>
            </a:endParaRPr>
          </a:p>
        </p:txBody>
      </p:sp>
      <p:sp>
        <p:nvSpPr>
          <p:cNvPr id="7" name="TextBox 6"/>
          <p:cNvSpPr txBox="1"/>
          <p:nvPr/>
        </p:nvSpPr>
        <p:spPr>
          <a:xfrm>
            <a:off x="662940" y="1272540"/>
            <a:ext cx="7360920" cy="1754326"/>
          </a:xfrm>
          <a:prstGeom prst="rect">
            <a:avLst/>
          </a:prstGeom>
          <a:noFill/>
        </p:spPr>
        <p:txBody>
          <a:bodyPr wrap="square" rtlCol="0">
            <a:spAutoFit/>
          </a:bodyPr>
          <a:lstStyle/>
          <a:p>
            <a:pPr marL="285750" indent="-285750">
              <a:buFont typeface="Arial" panose="020B0604020202020204" pitchFamily="34" charset="0"/>
              <a:buChar char="•"/>
            </a:pPr>
            <a:r>
              <a:rPr lang="en-IN" sz="2800" dirty="0" smtClean="0"/>
              <a:t>Deformation controlled</a:t>
            </a:r>
            <a:endParaRPr lang="en-IN" sz="2800" dirty="0" smtClean="0"/>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800" dirty="0" smtClean="0"/>
              <a:t>Total  deformation of 5 mm is applied in 500 load steps</a:t>
            </a:r>
            <a:r>
              <a:rPr lang="en-IN" sz="2400" dirty="0" smtClean="0"/>
              <a:t>.</a:t>
            </a:r>
            <a:endParaRPr lang="en-IN"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778" y="756780"/>
            <a:ext cx="3837600" cy="646331"/>
          </a:xfrm>
          <a:prstGeom prst="rect">
            <a:avLst/>
          </a:prstGeom>
          <a:noFill/>
        </p:spPr>
        <p:txBody>
          <a:bodyPr wrap="square" rtlCol="0">
            <a:spAutoFit/>
          </a:bodyPr>
          <a:lstStyle/>
          <a:p>
            <a:r>
              <a:rPr lang="en-IN" sz="3600" b="1" dirty="0"/>
              <a:t>Type of </a:t>
            </a:r>
            <a:r>
              <a:rPr lang="en-IN" sz="3600" b="1" dirty="0" smtClean="0"/>
              <a:t>elements</a:t>
            </a:r>
            <a:endParaRPr lang="en-IN" sz="3600" b="1" dirty="0"/>
          </a:p>
        </p:txBody>
      </p:sp>
      <p:graphicFrame>
        <p:nvGraphicFramePr>
          <p:cNvPr id="2" name="Table 1"/>
          <p:cNvGraphicFramePr>
            <a:graphicFrameLocks noGrp="1"/>
          </p:cNvGraphicFramePr>
          <p:nvPr/>
        </p:nvGraphicFramePr>
        <p:xfrm>
          <a:off x="1214320" y="1647265"/>
          <a:ext cx="6761280" cy="3798856"/>
        </p:xfrm>
        <a:graphic>
          <a:graphicData uri="http://schemas.openxmlformats.org/drawingml/2006/table">
            <a:tbl>
              <a:tblPr firstRow="1" bandRow="1">
                <a:tableStyleId>{073A0DAA-6AF3-43AB-8588-CEC1D06C72B9}</a:tableStyleId>
              </a:tblPr>
              <a:tblGrid>
                <a:gridCol w="3380640"/>
                <a:gridCol w="3380640"/>
              </a:tblGrid>
              <a:tr h="508361">
                <a:tc>
                  <a:txBody>
                    <a:bodyPr/>
                    <a:lstStyle/>
                    <a:p>
                      <a:r>
                        <a:rPr lang="en-IN" dirty="0"/>
                        <a:t>Component</a:t>
                      </a:r>
                      <a:endParaRPr lang="en-IN" dirty="0"/>
                    </a:p>
                  </a:txBody>
                  <a:tcPr/>
                </a:tc>
                <a:tc>
                  <a:txBody>
                    <a:bodyPr/>
                    <a:lstStyle/>
                    <a:p>
                      <a:r>
                        <a:rPr lang="en-IN" dirty="0"/>
                        <a:t>No.</a:t>
                      </a:r>
                      <a:r>
                        <a:rPr lang="en-IN" baseline="0" dirty="0"/>
                        <a:t> of </a:t>
                      </a:r>
                      <a:r>
                        <a:rPr lang="en-IN" baseline="0" dirty="0" smtClean="0"/>
                        <a:t>elements</a:t>
                      </a:r>
                      <a:endParaRPr lang="en-IN" dirty="0"/>
                    </a:p>
                  </a:txBody>
                  <a:tcPr/>
                </a:tc>
              </a:tr>
              <a:tr h="877445">
                <a:tc>
                  <a:txBody>
                    <a:bodyPr/>
                    <a:lstStyle/>
                    <a:p>
                      <a:r>
                        <a:rPr lang="en-IN" dirty="0"/>
                        <a:t>Panel</a:t>
                      </a:r>
                      <a:endParaRPr lang="en-IN" dirty="0"/>
                    </a:p>
                  </a:txBody>
                  <a:tcPr/>
                </a:tc>
                <a:tc>
                  <a:txBody>
                    <a:bodyPr/>
                    <a:lstStyle/>
                    <a:p>
                      <a:r>
                        <a:rPr lang="en-IN" dirty="0"/>
                        <a:t>2240 no. of Q8MEM elements</a:t>
                      </a:r>
                      <a:endParaRPr lang="en-IN" dirty="0"/>
                    </a:p>
                  </a:txBody>
                  <a:tcPr/>
                </a:tc>
              </a:tr>
              <a:tr h="508361">
                <a:tc>
                  <a:txBody>
                    <a:bodyPr/>
                    <a:lstStyle/>
                    <a:p>
                      <a:r>
                        <a:rPr lang="en-IN" dirty="0"/>
                        <a:t>Load</a:t>
                      </a:r>
                      <a:r>
                        <a:rPr lang="en-IN" baseline="0" dirty="0"/>
                        <a:t> plate</a:t>
                      </a:r>
                      <a:endParaRPr lang="en-IN" dirty="0"/>
                    </a:p>
                  </a:txBody>
                  <a:tcPr/>
                </a:tc>
                <a:tc>
                  <a:txBody>
                    <a:bodyPr/>
                    <a:lstStyle/>
                    <a:p>
                      <a:r>
                        <a:rPr lang="en-IN" dirty="0"/>
                        <a:t>20 no. of Q8MEM elements</a:t>
                      </a:r>
                      <a:endParaRPr lang="en-IN" dirty="0"/>
                    </a:p>
                  </a:txBody>
                  <a:tcPr/>
                </a:tc>
              </a:tr>
              <a:tr h="508361">
                <a:tc>
                  <a:txBody>
                    <a:bodyPr/>
                    <a:lstStyle/>
                    <a:p>
                      <a:r>
                        <a:rPr lang="en-IN" dirty="0"/>
                        <a:t>Support plate</a:t>
                      </a:r>
                      <a:endParaRPr lang="en-IN" dirty="0"/>
                    </a:p>
                  </a:txBody>
                  <a:tcPr/>
                </a:tc>
                <a:tc>
                  <a:txBody>
                    <a:bodyPr/>
                    <a:lstStyle/>
                    <a:p>
                      <a:r>
                        <a:rPr lang="en-IN" dirty="0"/>
                        <a:t>16 no. of Q8MEM</a:t>
                      </a:r>
                      <a:r>
                        <a:rPr lang="en-IN" baseline="0" dirty="0"/>
                        <a:t> elements</a:t>
                      </a:r>
                      <a:endParaRPr lang="en-IN" dirty="0"/>
                    </a:p>
                  </a:txBody>
                  <a:tcPr/>
                </a:tc>
              </a:tr>
              <a:tr h="887967">
                <a:tc>
                  <a:txBody>
                    <a:bodyPr/>
                    <a:lstStyle/>
                    <a:p>
                      <a:r>
                        <a:rPr lang="en-IN" dirty="0"/>
                        <a:t>Interface between load</a:t>
                      </a:r>
                      <a:r>
                        <a:rPr lang="en-IN" baseline="0" dirty="0"/>
                        <a:t> plate and panel</a:t>
                      </a:r>
                      <a:endParaRPr lang="en-IN" baseline="0" dirty="0"/>
                    </a:p>
                  </a:txBody>
                  <a:tcPr/>
                </a:tc>
                <a:tc>
                  <a:txBody>
                    <a:bodyPr/>
                    <a:lstStyle/>
                    <a:p>
                      <a:r>
                        <a:rPr lang="en-IN" dirty="0"/>
                        <a:t>20 no. of L8IF elements</a:t>
                      </a:r>
                      <a:endParaRPr lang="en-IN" dirty="0"/>
                    </a:p>
                  </a:txBody>
                  <a:tcPr/>
                </a:tc>
              </a:tr>
              <a:tr h="508361">
                <a:tc>
                  <a:txBody>
                    <a:bodyPr/>
                    <a:lstStyle/>
                    <a:p>
                      <a:r>
                        <a:rPr lang="en-IN" baseline="0" dirty="0"/>
                        <a:t>Textile reinforcement</a:t>
                      </a:r>
                      <a:endParaRPr lang="en-IN" baseline="0" dirty="0"/>
                    </a:p>
                  </a:txBody>
                  <a:tcPr/>
                </a:tc>
                <a:tc>
                  <a:txBody>
                    <a:bodyPr/>
                    <a:lstStyle/>
                    <a:p>
                      <a:r>
                        <a:rPr lang="en-IN" dirty="0"/>
                        <a:t>640 no. of </a:t>
                      </a:r>
                      <a:r>
                        <a:rPr lang="en-IN" dirty="0" smtClean="0"/>
                        <a:t>bar </a:t>
                      </a:r>
                      <a:r>
                        <a:rPr lang="en-IN" dirty="0"/>
                        <a:t>elements</a:t>
                      </a:r>
                      <a:endParaRPr lang="en-IN" dirty="0"/>
                    </a:p>
                  </a:txBody>
                  <a:tcPr/>
                </a:tc>
              </a:tr>
            </a:tbl>
          </a:graphicData>
        </a:graphic>
      </p:graphicFrame>
      <p:grpSp>
        <p:nvGrpSpPr>
          <p:cNvPr id="15" name="Group 14"/>
          <p:cNvGrpSpPr/>
          <p:nvPr/>
        </p:nvGrpSpPr>
        <p:grpSpPr>
          <a:xfrm>
            <a:off x="377258" y="2837635"/>
            <a:ext cx="2291920" cy="2553252"/>
            <a:chOff x="316800" y="4017601"/>
            <a:chExt cx="2412000" cy="2630131"/>
          </a:xfrm>
        </p:grpSpPr>
        <p:pic>
          <p:nvPicPr>
            <p:cNvPr id="3" name="Picture 2"/>
            <p:cNvPicPr>
              <a:picLocks noChangeAspect="1"/>
            </p:cNvPicPr>
            <p:nvPr/>
          </p:nvPicPr>
          <p:blipFill rotWithShape="1">
            <a:blip r:embed="rId1"/>
            <a:srcRect l="11345" t="5927" r="11513" b="1895"/>
            <a:stretch>
              <a:fillRect/>
            </a:stretch>
          </p:blipFill>
          <p:spPr>
            <a:xfrm>
              <a:off x="436436" y="4017601"/>
              <a:ext cx="2224800" cy="2152800"/>
            </a:xfrm>
            <a:prstGeom prst="rect">
              <a:avLst/>
            </a:prstGeom>
          </p:spPr>
        </p:pic>
        <p:sp>
          <p:nvSpPr>
            <p:cNvPr id="10" name="TextBox 9"/>
            <p:cNvSpPr txBox="1"/>
            <p:nvPr/>
          </p:nvSpPr>
          <p:spPr>
            <a:xfrm>
              <a:off x="316800" y="4017601"/>
              <a:ext cx="2412000" cy="2152800"/>
            </a:xfrm>
            <a:prstGeom prst="rect">
              <a:avLst/>
            </a:prstGeom>
            <a:noFill/>
            <a:ln>
              <a:solidFill>
                <a:schemeClr val="tx1"/>
              </a:solidFill>
            </a:ln>
          </p:spPr>
          <p:txBody>
            <a:bodyPr wrap="square" rtlCol="0">
              <a:spAutoFit/>
            </a:bodyPr>
            <a:lstStyle/>
            <a:p>
              <a:endParaRPr lang="en-IN" dirty="0"/>
            </a:p>
          </p:txBody>
        </p:sp>
        <p:sp>
          <p:nvSpPr>
            <p:cNvPr id="11" name="TextBox 10"/>
            <p:cNvSpPr txBox="1"/>
            <p:nvPr/>
          </p:nvSpPr>
          <p:spPr>
            <a:xfrm>
              <a:off x="979200" y="6278400"/>
              <a:ext cx="971741" cy="369332"/>
            </a:xfrm>
            <a:prstGeom prst="rect">
              <a:avLst/>
            </a:prstGeom>
            <a:noFill/>
          </p:spPr>
          <p:txBody>
            <a:bodyPr wrap="none" rtlCol="0">
              <a:spAutoFit/>
            </a:bodyPr>
            <a:lstStyle/>
            <a:p>
              <a:r>
                <a:rPr lang="en-IN" dirty="0"/>
                <a:t>Q8MEM</a:t>
              </a:r>
              <a:endParaRPr lang="en-IN" dirty="0"/>
            </a:p>
          </p:txBody>
        </p:sp>
      </p:grpSp>
      <p:grpSp>
        <p:nvGrpSpPr>
          <p:cNvPr id="16" name="Group 15"/>
          <p:cNvGrpSpPr/>
          <p:nvPr/>
        </p:nvGrpSpPr>
        <p:grpSpPr>
          <a:xfrm>
            <a:off x="2782858" y="2837635"/>
            <a:ext cx="6170400" cy="2471732"/>
            <a:chOff x="2786400" y="4176000"/>
            <a:chExt cx="6170400" cy="2471732"/>
          </a:xfrm>
        </p:grpSpPr>
        <p:pic>
          <p:nvPicPr>
            <p:cNvPr id="7" name="Picture 6"/>
            <p:cNvPicPr>
              <a:picLocks noChangeAspect="1"/>
            </p:cNvPicPr>
            <p:nvPr/>
          </p:nvPicPr>
          <p:blipFill rotWithShape="1">
            <a:blip r:embed="rId2"/>
            <a:srcRect l="7129" t="3719" r="11416" b="-1"/>
            <a:stretch>
              <a:fillRect/>
            </a:stretch>
          </p:blipFill>
          <p:spPr>
            <a:xfrm>
              <a:off x="2966400" y="4327176"/>
              <a:ext cx="2898836" cy="1778026"/>
            </a:xfrm>
            <a:prstGeom prst="rect">
              <a:avLst/>
            </a:prstGeom>
          </p:spPr>
        </p:pic>
        <p:pic>
          <p:nvPicPr>
            <p:cNvPr id="8" name="Picture 7"/>
            <p:cNvPicPr>
              <a:picLocks noChangeAspect="1"/>
            </p:cNvPicPr>
            <p:nvPr/>
          </p:nvPicPr>
          <p:blipFill rotWithShape="1">
            <a:blip r:embed="rId3"/>
            <a:srcRect l="5260" t="2253" r="6537" b="15359"/>
            <a:stretch>
              <a:fillRect/>
            </a:stretch>
          </p:blipFill>
          <p:spPr>
            <a:xfrm>
              <a:off x="5983200" y="4327176"/>
              <a:ext cx="2808001" cy="1231044"/>
            </a:xfrm>
            <a:prstGeom prst="rect">
              <a:avLst/>
            </a:prstGeom>
          </p:spPr>
        </p:pic>
        <p:sp>
          <p:nvSpPr>
            <p:cNvPr id="9" name="TextBox 8"/>
            <p:cNvSpPr txBox="1"/>
            <p:nvPr/>
          </p:nvSpPr>
          <p:spPr>
            <a:xfrm>
              <a:off x="2786400" y="4176000"/>
              <a:ext cx="6170400" cy="1994401"/>
            </a:xfrm>
            <a:prstGeom prst="rect">
              <a:avLst/>
            </a:prstGeom>
            <a:noFill/>
            <a:ln>
              <a:solidFill>
                <a:schemeClr val="tx1"/>
              </a:solidFill>
            </a:ln>
          </p:spPr>
          <p:txBody>
            <a:bodyPr wrap="square" rtlCol="0">
              <a:spAutoFit/>
            </a:bodyPr>
            <a:lstStyle/>
            <a:p>
              <a:endParaRPr lang="en-IN" dirty="0"/>
            </a:p>
          </p:txBody>
        </p:sp>
        <p:sp>
          <p:nvSpPr>
            <p:cNvPr id="12" name="TextBox 11"/>
            <p:cNvSpPr txBox="1"/>
            <p:nvPr/>
          </p:nvSpPr>
          <p:spPr>
            <a:xfrm>
              <a:off x="5379365" y="6278400"/>
              <a:ext cx="635110" cy="369332"/>
            </a:xfrm>
            <a:prstGeom prst="rect">
              <a:avLst/>
            </a:prstGeom>
            <a:noFill/>
          </p:spPr>
          <p:txBody>
            <a:bodyPr wrap="none" rtlCol="0">
              <a:spAutoFit/>
            </a:bodyPr>
            <a:lstStyle/>
            <a:p>
              <a:r>
                <a:rPr lang="en-IN" dirty="0"/>
                <a:t>L8IF</a:t>
              </a:r>
              <a:endParaRPr lang="en-IN" dirty="0"/>
            </a:p>
          </p:txBody>
        </p:sp>
      </p:grpSp>
      <p:sp>
        <p:nvSpPr>
          <p:cNvPr id="13" name="TextBox 12"/>
          <p:cNvSpPr txBox="1"/>
          <p:nvPr/>
        </p:nvSpPr>
        <p:spPr>
          <a:xfrm>
            <a:off x="272601" y="148587"/>
            <a:ext cx="3900042" cy="584775"/>
          </a:xfrm>
          <a:prstGeom prst="rect">
            <a:avLst/>
          </a:prstGeom>
          <a:noFill/>
        </p:spPr>
        <p:txBody>
          <a:bodyPr wrap="none" rtlCol="0">
            <a:spAutoFit/>
          </a:bodyPr>
          <a:lstStyle/>
          <a:p>
            <a:r>
              <a:rPr lang="en-IN" sz="3200" dirty="0">
                <a:solidFill>
                  <a:schemeClr val="bg1"/>
                </a:solidFill>
              </a:rPr>
              <a:t>Finite </a:t>
            </a:r>
            <a:r>
              <a:rPr lang="en-IN" sz="3200" dirty="0" smtClean="0">
                <a:solidFill>
                  <a:schemeClr val="bg1"/>
                </a:solidFill>
              </a:rPr>
              <a:t>element </a:t>
            </a:r>
            <a:r>
              <a:rPr lang="en-IN" sz="3200" dirty="0">
                <a:solidFill>
                  <a:schemeClr val="bg1"/>
                </a:solidFill>
              </a:rPr>
              <a:t>m</a:t>
            </a:r>
            <a:r>
              <a:rPr lang="en-IN" sz="3200" dirty="0" smtClean="0">
                <a:solidFill>
                  <a:schemeClr val="bg1"/>
                </a:solidFill>
              </a:rPr>
              <a:t>odel</a:t>
            </a:r>
            <a:endParaRPr lang="en-IN" sz="3200" dirty="0">
              <a:solidFill>
                <a:schemeClr val="bg1"/>
              </a:solidFill>
            </a:endParaRPr>
          </a:p>
        </p:txBody>
      </p:sp>
      <p:sp>
        <p:nvSpPr>
          <p:cNvPr id="14" name="Slide Number Placeholder 13"/>
          <p:cNvSpPr>
            <a:spLocks noGrp="1"/>
          </p:cNvSpPr>
          <p:nvPr>
            <p:ph type="sldNum" sz="quarter" idx="12"/>
          </p:nvPr>
        </p:nvSpPr>
        <p:spPr/>
        <p:txBody>
          <a:bodyPr/>
          <a:lstStyle/>
          <a:p>
            <a:fld id="{6B5C8F75-AB33-49B9-A0E8-587298162077}" type="slidenum">
              <a:rPr lang="en-IN" smtClean="0"/>
            </a:fld>
            <a:endParaRPr lang="en-IN"/>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
                                        <p:tgtEl>
                                          <p:spTgt spid="15"/>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1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2601" y="148587"/>
            <a:ext cx="5524076" cy="584775"/>
          </a:xfrm>
          <a:prstGeom prst="rect">
            <a:avLst/>
          </a:prstGeom>
          <a:noFill/>
        </p:spPr>
        <p:txBody>
          <a:bodyPr wrap="none" rtlCol="0">
            <a:spAutoFit/>
          </a:bodyPr>
          <a:lstStyle/>
          <a:p>
            <a:r>
              <a:rPr lang="en-IN" sz="3200" dirty="0">
                <a:solidFill>
                  <a:schemeClr val="bg1"/>
                </a:solidFill>
              </a:rPr>
              <a:t>Finite Element </a:t>
            </a:r>
            <a:r>
              <a:rPr lang="en-IN" sz="3200" dirty="0" smtClean="0">
                <a:solidFill>
                  <a:schemeClr val="bg1"/>
                </a:solidFill>
              </a:rPr>
              <a:t>Model-Analysis</a:t>
            </a:r>
            <a:endParaRPr lang="en-IN" sz="3200" dirty="0">
              <a:solidFill>
                <a:schemeClr val="bg1"/>
              </a:solidFill>
            </a:endParaRPr>
          </a:p>
        </p:txBody>
      </p:sp>
      <p:grpSp>
        <p:nvGrpSpPr>
          <p:cNvPr id="25" name="Group 24"/>
          <p:cNvGrpSpPr/>
          <p:nvPr/>
        </p:nvGrpSpPr>
        <p:grpSpPr>
          <a:xfrm>
            <a:off x="1386702" y="1333028"/>
            <a:ext cx="5810948" cy="5023323"/>
            <a:chOff x="1020942" y="763200"/>
            <a:chExt cx="5810948" cy="5023323"/>
          </a:xfrm>
        </p:grpSpPr>
        <p:sp>
          <p:nvSpPr>
            <p:cNvPr id="6" name="Rounded Rectangle 5"/>
            <p:cNvSpPr/>
            <p:nvPr/>
          </p:nvSpPr>
          <p:spPr>
            <a:xfrm>
              <a:off x="2744428" y="763200"/>
              <a:ext cx="1899571" cy="597600"/>
            </a:xfrm>
            <a:prstGeom prst="roundRect">
              <a:avLst>
                <a:gd name="adj" fmla="val 190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Analysis</a:t>
              </a:r>
              <a:endParaRPr lang="en-IN" b="1" dirty="0">
                <a:solidFill>
                  <a:schemeClr val="tx1"/>
                </a:solidFill>
              </a:endParaRPr>
            </a:p>
          </p:txBody>
        </p:sp>
        <p:cxnSp>
          <p:nvCxnSpPr>
            <p:cNvPr id="8" name="Straight Arrow Connector 7"/>
            <p:cNvCxnSpPr>
              <a:stCxn id="6" idx="2"/>
            </p:cNvCxnSpPr>
            <p:nvPr/>
          </p:nvCxnSpPr>
          <p:spPr>
            <a:xfrm flipH="1">
              <a:off x="3693600" y="1360800"/>
              <a:ext cx="614" cy="583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ounded Rectangle 8"/>
            <p:cNvSpPr/>
            <p:nvPr/>
          </p:nvSpPr>
          <p:spPr>
            <a:xfrm>
              <a:off x="2744428" y="1958400"/>
              <a:ext cx="1899571" cy="597600"/>
            </a:xfrm>
            <a:prstGeom prst="roundRect">
              <a:avLst>
                <a:gd name="adj" fmla="val 190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Non-linear analysis</a:t>
              </a:r>
              <a:endParaRPr lang="en-IN" b="1" dirty="0">
                <a:solidFill>
                  <a:schemeClr val="tx1"/>
                </a:solidFill>
              </a:endParaRPr>
            </a:p>
          </p:txBody>
        </p:sp>
        <p:cxnSp>
          <p:nvCxnSpPr>
            <p:cNvPr id="11" name="Straight Arrow Connector 10"/>
            <p:cNvCxnSpPr>
              <a:stCxn id="9" idx="2"/>
            </p:cNvCxnSpPr>
            <p:nvPr/>
          </p:nvCxnSpPr>
          <p:spPr>
            <a:xfrm flipH="1">
              <a:off x="3693600" y="2556000"/>
              <a:ext cx="614" cy="583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ounded Rectangle 11"/>
            <p:cNvSpPr/>
            <p:nvPr/>
          </p:nvSpPr>
          <p:spPr>
            <a:xfrm>
              <a:off x="2743814" y="3153600"/>
              <a:ext cx="2072026" cy="597600"/>
            </a:xfrm>
            <a:prstGeom prst="roundRect">
              <a:avLst>
                <a:gd name="adj" fmla="val 190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Secant( Quasi-newton) method</a:t>
              </a:r>
              <a:endParaRPr lang="en-IN" b="1" dirty="0">
                <a:solidFill>
                  <a:schemeClr val="tx1"/>
                </a:solidFill>
              </a:endParaRPr>
            </a:p>
          </p:txBody>
        </p:sp>
        <p:cxnSp>
          <p:nvCxnSpPr>
            <p:cNvPr id="14" name="Straight Arrow Connector 13"/>
            <p:cNvCxnSpPr/>
            <p:nvPr/>
          </p:nvCxnSpPr>
          <p:spPr>
            <a:xfrm flipH="1">
              <a:off x="1940399" y="4732398"/>
              <a:ext cx="1753199" cy="6569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3693599" y="3736800"/>
              <a:ext cx="0" cy="446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3674984" y="4732398"/>
              <a:ext cx="1936801" cy="5876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2901014" y="4233600"/>
              <a:ext cx="1670986" cy="484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Convergence norm</a:t>
              </a:r>
              <a:endParaRPr lang="en-IN" b="1" dirty="0">
                <a:solidFill>
                  <a:schemeClr val="tx1"/>
                </a:solidFill>
              </a:endParaRPr>
            </a:p>
          </p:txBody>
        </p:sp>
        <p:cxnSp>
          <p:nvCxnSpPr>
            <p:cNvPr id="24" name="Straight Arrow Connector 23"/>
            <p:cNvCxnSpPr/>
            <p:nvPr/>
          </p:nvCxnSpPr>
          <p:spPr>
            <a:xfrm>
              <a:off x="3693598" y="4732398"/>
              <a:ext cx="0" cy="612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Round Same Side Corner Rectangle 26"/>
            <p:cNvSpPr/>
            <p:nvPr/>
          </p:nvSpPr>
          <p:spPr>
            <a:xfrm>
              <a:off x="1020942" y="5412123"/>
              <a:ext cx="1758013" cy="37440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Energy=0.001</a:t>
              </a:r>
              <a:endParaRPr lang="en-IN" b="1" dirty="0">
                <a:solidFill>
                  <a:schemeClr val="tx1"/>
                </a:solidFill>
              </a:endParaRPr>
            </a:p>
          </p:txBody>
        </p:sp>
        <p:sp>
          <p:nvSpPr>
            <p:cNvPr id="28" name="Round Same Side Corner Rectangle 27"/>
            <p:cNvSpPr/>
            <p:nvPr/>
          </p:nvSpPr>
          <p:spPr>
            <a:xfrm>
              <a:off x="2850416" y="5412123"/>
              <a:ext cx="2311943" cy="37440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Displacement=0.01</a:t>
              </a:r>
              <a:endParaRPr lang="en-IN" b="1" dirty="0">
                <a:solidFill>
                  <a:schemeClr val="tx1"/>
                </a:solidFill>
              </a:endParaRPr>
            </a:p>
          </p:txBody>
        </p:sp>
        <p:sp>
          <p:nvSpPr>
            <p:cNvPr id="29" name="Round Same Side Corner Rectangle 28"/>
            <p:cNvSpPr/>
            <p:nvPr/>
          </p:nvSpPr>
          <p:spPr>
            <a:xfrm>
              <a:off x="5261050" y="5412123"/>
              <a:ext cx="1570840" cy="37440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Force=0.01</a:t>
              </a:r>
              <a:endParaRPr lang="en-IN" b="1" dirty="0">
                <a:solidFill>
                  <a:schemeClr val="tx1"/>
                </a:solidFill>
              </a:endParaRPr>
            </a:p>
          </p:txBody>
        </p:sp>
      </p:grpSp>
      <p:sp>
        <p:nvSpPr>
          <p:cNvPr id="23" name="Slide Number Placeholder 22"/>
          <p:cNvSpPr>
            <a:spLocks noGrp="1"/>
          </p:cNvSpPr>
          <p:nvPr>
            <p:ph type="sldNum" sz="quarter" idx="12"/>
          </p:nvPr>
        </p:nvSpPr>
        <p:spPr/>
        <p:txBody>
          <a:bodyPr/>
          <a:lstStyle/>
          <a:p>
            <a:fld id="{6B5C8F75-AB33-49B9-A0E8-58729816207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0" fill="hold"/>
                                        <p:tgtEl>
                                          <p:spTgt spid="25"/>
                                        </p:tgtEl>
                                        <p:attrNameLst>
                                          <p:attrName>ppt_x</p:attrName>
                                        </p:attrNameLst>
                                      </p:cBhvr>
                                      <p:tavLst>
                                        <p:tav tm="0">
                                          <p:val>
                                            <p:strVal val="#ppt_x"/>
                                          </p:val>
                                        </p:tav>
                                        <p:tav tm="100000">
                                          <p:val>
                                            <p:strVal val="#ppt_x"/>
                                          </p:val>
                                        </p:tav>
                                      </p:tavLst>
                                    </p:anim>
                                    <p:anim calcmode="lin" valueType="num">
                                      <p:cBhvr additive="base">
                                        <p:cTn id="8" dur="1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2601" y="148587"/>
            <a:ext cx="3860800" cy="583565"/>
          </a:xfrm>
          <a:prstGeom prst="rect">
            <a:avLst/>
          </a:prstGeom>
          <a:noFill/>
        </p:spPr>
        <p:txBody>
          <a:bodyPr wrap="none" rtlCol="0">
            <a:spAutoFit/>
          </a:bodyPr>
          <a:lstStyle/>
          <a:p>
            <a:r>
              <a:rPr lang="en-IN" sz="3200" dirty="0">
                <a:solidFill>
                  <a:schemeClr val="bg1"/>
                </a:solidFill>
              </a:rPr>
              <a:t>Finite </a:t>
            </a:r>
            <a:r>
              <a:rPr lang="en-US" altLang="en-IN" sz="3200" dirty="0">
                <a:solidFill>
                  <a:schemeClr val="bg1"/>
                </a:solidFill>
              </a:rPr>
              <a:t>e</a:t>
            </a:r>
            <a:r>
              <a:rPr lang="en-IN" sz="3200" dirty="0">
                <a:solidFill>
                  <a:schemeClr val="bg1"/>
                </a:solidFill>
              </a:rPr>
              <a:t>lement </a:t>
            </a:r>
            <a:r>
              <a:rPr lang="en-US" altLang="en-IN" sz="3200" dirty="0">
                <a:solidFill>
                  <a:schemeClr val="bg1"/>
                </a:solidFill>
              </a:rPr>
              <a:t>m</a:t>
            </a:r>
            <a:r>
              <a:rPr lang="en-IN" sz="3200" dirty="0">
                <a:solidFill>
                  <a:schemeClr val="bg1"/>
                </a:solidFill>
              </a:rPr>
              <a:t>odel</a:t>
            </a:r>
            <a:endParaRPr lang="en-IN" sz="3200" dirty="0">
              <a:solidFill>
                <a:schemeClr val="bg1"/>
              </a:solidFill>
            </a:endParaRPr>
          </a:p>
        </p:txBody>
      </p:sp>
      <p:sp>
        <p:nvSpPr>
          <p:cNvPr id="6" name="TextBox 5"/>
          <p:cNvSpPr txBox="1"/>
          <p:nvPr/>
        </p:nvSpPr>
        <p:spPr>
          <a:xfrm>
            <a:off x="384361" y="805120"/>
            <a:ext cx="5524500" cy="645160"/>
          </a:xfrm>
          <a:prstGeom prst="rect">
            <a:avLst/>
          </a:prstGeom>
          <a:noFill/>
        </p:spPr>
        <p:txBody>
          <a:bodyPr wrap="none" rtlCol="0">
            <a:spAutoFit/>
          </a:bodyPr>
          <a:lstStyle/>
          <a:p>
            <a:r>
              <a:rPr lang="en-IN" sz="3600" dirty="0"/>
              <a:t>Model </a:t>
            </a:r>
            <a:r>
              <a:rPr lang="en-US" altLang="en-IN" sz="3600" dirty="0"/>
              <a:t>r</a:t>
            </a:r>
            <a:r>
              <a:rPr lang="en-IN" sz="3600" dirty="0"/>
              <a:t>esult and validation</a:t>
            </a:r>
            <a:endParaRPr lang="en-IN" sz="3600" dirty="0"/>
          </a:p>
        </p:txBody>
      </p:sp>
      <p:sp>
        <p:nvSpPr>
          <p:cNvPr id="16" name="Slide Number Placeholder 15"/>
          <p:cNvSpPr>
            <a:spLocks noGrp="1"/>
          </p:cNvSpPr>
          <p:nvPr>
            <p:ph type="sldNum" sz="quarter" idx="12"/>
          </p:nvPr>
        </p:nvSpPr>
        <p:spPr/>
        <p:txBody>
          <a:bodyPr/>
          <a:lstStyle/>
          <a:p>
            <a:fld id="{6B5C8F75-AB33-49B9-A0E8-587298162077}" type="slidenum">
              <a:rPr lang="en-IN" smtClean="0"/>
            </a:fld>
            <a:endParaRPr lang="en-IN"/>
          </a:p>
        </p:txBody>
      </p:sp>
      <p:graphicFrame>
        <p:nvGraphicFramePr>
          <p:cNvPr id="19" name="Table 18"/>
          <p:cNvGraphicFramePr>
            <a:graphicFrameLocks noGrp="1"/>
          </p:cNvGraphicFramePr>
          <p:nvPr/>
        </p:nvGraphicFramePr>
        <p:xfrm>
          <a:off x="1870574" y="4286265"/>
          <a:ext cx="5680848" cy="2450467"/>
        </p:xfrm>
        <a:graphic>
          <a:graphicData uri="http://schemas.openxmlformats.org/drawingml/2006/table">
            <a:tbl>
              <a:tblPr firstRow="1" bandRow="1">
                <a:tableStyleId>{5C22544A-7EE6-4342-B048-85BDC9FD1C3A}</a:tableStyleId>
              </a:tblPr>
              <a:tblGrid>
                <a:gridCol w="1420212"/>
                <a:gridCol w="1420212"/>
                <a:gridCol w="1420212"/>
                <a:gridCol w="1420212"/>
              </a:tblGrid>
              <a:tr h="522144">
                <a:tc>
                  <a:txBody>
                    <a:bodyPr/>
                    <a:lstStyle/>
                    <a:p>
                      <a:r>
                        <a:rPr lang="en-IN" sz="1500" dirty="0"/>
                        <a:t>Results</a:t>
                      </a:r>
                      <a:endParaRPr lang="en-IN" sz="1500" dirty="0"/>
                    </a:p>
                  </a:txBody>
                  <a:tcPr marL="59314" marR="59314" marT="29657" marB="29657"/>
                </a:tc>
                <a:tc>
                  <a:txBody>
                    <a:bodyPr/>
                    <a:lstStyle/>
                    <a:p>
                      <a:r>
                        <a:rPr lang="en-IN" sz="1500" dirty="0"/>
                        <a:t>Experimental</a:t>
                      </a:r>
                      <a:endParaRPr lang="en-IN" sz="1500" dirty="0"/>
                    </a:p>
                  </a:txBody>
                  <a:tcPr marL="59314" marR="59314" marT="29657" marB="29657"/>
                </a:tc>
                <a:tc>
                  <a:txBody>
                    <a:bodyPr/>
                    <a:lstStyle/>
                    <a:p>
                      <a:r>
                        <a:rPr lang="en-IN" sz="1500" dirty="0"/>
                        <a:t>Numerical</a:t>
                      </a:r>
                      <a:endParaRPr lang="en-IN" sz="1500" dirty="0"/>
                    </a:p>
                  </a:txBody>
                  <a:tcPr marL="59314" marR="59314" marT="29657" marB="29657"/>
                </a:tc>
                <a:tc>
                  <a:txBody>
                    <a:bodyPr/>
                    <a:lstStyle/>
                    <a:p>
                      <a:r>
                        <a:rPr lang="en-IN" sz="1500" dirty="0"/>
                        <a:t>Difference(%)</a:t>
                      </a:r>
                      <a:endParaRPr lang="en-IN" sz="1500" dirty="0"/>
                    </a:p>
                  </a:txBody>
                  <a:tcPr marL="59314" marR="59314" marT="29657" marB="29657"/>
                </a:tc>
              </a:tr>
              <a:tr h="522144">
                <a:tc>
                  <a:txBody>
                    <a:bodyPr/>
                    <a:lstStyle/>
                    <a:p>
                      <a:r>
                        <a:rPr lang="en-IN" sz="1500" dirty="0"/>
                        <a:t>1</a:t>
                      </a:r>
                      <a:r>
                        <a:rPr lang="en-IN" sz="1500" baseline="30000" dirty="0"/>
                        <a:t>st</a:t>
                      </a:r>
                      <a:r>
                        <a:rPr lang="en-IN" sz="1500" dirty="0"/>
                        <a:t> Crack Load(N)</a:t>
                      </a:r>
                      <a:endParaRPr lang="en-IN" sz="1500" dirty="0"/>
                    </a:p>
                  </a:txBody>
                  <a:tcPr marL="59314" marR="59314" marT="29657" marB="29657"/>
                </a:tc>
                <a:tc>
                  <a:txBody>
                    <a:bodyPr/>
                    <a:lstStyle/>
                    <a:p>
                      <a:r>
                        <a:rPr lang="en-IN" sz="1500" dirty="0" smtClean="0"/>
                        <a:t>2.273</a:t>
                      </a:r>
                      <a:endParaRPr lang="en-IN" sz="1500" dirty="0"/>
                    </a:p>
                  </a:txBody>
                  <a:tcPr marL="59314" marR="59314" marT="29657" marB="29657"/>
                </a:tc>
                <a:tc>
                  <a:txBody>
                    <a:bodyPr/>
                    <a:lstStyle/>
                    <a:p>
                      <a:r>
                        <a:rPr lang="en-IN" sz="1500" dirty="0" smtClean="0"/>
                        <a:t>2.076</a:t>
                      </a:r>
                      <a:endParaRPr lang="en-IN" sz="1500" dirty="0"/>
                    </a:p>
                  </a:txBody>
                  <a:tcPr marL="59314" marR="59314" marT="29657" marB="29657"/>
                </a:tc>
                <a:tc>
                  <a:txBody>
                    <a:bodyPr/>
                    <a:lstStyle/>
                    <a:p>
                      <a:r>
                        <a:rPr lang="en-IN" sz="1500" dirty="0"/>
                        <a:t>8.65</a:t>
                      </a:r>
                      <a:endParaRPr lang="en-IN" sz="1500" dirty="0"/>
                    </a:p>
                  </a:txBody>
                  <a:tcPr marL="59314" marR="59314" marT="29657" marB="29657"/>
                </a:tc>
              </a:tr>
              <a:tr h="652619">
                <a:tc>
                  <a:txBody>
                    <a:bodyPr/>
                    <a:lstStyle/>
                    <a:p>
                      <a:r>
                        <a:rPr lang="en-IN" sz="1500" dirty="0"/>
                        <a:t>Deflection at 1</a:t>
                      </a:r>
                      <a:r>
                        <a:rPr lang="en-IN" sz="1500" baseline="30000" dirty="0"/>
                        <a:t>st</a:t>
                      </a:r>
                      <a:r>
                        <a:rPr lang="en-IN" sz="1500" dirty="0"/>
                        <a:t> Crack(mm</a:t>
                      </a:r>
                      <a:r>
                        <a:rPr lang="en-IN" sz="1200" dirty="0"/>
                        <a:t>)</a:t>
                      </a:r>
                      <a:endParaRPr lang="en-IN" sz="1200" dirty="0"/>
                    </a:p>
                  </a:txBody>
                  <a:tcPr marL="59314" marR="59314" marT="29657" marB="29657"/>
                </a:tc>
                <a:tc>
                  <a:txBody>
                    <a:bodyPr/>
                    <a:lstStyle/>
                    <a:p>
                      <a:r>
                        <a:rPr lang="en-IN" sz="1500" dirty="0"/>
                        <a:t>0.20</a:t>
                      </a:r>
                      <a:endParaRPr lang="en-IN" sz="1500" dirty="0"/>
                    </a:p>
                  </a:txBody>
                  <a:tcPr marL="59314" marR="59314" marT="29657" marB="29657"/>
                </a:tc>
                <a:tc>
                  <a:txBody>
                    <a:bodyPr/>
                    <a:lstStyle/>
                    <a:p>
                      <a:r>
                        <a:rPr lang="en-IN" sz="1500" dirty="0"/>
                        <a:t>0.28</a:t>
                      </a:r>
                      <a:endParaRPr lang="en-IN" sz="1500" dirty="0"/>
                    </a:p>
                  </a:txBody>
                  <a:tcPr marL="59314" marR="59314" marT="29657" marB="29657"/>
                </a:tc>
                <a:tc>
                  <a:txBody>
                    <a:bodyPr/>
                    <a:lstStyle/>
                    <a:p>
                      <a:r>
                        <a:rPr lang="en-IN" sz="1500" dirty="0"/>
                        <a:t>39.30</a:t>
                      </a:r>
                      <a:endParaRPr lang="en-IN" sz="1500" dirty="0"/>
                    </a:p>
                  </a:txBody>
                  <a:tcPr marL="59314" marR="59314" marT="29657" marB="29657"/>
                </a:tc>
              </a:tr>
              <a:tr h="753560">
                <a:tc>
                  <a:txBody>
                    <a:bodyPr/>
                    <a:lstStyle/>
                    <a:p>
                      <a:r>
                        <a:rPr lang="en-IN" sz="1500" dirty="0"/>
                        <a:t>Load at 0.8 mm deflection(N)</a:t>
                      </a:r>
                      <a:endParaRPr lang="en-IN" sz="1500" dirty="0"/>
                    </a:p>
                  </a:txBody>
                  <a:tcPr marL="59314" marR="59314" marT="29657" marB="29657"/>
                </a:tc>
                <a:tc>
                  <a:txBody>
                    <a:bodyPr/>
                    <a:lstStyle/>
                    <a:p>
                      <a:r>
                        <a:rPr lang="en-IN" sz="1500" dirty="0" smtClean="0"/>
                        <a:t>2.321</a:t>
                      </a:r>
                      <a:endParaRPr lang="en-IN" sz="1500" dirty="0"/>
                    </a:p>
                  </a:txBody>
                  <a:tcPr marL="59314" marR="59314" marT="29657" marB="29657"/>
                </a:tc>
                <a:tc>
                  <a:txBody>
                    <a:bodyPr/>
                    <a:lstStyle/>
                    <a:p>
                      <a:r>
                        <a:rPr lang="en-IN" sz="1500" dirty="0" smtClean="0"/>
                        <a:t>2.213</a:t>
                      </a:r>
                      <a:endParaRPr lang="en-IN" sz="1500" dirty="0"/>
                    </a:p>
                  </a:txBody>
                  <a:tcPr marL="59314" marR="59314" marT="29657" marB="29657"/>
                </a:tc>
                <a:tc>
                  <a:txBody>
                    <a:bodyPr/>
                    <a:lstStyle/>
                    <a:p>
                      <a:r>
                        <a:rPr lang="en-IN" sz="1500" dirty="0"/>
                        <a:t>4.66</a:t>
                      </a:r>
                      <a:endParaRPr lang="en-IN" sz="1500" dirty="0"/>
                    </a:p>
                  </a:txBody>
                  <a:tcPr marL="59314" marR="59314" marT="29657" marB="29657"/>
                </a:tc>
              </a:tr>
            </a:tbl>
          </a:graphicData>
        </a:graphic>
      </p:graphicFrame>
      <p:sp>
        <p:nvSpPr>
          <p:cNvPr id="23" name="TextBox 22"/>
          <p:cNvSpPr txBox="1"/>
          <p:nvPr/>
        </p:nvSpPr>
        <p:spPr>
          <a:xfrm flipH="1">
            <a:off x="3940782" y="3503692"/>
            <a:ext cx="762000"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0.8</a:t>
            </a:r>
            <a:endParaRPr lang="en-IN" sz="1400" dirty="0">
              <a:latin typeface="Times New Roman" panose="02020603050405020304" pitchFamily="18" charset="0"/>
              <a:cs typeface="Times New Roman" panose="02020603050405020304" pitchFamily="18" charset="0"/>
            </a:endParaRPr>
          </a:p>
        </p:txBody>
      </p:sp>
      <p:sp>
        <p:nvSpPr>
          <p:cNvPr id="30" name="TextBox 29"/>
          <p:cNvSpPr txBox="1"/>
          <p:nvPr/>
        </p:nvSpPr>
        <p:spPr>
          <a:xfrm rot="16200000">
            <a:off x="-387120" y="2424915"/>
            <a:ext cx="1176925" cy="369332"/>
          </a:xfrm>
          <a:prstGeom prst="rect">
            <a:avLst/>
          </a:prstGeom>
          <a:noFill/>
        </p:spPr>
        <p:txBody>
          <a:bodyPr wrap="none" rtlCol="0">
            <a:spAutoFit/>
          </a:bodyPr>
          <a:lstStyle/>
          <a:p>
            <a:r>
              <a:rPr lang="en-IN" dirty="0" smtClean="0"/>
              <a:t>Load (</a:t>
            </a:r>
            <a:r>
              <a:rPr lang="en-IN" dirty="0" err="1"/>
              <a:t>k</a:t>
            </a:r>
            <a:r>
              <a:rPr lang="en-IN" dirty="0" err="1" smtClean="0"/>
              <a:t>N</a:t>
            </a:r>
            <a:r>
              <a:rPr lang="en-IN" dirty="0"/>
              <a:t>)</a:t>
            </a:r>
            <a:endParaRPr lang="en-IN" dirty="0"/>
          </a:p>
        </p:txBody>
      </p:sp>
      <p:sp>
        <p:nvSpPr>
          <p:cNvPr id="31" name="TextBox 30"/>
          <p:cNvSpPr txBox="1"/>
          <p:nvPr/>
        </p:nvSpPr>
        <p:spPr>
          <a:xfrm>
            <a:off x="1173480" y="3832677"/>
            <a:ext cx="2741456" cy="369332"/>
          </a:xfrm>
          <a:prstGeom prst="rect">
            <a:avLst/>
          </a:prstGeom>
          <a:noFill/>
        </p:spPr>
        <p:txBody>
          <a:bodyPr wrap="none" rtlCol="0">
            <a:spAutoFit/>
          </a:bodyPr>
          <a:lstStyle/>
          <a:p>
            <a:r>
              <a:rPr lang="en-IN" dirty="0"/>
              <a:t>Mid Span </a:t>
            </a:r>
            <a:r>
              <a:rPr lang="en-IN" dirty="0" smtClean="0"/>
              <a:t>deflection (</a:t>
            </a:r>
            <a:r>
              <a:rPr lang="en-IN" dirty="0"/>
              <a:t>mm)</a:t>
            </a:r>
            <a:endParaRPr lang="en-IN" dirty="0"/>
          </a:p>
        </p:txBody>
      </p:sp>
      <p:grpSp>
        <p:nvGrpSpPr>
          <p:cNvPr id="9" name="Group 8"/>
          <p:cNvGrpSpPr/>
          <p:nvPr/>
        </p:nvGrpSpPr>
        <p:grpSpPr>
          <a:xfrm>
            <a:off x="302932" y="1444937"/>
            <a:ext cx="4148579" cy="2423251"/>
            <a:chOff x="302932" y="1444937"/>
            <a:chExt cx="4148579" cy="2423251"/>
          </a:xfrm>
        </p:grpSpPr>
        <p:sp>
          <p:nvSpPr>
            <p:cNvPr id="3" name="TextBox 2"/>
            <p:cNvSpPr txBox="1"/>
            <p:nvPr/>
          </p:nvSpPr>
          <p:spPr>
            <a:xfrm>
              <a:off x="617220" y="3560411"/>
              <a:ext cx="182880" cy="307777"/>
            </a:xfrm>
            <a:prstGeom prst="rect">
              <a:avLst/>
            </a:prstGeom>
            <a:noFill/>
          </p:spPr>
          <p:txBody>
            <a:bodyPr wrap="square" rtlCol="0">
              <a:spAutoFit/>
            </a:bodyPr>
            <a:lstStyle/>
            <a:p>
              <a:r>
                <a:rPr lang="en-IN" sz="1400" dirty="0"/>
                <a:t>0</a:t>
              </a:r>
              <a:endParaRPr lang="en-IN" sz="1400" dirty="0"/>
            </a:p>
          </p:txBody>
        </p:sp>
        <p:sp>
          <p:nvSpPr>
            <p:cNvPr id="20" name="TextBox 19"/>
            <p:cNvSpPr txBox="1"/>
            <p:nvPr/>
          </p:nvSpPr>
          <p:spPr>
            <a:xfrm>
              <a:off x="1403197" y="3524900"/>
              <a:ext cx="573818"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0.2</a:t>
              </a:r>
              <a:endParaRPr lang="en-IN" sz="14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2289000" y="3525382"/>
              <a:ext cx="432343"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0.4</a:t>
              </a:r>
              <a:endParaRPr lang="en-IN" sz="14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3117986" y="3524900"/>
              <a:ext cx="443825"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0.6</a:t>
              </a:r>
              <a:endParaRPr lang="en-IN" sz="14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434340" y="3354913"/>
              <a:ext cx="182880" cy="307777"/>
            </a:xfrm>
            <a:prstGeom prst="rect">
              <a:avLst/>
            </a:prstGeom>
            <a:noFill/>
          </p:spPr>
          <p:txBody>
            <a:bodyPr wrap="square" rtlCol="0">
              <a:spAutoFit/>
            </a:bodyPr>
            <a:lstStyle/>
            <a:p>
              <a:r>
                <a:rPr lang="en-IN" sz="1400" dirty="0"/>
                <a:t>0</a:t>
              </a:r>
              <a:endParaRPr lang="en-IN" sz="1400" dirty="0"/>
            </a:p>
          </p:txBody>
        </p:sp>
        <p:sp>
          <p:nvSpPr>
            <p:cNvPr id="25" name="TextBox 24"/>
            <p:cNvSpPr txBox="1"/>
            <p:nvPr/>
          </p:nvSpPr>
          <p:spPr>
            <a:xfrm>
              <a:off x="414356" y="2609582"/>
              <a:ext cx="705784"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361016" y="2990994"/>
              <a:ext cx="812464"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0.5</a:t>
              </a:r>
              <a:endParaRPr lang="en-IN" sz="1400"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302932" y="1444937"/>
              <a:ext cx="717679"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2.5</a:t>
              </a:r>
              <a:endParaRPr lang="en-IN" sz="1400"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311020" y="2257343"/>
              <a:ext cx="548641"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1.5</a:t>
              </a:r>
              <a:endParaRPr lang="en-IN" sz="140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402461" y="1848416"/>
              <a:ext cx="182880"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704319" y="1540658"/>
              <a:ext cx="3747192" cy="2048924"/>
            </a:xfrm>
            <a:prstGeom prst="rect">
              <a:avLst/>
            </a:prstGeom>
          </p:spPr>
        </p:pic>
        <p:sp>
          <p:nvSpPr>
            <p:cNvPr id="7" name="TextBox 6"/>
            <p:cNvSpPr txBox="1"/>
            <p:nvPr/>
          </p:nvSpPr>
          <p:spPr>
            <a:xfrm>
              <a:off x="790639" y="3237322"/>
              <a:ext cx="335348" cy="369332"/>
            </a:xfrm>
            <a:prstGeom prst="rect">
              <a:avLst/>
            </a:prstGeom>
            <a:noFill/>
          </p:spPr>
          <p:txBody>
            <a:bodyPr wrap="none" rtlCol="0">
              <a:spAutoFit/>
            </a:bodyPr>
            <a:lstStyle/>
            <a:p>
              <a:r>
                <a:rPr lang="en-IN" dirty="0" smtClean="0"/>
                <a:t>O</a:t>
              </a:r>
              <a:endParaRPr lang="en-IN" dirty="0"/>
            </a:p>
          </p:txBody>
        </p:sp>
        <p:sp>
          <p:nvSpPr>
            <p:cNvPr id="32" name="TextBox 31"/>
            <p:cNvSpPr txBox="1"/>
            <p:nvPr/>
          </p:nvSpPr>
          <p:spPr>
            <a:xfrm>
              <a:off x="1693778" y="1574816"/>
              <a:ext cx="328936" cy="369332"/>
            </a:xfrm>
            <a:prstGeom prst="rect">
              <a:avLst/>
            </a:prstGeom>
            <a:noFill/>
          </p:spPr>
          <p:txBody>
            <a:bodyPr wrap="none" rtlCol="0">
              <a:spAutoFit/>
            </a:bodyPr>
            <a:lstStyle/>
            <a:p>
              <a:r>
                <a:rPr lang="en-IN" dirty="0"/>
                <a:t>A</a:t>
              </a:r>
              <a:endParaRPr lang="en-IN" dirty="0"/>
            </a:p>
          </p:txBody>
        </p:sp>
        <p:sp>
          <p:nvSpPr>
            <p:cNvPr id="33" name="TextBox 32"/>
            <p:cNvSpPr txBox="1"/>
            <p:nvPr/>
          </p:nvSpPr>
          <p:spPr>
            <a:xfrm>
              <a:off x="1960064" y="2397533"/>
              <a:ext cx="325730" cy="369332"/>
            </a:xfrm>
            <a:prstGeom prst="rect">
              <a:avLst/>
            </a:prstGeom>
            <a:noFill/>
          </p:spPr>
          <p:txBody>
            <a:bodyPr wrap="none" rtlCol="0">
              <a:spAutoFit/>
            </a:bodyPr>
            <a:lstStyle/>
            <a:p>
              <a:r>
                <a:rPr lang="en-IN" dirty="0" smtClean="0"/>
                <a:t>B</a:t>
              </a:r>
              <a:endParaRPr lang="en-IN" dirty="0"/>
            </a:p>
          </p:txBody>
        </p:sp>
        <p:sp>
          <p:nvSpPr>
            <p:cNvPr id="34" name="TextBox 33"/>
            <p:cNvSpPr txBox="1"/>
            <p:nvPr/>
          </p:nvSpPr>
          <p:spPr>
            <a:xfrm>
              <a:off x="4038632" y="1451451"/>
              <a:ext cx="314510" cy="369332"/>
            </a:xfrm>
            <a:prstGeom prst="rect">
              <a:avLst/>
            </a:prstGeom>
            <a:noFill/>
          </p:spPr>
          <p:txBody>
            <a:bodyPr wrap="none" rtlCol="0">
              <a:spAutoFit/>
            </a:bodyPr>
            <a:lstStyle/>
            <a:p>
              <a:r>
                <a:rPr lang="en-IN" dirty="0"/>
                <a:t>C</a:t>
              </a:r>
              <a:endParaRPr lang="en-IN" dirty="0"/>
            </a:p>
          </p:txBody>
        </p:sp>
        <p:sp>
          <p:nvSpPr>
            <p:cNvPr id="8" name="TextBox 7"/>
            <p:cNvSpPr txBox="1"/>
            <p:nvPr/>
          </p:nvSpPr>
          <p:spPr>
            <a:xfrm>
              <a:off x="2763867" y="2609581"/>
              <a:ext cx="1176915" cy="646331"/>
            </a:xfrm>
            <a:prstGeom prst="rect">
              <a:avLst/>
            </a:prstGeom>
            <a:noFill/>
            <a:ln>
              <a:solidFill>
                <a:schemeClr val="bg1"/>
              </a:solidFill>
            </a:ln>
          </p:spPr>
          <p:txBody>
            <a:bodyPr wrap="square" rtlCol="0">
              <a:spAutoFit/>
            </a:bodyPr>
            <a:lstStyle/>
            <a:p>
              <a:r>
                <a:rPr lang="en-IN" sz="1200" dirty="0" smtClean="0"/>
                <a:t>OA-Zone 1</a:t>
              </a:r>
              <a:endParaRPr lang="en-IN" sz="1200" dirty="0" smtClean="0"/>
            </a:p>
            <a:p>
              <a:r>
                <a:rPr lang="en-IN" sz="1200" dirty="0" smtClean="0"/>
                <a:t>OB-Zone 2</a:t>
              </a:r>
              <a:endParaRPr lang="en-IN" sz="1200" dirty="0" smtClean="0"/>
            </a:p>
            <a:p>
              <a:r>
                <a:rPr lang="en-IN" sz="1200" dirty="0" smtClean="0"/>
                <a:t>OC-Zone 3</a:t>
              </a:r>
              <a:endParaRPr lang="en-IN" sz="1200" dirty="0"/>
            </a:p>
          </p:txBody>
        </p:sp>
      </p:gr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2766" t="6786" r="9216" b="11504"/>
          <a:stretch>
            <a:fillRect/>
          </a:stretch>
        </p:blipFill>
        <p:spPr>
          <a:xfrm>
            <a:off x="5040735" y="1523209"/>
            <a:ext cx="3955320" cy="2019428"/>
          </a:xfrm>
          <a:prstGeom prst="rect">
            <a:avLst/>
          </a:prstGeom>
        </p:spPr>
      </p:pic>
      <p:sp>
        <p:nvSpPr>
          <p:cNvPr id="35" name="TextBox 34"/>
          <p:cNvSpPr txBox="1"/>
          <p:nvPr/>
        </p:nvSpPr>
        <p:spPr>
          <a:xfrm rot="16200000">
            <a:off x="4034701" y="2328763"/>
            <a:ext cx="1176925" cy="369332"/>
          </a:xfrm>
          <a:prstGeom prst="rect">
            <a:avLst/>
          </a:prstGeom>
          <a:noFill/>
        </p:spPr>
        <p:txBody>
          <a:bodyPr wrap="none" rtlCol="0">
            <a:spAutoFit/>
          </a:bodyPr>
          <a:lstStyle/>
          <a:p>
            <a:r>
              <a:rPr lang="en-IN" dirty="0" smtClean="0"/>
              <a:t>Load (</a:t>
            </a:r>
            <a:r>
              <a:rPr lang="en-IN" dirty="0" err="1"/>
              <a:t>k</a:t>
            </a:r>
            <a:r>
              <a:rPr lang="en-IN" dirty="0" err="1" smtClean="0"/>
              <a:t>N</a:t>
            </a:r>
            <a:r>
              <a:rPr lang="en-IN" dirty="0"/>
              <a:t>)</a:t>
            </a:r>
            <a:endParaRPr lang="en-IN" dirty="0"/>
          </a:p>
        </p:txBody>
      </p:sp>
      <p:sp>
        <p:nvSpPr>
          <p:cNvPr id="36" name="TextBox 35"/>
          <p:cNvSpPr txBox="1"/>
          <p:nvPr/>
        </p:nvSpPr>
        <p:spPr>
          <a:xfrm>
            <a:off x="5647667" y="3811469"/>
            <a:ext cx="2741456" cy="369332"/>
          </a:xfrm>
          <a:prstGeom prst="rect">
            <a:avLst/>
          </a:prstGeom>
          <a:noFill/>
        </p:spPr>
        <p:txBody>
          <a:bodyPr wrap="none" rtlCol="0">
            <a:spAutoFit/>
          </a:bodyPr>
          <a:lstStyle/>
          <a:p>
            <a:r>
              <a:rPr lang="en-IN" dirty="0"/>
              <a:t>Mid Span </a:t>
            </a:r>
            <a:r>
              <a:rPr lang="en-IN" dirty="0" smtClean="0"/>
              <a:t>deflection (</a:t>
            </a:r>
            <a:r>
              <a:rPr lang="en-IN" dirty="0"/>
              <a:t>mm)</a:t>
            </a:r>
            <a:endParaRPr lang="en-IN" dirty="0"/>
          </a:p>
        </p:txBody>
      </p:sp>
      <p:sp>
        <p:nvSpPr>
          <p:cNvPr id="37" name="TextBox 36"/>
          <p:cNvSpPr txBox="1"/>
          <p:nvPr/>
        </p:nvSpPr>
        <p:spPr>
          <a:xfrm>
            <a:off x="4990313" y="3541102"/>
            <a:ext cx="182880" cy="307777"/>
          </a:xfrm>
          <a:prstGeom prst="rect">
            <a:avLst/>
          </a:prstGeom>
          <a:noFill/>
        </p:spPr>
        <p:txBody>
          <a:bodyPr wrap="square" rtlCol="0">
            <a:spAutoFit/>
          </a:bodyPr>
          <a:lstStyle/>
          <a:p>
            <a:r>
              <a:rPr lang="en-IN" sz="1400" dirty="0"/>
              <a:t>0</a:t>
            </a:r>
            <a:endParaRPr lang="en-IN" sz="1400" dirty="0"/>
          </a:p>
        </p:txBody>
      </p:sp>
      <p:sp>
        <p:nvSpPr>
          <p:cNvPr id="38" name="TextBox 37"/>
          <p:cNvSpPr txBox="1"/>
          <p:nvPr/>
        </p:nvSpPr>
        <p:spPr>
          <a:xfrm>
            <a:off x="7646526" y="3521923"/>
            <a:ext cx="573818"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0.6</a:t>
            </a:r>
            <a:endParaRPr lang="en-IN" sz="1400"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8523183" y="3521923"/>
            <a:ext cx="573818"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0.8</a:t>
            </a:r>
            <a:endParaRPr lang="en-IN" sz="1400"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6692488" y="3503692"/>
            <a:ext cx="573818"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0.4</a:t>
            </a:r>
            <a:endParaRPr lang="en-IN" sz="1400"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5753486" y="3521923"/>
            <a:ext cx="573818"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0.2</a:t>
            </a:r>
            <a:endParaRPr lang="en-IN" sz="1400"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4694250" y="1409656"/>
            <a:ext cx="573818"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2.5</a:t>
            </a:r>
            <a:endParaRPr lang="en-IN" sz="1400" dirty="0">
              <a:latin typeface="Times New Roman" panose="02020603050405020304" pitchFamily="18" charset="0"/>
              <a:cs typeface="Times New Roman" panose="02020603050405020304" pitchFamily="18" charset="0"/>
            </a:endParaRPr>
          </a:p>
        </p:txBody>
      </p:sp>
      <p:sp>
        <p:nvSpPr>
          <p:cNvPr id="43" name="TextBox 42"/>
          <p:cNvSpPr txBox="1"/>
          <p:nvPr/>
        </p:nvSpPr>
        <p:spPr>
          <a:xfrm>
            <a:off x="4794814" y="1771011"/>
            <a:ext cx="573818"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p:txBody>
      </p:sp>
      <p:sp>
        <p:nvSpPr>
          <p:cNvPr id="44" name="TextBox 43"/>
          <p:cNvSpPr txBox="1"/>
          <p:nvPr/>
        </p:nvSpPr>
        <p:spPr>
          <a:xfrm>
            <a:off x="4694250" y="2198230"/>
            <a:ext cx="573818"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1.5</a:t>
            </a:r>
            <a:endParaRPr lang="en-IN" sz="1400" dirty="0">
              <a:latin typeface="Times New Roman" panose="02020603050405020304" pitchFamily="18" charset="0"/>
              <a:cs typeface="Times New Roman" panose="02020603050405020304" pitchFamily="18" charset="0"/>
            </a:endParaRPr>
          </a:p>
        </p:txBody>
      </p:sp>
      <p:sp>
        <p:nvSpPr>
          <p:cNvPr id="45" name="TextBox 44"/>
          <p:cNvSpPr txBox="1"/>
          <p:nvPr/>
        </p:nvSpPr>
        <p:spPr>
          <a:xfrm>
            <a:off x="4835714" y="2595524"/>
            <a:ext cx="573818"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4652880" y="2994370"/>
            <a:ext cx="573818"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 0.5</a:t>
            </a:r>
            <a:endParaRPr lang="en-IN" sz="1400" dirty="0">
              <a:latin typeface="Times New Roman" panose="02020603050405020304" pitchFamily="18" charset="0"/>
              <a:cs typeface="Times New Roman" panose="02020603050405020304" pitchFamily="18" charset="0"/>
            </a:endParaRPr>
          </a:p>
        </p:txBody>
      </p:sp>
      <p:sp>
        <p:nvSpPr>
          <p:cNvPr id="47" name="TextBox 46"/>
          <p:cNvSpPr txBox="1"/>
          <p:nvPr/>
        </p:nvSpPr>
        <p:spPr>
          <a:xfrm>
            <a:off x="4709257" y="3333635"/>
            <a:ext cx="573818"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  0</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2601" y="158747"/>
            <a:ext cx="3611501" cy="584775"/>
          </a:xfrm>
          <a:prstGeom prst="rect">
            <a:avLst/>
          </a:prstGeom>
          <a:noFill/>
        </p:spPr>
        <p:txBody>
          <a:bodyPr wrap="none" rtlCol="0">
            <a:spAutoFit/>
          </a:bodyPr>
          <a:lstStyle/>
          <a:p>
            <a:r>
              <a:rPr lang="en-IN" sz="3200" dirty="0">
                <a:solidFill>
                  <a:schemeClr val="bg1"/>
                </a:solidFill>
              </a:rPr>
              <a:t>Parametric analysis</a:t>
            </a:r>
            <a:endParaRPr lang="en-IN" sz="3200" dirty="0">
              <a:solidFill>
                <a:schemeClr val="bg1"/>
              </a:solidFill>
            </a:endParaRPr>
          </a:p>
        </p:txBody>
      </p:sp>
      <p:sp>
        <p:nvSpPr>
          <p:cNvPr id="19" name="Slide Number Placeholder 18"/>
          <p:cNvSpPr>
            <a:spLocks noGrp="1"/>
          </p:cNvSpPr>
          <p:nvPr>
            <p:ph type="sldNum" sz="quarter" idx="12"/>
          </p:nvPr>
        </p:nvSpPr>
        <p:spPr/>
        <p:txBody>
          <a:bodyPr/>
          <a:lstStyle/>
          <a:p>
            <a:fld id="{6B5C8F75-AB33-49B9-A0E8-587298162077}" type="slidenum">
              <a:rPr lang="en-IN" smtClean="0"/>
            </a:fld>
            <a:endParaRPr lang="en-IN"/>
          </a:p>
        </p:txBody>
      </p:sp>
      <p:grpSp>
        <p:nvGrpSpPr>
          <p:cNvPr id="142" name="Group 141"/>
          <p:cNvGrpSpPr/>
          <p:nvPr/>
        </p:nvGrpSpPr>
        <p:grpSpPr>
          <a:xfrm>
            <a:off x="991111" y="1483040"/>
            <a:ext cx="7008910" cy="3676814"/>
            <a:chOff x="1517970" y="1898625"/>
            <a:chExt cx="7008910" cy="3676814"/>
          </a:xfrm>
        </p:grpSpPr>
        <p:sp>
          <p:nvSpPr>
            <p:cNvPr id="143" name="TextBox 142"/>
            <p:cNvSpPr txBox="1"/>
            <p:nvPr/>
          </p:nvSpPr>
          <p:spPr>
            <a:xfrm rot="16200000">
              <a:off x="1114173" y="3097673"/>
              <a:ext cx="1176925" cy="369332"/>
            </a:xfrm>
            <a:prstGeom prst="rect">
              <a:avLst/>
            </a:prstGeom>
            <a:noFill/>
          </p:spPr>
          <p:txBody>
            <a:bodyPr wrap="none" rtlCol="0">
              <a:spAutoFit/>
            </a:bodyPr>
            <a:lstStyle/>
            <a:p>
              <a:r>
                <a:rPr lang="en-IN" dirty="0" smtClean="0"/>
                <a:t>Load (</a:t>
              </a:r>
              <a:r>
                <a:rPr lang="en-IN" dirty="0" err="1"/>
                <a:t>k</a:t>
              </a:r>
              <a:r>
                <a:rPr lang="en-IN" dirty="0" err="1" smtClean="0"/>
                <a:t>N</a:t>
              </a:r>
              <a:r>
                <a:rPr lang="en-IN" dirty="0"/>
                <a:t>)</a:t>
              </a:r>
              <a:endParaRPr lang="en-IN" dirty="0"/>
            </a:p>
          </p:txBody>
        </p:sp>
        <p:sp>
          <p:nvSpPr>
            <p:cNvPr id="144" name="TextBox 143"/>
            <p:cNvSpPr txBox="1"/>
            <p:nvPr/>
          </p:nvSpPr>
          <p:spPr>
            <a:xfrm>
              <a:off x="3561110" y="5207139"/>
              <a:ext cx="2703195" cy="368300"/>
            </a:xfrm>
            <a:prstGeom prst="rect">
              <a:avLst/>
            </a:prstGeom>
            <a:noFill/>
          </p:spPr>
          <p:txBody>
            <a:bodyPr wrap="none" rtlCol="0">
              <a:spAutoFit/>
            </a:bodyPr>
            <a:lstStyle/>
            <a:p>
              <a:r>
                <a:rPr lang="en-IN" dirty="0"/>
                <a:t>Mid </a:t>
              </a:r>
              <a:r>
                <a:rPr lang="en-US" altLang="en-IN" dirty="0"/>
                <a:t>s</a:t>
              </a:r>
              <a:r>
                <a:rPr lang="en-IN" dirty="0"/>
                <a:t>pan </a:t>
              </a:r>
              <a:r>
                <a:rPr lang="en-IN" dirty="0" smtClean="0"/>
                <a:t>deflection (</a:t>
              </a:r>
              <a:r>
                <a:rPr lang="en-IN" dirty="0"/>
                <a:t>mm)</a:t>
              </a:r>
              <a:endParaRPr lang="en-IN" dirty="0"/>
            </a:p>
          </p:txBody>
        </p:sp>
        <p:sp>
          <p:nvSpPr>
            <p:cNvPr id="145" name="TextBox 144"/>
            <p:cNvSpPr txBox="1"/>
            <p:nvPr/>
          </p:nvSpPr>
          <p:spPr>
            <a:xfrm>
              <a:off x="1878087" y="4560968"/>
              <a:ext cx="312906" cy="369332"/>
            </a:xfrm>
            <a:prstGeom prst="rect">
              <a:avLst/>
            </a:prstGeom>
            <a:noFill/>
          </p:spPr>
          <p:txBody>
            <a:bodyPr wrap="none" rtlCol="0">
              <a:spAutoFit/>
            </a:bodyPr>
            <a:lstStyle/>
            <a:p>
              <a:r>
                <a:rPr lang="en-IN" dirty="0" smtClean="0"/>
                <a:t>0</a:t>
              </a:r>
              <a:endParaRPr lang="en-IN" dirty="0"/>
            </a:p>
          </p:txBody>
        </p:sp>
        <p:sp>
          <p:nvSpPr>
            <p:cNvPr id="146" name="TextBox 145"/>
            <p:cNvSpPr txBox="1"/>
            <p:nvPr/>
          </p:nvSpPr>
          <p:spPr>
            <a:xfrm>
              <a:off x="1840087" y="3687289"/>
              <a:ext cx="312906" cy="369332"/>
            </a:xfrm>
            <a:prstGeom prst="rect">
              <a:avLst/>
            </a:prstGeom>
            <a:noFill/>
          </p:spPr>
          <p:txBody>
            <a:bodyPr wrap="none" rtlCol="0">
              <a:spAutoFit/>
            </a:bodyPr>
            <a:lstStyle/>
            <a:p>
              <a:r>
                <a:rPr lang="en-IN" dirty="0"/>
                <a:t>1</a:t>
              </a:r>
              <a:endParaRPr lang="en-IN" dirty="0"/>
            </a:p>
          </p:txBody>
        </p:sp>
        <p:sp>
          <p:nvSpPr>
            <p:cNvPr id="147" name="TextBox 146"/>
            <p:cNvSpPr txBox="1"/>
            <p:nvPr/>
          </p:nvSpPr>
          <p:spPr>
            <a:xfrm>
              <a:off x="1865038" y="2811302"/>
              <a:ext cx="312906" cy="369332"/>
            </a:xfrm>
            <a:prstGeom prst="rect">
              <a:avLst/>
            </a:prstGeom>
            <a:noFill/>
          </p:spPr>
          <p:txBody>
            <a:bodyPr wrap="none" rtlCol="0">
              <a:spAutoFit/>
            </a:bodyPr>
            <a:lstStyle/>
            <a:p>
              <a:r>
                <a:rPr lang="en-IN" dirty="0"/>
                <a:t>2</a:t>
              </a:r>
              <a:endParaRPr lang="en-IN" dirty="0"/>
            </a:p>
          </p:txBody>
        </p:sp>
        <p:sp>
          <p:nvSpPr>
            <p:cNvPr id="148" name="TextBox 147"/>
            <p:cNvSpPr txBox="1"/>
            <p:nvPr/>
          </p:nvSpPr>
          <p:spPr>
            <a:xfrm>
              <a:off x="1878087" y="1898625"/>
              <a:ext cx="312906" cy="369332"/>
            </a:xfrm>
            <a:prstGeom prst="rect">
              <a:avLst/>
            </a:prstGeom>
            <a:noFill/>
          </p:spPr>
          <p:txBody>
            <a:bodyPr wrap="none" rtlCol="0">
              <a:spAutoFit/>
            </a:bodyPr>
            <a:lstStyle/>
            <a:p>
              <a:r>
                <a:rPr lang="en-IN" dirty="0"/>
                <a:t>3</a:t>
              </a:r>
              <a:endParaRPr lang="en-IN" dirty="0"/>
            </a:p>
          </p:txBody>
        </p:sp>
        <p:sp>
          <p:nvSpPr>
            <p:cNvPr id="149" name="TextBox 148"/>
            <p:cNvSpPr txBox="1"/>
            <p:nvPr/>
          </p:nvSpPr>
          <p:spPr>
            <a:xfrm>
              <a:off x="2060077" y="4880943"/>
              <a:ext cx="312906" cy="369332"/>
            </a:xfrm>
            <a:prstGeom prst="rect">
              <a:avLst/>
            </a:prstGeom>
            <a:noFill/>
          </p:spPr>
          <p:txBody>
            <a:bodyPr wrap="none" rtlCol="0">
              <a:spAutoFit/>
            </a:bodyPr>
            <a:lstStyle/>
            <a:p>
              <a:r>
                <a:rPr lang="en-IN" dirty="0" smtClean="0"/>
                <a:t>0</a:t>
              </a:r>
              <a:endParaRPr lang="en-IN" dirty="0"/>
            </a:p>
          </p:txBody>
        </p:sp>
        <p:sp>
          <p:nvSpPr>
            <p:cNvPr id="150" name="TextBox 149"/>
            <p:cNvSpPr txBox="1"/>
            <p:nvPr/>
          </p:nvSpPr>
          <p:spPr>
            <a:xfrm>
              <a:off x="3561110" y="4880943"/>
              <a:ext cx="312906" cy="369332"/>
            </a:xfrm>
            <a:prstGeom prst="rect">
              <a:avLst/>
            </a:prstGeom>
            <a:noFill/>
          </p:spPr>
          <p:txBody>
            <a:bodyPr wrap="none" rtlCol="0">
              <a:spAutoFit/>
            </a:bodyPr>
            <a:lstStyle/>
            <a:p>
              <a:r>
                <a:rPr lang="en-IN" dirty="0"/>
                <a:t>1</a:t>
              </a:r>
              <a:endParaRPr lang="en-IN" dirty="0"/>
            </a:p>
          </p:txBody>
        </p:sp>
        <p:sp>
          <p:nvSpPr>
            <p:cNvPr id="151" name="TextBox 150"/>
            <p:cNvSpPr txBox="1"/>
            <p:nvPr/>
          </p:nvSpPr>
          <p:spPr>
            <a:xfrm>
              <a:off x="5166378" y="4837807"/>
              <a:ext cx="312906" cy="369332"/>
            </a:xfrm>
            <a:prstGeom prst="rect">
              <a:avLst/>
            </a:prstGeom>
            <a:noFill/>
          </p:spPr>
          <p:txBody>
            <a:bodyPr wrap="none" rtlCol="0">
              <a:spAutoFit/>
            </a:bodyPr>
            <a:lstStyle/>
            <a:p>
              <a:r>
                <a:rPr lang="en-IN" dirty="0" smtClean="0"/>
                <a:t>2</a:t>
              </a:r>
              <a:endParaRPr lang="en-IN" dirty="0"/>
            </a:p>
          </p:txBody>
        </p:sp>
        <p:sp>
          <p:nvSpPr>
            <p:cNvPr id="152" name="TextBox 151"/>
            <p:cNvSpPr txBox="1"/>
            <p:nvPr/>
          </p:nvSpPr>
          <p:spPr>
            <a:xfrm>
              <a:off x="6730948" y="4837807"/>
              <a:ext cx="312906" cy="369332"/>
            </a:xfrm>
            <a:prstGeom prst="rect">
              <a:avLst/>
            </a:prstGeom>
            <a:noFill/>
          </p:spPr>
          <p:txBody>
            <a:bodyPr wrap="none" rtlCol="0">
              <a:spAutoFit/>
            </a:bodyPr>
            <a:lstStyle/>
            <a:p>
              <a:r>
                <a:rPr lang="en-IN" dirty="0" smtClean="0"/>
                <a:t>3</a:t>
              </a:r>
              <a:endParaRPr lang="en-IN" dirty="0"/>
            </a:p>
          </p:txBody>
        </p:sp>
        <p:pic>
          <p:nvPicPr>
            <p:cNvPr id="153" name="Picture 152"/>
            <p:cNvPicPr>
              <a:picLocks noChangeAspect="1"/>
            </p:cNvPicPr>
            <p:nvPr/>
          </p:nvPicPr>
          <p:blipFill rotWithShape="1">
            <a:blip r:embed="rId1">
              <a:extLst>
                <a:ext uri="{28A0092B-C50C-407E-A947-70E740481C1C}">
                  <a14:useLocalDpi xmlns:a14="http://schemas.microsoft.com/office/drawing/2010/main" val="0"/>
                </a:ext>
              </a:extLst>
            </a:blip>
            <a:srcRect l="17833" t="-718" b="28620"/>
            <a:stretch>
              <a:fillRect/>
            </a:stretch>
          </p:blipFill>
          <p:spPr>
            <a:xfrm>
              <a:off x="2152993" y="1941761"/>
              <a:ext cx="6373887" cy="2896046"/>
            </a:xfrm>
            <a:prstGeom prst="rect">
              <a:avLst/>
            </a:prstGeom>
          </p:spPr>
        </p:pic>
      </p:grpSp>
      <p:sp>
        <p:nvSpPr>
          <p:cNvPr id="78" name="Rectangle 77"/>
          <p:cNvSpPr/>
          <p:nvPr/>
        </p:nvSpPr>
        <p:spPr>
          <a:xfrm>
            <a:off x="487680" y="5364481"/>
            <a:ext cx="8067040" cy="461665"/>
          </a:xfrm>
          <a:prstGeom prst="rect">
            <a:avLst/>
          </a:prstGeom>
        </p:spPr>
        <p:txBody>
          <a:bodyPr wrap="square">
            <a:spAutoFit/>
          </a:bodyPr>
          <a:lstStyle/>
          <a:p>
            <a:r>
              <a:rPr lang="en-IN" sz="2400" dirty="0" smtClean="0"/>
              <a:t>Parametric analysis: Changing the number of layers of textile</a:t>
            </a:r>
            <a:endParaRPr lang="en-IN"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2601" y="158747"/>
            <a:ext cx="3611501" cy="584775"/>
          </a:xfrm>
          <a:prstGeom prst="rect">
            <a:avLst/>
          </a:prstGeom>
          <a:noFill/>
        </p:spPr>
        <p:txBody>
          <a:bodyPr wrap="none" rtlCol="0">
            <a:spAutoFit/>
          </a:bodyPr>
          <a:lstStyle/>
          <a:p>
            <a:r>
              <a:rPr lang="en-IN" sz="3200" dirty="0">
                <a:solidFill>
                  <a:schemeClr val="bg1"/>
                </a:solidFill>
              </a:rPr>
              <a:t>Parametric analysis</a:t>
            </a:r>
            <a:endParaRPr lang="en-IN" sz="3200" dirty="0">
              <a:solidFill>
                <a:schemeClr val="bg1"/>
              </a:solidFill>
            </a:endParaRPr>
          </a:p>
        </p:txBody>
      </p:sp>
      <p:sp>
        <p:nvSpPr>
          <p:cNvPr id="19" name="Slide Number Placeholder 18"/>
          <p:cNvSpPr>
            <a:spLocks noGrp="1"/>
          </p:cNvSpPr>
          <p:nvPr>
            <p:ph type="sldNum" sz="quarter" idx="12"/>
          </p:nvPr>
        </p:nvSpPr>
        <p:spPr/>
        <p:txBody>
          <a:bodyPr/>
          <a:lstStyle/>
          <a:p>
            <a:fld id="{6B5C8F75-AB33-49B9-A0E8-587298162077}" type="slidenum">
              <a:rPr lang="en-IN" smtClean="0"/>
            </a:fld>
            <a:endParaRPr lang="en-IN"/>
          </a:p>
        </p:txBody>
      </p:sp>
      <p:grpSp>
        <p:nvGrpSpPr>
          <p:cNvPr id="6" name="Group 174"/>
          <p:cNvGrpSpPr/>
          <p:nvPr/>
        </p:nvGrpSpPr>
        <p:grpSpPr>
          <a:xfrm>
            <a:off x="241843" y="1257757"/>
            <a:ext cx="8414200" cy="4848403"/>
            <a:chOff x="495843" y="743522"/>
            <a:chExt cx="8414200" cy="4848403"/>
          </a:xfrm>
        </p:grpSpPr>
        <p:grpSp>
          <p:nvGrpSpPr>
            <p:cNvPr id="7" name="Group 140"/>
            <p:cNvGrpSpPr/>
            <p:nvPr/>
          </p:nvGrpSpPr>
          <p:grpSpPr>
            <a:xfrm>
              <a:off x="495843" y="743522"/>
              <a:ext cx="8414200" cy="4848403"/>
              <a:chOff x="495843" y="743522"/>
              <a:chExt cx="8414200" cy="4848403"/>
            </a:xfrm>
          </p:grpSpPr>
          <p:grpSp>
            <p:nvGrpSpPr>
              <p:cNvPr id="8" name="Group 137"/>
              <p:cNvGrpSpPr/>
              <p:nvPr/>
            </p:nvGrpSpPr>
            <p:grpSpPr>
              <a:xfrm>
                <a:off x="495843" y="743522"/>
                <a:ext cx="8414200" cy="4848403"/>
                <a:chOff x="495843" y="743522"/>
                <a:chExt cx="8414200" cy="4848403"/>
              </a:xfrm>
            </p:grpSpPr>
            <p:grpSp>
              <p:nvGrpSpPr>
                <p:cNvPr id="9" name="Group 136"/>
                <p:cNvGrpSpPr/>
                <p:nvPr/>
              </p:nvGrpSpPr>
              <p:grpSpPr>
                <a:xfrm>
                  <a:off x="495843" y="743522"/>
                  <a:ext cx="8414200" cy="4848403"/>
                  <a:chOff x="495843" y="743522"/>
                  <a:chExt cx="8414200" cy="4848403"/>
                </a:xfrm>
              </p:grpSpPr>
              <p:grpSp>
                <p:nvGrpSpPr>
                  <p:cNvPr id="10" name="Group 106"/>
                  <p:cNvGrpSpPr/>
                  <p:nvPr/>
                </p:nvGrpSpPr>
                <p:grpSpPr>
                  <a:xfrm>
                    <a:off x="4979477" y="1125041"/>
                    <a:ext cx="3261378" cy="1406936"/>
                    <a:chOff x="4922502" y="1413548"/>
                    <a:chExt cx="3924418" cy="1692967"/>
                  </a:xfrm>
                </p:grpSpPr>
                <p:pic>
                  <p:nvPicPr>
                    <p:cNvPr id="89" name="Picture 88"/>
                    <p:cNvPicPr>
                      <a:picLocks noChangeAspect="1"/>
                    </p:cNvPicPr>
                    <p:nvPr/>
                  </p:nvPicPr>
                  <p:blipFill rotWithShape="1">
                    <a:blip r:embed="rId1">
                      <a:extLst>
                        <a:ext uri="{28A0092B-C50C-407E-A947-70E740481C1C}">
                          <a14:useLocalDpi xmlns:a14="http://schemas.microsoft.com/office/drawing/2010/main" val="0"/>
                        </a:ext>
                      </a:extLst>
                    </a:blip>
                    <a:srcRect l="17500" t="2694" r="2334" b="29376"/>
                    <a:stretch>
                      <a:fillRect/>
                    </a:stretch>
                  </p:blipFill>
                  <p:spPr>
                    <a:xfrm>
                      <a:off x="4922502" y="1413548"/>
                      <a:ext cx="3924418" cy="1692967"/>
                    </a:xfrm>
                    <a:prstGeom prst="rect">
                      <a:avLst/>
                    </a:prstGeom>
                  </p:spPr>
                </p:pic>
                <p:cxnSp>
                  <p:nvCxnSpPr>
                    <p:cNvPr id="91" name="Straight Connector 90"/>
                    <p:cNvCxnSpPr/>
                    <p:nvPr/>
                  </p:nvCxnSpPr>
                  <p:spPr>
                    <a:xfrm flipV="1">
                      <a:off x="4951840" y="1900529"/>
                      <a:ext cx="1868060" cy="275684"/>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94" name="Straight Connector 93"/>
                    <p:cNvCxnSpPr/>
                    <p:nvPr/>
                  </p:nvCxnSpPr>
                  <p:spPr>
                    <a:xfrm flipV="1">
                      <a:off x="4922502" y="2211146"/>
                      <a:ext cx="1897398" cy="233695"/>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96" name="Straight Connector 95"/>
                    <p:cNvCxnSpPr/>
                    <p:nvPr/>
                  </p:nvCxnSpPr>
                  <p:spPr>
                    <a:xfrm flipV="1">
                      <a:off x="4922502" y="2479774"/>
                      <a:ext cx="1897398" cy="214435"/>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98" name="Straight Connector 97"/>
                    <p:cNvCxnSpPr/>
                    <p:nvPr/>
                  </p:nvCxnSpPr>
                  <p:spPr>
                    <a:xfrm flipV="1">
                      <a:off x="4922502" y="2903669"/>
                      <a:ext cx="1897398" cy="127880"/>
                    </a:xfrm>
                    <a:prstGeom prst="line">
                      <a:avLst/>
                    </a:prstGeom>
                    <a:ln>
                      <a:prstDash val="sysDash"/>
                    </a:ln>
                  </p:spPr>
                  <p:style>
                    <a:lnRef idx="3">
                      <a:schemeClr val="dk1"/>
                    </a:lnRef>
                    <a:fillRef idx="0">
                      <a:schemeClr val="dk1"/>
                    </a:fillRef>
                    <a:effectRef idx="2">
                      <a:schemeClr val="dk1"/>
                    </a:effectRef>
                    <a:fontRef idx="minor">
                      <a:schemeClr val="tx1"/>
                    </a:fontRef>
                  </p:style>
                </p:cxnSp>
              </p:grpSp>
              <p:grpSp>
                <p:nvGrpSpPr>
                  <p:cNvPr id="11" name="Group 135"/>
                  <p:cNvGrpSpPr/>
                  <p:nvPr/>
                </p:nvGrpSpPr>
                <p:grpSpPr>
                  <a:xfrm>
                    <a:off x="495843" y="743522"/>
                    <a:ext cx="8414200" cy="4848403"/>
                    <a:chOff x="495843" y="743522"/>
                    <a:chExt cx="8414200" cy="4848403"/>
                  </a:xfrm>
                </p:grpSpPr>
                <p:grpSp>
                  <p:nvGrpSpPr>
                    <p:cNvPr id="12" name="Group 123"/>
                    <p:cNvGrpSpPr/>
                    <p:nvPr/>
                  </p:nvGrpSpPr>
                  <p:grpSpPr>
                    <a:xfrm>
                      <a:off x="784742" y="743522"/>
                      <a:ext cx="8125301" cy="4848403"/>
                      <a:chOff x="792362" y="1181424"/>
                      <a:chExt cx="8125301" cy="4848403"/>
                    </a:xfrm>
                  </p:grpSpPr>
                  <p:grpSp>
                    <p:nvGrpSpPr>
                      <p:cNvPr id="13" name="Group 84"/>
                      <p:cNvGrpSpPr/>
                      <p:nvPr/>
                    </p:nvGrpSpPr>
                    <p:grpSpPr>
                      <a:xfrm>
                        <a:off x="792362" y="3655122"/>
                        <a:ext cx="8125301" cy="2374705"/>
                        <a:chOff x="1058493" y="4336928"/>
                        <a:chExt cx="8125301" cy="2374705"/>
                      </a:xfrm>
                    </p:grpSpPr>
                    <p:sp>
                      <p:nvSpPr>
                        <p:cNvPr id="18" name="TextBox 17"/>
                        <p:cNvSpPr txBox="1"/>
                        <p:nvPr/>
                      </p:nvSpPr>
                      <p:spPr>
                        <a:xfrm>
                          <a:off x="1058493" y="6249968"/>
                          <a:ext cx="8125301" cy="461665"/>
                        </a:xfrm>
                        <a:prstGeom prst="rect">
                          <a:avLst/>
                        </a:prstGeom>
                        <a:noFill/>
                      </p:spPr>
                      <p:txBody>
                        <a:bodyPr wrap="none" rtlCol="0">
                          <a:spAutoFit/>
                        </a:bodyPr>
                        <a:lstStyle/>
                        <a:p>
                          <a:r>
                            <a:rPr lang="en-IN" sz="2400" dirty="0"/>
                            <a:t>Parametric analysis: Changing the number of layers of textile</a:t>
                          </a:r>
                          <a:endParaRPr lang="en-IN" sz="2400" dirty="0"/>
                        </a:p>
                      </p:txBody>
                    </p:sp>
                    <p:pic>
                      <p:nvPicPr>
                        <p:cNvPr id="2" name="Picture 1"/>
                        <p:cNvPicPr>
                          <a:picLocks noChangeAspect="1"/>
                        </p:cNvPicPr>
                        <p:nvPr/>
                      </p:nvPicPr>
                      <p:blipFill>
                        <a:blip r:embed="rId2"/>
                        <a:stretch>
                          <a:fillRect/>
                        </a:stretch>
                      </p:blipFill>
                      <p:spPr>
                        <a:xfrm>
                          <a:off x="7105808" y="4336928"/>
                          <a:ext cx="2051884" cy="1112530"/>
                        </a:xfrm>
                        <a:prstGeom prst="rect">
                          <a:avLst/>
                        </a:prstGeom>
                      </p:spPr>
                    </p:pic>
                  </p:grpSp>
                  <p:sp>
                    <p:nvSpPr>
                      <p:cNvPr id="4" name="TextBox 3"/>
                      <p:cNvSpPr txBox="1"/>
                      <p:nvPr/>
                    </p:nvSpPr>
                    <p:spPr>
                      <a:xfrm>
                        <a:off x="1855845" y="1189017"/>
                        <a:ext cx="1277337" cy="369332"/>
                      </a:xfrm>
                      <a:prstGeom prst="rect">
                        <a:avLst/>
                      </a:prstGeom>
                      <a:noFill/>
                    </p:spPr>
                    <p:txBody>
                      <a:bodyPr wrap="none" rtlCol="0">
                        <a:spAutoFit/>
                      </a:bodyPr>
                      <a:lstStyle/>
                      <a:p>
                        <a:r>
                          <a:rPr lang="en-IN" b="1" dirty="0" smtClean="0"/>
                          <a:t>Zone 1-OA</a:t>
                        </a:r>
                        <a:endParaRPr lang="en-IN" b="1" dirty="0"/>
                      </a:p>
                    </p:txBody>
                  </p:sp>
                  <p:sp>
                    <p:nvSpPr>
                      <p:cNvPr id="47" name="TextBox 46"/>
                      <p:cNvSpPr txBox="1"/>
                      <p:nvPr/>
                    </p:nvSpPr>
                    <p:spPr>
                      <a:xfrm>
                        <a:off x="5772461" y="1181424"/>
                        <a:ext cx="1276311" cy="369332"/>
                      </a:xfrm>
                      <a:prstGeom prst="rect">
                        <a:avLst/>
                      </a:prstGeom>
                      <a:noFill/>
                    </p:spPr>
                    <p:txBody>
                      <a:bodyPr wrap="none" rtlCol="0">
                        <a:spAutoFit/>
                      </a:bodyPr>
                      <a:lstStyle/>
                      <a:p>
                        <a:r>
                          <a:rPr lang="en-IN" b="1" dirty="0" smtClean="0"/>
                          <a:t>Zone 3-AB</a:t>
                        </a:r>
                        <a:endParaRPr lang="en-IN" b="1" dirty="0"/>
                      </a:p>
                    </p:txBody>
                  </p:sp>
                  <p:pic>
                    <p:nvPicPr>
                      <p:cNvPr id="88" name="Picture 87"/>
                      <p:cNvPicPr>
                        <a:picLocks noChangeAspect="1"/>
                      </p:cNvPicPr>
                      <p:nvPr/>
                    </p:nvPicPr>
                    <p:blipFill rotWithShape="1">
                      <a:blip r:embed="rId3">
                        <a:extLst>
                          <a:ext uri="{28A0092B-C50C-407E-A947-70E740481C1C}">
                            <a14:useLocalDpi xmlns:a14="http://schemas.microsoft.com/office/drawing/2010/main" val="0"/>
                          </a:ext>
                        </a:extLst>
                      </a:blip>
                      <a:srcRect l="17449" t="2299" r="2059" b="29171"/>
                      <a:stretch>
                        <a:fillRect/>
                      </a:stretch>
                    </p:blipFill>
                    <p:spPr>
                      <a:xfrm>
                        <a:off x="974887" y="1550756"/>
                        <a:ext cx="2966890" cy="1426567"/>
                      </a:xfrm>
                      <a:prstGeom prst="rect">
                        <a:avLst/>
                      </a:prstGeom>
                    </p:spPr>
                  </p:pic>
                  <p:sp>
                    <p:nvSpPr>
                      <p:cNvPr id="108" name="TextBox 107"/>
                      <p:cNvSpPr txBox="1"/>
                      <p:nvPr/>
                    </p:nvSpPr>
                    <p:spPr>
                      <a:xfrm>
                        <a:off x="5529484" y="1729641"/>
                        <a:ext cx="1361270" cy="276999"/>
                      </a:xfrm>
                      <a:prstGeom prst="rect">
                        <a:avLst/>
                      </a:prstGeom>
                      <a:noFill/>
                    </p:spPr>
                    <p:txBody>
                      <a:bodyPr wrap="none" rtlCol="0">
                        <a:spAutoFit/>
                      </a:bodyPr>
                      <a:lstStyle/>
                      <a:p>
                        <a:r>
                          <a:rPr lang="en-IN" sz="1200" dirty="0" smtClean="0"/>
                          <a:t>k1=540.25 N/mm</a:t>
                        </a:r>
                        <a:endParaRPr lang="en-IN" sz="1200" dirty="0"/>
                      </a:p>
                    </p:txBody>
                  </p:sp>
                  <p:sp>
                    <p:nvSpPr>
                      <p:cNvPr id="109" name="TextBox 108"/>
                      <p:cNvSpPr txBox="1"/>
                      <p:nvPr/>
                    </p:nvSpPr>
                    <p:spPr>
                      <a:xfrm>
                        <a:off x="5538422" y="2042334"/>
                        <a:ext cx="1446230" cy="276999"/>
                      </a:xfrm>
                      <a:prstGeom prst="rect">
                        <a:avLst/>
                      </a:prstGeom>
                      <a:noFill/>
                    </p:spPr>
                    <p:txBody>
                      <a:bodyPr wrap="none" rtlCol="0">
                        <a:spAutoFit/>
                      </a:bodyPr>
                      <a:lstStyle/>
                      <a:p>
                        <a:r>
                          <a:rPr lang="en-IN" sz="1200" dirty="0" smtClean="0"/>
                          <a:t>k2=1047.33 N/mm</a:t>
                        </a:r>
                        <a:endParaRPr lang="en-IN" sz="1200" dirty="0"/>
                      </a:p>
                    </p:txBody>
                  </p:sp>
                  <p:sp>
                    <p:nvSpPr>
                      <p:cNvPr id="110" name="TextBox 109"/>
                      <p:cNvSpPr txBox="1"/>
                      <p:nvPr/>
                    </p:nvSpPr>
                    <p:spPr>
                      <a:xfrm>
                        <a:off x="5507880" y="2260573"/>
                        <a:ext cx="1531188" cy="276999"/>
                      </a:xfrm>
                      <a:prstGeom prst="rect">
                        <a:avLst/>
                      </a:prstGeom>
                      <a:noFill/>
                    </p:spPr>
                    <p:txBody>
                      <a:bodyPr wrap="none" rtlCol="0">
                        <a:spAutoFit/>
                      </a:bodyPr>
                      <a:lstStyle/>
                      <a:p>
                        <a:r>
                          <a:rPr lang="en-IN" sz="1200" dirty="0" smtClean="0"/>
                          <a:t>k3=1401.745 N/mm</a:t>
                        </a:r>
                        <a:endParaRPr lang="en-IN" sz="1200" dirty="0"/>
                      </a:p>
                    </p:txBody>
                  </p:sp>
                  <p:sp>
                    <p:nvSpPr>
                      <p:cNvPr id="111" name="TextBox 110"/>
                      <p:cNvSpPr txBox="1"/>
                      <p:nvPr/>
                    </p:nvSpPr>
                    <p:spPr>
                      <a:xfrm>
                        <a:off x="5486418" y="2480753"/>
                        <a:ext cx="1446230" cy="276999"/>
                      </a:xfrm>
                      <a:prstGeom prst="rect">
                        <a:avLst/>
                      </a:prstGeom>
                      <a:noFill/>
                    </p:spPr>
                    <p:txBody>
                      <a:bodyPr wrap="none" rtlCol="0">
                        <a:spAutoFit/>
                      </a:bodyPr>
                      <a:lstStyle/>
                      <a:p>
                        <a:r>
                          <a:rPr lang="en-IN" sz="1200" dirty="0" smtClean="0"/>
                          <a:t>k4=1630.87 N/mm</a:t>
                        </a:r>
                        <a:endParaRPr lang="en-IN" sz="1200" dirty="0"/>
                      </a:p>
                    </p:txBody>
                  </p:sp>
                  <p:grpSp>
                    <p:nvGrpSpPr>
                      <p:cNvPr id="14" name="Group 111"/>
                      <p:cNvGrpSpPr/>
                      <p:nvPr/>
                    </p:nvGrpSpPr>
                    <p:grpSpPr>
                      <a:xfrm>
                        <a:off x="2586162" y="3234346"/>
                        <a:ext cx="4033262" cy="2000418"/>
                        <a:chOff x="1333366" y="2107959"/>
                        <a:chExt cx="7554576" cy="3746918"/>
                      </a:xfrm>
                    </p:grpSpPr>
                    <p:sp>
                      <p:nvSpPr>
                        <p:cNvPr id="113" name="TextBox 112"/>
                        <p:cNvSpPr txBox="1"/>
                        <p:nvPr/>
                      </p:nvSpPr>
                      <p:spPr>
                        <a:xfrm rot="16200000">
                          <a:off x="725053" y="3474388"/>
                          <a:ext cx="1793112" cy="576487"/>
                        </a:xfrm>
                        <a:prstGeom prst="rect">
                          <a:avLst/>
                        </a:prstGeom>
                        <a:noFill/>
                      </p:spPr>
                      <p:txBody>
                        <a:bodyPr wrap="none" rtlCol="0">
                          <a:spAutoFit/>
                        </a:bodyPr>
                        <a:lstStyle/>
                        <a:p>
                          <a:r>
                            <a:rPr lang="en-IN" sz="1400" dirty="0" smtClean="0"/>
                            <a:t>Load (</a:t>
                          </a:r>
                          <a:r>
                            <a:rPr lang="en-IN" sz="1400" dirty="0" err="1"/>
                            <a:t>k</a:t>
                          </a:r>
                          <a:r>
                            <a:rPr lang="en-IN" sz="1400" dirty="0" err="1" smtClean="0"/>
                            <a:t>N</a:t>
                          </a:r>
                          <a:r>
                            <a:rPr lang="en-IN" sz="1400" dirty="0"/>
                            <a:t>)</a:t>
                          </a:r>
                          <a:endParaRPr lang="en-IN" sz="1400" dirty="0"/>
                        </a:p>
                      </p:txBody>
                    </p:sp>
                    <p:sp>
                      <p:nvSpPr>
                        <p:cNvPr id="114" name="TextBox 113"/>
                        <p:cNvSpPr txBox="1"/>
                        <p:nvPr/>
                      </p:nvSpPr>
                      <p:spPr>
                        <a:xfrm>
                          <a:off x="2968035" y="5280335"/>
                          <a:ext cx="4014219" cy="574542"/>
                        </a:xfrm>
                        <a:prstGeom prst="rect">
                          <a:avLst/>
                        </a:prstGeom>
                        <a:noFill/>
                      </p:spPr>
                      <p:txBody>
                        <a:bodyPr wrap="none" rtlCol="0">
                          <a:spAutoFit/>
                        </a:bodyPr>
                        <a:lstStyle/>
                        <a:p>
                          <a:r>
                            <a:rPr lang="en-IN" sz="1400" dirty="0"/>
                            <a:t>Mid </a:t>
                          </a:r>
                          <a:r>
                            <a:rPr lang="en-US" altLang="en-IN" sz="1400" dirty="0"/>
                            <a:t>spa</a:t>
                          </a:r>
                          <a:r>
                            <a:rPr lang="en-IN" sz="1400" dirty="0"/>
                            <a:t>n </a:t>
                          </a:r>
                          <a:r>
                            <a:rPr lang="en-IN" sz="1400" dirty="0" smtClean="0"/>
                            <a:t>deflection (</a:t>
                          </a:r>
                          <a:r>
                            <a:rPr lang="en-IN" sz="1400" dirty="0"/>
                            <a:t>mm)</a:t>
                          </a:r>
                          <a:endParaRPr lang="en-IN" sz="1400" dirty="0"/>
                        </a:p>
                      </p:txBody>
                    </p:sp>
                    <p:sp>
                      <p:nvSpPr>
                        <p:cNvPr id="115" name="TextBox 114"/>
                        <p:cNvSpPr txBox="1"/>
                        <p:nvPr/>
                      </p:nvSpPr>
                      <p:spPr>
                        <a:xfrm>
                          <a:off x="1878087" y="4448320"/>
                          <a:ext cx="312905" cy="369332"/>
                        </a:xfrm>
                        <a:prstGeom prst="rect">
                          <a:avLst/>
                        </a:prstGeom>
                        <a:noFill/>
                      </p:spPr>
                      <p:txBody>
                        <a:bodyPr wrap="none" rtlCol="0">
                          <a:spAutoFit/>
                        </a:bodyPr>
                        <a:lstStyle/>
                        <a:p>
                          <a:r>
                            <a:rPr lang="en-IN" dirty="0" smtClean="0"/>
                            <a:t>0</a:t>
                          </a:r>
                          <a:endParaRPr lang="en-IN" dirty="0"/>
                        </a:p>
                      </p:txBody>
                    </p:sp>
                    <p:sp>
                      <p:nvSpPr>
                        <p:cNvPr id="116" name="TextBox 115"/>
                        <p:cNvSpPr txBox="1"/>
                        <p:nvPr/>
                      </p:nvSpPr>
                      <p:spPr>
                        <a:xfrm>
                          <a:off x="1840087" y="3687289"/>
                          <a:ext cx="312906" cy="369332"/>
                        </a:xfrm>
                        <a:prstGeom prst="rect">
                          <a:avLst/>
                        </a:prstGeom>
                        <a:noFill/>
                      </p:spPr>
                      <p:txBody>
                        <a:bodyPr wrap="none" rtlCol="0">
                          <a:spAutoFit/>
                        </a:bodyPr>
                        <a:lstStyle/>
                        <a:p>
                          <a:r>
                            <a:rPr lang="en-IN" dirty="0"/>
                            <a:t>1</a:t>
                          </a:r>
                          <a:endParaRPr lang="en-IN" dirty="0"/>
                        </a:p>
                      </p:txBody>
                    </p:sp>
                    <p:sp>
                      <p:nvSpPr>
                        <p:cNvPr id="117" name="TextBox 116"/>
                        <p:cNvSpPr txBox="1"/>
                        <p:nvPr/>
                      </p:nvSpPr>
                      <p:spPr>
                        <a:xfrm>
                          <a:off x="1865038" y="2811302"/>
                          <a:ext cx="312906" cy="369332"/>
                        </a:xfrm>
                        <a:prstGeom prst="rect">
                          <a:avLst/>
                        </a:prstGeom>
                        <a:noFill/>
                      </p:spPr>
                      <p:txBody>
                        <a:bodyPr wrap="none" rtlCol="0">
                          <a:spAutoFit/>
                        </a:bodyPr>
                        <a:lstStyle/>
                        <a:p>
                          <a:r>
                            <a:rPr lang="en-IN" dirty="0"/>
                            <a:t>2</a:t>
                          </a:r>
                          <a:endParaRPr lang="en-IN" dirty="0"/>
                        </a:p>
                      </p:txBody>
                    </p:sp>
                    <p:sp>
                      <p:nvSpPr>
                        <p:cNvPr id="118" name="TextBox 117"/>
                        <p:cNvSpPr txBox="1"/>
                        <p:nvPr/>
                      </p:nvSpPr>
                      <p:spPr>
                        <a:xfrm>
                          <a:off x="1840026" y="2107959"/>
                          <a:ext cx="312905" cy="369331"/>
                        </a:xfrm>
                        <a:prstGeom prst="rect">
                          <a:avLst/>
                        </a:prstGeom>
                        <a:noFill/>
                      </p:spPr>
                      <p:txBody>
                        <a:bodyPr wrap="none" rtlCol="0">
                          <a:spAutoFit/>
                        </a:bodyPr>
                        <a:lstStyle/>
                        <a:p>
                          <a:r>
                            <a:rPr lang="en-IN" dirty="0"/>
                            <a:t>3</a:t>
                          </a:r>
                          <a:endParaRPr lang="en-IN" dirty="0"/>
                        </a:p>
                      </p:txBody>
                    </p:sp>
                    <p:sp>
                      <p:nvSpPr>
                        <p:cNvPr id="119" name="TextBox 118"/>
                        <p:cNvSpPr txBox="1"/>
                        <p:nvPr/>
                      </p:nvSpPr>
                      <p:spPr>
                        <a:xfrm>
                          <a:off x="2329099" y="4866451"/>
                          <a:ext cx="312905" cy="369332"/>
                        </a:xfrm>
                        <a:prstGeom prst="rect">
                          <a:avLst/>
                        </a:prstGeom>
                        <a:noFill/>
                      </p:spPr>
                      <p:txBody>
                        <a:bodyPr wrap="none" rtlCol="0">
                          <a:spAutoFit/>
                        </a:bodyPr>
                        <a:lstStyle/>
                        <a:p>
                          <a:r>
                            <a:rPr lang="en-IN" dirty="0" smtClean="0"/>
                            <a:t>0</a:t>
                          </a:r>
                          <a:endParaRPr lang="en-IN" dirty="0"/>
                        </a:p>
                      </p:txBody>
                    </p:sp>
                    <p:sp>
                      <p:nvSpPr>
                        <p:cNvPr id="120" name="TextBox 119"/>
                        <p:cNvSpPr txBox="1"/>
                        <p:nvPr/>
                      </p:nvSpPr>
                      <p:spPr>
                        <a:xfrm>
                          <a:off x="3835438" y="4924722"/>
                          <a:ext cx="312905" cy="369332"/>
                        </a:xfrm>
                        <a:prstGeom prst="rect">
                          <a:avLst/>
                        </a:prstGeom>
                        <a:noFill/>
                      </p:spPr>
                      <p:txBody>
                        <a:bodyPr wrap="none" rtlCol="0">
                          <a:spAutoFit/>
                        </a:bodyPr>
                        <a:lstStyle/>
                        <a:p>
                          <a:r>
                            <a:rPr lang="en-IN" dirty="0"/>
                            <a:t>1</a:t>
                          </a:r>
                          <a:endParaRPr lang="en-IN" dirty="0"/>
                        </a:p>
                      </p:txBody>
                    </p:sp>
                    <p:sp>
                      <p:nvSpPr>
                        <p:cNvPr id="121" name="TextBox 120"/>
                        <p:cNvSpPr txBox="1"/>
                        <p:nvPr/>
                      </p:nvSpPr>
                      <p:spPr>
                        <a:xfrm>
                          <a:off x="5517577" y="4847137"/>
                          <a:ext cx="312905" cy="369332"/>
                        </a:xfrm>
                        <a:prstGeom prst="rect">
                          <a:avLst/>
                        </a:prstGeom>
                        <a:noFill/>
                      </p:spPr>
                      <p:txBody>
                        <a:bodyPr wrap="none" rtlCol="0">
                          <a:spAutoFit/>
                        </a:bodyPr>
                        <a:lstStyle/>
                        <a:p>
                          <a:r>
                            <a:rPr lang="en-IN" dirty="0" smtClean="0"/>
                            <a:t>2</a:t>
                          </a:r>
                          <a:endParaRPr lang="en-IN" dirty="0"/>
                        </a:p>
                      </p:txBody>
                    </p:sp>
                    <p:sp>
                      <p:nvSpPr>
                        <p:cNvPr id="122" name="TextBox 121"/>
                        <p:cNvSpPr txBox="1"/>
                        <p:nvPr/>
                      </p:nvSpPr>
                      <p:spPr>
                        <a:xfrm>
                          <a:off x="7017162" y="4887760"/>
                          <a:ext cx="312905" cy="369332"/>
                        </a:xfrm>
                        <a:prstGeom prst="rect">
                          <a:avLst/>
                        </a:prstGeom>
                        <a:noFill/>
                      </p:spPr>
                      <p:txBody>
                        <a:bodyPr wrap="none" rtlCol="0">
                          <a:spAutoFit/>
                        </a:bodyPr>
                        <a:lstStyle/>
                        <a:p>
                          <a:r>
                            <a:rPr lang="en-IN" dirty="0" smtClean="0"/>
                            <a:t>3</a:t>
                          </a:r>
                          <a:endParaRPr lang="en-IN" dirty="0"/>
                        </a:p>
                      </p:txBody>
                    </p:sp>
                    <p:pic>
                      <p:nvPicPr>
                        <p:cNvPr id="123" name="Picture 122"/>
                        <p:cNvPicPr>
                          <a:picLocks noChangeAspect="1"/>
                        </p:cNvPicPr>
                        <p:nvPr/>
                      </p:nvPicPr>
                      <p:blipFill rotWithShape="1">
                        <a:blip r:embed="rId4">
                          <a:extLst>
                            <a:ext uri="{28A0092B-C50C-407E-A947-70E740481C1C}">
                              <a14:useLocalDpi xmlns:a14="http://schemas.microsoft.com/office/drawing/2010/main" val="0"/>
                            </a:ext>
                          </a:extLst>
                        </a:blip>
                        <a:srcRect l="17833" t="-718" b="28620"/>
                        <a:stretch>
                          <a:fillRect/>
                        </a:stretch>
                      </p:blipFill>
                      <p:spPr>
                        <a:xfrm>
                          <a:off x="2514052" y="2149476"/>
                          <a:ext cx="6373890" cy="2896046"/>
                        </a:xfrm>
                        <a:prstGeom prst="rect">
                          <a:avLst/>
                        </a:prstGeom>
                      </p:spPr>
                    </p:pic>
                  </p:grpSp>
                </p:grpSp>
                <p:sp>
                  <p:nvSpPr>
                    <p:cNvPr id="128" name="TextBox 127"/>
                    <p:cNvSpPr txBox="1"/>
                    <p:nvPr/>
                  </p:nvSpPr>
                  <p:spPr>
                    <a:xfrm rot="16200000">
                      <a:off x="171075" y="1637407"/>
                      <a:ext cx="957313" cy="307777"/>
                    </a:xfrm>
                    <a:prstGeom prst="rect">
                      <a:avLst/>
                    </a:prstGeom>
                    <a:noFill/>
                  </p:spPr>
                  <p:txBody>
                    <a:bodyPr wrap="none" rtlCol="0">
                      <a:spAutoFit/>
                    </a:bodyPr>
                    <a:lstStyle/>
                    <a:p>
                      <a:r>
                        <a:rPr lang="en-IN" sz="1400" dirty="0" smtClean="0"/>
                        <a:t>Load (</a:t>
                      </a:r>
                      <a:r>
                        <a:rPr lang="en-IN" sz="1400" dirty="0" err="1"/>
                        <a:t>k</a:t>
                      </a:r>
                      <a:r>
                        <a:rPr lang="en-IN" sz="1400" dirty="0" err="1" smtClean="0"/>
                        <a:t>N</a:t>
                      </a:r>
                      <a:r>
                        <a:rPr lang="en-IN" sz="1400" dirty="0"/>
                        <a:t>)</a:t>
                      </a:r>
                      <a:endParaRPr lang="en-IN" sz="1400" dirty="0"/>
                    </a:p>
                  </p:txBody>
                </p:sp>
                <p:sp>
                  <p:nvSpPr>
                    <p:cNvPr id="129" name="TextBox 128"/>
                    <p:cNvSpPr txBox="1"/>
                    <p:nvPr/>
                  </p:nvSpPr>
                  <p:spPr>
                    <a:xfrm>
                      <a:off x="1404262" y="2655685"/>
                      <a:ext cx="2517497" cy="306705"/>
                    </a:xfrm>
                    <a:prstGeom prst="rect">
                      <a:avLst/>
                    </a:prstGeom>
                    <a:noFill/>
                  </p:spPr>
                  <p:txBody>
                    <a:bodyPr wrap="square" rtlCol="0">
                      <a:spAutoFit/>
                    </a:bodyPr>
                    <a:lstStyle/>
                    <a:p>
                      <a:r>
                        <a:rPr lang="en-IN" sz="1400" dirty="0"/>
                        <a:t>Mid </a:t>
                      </a:r>
                      <a:r>
                        <a:rPr lang="en-US" altLang="en-IN" sz="1400" dirty="0"/>
                        <a:t>sp</a:t>
                      </a:r>
                      <a:r>
                        <a:rPr lang="en-IN" sz="1400" dirty="0"/>
                        <a:t>an </a:t>
                      </a:r>
                      <a:r>
                        <a:rPr lang="en-IN" sz="1400" dirty="0" smtClean="0"/>
                        <a:t>deflection (</a:t>
                      </a:r>
                      <a:r>
                        <a:rPr lang="en-IN" sz="1400" dirty="0"/>
                        <a:t>mm)</a:t>
                      </a:r>
                      <a:endParaRPr lang="en-IN" sz="1400" dirty="0"/>
                    </a:p>
                  </p:txBody>
                </p:sp>
              </p:grpSp>
              <p:sp>
                <p:nvSpPr>
                  <p:cNvPr id="130" name="TextBox 129"/>
                  <p:cNvSpPr txBox="1"/>
                  <p:nvPr/>
                </p:nvSpPr>
                <p:spPr>
                  <a:xfrm>
                    <a:off x="5668793" y="2628904"/>
                    <a:ext cx="2143125" cy="306705"/>
                  </a:xfrm>
                  <a:prstGeom prst="rect">
                    <a:avLst/>
                  </a:prstGeom>
                  <a:noFill/>
                </p:spPr>
                <p:txBody>
                  <a:bodyPr wrap="none" rtlCol="0">
                    <a:spAutoFit/>
                  </a:bodyPr>
                  <a:lstStyle/>
                  <a:p>
                    <a:r>
                      <a:rPr lang="en-IN" sz="1400" dirty="0"/>
                      <a:t>Mid </a:t>
                    </a:r>
                    <a:r>
                      <a:rPr lang="en-US" altLang="en-IN" sz="1400" dirty="0"/>
                      <a:t>sp</a:t>
                    </a:r>
                    <a:r>
                      <a:rPr lang="en-IN" sz="1400" dirty="0"/>
                      <a:t>an </a:t>
                    </a:r>
                    <a:r>
                      <a:rPr lang="en-IN" sz="1400" dirty="0" smtClean="0"/>
                      <a:t>deflection (</a:t>
                    </a:r>
                    <a:r>
                      <a:rPr lang="en-IN" sz="1400" dirty="0"/>
                      <a:t>mm)</a:t>
                    </a:r>
                    <a:endParaRPr lang="en-IN" sz="1400" dirty="0"/>
                  </a:p>
                </p:txBody>
              </p:sp>
              <p:sp>
                <p:nvSpPr>
                  <p:cNvPr id="131" name="TextBox 130"/>
                  <p:cNvSpPr txBox="1"/>
                  <p:nvPr/>
                </p:nvSpPr>
                <p:spPr>
                  <a:xfrm rot="16200000">
                    <a:off x="4114048" y="1544028"/>
                    <a:ext cx="957313" cy="307777"/>
                  </a:xfrm>
                  <a:prstGeom prst="rect">
                    <a:avLst/>
                  </a:prstGeom>
                  <a:noFill/>
                </p:spPr>
                <p:txBody>
                  <a:bodyPr wrap="none" rtlCol="0">
                    <a:spAutoFit/>
                  </a:bodyPr>
                  <a:lstStyle/>
                  <a:p>
                    <a:r>
                      <a:rPr lang="en-IN" sz="1400" dirty="0" smtClean="0"/>
                      <a:t>Load (</a:t>
                    </a:r>
                    <a:r>
                      <a:rPr lang="en-IN" sz="1400" dirty="0" err="1"/>
                      <a:t>k</a:t>
                    </a:r>
                    <a:r>
                      <a:rPr lang="en-IN" sz="1400" dirty="0" err="1" smtClean="0"/>
                      <a:t>N</a:t>
                    </a:r>
                    <a:r>
                      <a:rPr lang="en-IN" sz="1400" dirty="0"/>
                      <a:t>)</a:t>
                    </a:r>
                    <a:endParaRPr lang="en-IN" sz="1400" dirty="0"/>
                  </a:p>
                </p:txBody>
              </p:sp>
            </p:grpSp>
            <p:sp>
              <p:nvSpPr>
                <p:cNvPr id="126" name="Rectangle 125"/>
                <p:cNvSpPr/>
                <p:nvPr/>
              </p:nvSpPr>
              <p:spPr>
                <a:xfrm>
                  <a:off x="3259716" y="3379821"/>
                  <a:ext cx="146366" cy="873977"/>
                </a:xfrm>
                <a:prstGeom prst="rect">
                  <a:avLst/>
                </a:prstGeom>
                <a:solidFill>
                  <a:schemeClr val="accent1">
                    <a:alpha val="8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Rectangle 126"/>
                <p:cNvSpPr/>
                <p:nvPr/>
              </p:nvSpPr>
              <p:spPr>
                <a:xfrm>
                  <a:off x="3583551" y="3258928"/>
                  <a:ext cx="252419" cy="873977"/>
                </a:xfrm>
                <a:prstGeom prst="rect">
                  <a:avLst/>
                </a:prstGeom>
                <a:solidFill>
                  <a:schemeClr val="accent1">
                    <a:alpha val="8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 name="Group 139"/>
              <p:cNvGrpSpPr/>
              <p:nvPr/>
            </p:nvGrpSpPr>
            <p:grpSpPr>
              <a:xfrm>
                <a:off x="2642223" y="2327185"/>
                <a:ext cx="2118660" cy="1034389"/>
                <a:chOff x="2642223" y="2327185"/>
                <a:chExt cx="2118660" cy="1034389"/>
              </a:xfrm>
            </p:grpSpPr>
            <p:cxnSp>
              <p:nvCxnSpPr>
                <p:cNvPr id="133" name="Curved Connector 132"/>
                <p:cNvCxnSpPr/>
                <p:nvPr/>
              </p:nvCxnSpPr>
              <p:spPr>
                <a:xfrm flipV="1">
                  <a:off x="3673317" y="2327185"/>
                  <a:ext cx="1087566" cy="91137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34" name="Curved Connector 133"/>
                <p:cNvCxnSpPr/>
                <p:nvPr/>
              </p:nvCxnSpPr>
              <p:spPr>
                <a:xfrm rot="10800000">
                  <a:off x="2642223" y="2895291"/>
                  <a:ext cx="662105" cy="466283"/>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16" name="Group 173"/>
            <p:cNvGrpSpPr/>
            <p:nvPr/>
          </p:nvGrpSpPr>
          <p:grpSpPr>
            <a:xfrm>
              <a:off x="625018" y="977681"/>
              <a:ext cx="7791642" cy="1834068"/>
              <a:chOff x="625018" y="977681"/>
              <a:chExt cx="7791642" cy="1834068"/>
            </a:xfrm>
          </p:grpSpPr>
          <p:sp>
            <p:nvSpPr>
              <p:cNvPr id="156" name="TextBox 155"/>
              <p:cNvSpPr txBox="1"/>
              <p:nvPr/>
            </p:nvSpPr>
            <p:spPr>
              <a:xfrm>
                <a:off x="4876009" y="2457170"/>
                <a:ext cx="420308" cy="307777"/>
              </a:xfrm>
              <a:prstGeom prst="rect">
                <a:avLst/>
              </a:prstGeom>
              <a:noFill/>
            </p:spPr>
            <p:txBody>
              <a:bodyPr wrap="none" rtlCol="0">
                <a:spAutoFit/>
              </a:bodyPr>
              <a:lstStyle/>
              <a:p>
                <a:r>
                  <a:rPr lang="en-IN" sz="1400" dirty="0" smtClean="0"/>
                  <a:t>0.5</a:t>
                </a:r>
                <a:endParaRPr lang="en-IN" sz="1400" dirty="0"/>
              </a:p>
            </p:txBody>
          </p:sp>
          <p:sp>
            <p:nvSpPr>
              <p:cNvPr id="157" name="TextBox 156"/>
              <p:cNvSpPr txBox="1"/>
              <p:nvPr/>
            </p:nvSpPr>
            <p:spPr>
              <a:xfrm>
                <a:off x="5885427" y="2441978"/>
                <a:ext cx="420308" cy="307777"/>
              </a:xfrm>
              <a:prstGeom prst="rect">
                <a:avLst/>
              </a:prstGeom>
              <a:noFill/>
            </p:spPr>
            <p:txBody>
              <a:bodyPr wrap="none" rtlCol="0">
                <a:spAutoFit/>
              </a:bodyPr>
              <a:lstStyle/>
              <a:p>
                <a:r>
                  <a:rPr lang="en-IN" sz="1400" dirty="0" smtClean="0"/>
                  <a:t>0.6</a:t>
                </a:r>
                <a:endParaRPr lang="en-IN" sz="1400" dirty="0"/>
              </a:p>
            </p:txBody>
          </p:sp>
          <p:sp>
            <p:nvSpPr>
              <p:cNvPr id="158" name="TextBox 157"/>
              <p:cNvSpPr txBox="1"/>
              <p:nvPr/>
            </p:nvSpPr>
            <p:spPr>
              <a:xfrm>
                <a:off x="6935261" y="2457170"/>
                <a:ext cx="420308" cy="307777"/>
              </a:xfrm>
              <a:prstGeom prst="rect">
                <a:avLst/>
              </a:prstGeom>
              <a:noFill/>
            </p:spPr>
            <p:txBody>
              <a:bodyPr wrap="none" rtlCol="0">
                <a:spAutoFit/>
              </a:bodyPr>
              <a:lstStyle/>
              <a:p>
                <a:r>
                  <a:rPr lang="en-IN" sz="1400" dirty="0" smtClean="0"/>
                  <a:t>0.7</a:t>
                </a:r>
                <a:endParaRPr lang="en-IN" sz="1400" dirty="0"/>
              </a:p>
            </p:txBody>
          </p:sp>
          <p:sp>
            <p:nvSpPr>
              <p:cNvPr id="159" name="TextBox 158"/>
              <p:cNvSpPr txBox="1"/>
              <p:nvPr/>
            </p:nvSpPr>
            <p:spPr>
              <a:xfrm>
                <a:off x="7996352" y="2474160"/>
                <a:ext cx="420308" cy="307777"/>
              </a:xfrm>
              <a:prstGeom prst="rect">
                <a:avLst/>
              </a:prstGeom>
              <a:noFill/>
            </p:spPr>
            <p:txBody>
              <a:bodyPr wrap="none" rtlCol="0">
                <a:spAutoFit/>
              </a:bodyPr>
              <a:lstStyle/>
              <a:p>
                <a:r>
                  <a:rPr lang="en-IN" sz="1400" dirty="0" smtClean="0"/>
                  <a:t>0.8</a:t>
                </a:r>
                <a:endParaRPr lang="en-IN" sz="1400" dirty="0"/>
              </a:p>
            </p:txBody>
          </p:sp>
          <p:sp>
            <p:nvSpPr>
              <p:cNvPr id="160" name="TextBox 159"/>
              <p:cNvSpPr txBox="1"/>
              <p:nvPr/>
            </p:nvSpPr>
            <p:spPr>
              <a:xfrm>
                <a:off x="4639631" y="2296664"/>
                <a:ext cx="420308" cy="307777"/>
              </a:xfrm>
              <a:prstGeom prst="rect">
                <a:avLst/>
              </a:prstGeom>
              <a:noFill/>
            </p:spPr>
            <p:txBody>
              <a:bodyPr wrap="none" rtlCol="0">
                <a:spAutoFit/>
              </a:bodyPr>
              <a:lstStyle/>
              <a:p>
                <a:r>
                  <a:rPr lang="en-IN" sz="1400" dirty="0" smtClean="0"/>
                  <a:t>0.5</a:t>
                </a:r>
                <a:endParaRPr lang="en-IN" sz="1400" dirty="0"/>
              </a:p>
            </p:txBody>
          </p:sp>
          <p:sp>
            <p:nvSpPr>
              <p:cNvPr id="161" name="TextBox 160"/>
              <p:cNvSpPr txBox="1"/>
              <p:nvPr/>
            </p:nvSpPr>
            <p:spPr>
              <a:xfrm>
                <a:off x="4630321" y="1976734"/>
                <a:ext cx="364202" cy="307777"/>
              </a:xfrm>
              <a:prstGeom prst="rect">
                <a:avLst/>
              </a:prstGeom>
              <a:noFill/>
            </p:spPr>
            <p:txBody>
              <a:bodyPr wrap="none" rtlCol="0">
                <a:spAutoFit/>
              </a:bodyPr>
              <a:lstStyle/>
              <a:p>
                <a:r>
                  <a:rPr lang="en-IN" sz="1400" dirty="0" smtClean="0"/>
                  <a:t>  1</a:t>
                </a:r>
                <a:endParaRPr lang="en-IN" sz="1400" dirty="0"/>
              </a:p>
            </p:txBody>
          </p:sp>
          <p:sp>
            <p:nvSpPr>
              <p:cNvPr id="162" name="TextBox 161"/>
              <p:cNvSpPr txBox="1"/>
              <p:nvPr/>
            </p:nvSpPr>
            <p:spPr>
              <a:xfrm>
                <a:off x="4617899" y="1680728"/>
                <a:ext cx="420308" cy="307777"/>
              </a:xfrm>
              <a:prstGeom prst="rect">
                <a:avLst/>
              </a:prstGeom>
              <a:noFill/>
            </p:spPr>
            <p:txBody>
              <a:bodyPr wrap="none" rtlCol="0">
                <a:spAutoFit/>
              </a:bodyPr>
              <a:lstStyle/>
              <a:p>
                <a:r>
                  <a:rPr lang="en-IN" sz="1400" dirty="0" smtClean="0"/>
                  <a:t>1.5</a:t>
                </a:r>
                <a:endParaRPr lang="en-IN" sz="1400" dirty="0"/>
              </a:p>
            </p:txBody>
          </p:sp>
          <p:sp>
            <p:nvSpPr>
              <p:cNvPr id="163" name="TextBox 162"/>
              <p:cNvSpPr txBox="1"/>
              <p:nvPr/>
            </p:nvSpPr>
            <p:spPr>
              <a:xfrm>
                <a:off x="4624678" y="1366044"/>
                <a:ext cx="324128" cy="307777"/>
              </a:xfrm>
              <a:prstGeom prst="rect">
                <a:avLst/>
              </a:prstGeom>
              <a:noFill/>
            </p:spPr>
            <p:txBody>
              <a:bodyPr wrap="none" rtlCol="0">
                <a:spAutoFit/>
              </a:bodyPr>
              <a:lstStyle/>
              <a:p>
                <a:r>
                  <a:rPr lang="en-IN" sz="1400" dirty="0" smtClean="0"/>
                  <a:t> 2</a:t>
                </a:r>
                <a:endParaRPr lang="en-IN" sz="1400" dirty="0"/>
              </a:p>
            </p:txBody>
          </p:sp>
          <p:sp>
            <p:nvSpPr>
              <p:cNvPr id="164" name="TextBox 163"/>
              <p:cNvSpPr txBox="1"/>
              <p:nvPr/>
            </p:nvSpPr>
            <p:spPr>
              <a:xfrm>
                <a:off x="4610643" y="986299"/>
                <a:ext cx="420308" cy="307777"/>
              </a:xfrm>
              <a:prstGeom prst="rect">
                <a:avLst/>
              </a:prstGeom>
              <a:noFill/>
            </p:spPr>
            <p:txBody>
              <a:bodyPr wrap="none" rtlCol="0">
                <a:spAutoFit/>
              </a:bodyPr>
              <a:lstStyle/>
              <a:p>
                <a:r>
                  <a:rPr lang="en-IN" sz="1400" dirty="0" smtClean="0"/>
                  <a:t>2.5</a:t>
                </a:r>
                <a:endParaRPr lang="en-IN" sz="1400" dirty="0"/>
              </a:p>
            </p:txBody>
          </p:sp>
          <p:grpSp>
            <p:nvGrpSpPr>
              <p:cNvPr id="17" name="Group 172"/>
              <p:cNvGrpSpPr/>
              <p:nvPr/>
            </p:nvGrpSpPr>
            <p:grpSpPr>
              <a:xfrm>
                <a:off x="625018" y="977681"/>
                <a:ext cx="3468607" cy="1834068"/>
                <a:chOff x="625018" y="977681"/>
                <a:chExt cx="3468607" cy="1834068"/>
              </a:xfrm>
            </p:grpSpPr>
            <p:sp>
              <p:nvSpPr>
                <p:cNvPr id="165" name="TextBox 164"/>
                <p:cNvSpPr txBox="1"/>
                <p:nvPr/>
              </p:nvSpPr>
              <p:spPr>
                <a:xfrm>
                  <a:off x="835172" y="2465940"/>
                  <a:ext cx="519694" cy="307777"/>
                </a:xfrm>
                <a:prstGeom prst="rect">
                  <a:avLst/>
                </a:prstGeom>
                <a:noFill/>
              </p:spPr>
              <p:txBody>
                <a:bodyPr wrap="none" rtlCol="0">
                  <a:spAutoFit/>
                </a:bodyPr>
                <a:lstStyle/>
                <a:p>
                  <a:r>
                    <a:rPr lang="en-IN" sz="1400" dirty="0" smtClean="0"/>
                    <a:t>0.02</a:t>
                  </a:r>
                  <a:endParaRPr lang="en-IN" sz="1400" dirty="0"/>
                </a:p>
              </p:txBody>
            </p:sp>
            <p:sp>
              <p:nvSpPr>
                <p:cNvPr id="166" name="TextBox 165"/>
                <p:cNvSpPr txBox="1"/>
                <p:nvPr/>
              </p:nvSpPr>
              <p:spPr>
                <a:xfrm>
                  <a:off x="1508165" y="2474160"/>
                  <a:ext cx="519694" cy="307777"/>
                </a:xfrm>
                <a:prstGeom prst="rect">
                  <a:avLst/>
                </a:prstGeom>
                <a:noFill/>
              </p:spPr>
              <p:txBody>
                <a:bodyPr wrap="none" rtlCol="0">
                  <a:spAutoFit/>
                </a:bodyPr>
                <a:lstStyle/>
                <a:p>
                  <a:r>
                    <a:rPr lang="en-IN" sz="1400" dirty="0" smtClean="0"/>
                    <a:t>0.04</a:t>
                  </a:r>
                  <a:endParaRPr lang="en-IN" sz="1400" dirty="0"/>
                </a:p>
              </p:txBody>
            </p:sp>
            <p:sp>
              <p:nvSpPr>
                <p:cNvPr id="167" name="TextBox 166"/>
                <p:cNvSpPr txBox="1"/>
                <p:nvPr/>
              </p:nvSpPr>
              <p:spPr>
                <a:xfrm>
                  <a:off x="2247482" y="2488721"/>
                  <a:ext cx="519694" cy="307777"/>
                </a:xfrm>
                <a:prstGeom prst="rect">
                  <a:avLst/>
                </a:prstGeom>
                <a:noFill/>
              </p:spPr>
              <p:txBody>
                <a:bodyPr wrap="none" rtlCol="0">
                  <a:spAutoFit/>
                </a:bodyPr>
                <a:lstStyle/>
                <a:p>
                  <a:r>
                    <a:rPr lang="en-IN" sz="1400" dirty="0" smtClean="0"/>
                    <a:t>0.06</a:t>
                  </a:r>
                  <a:endParaRPr lang="en-IN" sz="1400" dirty="0"/>
                </a:p>
              </p:txBody>
            </p:sp>
            <p:sp>
              <p:nvSpPr>
                <p:cNvPr id="168" name="TextBox 167"/>
                <p:cNvSpPr txBox="1"/>
                <p:nvPr/>
              </p:nvSpPr>
              <p:spPr>
                <a:xfrm>
                  <a:off x="2994173" y="2503972"/>
                  <a:ext cx="519694" cy="307777"/>
                </a:xfrm>
                <a:prstGeom prst="rect">
                  <a:avLst/>
                </a:prstGeom>
                <a:noFill/>
              </p:spPr>
              <p:txBody>
                <a:bodyPr wrap="none" rtlCol="0">
                  <a:spAutoFit/>
                </a:bodyPr>
                <a:lstStyle/>
                <a:p>
                  <a:r>
                    <a:rPr lang="en-IN" sz="1400" dirty="0" smtClean="0"/>
                    <a:t>0.08</a:t>
                  </a:r>
                  <a:endParaRPr lang="en-IN" sz="1400" dirty="0"/>
                </a:p>
              </p:txBody>
            </p:sp>
            <p:sp>
              <p:nvSpPr>
                <p:cNvPr id="169" name="TextBox 168"/>
                <p:cNvSpPr txBox="1"/>
                <p:nvPr/>
              </p:nvSpPr>
              <p:spPr>
                <a:xfrm>
                  <a:off x="3673317" y="2472763"/>
                  <a:ext cx="420308" cy="307777"/>
                </a:xfrm>
                <a:prstGeom prst="rect">
                  <a:avLst/>
                </a:prstGeom>
                <a:noFill/>
              </p:spPr>
              <p:txBody>
                <a:bodyPr wrap="none" rtlCol="0">
                  <a:spAutoFit/>
                </a:bodyPr>
                <a:lstStyle/>
                <a:p>
                  <a:r>
                    <a:rPr lang="en-IN" sz="1400" dirty="0" smtClean="0"/>
                    <a:t>0.1</a:t>
                  </a:r>
                  <a:endParaRPr lang="en-IN" sz="1400" dirty="0"/>
                </a:p>
              </p:txBody>
            </p:sp>
            <p:sp>
              <p:nvSpPr>
                <p:cNvPr id="170" name="TextBox 169"/>
                <p:cNvSpPr txBox="1"/>
                <p:nvPr/>
              </p:nvSpPr>
              <p:spPr>
                <a:xfrm>
                  <a:off x="759194" y="1967912"/>
                  <a:ext cx="284052" cy="307777"/>
                </a:xfrm>
                <a:prstGeom prst="rect">
                  <a:avLst/>
                </a:prstGeom>
                <a:noFill/>
              </p:spPr>
              <p:txBody>
                <a:bodyPr wrap="none" rtlCol="0">
                  <a:spAutoFit/>
                </a:bodyPr>
                <a:lstStyle/>
                <a:p>
                  <a:r>
                    <a:rPr lang="en-IN" sz="1400" dirty="0"/>
                    <a:t>1</a:t>
                  </a:r>
                  <a:endParaRPr lang="en-IN" sz="1400" dirty="0"/>
                </a:p>
              </p:txBody>
            </p:sp>
            <p:sp>
              <p:nvSpPr>
                <p:cNvPr id="171" name="TextBox 170"/>
                <p:cNvSpPr txBox="1"/>
                <p:nvPr/>
              </p:nvSpPr>
              <p:spPr>
                <a:xfrm>
                  <a:off x="639973" y="1443906"/>
                  <a:ext cx="404278" cy="307777"/>
                </a:xfrm>
                <a:prstGeom prst="rect">
                  <a:avLst/>
                </a:prstGeom>
                <a:noFill/>
              </p:spPr>
              <p:txBody>
                <a:bodyPr wrap="none" rtlCol="0">
                  <a:spAutoFit/>
                </a:bodyPr>
                <a:lstStyle/>
                <a:p>
                  <a:r>
                    <a:rPr lang="en-IN" sz="1400" dirty="0" smtClean="0"/>
                    <a:t>   2</a:t>
                  </a:r>
                  <a:endParaRPr lang="en-IN" sz="1400" dirty="0"/>
                </a:p>
              </p:txBody>
            </p:sp>
            <p:sp>
              <p:nvSpPr>
                <p:cNvPr id="172" name="TextBox 171"/>
                <p:cNvSpPr txBox="1"/>
                <p:nvPr/>
              </p:nvSpPr>
              <p:spPr>
                <a:xfrm>
                  <a:off x="625018" y="977681"/>
                  <a:ext cx="404278" cy="307777"/>
                </a:xfrm>
                <a:prstGeom prst="rect">
                  <a:avLst/>
                </a:prstGeom>
                <a:noFill/>
              </p:spPr>
              <p:txBody>
                <a:bodyPr wrap="none" rtlCol="0">
                  <a:spAutoFit/>
                </a:bodyPr>
                <a:lstStyle/>
                <a:p>
                  <a:r>
                    <a:rPr lang="en-IN" sz="1400" dirty="0" smtClean="0"/>
                    <a:t>   3</a:t>
                  </a:r>
                  <a:endParaRPr lang="en-IN" sz="1400" dirty="0"/>
                </a:p>
              </p:txBody>
            </p:sp>
          </p:gr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3081" y="148587"/>
            <a:ext cx="4772460" cy="584775"/>
          </a:xfrm>
          <a:prstGeom prst="rect">
            <a:avLst/>
          </a:prstGeom>
          <a:noFill/>
        </p:spPr>
        <p:txBody>
          <a:bodyPr wrap="none" rtlCol="0">
            <a:spAutoFit/>
          </a:bodyPr>
          <a:lstStyle/>
          <a:p>
            <a:r>
              <a:rPr lang="en-IN" sz="3200" dirty="0" smtClean="0">
                <a:solidFill>
                  <a:schemeClr val="bg1"/>
                </a:solidFill>
              </a:rPr>
              <a:t>Summary and conclusions</a:t>
            </a:r>
            <a:endParaRPr lang="en-IN" sz="3200" dirty="0">
              <a:solidFill>
                <a:schemeClr val="bg1"/>
              </a:solidFill>
            </a:endParaRPr>
          </a:p>
        </p:txBody>
      </p:sp>
      <p:sp>
        <p:nvSpPr>
          <p:cNvPr id="6" name="TextBox 5"/>
          <p:cNvSpPr txBox="1"/>
          <p:nvPr/>
        </p:nvSpPr>
        <p:spPr>
          <a:xfrm>
            <a:off x="554400" y="936000"/>
            <a:ext cx="7646400" cy="3785652"/>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smtClean="0"/>
              <a:t>Flexural behaviour of textile reinforced concrete has been simulated using macro-scale finite element model based on monolithic bar approach.</a:t>
            </a:r>
            <a:endParaRPr lang="en-IN" sz="2400" dirty="0"/>
          </a:p>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r>
              <a:rPr lang="en-IN" sz="2400" dirty="0"/>
              <a:t>The </a:t>
            </a:r>
            <a:r>
              <a:rPr lang="en-IN" sz="2400" dirty="0" smtClean="0"/>
              <a:t>finite element model predicts load-deflection behaviour upto 0.8 mm deflection.</a:t>
            </a:r>
            <a:endParaRPr lang="en-IN" sz="2400" dirty="0"/>
          </a:p>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r>
              <a:rPr lang="en-IN" sz="2400" dirty="0" smtClean="0"/>
              <a:t>Based on the parametric analysis, it can be concluded that  the slope of the strain  hardening zone decreases as the number of layers are decreased.</a:t>
            </a:r>
            <a:endParaRPr lang="en-IN" sz="2400" dirty="0"/>
          </a:p>
        </p:txBody>
      </p:sp>
      <p:sp>
        <p:nvSpPr>
          <p:cNvPr id="7" name="Slide Number Placeholder 6"/>
          <p:cNvSpPr>
            <a:spLocks noGrp="1"/>
          </p:cNvSpPr>
          <p:nvPr>
            <p:ph type="sldNum" sz="quarter" idx="12"/>
          </p:nvPr>
        </p:nvSpPr>
        <p:spPr/>
        <p:txBody>
          <a:bodyPr/>
          <a:lstStyle/>
          <a:p>
            <a:fld id="{6B5C8F75-AB33-49B9-A0E8-58729816207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52000" y="2872800"/>
            <a:ext cx="3981600" cy="646331"/>
          </a:xfrm>
          <a:prstGeom prst="rect">
            <a:avLst/>
          </a:prstGeom>
          <a:noFill/>
        </p:spPr>
        <p:txBody>
          <a:bodyPr wrap="square" rtlCol="0">
            <a:spAutoFit/>
          </a:bodyPr>
          <a:lstStyle/>
          <a:p>
            <a:r>
              <a:rPr lang="en-IN" sz="3600" dirty="0">
                <a:solidFill>
                  <a:schemeClr val="tx1">
                    <a:lumMod val="50000"/>
                    <a:lumOff val="50000"/>
                  </a:schemeClr>
                </a:solidFill>
              </a:rPr>
              <a:t>THANK   YOU</a:t>
            </a:r>
            <a:endParaRPr lang="en-IN" sz="3600" dirty="0">
              <a:solidFill>
                <a:schemeClr val="tx1">
                  <a:lumMod val="50000"/>
                  <a:lumOff val="50000"/>
                </a:schemeClr>
              </a:solidFill>
            </a:endParaRPr>
          </a:p>
        </p:txBody>
      </p:sp>
      <p:sp>
        <p:nvSpPr>
          <p:cNvPr id="3" name="Slide Number Placeholder 2"/>
          <p:cNvSpPr>
            <a:spLocks noGrp="1"/>
          </p:cNvSpPr>
          <p:nvPr>
            <p:ph type="sldNum" sz="quarter" idx="12"/>
          </p:nvPr>
        </p:nvSpPr>
        <p:spPr/>
        <p:txBody>
          <a:bodyPr/>
          <a:lstStyle/>
          <a:p>
            <a:fld id="{6B5C8F75-AB33-49B9-A0E8-58729816207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75520" y="2872800"/>
            <a:ext cx="3981600" cy="646331"/>
          </a:xfrm>
          <a:prstGeom prst="rect">
            <a:avLst/>
          </a:prstGeom>
          <a:noFill/>
        </p:spPr>
        <p:txBody>
          <a:bodyPr wrap="square" rtlCol="0">
            <a:spAutoFit/>
          </a:bodyPr>
          <a:lstStyle/>
          <a:p>
            <a:r>
              <a:rPr lang="en-IN" sz="3600" dirty="0">
                <a:solidFill>
                  <a:schemeClr val="tx1">
                    <a:lumMod val="50000"/>
                    <a:lumOff val="50000"/>
                  </a:schemeClr>
                </a:solidFill>
              </a:rPr>
              <a:t>Questions?</a:t>
            </a:r>
            <a:endParaRPr lang="en-IN" sz="3600" dirty="0">
              <a:solidFill>
                <a:schemeClr val="tx1">
                  <a:lumMod val="50000"/>
                  <a:lumOff val="50000"/>
                </a:schemeClr>
              </a:solidFill>
            </a:endParaRPr>
          </a:p>
        </p:txBody>
      </p:sp>
      <p:sp>
        <p:nvSpPr>
          <p:cNvPr id="3" name="Slide Number Placeholder 2"/>
          <p:cNvSpPr>
            <a:spLocks noGrp="1"/>
          </p:cNvSpPr>
          <p:nvPr>
            <p:ph type="sldNum" sz="quarter" idx="12"/>
          </p:nvPr>
        </p:nvSpPr>
        <p:spPr/>
        <p:txBody>
          <a:bodyPr/>
          <a:lstStyle/>
          <a:p>
            <a:fld id="{6B5C8F75-AB33-49B9-A0E8-58729816207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3530" y="1603742"/>
            <a:ext cx="3873582" cy="478375"/>
          </a:xfrm>
          <a:effectLst>
            <a:softEdge rad="31750"/>
          </a:effectLst>
        </p:spPr>
        <p:style>
          <a:lnRef idx="1">
            <a:schemeClr val="accent4"/>
          </a:lnRef>
          <a:fillRef idx="2">
            <a:schemeClr val="accent4"/>
          </a:fillRef>
          <a:effectRef idx="1">
            <a:schemeClr val="accent4"/>
          </a:effectRef>
          <a:fontRef idx="minor">
            <a:schemeClr val="dk1"/>
          </a:fontRef>
        </p:style>
        <p:txBody>
          <a:bodyPr anchor="ctr">
            <a:normAutofit fontScale="85000"/>
          </a:bodyPr>
          <a:lstStyle/>
          <a:p>
            <a:pPr marL="0" indent="0">
              <a:buNone/>
            </a:pPr>
            <a:r>
              <a:rPr lang="en-IN" dirty="0"/>
              <a:t> Textile </a:t>
            </a:r>
            <a:r>
              <a:rPr lang="en-US" altLang="en-IN" dirty="0"/>
              <a:t>r</a:t>
            </a:r>
            <a:r>
              <a:rPr lang="en-IN" dirty="0"/>
              <a:t>einforced </a:t>
            </a:r>
            <a:r>
              <a:rPr lang="en-US" altLang="en-IN" dirty="0"/>
              <a:t>c</a:t>
            </a:r>
            <a:r>
              <a:rPr lang="en-IN" dirty="0"/>
              <a:t>oncrete</a:t>
            </a:r>
            <a:endParaRPr lang="en-IN" dirty="0"/>
          </a:p>
        </p:txBody>
      </p:sp>
      <p:grpSp>
        <p:nvGrpSpPr>
          <p:cNvPr id="19" name="Group 18"/>
          <p:cNvGrpSpPr/>
          <p:nvPr/>
        </p:nvGrpSpPr>
        <p:grpSpPr>
          <a:xfrm>
            <a:off x="215291" y="2035897"/>
            <a:ext cx="4728971" cy="1519646"/>
            <a:chOff x="215291" y="2035897"/>
            <a:chExt cx="4728971" cy="1519646"/>
          </a:xfrm>
        </p:grpSpPr>
        <p:cxnSp>
          <p:nvCxnSpPr>
            <p:cNvPr id="5" name="Straight Arrow Connector 4"/>
            <p:cNvCxnSpPr/>
            <p:nvPr/>
          </p:nvCxnSpPr>
          <p:spPr>
            <a:xfrm flipH="1">
              <a:off x="1479290" y="2038621"/>
              <a:ext cx="1410610" cy="9066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a:off x="2889900" y="2035897"/>
              <a:ext cx="1647152" cy="8862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215291" y="2848788"/>
              <a:ext cx="2923540" cy="706755"/>
            </a:xfrm>
            <a:prstGeom prst="rect">
              <a:avLst/>
            </a:prstGeom>
            <a:noFill/>
          </p:spPr>
          <p:txBody>
            <a:bodyPr wrap="none" rtlCol="0">
              <a:spAutoFit/>
            </a:bodyPr>
            <a:lstStyle/>
            <a:p>
              <a:r>
                <a:rPr lang="en-IN" sz="2000" dirty="0"/>
                <a:t>Fine grained </a:t>
              </a:r>
              <a:r>
                <a:rPr lang="en-US" altLang="en-IN" sz="2000" dirty="0"/>
                <a:t>c</a:t>
              </a:r>
              <a:r>
                <a:rPr lang="en-IN" sz="2000" dirty="0"/>
                <a:t>oncrete</a:t>
              </a:r>
              <a:endParaRPr lang="en-IN" sz="2000" dirty="0"/>
            </a:p>
            <a:p>
              <a:r>
                <a:rPr lang="en-IN" sz="2000" dirty="0"/>
                <a:t>   ( </a:t>
              </a:r>
              <a:r>
                <a:rPr lang="en-IN" sz="2000" dirty="0" smtClean="0"/>
                <a:t>Aggregate </a:t>
              </a:r>
              <a:r>
                <a:rPr lang="en-IN" sz="2000" dirty="0"/>
                <a:t>size&lt;2 mm)</a:t>
              </a:r>
              <a:endParaRPr lang="en-IN" sz="2000" dirty="0"/>
            </a:p>
          </p:txBody>
        </p:sp>
        <p:sp>
          <p:nvSpPr>
            <p:cNvPr id="10" name="TextBox 9"/>
            <p:cNvSpPr txBox="1"/>
            <p:nvPr/>
          </p:nvSpPr>
          <p:spPr>
            <a:xfrm>
              <a:off x="4088194" y="2948979"/>
              <a:ext cx="856068" cy="400110"/>
            </a:xfrm>
            <a:prstGeom prst="rect">
              <a:avLst/>
            </a:prstGeom>
            <a:noFill/>
          </p:spPr>
          <p:txBody>
            <a:bodyPr wrap="none" rtlCol="0">
              <a:spAutoFit/>
            </a:bodyPr>
            <a:lstStyle/>
            <a:p>
              <a:r>
                <a:rPr lang="en-IN" sz="2000" dirty="0"/>
                <a:t>Textile</a:t>
              </a:r>
              <a:endParaRPr lang="en-IN" sz="2000" dirty="0"/>
            </a:p>
          </p:txBody>
        </p:sp>
      </p:grpSp>
      <p:sp>
        <p:nvSpPr>
          <p:cNvPr id="20" name="TextBox 19"/>
          <p:cNvSpPr txBox="1"/>
          <p:nvPr/>
        </p:nvSpPr>
        <p:spPr>
          <a:xfrm>
            <a:off x="304919" y="891164"/>
            <a:ext cx="3434977" cy="646331"/>
          </a:xfrm>
          <a:prstGeom prst="rect">
            <a:avLst/>
          </a:prstGeom>
          <a:noFill/>
        </p:spPr>
        <p:txBody>
          <a:bodyPr wrap="square" rtlCol="0">
            <a:spAutoFit/>
          </a:bodyPr>
          <a:lstStyle/>
          <a:p>
            <a:r>
              <a:rPr lang="en-IN" sz="3600" b="1" dirty="0"/>
              <a:t>What is TRC?</a:t>
            </a:r>
            <a:endParaRPr lang="en-IN" sz="3600" b="1" dirty="0"/>
          </a:p>
        </p:txBody>
      </p:sp>
      <p:sp>
        <p:nvSpPr>
          <p:cNvPr id="21" name="TextBox 20"/>
          <p:cNvSpPr txBox="1"/>
          <p:nvPr/>
        </p:nvSpPr>
        <p:spPr>
          <a:xfrm>
            <a:off x="277487" y="156403"/>
            <a:ext cx="2403607" cy="584775"/>
          </a:xfrm>
          <a:prstGeom prst="rect">
            <a:avLst/>
          </a:prstGeom>
          <a:noFill/>
        </p:spPr>
        <p:txBody>
          <a:bodyPr wrap="none" rtlCol="0">
            <a:spAutoFit/>
          </a:bodyPr>
          <a:lstStyle/>
          <a:p>
            <a:r>
              <a:rPr lang="en-IN" sz="3200" dirty="0">
                <a:solidFill>
                  <a:schemeClr val="bg1"/>
                </a:solidFill>
              </a:rPr>
              <a:t>Introduction</a:t>
            </a:r>
            <a:endParaRPr lang="en-IN" sz="3200" dirty="0">
              <a:solidFill>
                <a:schemeClr val="bg1"/>
              </a:solidFill>
            </a:endParaRPr>
          </a:p>
        </p:txBody>
      </p:sp>
      <p:sp>
        <p:nvSpPr>
          <p:cNvPr id="14" name="Slide Number Placeholder 13"/>
          <p:cNvSpPr>
            <a:spLocks noGrp="1"/>
          </p:cNvSpPr>
          <p:nvPr>
            <p:ph type="sldNum" sz="quarter" idx="12"/>
          </p:nvPr>
        </p:nvSpPr>
        <p:spPr/>
        <p:txBody>
          <a:bodyPr/>
          <a:lstStyle/>
          <a:p>
            <a:fld id="{E97799C9-84D9-46D2-A11E-BCF8A720529D}" type="slidenum">
              <a:rPr lang="en-US" smtClean="0"/>
            </a:fld>
            <a:endParaRPr lang="en-US" dirty="0"/>
          </a:p>
        </p:txBody>
      </p:sp>
      <p:pic>
        <p:nvPicPr>
          <p:cNvPr id="22" name="Picture 21"/>
          <p:cNvPicPr>
            <a:picLocks noChangeAspect="1"/>
          </p:cNvPicPr>
          <p:nvPr/>
        </p:nvPicPr>
        <p:blipFill>
          <a:blip r:embed="rId1"/>
          <a:stretch>
            <a:fillRect/>
          </a:stretch>
        </p:blipFill>
        <p:spPr>
          <a:xfrm>
            <a:off x="297758" y="4272891"/>
            <a:ext cx="2865187" cy="1789612"/>
          </a:xfrm>
          <a:prstGeom prst="rect">
            <a:avLst/>
          </a:prstGeom>
        </p:spPr>
      </p:pic>
      <p:pic>
        <p:nvPicPr>
          <p:cNvPr id="23" name="Picture 22"/>
          <p:cNvPicPr>
            <a:picLocks noChangeAspect="1"/>
          </p:cNvPicPr>
          <p:nvPr/>
        </p:nvPicPr>
        <p:blipFill rotWithShape="1">
          <a:blip r:embed="rId2"/>
          <a:srcRect l="703" t="1403" b="688"/>
          <a:stretch>
            <a:fillRect/>
          </a:stretch>
        </p:blipFill>
        <p:spPr>
          <a:xfrm>
            <a:off x="3435852" y="4137254"/>
            <a:ext cx="2288528" cy="2181345"/>
          </a:xfrm>
          <a:prstGeom prst="rect">
            <a:avLst/>
          </a:prstGeom>
        </p:spPr>
      </p:pic>
      <p:sp>
        <p:nvSpPr>
          <p:cNvPr id="13" name="TextBox 12"/>
          <p:cNvSpPr txBox="1"/>
          <p:nvPr/>
        </p:nvSpPr>
        <p:spPr>
          <a:xfrm>
            <a:off x="7109460" y="6318599"/>
            <a:ext cx="1275286" cy="369332"/>
          </a:xfrm>
          <a:prstGeom prst="rect">
            <a:avLst/>
          </a:prstGeom>
          <a:noFill/>
        </p:spPr>
        <p:txBody>
          <a:bodyPr wrap="none" rtlCol="0">
            <a:spAutoFit/>
          </a:bodyPr>
          <a:lstStyle/>
          <a:p>
            <a:r>
              <a:rPr lang="en-IN" sz="1400" dirty="0" err="1" smtClean="0"/>
              <a:t>Scheerer</a:t>
            </a:r>
            <a:r>
              <a:rPr lang="en-IN" sz="1400" dirty="0" smtClean="0"/>
              <a:t> et al</a:t>
            </a:r>
            <a:r>
              <a:rPr lang="en-IN" dirty="0" smtClean="0"/>
              <a:t>.</a:t>
            </a:r>
            <a:endParaRPr lang="en-IN" dirty="0"/>
          </a:p>
        </p:txBody>
      </p:sp>
      <p:sp>
        <p:nvSpPr>
          <p:cNvPr id="15" name="Content Placeholder 1"/>
          <p:cNvSpPr txBox="1"/>
          <p:nvPr/>
        </p:nvSpPr>
        <p:spPr>
          <a:xfrm>
            <a:off x="5780364" y="869551"/>
            <a:ext cx="2937510" cy="6679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3600" b="1" dirty="0" smtClean="0"/>
              <a:t>Why TRC ?</a:t>
            </a:r>
            <a:endParaRPr lang="en-IN" sz="3600" b="1" dirty="0" smtClean="0"/>
          </a:p>
          <a:p>
            <a:pPr marL="0" indent="0">
              <a:buFont typeface="Arial" panose="020B0604020202020204" pitchFamily="34" charset="0"/>
              <a:buNone/>
            </a:pPr>
            <a:endParaRPr lang="en-IN" sz="3600" b="1" dirty="0" smtClean="0"/>
          </a:p>
          <a:p>
            <a:pPr marL="0" indent="0">
              <a:buFont typeface="Arial" panose="020B0604020202020204" pitchFamily="34" charset="0"/>
              <a:buNone/>
            </a:pPr>
            <a:endParaRPr lang="en-IN" sz="3600" b="1" dirty="0"/>
          </a:p>
        </p:txBody>
      </p:sp>
      <p:sp>
        <p:nvSpPr>
          <p:cNvPr id="16" name="TextBox 15"/>
          <p:cNvSpPr txBox="1"/>
          <p:nvPr/>
        </p:nvSpPr>
        <p:spPr>
          <a:xfrm>
            <a:off x="5735346" y="1740792"/>
            <a:ext cx="3715776" cy="2214880"/>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t>More </a:t>
            </a:r>
            <a:r>
              <a:rPr lang="en-US" altLang="en-IN" sz="2400" dirty="0" smtClean="0"/>
              <a:t>l</a:t>
            </a:r>
            <a:r>
              <a:rPr lang="en-IN" sz="2400" dirty="0" smtClean="0"/>
              <a:t>oad carrying capacity</a:t>
            </a:r>
            <a:endParaRPr lang="en-IN" sz="2400" dirty="0" smtClean="0"/>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More </a:t>
            </a:r>
            <a:r>
              <a:rPr lang="en-IN" sz="2400" dirty="0" smtClean="0"/>
              <a:t>ductility</a:t>
            </a:r>
            <a:endParaRPr lang="en-IN" sz="2400"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sz="2400" dirty="0" smtClean="0"/>
              <a:t>Lightweight</a:t>
            </a:r>
            <a:endParaRPr lang="en-IN" sz="2400" dirty="0"/>
          </a:p>
        </p:txBody>
      </p:sp>
      <p:grpSp>
        <p:nvGrpSpPr>
          <p:cNvPr id="12" name="Group 11"/>
          <p:cNvGrpSpPr/>
          <p:nvPr/>
        </p:nvGrpSpPr>
        <p:grpSpPr>
          <a:xfrm>
            <a:off x="4944263" y="4295070"/>
            <a:ext cx="2283199" cy="1366590"/>
            <a:chOff x="4944263" y="4295070"/>
            <a:chExt cx="2283199" cy="1366590"/>
          </a:xfrm>
        </p:grpSpPr>
        <p:cxnSp>
          <p:nvCxnSpPr>
            <p:cNvPr id="4" name="Straight Arrow Connector 3"/>
            <p:cNvCxnSpPr/>
            <p:nvPr/>
          </p:nvCxnSpPr>
          <p:spPr>
            <a:xfrm flipH="1">
              <a:off x="5402927" y="4531588"/>
              <a:ext cx="1188720" cy="2133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flipH="1">
              <a:off x="4944263" y="4531588"/>
              <a:ext cx="1647384" cy="11300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6591647" y="4295070"/>
              <a:ext cx="635815" cy="369332"/>
            </a:xfrm>
            <a:prstGeom prst="rect">
              <a:avLst/>
            </a:prstGeom>
            <a:noFill/>
          </p:spPr>
          <p:txBody>
            <a:bodyPr wrap="none" rtlCol="0">
              <a:spAutoFit/>
            </a:bodyPr>
            <a:lstStyle/>
            <a:p>
              <a:r>
                <a:rPr lang="en-IN" dirty="0" smtClean="0"/>
                <a:t>Yarn</a:t>
              </a:r>
              <a:endParaRPr lang="en-IN" dirty="0"/>
            </a:p>
          </p:txBody>
        </p:sp>
      </p:gr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
                                        <p:tgtEl>
                                          <p:spTgt spid="3">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10"/>
                                        <p:tgtEl>
                                          <p:spTgt spid="19"/>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10"/>
                                        <p:tgtEl>
                                          <p:spTgt spid="22"/>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
                                        <p:tgtEl>
                                          <p:spTgt spid="23"/>
                                        </p:tgtEl>
                                      </p:cBhvr>
                                    </p:animEffect>
                                  </p:childTnLst>
                                </p:cTn>
                              </p:par>
                              <p:par>
                                <p:cTn id="20" presetID="22" presetClass="entr" presetSubtype="4"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 calcmode="lin" valueType="num">
                                      <p:cBhvr additive="base">
                                        <p:cTn id="27" dur="25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8" dur="25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Effect transition="in" filter="fade">
                                      <p:cBhvr>
                                        <p:cTn id="33" dur="10"/>
                                        <p:tgtEl>
                                          <p:spTgt spid="1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xEl>
                                              <p:pRg st="2" end="2"/>
                                            </p:txEl>
                                          </p:spTgt>
                                        </p:tgtEl>
                                        <p:attrNameLst>
                                          <p:attrName>style.visibility</p:attrName>
                                        </p:attrNameLst>
                                      </p:cBhvr>
                                      <p:to>
                                        <p:strVal val="visible"/>
                                      </p:to>
                                    </p:set>
                                    <p:animEffect transition="in" filter="fade">
                                      <p:cBhvr>
                                        <p:cTn id="36" dur="10"/>
                                        <p:tgtEl>
                                          <p:spTgt spid="16">
                                            <p:txEl>
                                              <p:pRg st="2" end="2"/>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xEl>
                                              <p:pRg st="4" end="4"/>
                                            </p:txEl>
                                          </p:spTgt>
                                        </p:tgtEl>
                                        <p:attrNameLst>
                                          <p:attrName>style.visibility</p:attrName>
                                        </p:attrNameLst>
                                      </p:cBhvr>
                                      <p:to>
                                        <p:strVal val="visible"/>
                                      </p:to>
                                    </p:set>
                                    <p:animEffect transition="in" filter="fade">
                                      <p:cBhvr>
                                        <p:cTn id="39" dur="1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uiExpand="1" build="allAtOnce"/>
      <p:bldP spid="15" grpId="0" build="allAtOnce"/>
      <p:bldP spid="16" grpId="0" uiExpand="1"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1360" y="1295516"/>
            <a:ext cx="8562000" cy="1200329"/>
            <a:chOff x="210080" y="1153276"/>
            <a:chExt cx="8562000" cy="1200329"/>
          </a:xfrm>
        </p:grpSpPr>
        <p:sp>
          <p:nvSpPr>
            <p:cNvPr id="3" name="TextBox 2"/>
            <p:cNvSpPr txBox="1"/>
            <p:nvPr/>
          </p:nvSpPr>
          <p:spPr>
            <a:xfrm>
              <a:off x="210080" y="1153276"/>
              <a:ext cx="1713600" cy="1200329"/>
            </a:xfrm>
            <a:prstGeom prst="rect">
              <a:avLst/>
            </a:prstGeom>
            <a:noFill/>
            <a:ln>
              <a:solidFill>
                <a:schemeClr val="tx1"/>
              </a:solidFill>
            </a:ln>
          </p:spPr>
          <p:txBody>
            <a:bodyPr wrap="square" rtlCol="0" anchor="ctr">
              <a:spAutoFit/>
            </a:bodyPr>
            <a:lstStyle/>
            <a:p>
              <a:r>
                <a:rPr lang="en-IN" sz="2400" dirty="0"/>
                <a:t>Number of specimens=4</a:t>
              </a:r>
              <a:endParaRPr lang="en-IN" sz="2400" dirty="0"/>
            </a:p>
          </p:txBody>
        </p:sp>
        <p:sp>
          <p:nvSpPr>
            <p:cNvPr id="4" name="TextBox 3"/>
            <p:cNvSpPr txBox="1"/>
            <p:nvPr/>
          </p:nvSpPr>
          <p:spPr>
            <a:xfrm>
              <a:off x="2492880" y="1153276"/>
              <a:ext cx="1713600" cy="1200329"/>
            </a:xfrm>
            <a:prstGeom prst="rect">
              <a:avLst/>
            </a:prstGeom>
            <a:noFill/>
            <a:ln>
              <a:solidFill>
                <a:schemeClr val="tx1"/>
              </a:solidFill>
            </a:ln>
          </p:spPr>
          <p:txBody>
            <a:bodyPr wrap="square" rtlCol="0" anchor="ctr">
              <a:spAutoFit/>
            </a:bodyPr>
            <a:lstStyle/>
            <a:p>
              <a:r>
                <a:rPr lang="en-IN" sz="2400" dirty="0"/>
                <a:t>Number of textile layers=4</a:t>
              </a:r>
              <a:endParaRPr lang="en-IN" sz="2400" dirty="0"/>
            </a:p>
          </p:txBody>
        </p:sp>
        <p:sp>
          <p:nvSpPr>
            <p:cNvPr id="5" name="TextBox 4"/>
            <p:cNvSpPr txBox="1"/>
            <p:nvPr/>
          </p:nvSpPr>
          <p:spPr>
            <a:xfrm>
              <a:off x="4775680" y="1153276"/>
              <a:ext cx="1713600" cy="1200329"/>
            </a:xfrm>
            <a:prstGeom prst="rect">
              <a:avLst/>
            </a:prstGeom>
            <a:noFill/>
            <a:ln>
              <a:solidFill>
                <a:schemeClr val="tx1"/>
              </a:solidFill>
            </a:ln>
          </p:spPr>
          <p:txBody>
            <a:bodyPr wrap="square" rtlCol="0" anchor="ctr">
              <a:spAutoFit/>
            </a:bodyPr>
            <a:lstStyle/>
            <a:p>
              <a:r>
                <a:rPr lang="en-IN" sz="2400" dirty="0"/>
                <a:t>Different </a:t>
              </a:r>
              <a:r>
                <a:rPr lang="en-IN" sz="2400" dirty="0" smtClean="0"/>
                <a:t>mesh </a:t>
              </a:r>
              <a:r>
                <a:rPr lang="en-IN" sz="2400" dirty="0"/>
                <a:t>type=4</a:t>
              </a:r>
              <a:endParaRPr lang="en-IN" sz="2400" dirty="0"/>
            </a:p>
          </p:txBody>
        </p:sp>
        <p:sp>
          <p:nvSpPr>
            <p:cNvPr id="6" name="TextBox 5"/>
            <p:cNvSpPr txBox="1"/>
            <p:nvPr/>
          </p:nvSpPr>
          <p:spPr>
            <a:xfrm>
              <a:off x="7058480" y="1153276"/>
              <a:ext cx="1713600" cy="1200329"/>
            </a:xfrm>
            <a:prstGeom prst="rect">
              <a:avLst/>
            </a:prstGeom>
            <a:noFill/>
            <a:ln>
              <a:solidFill>
                <a:schemeClr val="tx1"/>
              </a:solidFill>
            </a:ln>
          </p:spPr>
          <p:txBody>
            <a:bodyPr wrap="square" rtlCol="0" anchor="ctr">
              <a:spAutoFit/>
            </a:bodyPr>
            <a:lstStyle/>
            <a:p>
              <a:r>
                <a:rPr lang="en-IN" sz="2400" dirty="0"/>
                <a:t>Type of loading rate=4</a:t>
              </a:r>
              <a:endParaRPr lang="en-IN" sz="2400" dirty="0"/>
            </a:p>
          </p:txBody>
        </p:sp>
      </p:grpSp>
      <p:cxnSp>
        <p:nvCxnSpPr>
          <p:cNvPr id="22" name="Straight Arrow Connector 21"/>
          <p:cNvCxnSpPr/>
          <p:nvPr/>
        </p:nvCxnSpPr>
        <p:spPr>
          <a:xfrm flipV="1">
            <a:off x="4636800" y="4100962"/>
            <a:ext cx="0" cy="6785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2797800" y="4683971"/>
            <a:ext cx="4296625" cy="461665"/>
          </a:xfrm>
          <a:prstGeom prst="rect">
            <a:avLst/>
          </a:prstGeom>
          <a:noFill/>
        </p:spPr>
        <p:txBody>
          <a:bodyPr wrap="none" rtlCol="0">
            <a:spAutoFit/>
          </a:bodyPr>
          <a:lstStyle/>
          <a:p>
            <a:r>
              <a:rPr lang="en-IN" sz="2400" dirty="0">
                <a:solidFill>
                  <a:srgbClr val="FF0000"/>
                </a:solidFill>
              </a:rPr>
              <a:t>Time consuming and expensive</a:t>
            </a:r>
            <a:endParaRPr lang="en-IN" sz="2400" dirty="0">
              <a:solidFill>
                <a:srgbClr val="FF0000"/>
              </a:solidFill>
            </a:endParaRPr>
          </a:p>
        </p:txBody>
      </p:sp>
      <p:sp>
        <p:nvSpPr>
          <p:cNvPr id="35" name="TextBox 34"/>
          <p:cNvSpPr txBox="1"/>
          <p:nvPr/>
        </p:nvSpPr>
        <p:spPr>
          <a:xfrm>
            <a:off x="1533600" y="5699348"/>
            <a:ext cx="2254463" cy="646331"/>
          </a:xfrm>
          <a:prstGeom prst="rect">
            <a:avLst/>
          </a:prstGeom>
          <a:noFill/>
        </p:spPr>
        <p:txBody>
          <a:bodyPr wrap="none" rtlCol="0">
            <a:spAutoFit/>
          </a:bodyPr>
          <a:lstStyle/>
          <a:p>
            <a:r>
              <a:rPr lang="en-IN" sz="3600" b="1" dirty="0"/>
              <a:t>Way-out ?</a:t>
            </a:r>
            <a:endParaRPr lang="en-IN" sz="3600" b="1" dirty="0"/>
          </a:p>
        </p:txBody>
      </p:sp>
      <p:sp>
        <p:nvSpPr>
          <p:cNvPr id="39" name="TextBox 38"/>
          <p:cNvSpPr txBox="1"/>
          <p:nvPr/>
        </p:nvSpPr>
        <p:spPr>
          <a:xfrm>
            <a:off x="4725600" y="5781222"/>
            <a:ext cx="3128080" cy="460375"/>
          </a:xfrm>
          <a:prstGeom prst="rect">
            <a:avLst/>
          </a:prstGeom>
          <a:noFill/>
        </p:spPr>
        <p:txBody>
          <a:bodyPr wrap="square" rtlCol="0">
            <a:spAutoFit/>
          </a:bodyPr>
          <a:lstStyle/>
          <a:p>
            <a:r>
              <a:rPr lang="en-IN" sz="2400" dirty="0">
                <a:solidFill>
                  <a:schemeClr val="accent1">
                    <a:lumMod val="50000"/>
                  </a:schemeClr>
                </a:solidFill>
              </a:rPr>
              <a:t>Numerical </a:t>
            </a:r>
            <a:r>
              <a:rPr lang="en-US" altLang="en-IN" sz="2400" dirty="0">
                <a:solidFill>
                  <a:schemeClr val="accent1">
                    <a:lumMod val="50000"/>
                  </a:schemeClr>
                </a:solidFill>
              </a:rPr>
              <a:t>m</a:t>
            </a:r>
            <a:r>
              <a:rPr lang="en-IN" sz="2400" dirty="0" err="1" smtClean="0">
                <a:solidFill>
                  <a:schemeClr val="accent1">
                    <a:lumMod val="50000"/>
                  </a:schemeClr>
                </a:solidFill>
              </a:rPr>
              <a:t>odeling</a:t>
            </a:r>
            <a:endParaRPr lang="en-IN" sz="2400" dirty="0">
              <a:solidFill>
                <a:schemeClr val="accent1">
                  <a:lumMod val="50000"/>
                </a:schemeClr>
              </a:solidFill>
            </a:endParaRPr>
          </a:p>
        </p:txBody>
      </p:sp>
      <p:grpSp>
        <p:nvGrpSpPr>
          <p:cNvPr id="51" name="Group 50"/>
          <p:cNvGrpSpPr/>
          <p:nvPr/>
        </p:nvGrpSpPr>
        <p:grpSpPr>
          <a:xfrm>
            <a:off x="490800" y="2495845"/>
            <a:ext cx="7505760" cy="2011818"/>
            <a:chOff x="490800" y="2495845"/>
            <a:chExt cx="7505760" cy="2011818"/>
          </a:xfrm>
        </p:grpSpPr>
        <p:cxnSp>
          <p:nvCxnSpPr>
            <p:cNvPr id="8" name="Straight Arrow Connector 7"/>
            <p:cNvCxnSpPr>
              <a:endCxn id="3" idx="2"/>
            </p:cNvCxnSpPr>
            <p:nvPr/>
          </p:nvCxnSpPr>
          <p:spPr>
            <a:xfrm rot="10800000">
              <a:off x="1148160" y="2495846"/>
              <a:ext cx="3542400" cy="1118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H="1" flipV="1">
              <a:off x="3443200" y="2500927"/>
              <a:ext cx="1237200" cy="11180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endCxn id="5" idx="2"/>
            </p:cNvCxnSpPr>
            <p:nvPr/>
          </p:nvCxnSpPr>
          <p:spPr>
            <a:xfrm flipV="1">
              <a:off x="4690560" y="2495845"/>
              <a:ext cx="1023200" cy="11180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6" idx="2"/>
            </p:cNvCxnSpPr>
            <p:nvPr/>
          </p:nvCxnSpPr>
          <p:spPr>
            <a:xfrm flipV="1">
              <a:off x="4690560" y="2495845"/>
              <a:ext cx="3306000" cy="1118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2858400" y="3639297"/>
              <a:ext cx="4356000" cy="460375"/>
            </a:xfrm>
            <a:prstGeom prst="rect">
              <a:avLst/>
            </a:prstGeom>
            <a:noFill/>
            <a:ln>
              <a:solidFill>
                <a:schemeClr val="tx1"/>
              </a:solidFill>
            </a:ln>
          </p:spPr>
          <p:txBody>
            <a:bodyPr wrap="square" rtlCol="0">
              <a:spAutoFit/>
            </a:bodyPr>
            <a:lstStyle/>
            <a:p>
              <a:r>
                <a:rPr lang="en-IN" sz="2400" dirty="0"/>
                <a:t>No</a:t>
              </a:r>
              <a:r>
                <a:rPr lang="en-US" altLang="en-IN" sz="2400" dirty="0"/>
                <a:t>.</a:t>
              </a:r>
              <a:r>
                <a:rPr lang="en-IN" sz="2400" dirty="0"/>
                <a:t> of Experiments = 4^4=256</a:t>
              </a:r>
              <a:endParaRPr lang="en-IN" sz="2400" dirty="0"/>
            </a:p>
          </p:txBody>
        </p:sp>
        <p:sp>
          <p:nvSpPr>
            <p:cNvPr id="40" name="TextBox 39"/>
            <p:cNvSpPr txBox="1"/>
            <p:nvPr/>
          </p:nvSpPr>
          <p:spPr>
            <a:xfrm>
              <a:off x="490800" y="3307334"/>
              <a:ext cx="1900800" cy="1200329"/>
            </a:xfrm>
            <a:prstGeom prst="rect">
              <a:avLst/>
            </a:prstGeom>
            <a:noFill/>
            <a:ln>
              <a:solidFill>
                <a:schemeClr val="tx1"/>
              </a:solidFill>
            </a:ln>
          </p:spPr>
          <p:txBody>
            <a:bodyPr wrap="square" rtlCol="0" anchor="ctr">
              <a:spAutoFit/>
            </a:bodyPr>
            <a:lstStyle/>
            <a:p>
              <a:r>
                <a:rPr lang="en-IN" sz="2400" dirty="0"/>
                <a:t>For each </a:t>
              </a:r>
              <a:r>
                <a:rPr lang="en-IN" sz="2400" dirty="0" smtClean="0"/>
                <a:t>mechanical </a:t>
              </a:r>
              <a:r>
                <a:rPr lang="en-IN" sz="2400" dirty="0"/>
                <a:t>behaviour</a:t>
              </a:r>
              <a:endParaRPr lang="en-IN" sz="2400" dirty="0"/>
            </a:p>
          </p:txBody>
        </p:sp>
        <p:sp>
          <p:nvSpPr>
            <p:cNvPr id="41" name="Right Arrow 40"/>
            <p:cNvSpPr/>
            <p:nvPr/>
          </p:nvSpPr>
          <p:spPr>
            <a:xfrm>
              <a:off x="2452200" y="3793133"/>
              <a:ext cx="345600" cy="20669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19" name="Slide Number Placeholder 18"/>
          <p:cNvSpPr>
            <a:spLocks noGrp="1"/>
          </p:cNvSpPr>
          <p:nvPr>
            <p:ph type="sldNum" sz="quarter" idx="12"/>
          </p:nvPr>
        </p:nvSpPr>
        <p:spPr/>
        <p:txBody>
          <a:bodyPr/>
          <a:lstStyle/>
          <a:p>
            <a:fld id="{E97799C9-84D9-46D2-A11E-BCF8A720529D}" type="slidenum">
              <a:rPr lang="en-US" smtClean="0"/>
            </a:fld>
            <a:endParaRPr lang="en-US" dirty="0"/>
          </a:p>
        </p:txBody>
      </p:sp>
      <p:cxnSp>
        <p:nvCxnSpPr>
          <p:cNvPr id="53" name="Straight Arrow Connector 52"/>
          <p:cNvCxnSpPr>
            <a:stCxn id="35" idx="3"/>
          </p:cNvCxnSpPr>
          <p:nvPr/>
        </p:nvCxnSpPr>
        <p:spPr>
          <a:xfrm>
            <a:off x="3788063" y="6022514"/>
            <a:ext cx="855057" cy="23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77487" y="156403"/>
            <a:ext cx="7340856" cy="584775"/>
          </a:xfrm>
          <a:prstGeom prst="rect">
            <a:avLst/>
          </a:prstGeom>
          <a:noFill/>
        </p:spPr>
        <p:txBody>
          <a:bodyPr wrap="none" rtlCol="0">
            <a:spAutoFit/>
          </a:bodyPr>
          <a:lstStyle/>
          <a:p>
            <a:r>
              <a:rPr lang="en-IN" sz="3200" dirty="0" smtClean="0">
                <a:solidFill>
                  <a:schemeClr val="bg1"/>
                </a:solidFill>
              </a:rPr>
              <a:t>Introduction: Why numerical modelling?</a:t>
            </a:r>
            <a:endParaRPr lang="en-IN" sz="3200" dirty="0">
              <a:solidFill>
                <a:schemeClr val="bg1"/>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down)">
                                      <p:cBhvr>
                                        <p:cTn id="12" dur="1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down)">
                                      <p:cBhvr>
                                        <p:cTn id="17" dur="10"/>
                                        <p:tgtEl>
                                          <p:spTgt spid="25"/>
                                        </p:tgtEl>
                                      </p:cBhvr>
                                    </p:animEffect>
                                  </p:childTnLst>
                                </p:cTn>
                              </p:par>
                              <p:par>
                                <p:cTn id="18" presetID="22" presetClass="entr" presetSubtype="4"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1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5">
                                            <p:txEl>
                                              <p:pRg st="0" end="0"/>
                                            </p:txEl>
                                          </p:spTgt>
                                        </p:tgtEl>
                                        <p:attrNameLst>
                                          <p:attrName>style.visibility</p:attrName>
                                        </p:attrNameLst>
                                      </p:cBhvr>
                                      <p:to>
                                        <p:strVal val="visible"/>
                                      </p:to>
                                    </p:set>
                                    <p:animEffect transition="in" filter="fade">
                                      <p:cBhvr>
                                        <p:cTn id="25" dur="10"/>
                                        <p:tgtEl>
                                          <p:spTgt spid="35">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left)">
                                      <p:cBhvr>
                                        <p:cTn id="30" dur="10"/>
                                        <p:tgtEl>
                                          <p:spTgt spid="53"/>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left)">
                                      <p:cBhvr>
                                        <p:cTn id="34" dur="1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5" grpId="0" build="p"/>
      <p:bldP spid="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9199" y="148275"/>
            <a:ext cx="5522089" cy="584775"/>
          </a:xfrm>
          <a:prstGeom prst="rect">
            <a:avLst/>
          </a:prstGeom>
          <a:noFill/>
        </p:spPr>
        <p:txBody>
          <a:bodyPr wrap="none" rtlCol="0">
            <a:spAutoFit/>
          </a:bodyPr>
          <a:lstStyle/>
          <a:p>
            <a:r>
              <a:rPr lang="en-US" sz="3200" dirty="0">
                <a:solidFill>
                  <a:schemeClr val="bg1"/>
                </a:solidFill>
              </a:rPr>
              <a:t>Literature – Numerical models</a:t>
            </a:r>
            <a:endParaRPr lang="en-IN" sz="3200" dirty="0">
              <a:solidFill>
                <a:schemeClr val="bg1"/>
              </a:solidFill>
            </a:endParaRPr>
          </a:p>
        </p:txBody>
      </p:sp>
      <p:sp>
        <p:nvSpPr>
          <p:cNvPr id="8" name="Slide Number Placeholder 7"/>
          <p:cNvSpPr>
            <a:spLocks noGrp="1"/>
          </p:cNvSpPr>
          <p:nvPr>
            <p:ph type="sldNum" sz="quarter" idx="12"/>
          </p:nvPr>
        </p:nvSpPr>
        <p:spPr/>
        <p:txBody>
          <a:bodyPr/>
          <a:lstStyle/>
          <a:p>
            <a:fld id="{E97799C9-84D9-46D2-A11E-BCF8A720529D}" type="slidenum">
              <a:rPr lang="en-US" smtClean="0"/>
            </a:fld>
            <a:endParaRPr lang="en-US" dirty="0"/>
          </a:p>
        </p:txBody>
      </p:sp>
      <p:sp>
        <p:nvSpPr>
          <p:cNvPr id="2" name="Rectangle 1"/>
          <p:cNvSpPr/>
          <p:nvPr/>
        </p:nvSpPr>
        <p:spPr>
          <a:xfrm>
            <a:off x="2781300" y="1021080"/>
            <a:ext cx="2689860" cy="67056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Macro </a:t>
            </a:r>
            <a:r>
              <a:rPr lang="en-US" altLang="en-IN" sz="2400" dirty="0" smtClean="0"/>
              <a:t>s</a:t>
            </a:r>
            <a:r>
              <a:rPr lang="en-IN" sz="2400" dirty="0" smtClean="0"/>
              <a:t>cale </a:t>
            </a:r>
            <a:r>
              <a:rPr lang="en-US" altLang="en-IN" sz="2400" dirty="0" smtClean="0"/>
              <a:t>m</a:t>
            </a:r>
            <a:r>
              <a:rPr lang="en-IN" sz="2400" dirty="0" smtClean="0"/>
              <a:t>odels</a:t>
            </a:r>
            <a:endParaRPr lang="en-IN" sz="2400" dirty="0"/>
          </a:p>
        </p:txBody>
      </p:sp>
      <p:cxnSp>
        <p:nvCxnSpPr>
          <p:cNvPr id="5" name="Straight Arrow Connector 4"/>
          <p:cNvCxnSpPr>
            <a:stCxn id="2" idx="2"/>
            <a:endCxn id="11" idx="0"/>
          </p:cNvCxnSpPr>
          <p:nvPr/>
        </p:nvCxnSpPr>
        <p:spPr>
          <a:xfrm flipH="1">
            <a:off x="2471172" y="1691640"/>
            <a:ext cx="1655058" cy="12877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a:endCxn id="12" idx="0"/>
          </p:cNvCxnSpPr>
          <p:nvPr/>
        </p:nvCxnSpPr>
        <p:spPr>
          <a:xfrm>
            <a:off x="4126230" y="1691640"/>
            <a:ext cx="2015490" cy="12877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1126242" y="2979420"/>
            <a:ext cx="2689860" cy="67056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ACK model</a:t>
            </a:r>
            <a:endParaRPr lang="en-IN" sz="2400" dirty="0"/>
          </a:p>
        </p:txBody>
      </p:sp>
      <p:sp>
        <p:nvSpPr>
          <p:cNvPr id="12" name="Rectangle 11"/>
          <p:cNvSpPr/>
          <p:nvPr/>
        </p:nvSpPr>
        <p:spPr>
          <a:xfrm>
            <a:off x="4796790" y="2979420"/>
            <a:ext cx="2689860" cy="67056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OH model</a:t>
            </a:r>
            <a:endParaRPr lang="en-IN" sz="2400" dirty="0"/>
          </a:p>
        </p:txBody>
      </p:sp>
      <p:sp>
        <p:nvSpPr>
          <p:cNvPr id="15" name="Rectangle 14"/>
          <p:cNvSpPr/>
          <p:nvPr/>
        </p:nvSpPr>
        <p:spPr>
          <a:xfrm>
            <a:off x="1325880" y="5966460"/>
            <a:ext cx="2110740" cy="38989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Matrix</a:t>
            </a:r>
            <a:endParaRPr lang="en-IN" dirty="0"/>
          </a:p>
        </p:txBody>
      </p:sp>
      <p:sp>
        <p:nvSpPr>
          <p:cNvPr id="16" name="Rectangle 15"/>
          <p:cNvSpPr/>
          <p:nvPr/>
        </p:nvSpPr>
        <p:spPr>
          <a:xfrm>
            <a:off x="1325880" y="5038090"/>
            <a:ext cx="2110740" cy="92837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Monolithic </a:t>
            </a:r>
            <a:r>
              <a:rPr lang="en-US" altLang="en-IN" dirty="0" smtClean="0">
                <a:solidFill>
                  <a:schemeClr val="tx1"/>
                </a:solidFill>
              </a:rPr>
              <a:t>r</a:t>
            </a:r>
            <a:r>
              <a:rPr lang="en-IN" dirty="0" smtClean="0">
                <a:solidFill>
                  <a:schemeClr val="tx1"/>
                </a:solidFill>
              </a:rPr>
              <a:t>einforcement</a:t>
            </a:r>
            <a:endParaRPr lang="en-IN" dirty="0">
              <a:solidFill>
                <a:schemeClr val="tx1"/>
              </a:solidFill>
            </a:endParaRPr>
          </a:p>
        </p:txBody>
      </p:sp>
      <p:sp>
        <p:nvSpPr>
          <p:cNvPr id="17" name="Rectangle 16"/>
          <p:cNvSpPr/>
          <p:nvPr/>
        </p:nvSpPr>
        <p:spPr>
          <a:xfrm>
            <a:off x="1325880" y="4648199"/>
            <a:ext cx="2110740" cy="38989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Matrix</a:t>
            </a:r>
            <a:endParaRPr lang="en-IN" dirty="0"/>
          </a:p>
        </p:txBody>
      </p:sp>
      <p:cxnSp>
        <p:nvCxnSpPr>
          <p:cNvPr id="19" name="Straight Arrow Connector 18"/>
          <p:cNvCxnSpPr/>
          <p:nvPr/>
        </p:nvCxnSpPr>
        <p:spPr>
          <a:xfrm flipH="1">
            <a:off x="2381250" y="5551320"/>
            <a:ext cx="1315911" cy="4151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697161" y="5079830"/>
            <a:ext cx="1239268" cy="707886"/>
          </a:xfrm>
          <a:prstGeom prst="rect">
            <a:avLst/>
          </a:prstGeom>
          <a:noFill/>
        </p:spPr>
        <p:txBody>
          <a:bodyPr wrap="square" rtlCol="0">
            <a:spAutoFit/>
          </a:bodyPr>
          <a:lstStyle/>
          <a:p>
            <a:r>
              <a:rPr lang="en-IN" sz="2000" dirty="0" smtClean="0"/>
              <a:t>One interface</a:t>
            </a:r>
            <a:endParaRPr lang="en-IN" sz="2000" dirty="0"/>
          </a:p>
        </p:txBody>
      </p:sp>
      <p:sp>
        <p:nvSpPr>
          <p:cNvPr id="26" name="Rectangle 25"/>
          <p:cNvSpPr/>
          <p:nvPr/>
        </p:nvSpPr>
        <p:spPr>
          <a:xfrm>
            <a:off x="5133975" y="5966459"/>
            <a:ext cx="2110740" cy="38989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Matrix</a:t>
            </a:r>
            <a:endParaRPr lang="en-IN" dirty="0"/>
          </a:p>
        </p:txBody>
      </p:sp>
      <p:sp>
        <p:nvSpPr>
          <p:cNvPr id="27" name="Rectangle 26"/>
          <p:cNvSpPr/>
          <p:nvPr/>
        </p:nvSpPr>
        <p:spPr>
          <a:xfrm>
            <a:off x="5133975" y="5685791"/>
            <a:ext cx="2110740" cy="28066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Sleeve filament</a:t>
            </a:r>
            <a:endParaRPr lang="en-IN" dirty="0">
              <a:solidFill>
                <a:schemeClr val="tx1"/>
              </a:solidFill>
            </a:endParaRPr>
          </a:p>
        </p:txBody>
      </p:sp>
      <p:sp>
        <p:nvSpPr>
          <p:cNvPr id="28" name="Rectangle 27"/>
          <p:cNvSpPr/>
          <p:nvPr/>
        </p:nvSpPr>
        <p:spPr>
          <a:xfrm>
            <a:off x="5133975" y="5295899"/>
            <a:ext cx="2110740" cy="38989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Core filament</a:t>
            </a:r>
            <a:endParaRPr lang="en-IN" dirty="0"/>
          </a:p>
        </p:txBody>
      </p:sp>
      <p:sp>
        <p:nvSpPr>
          <p:cNvPr id="29" name="Rectangle 28"/>
          <p:cNvSpPr/>
          <p:nvPr/>
        </p:nvSpPr>
        <p:spPr>
          <a:xfrm>
            <a:off x="5133975" y="5038090"/>
            <a:ext cx="2110740" cy="28066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Sleeve filament</a:t>
            </a:r>
            <a:endParaRPr lang="en-IN" dirty="0">
              <a:solidFill>
                <a:schemeClr val="tx1"/>
              </a:solidFill>
            </a:endParaRPr>
          </a:p>
        </p:txBody>
      </p:sp>
      <p:sp>
        <p:nvSpPr>
          <p:cNvPr id="31" name="Rectangle 30"/>
          <p:cNvSpPr/>
          <p:nvPr/>
        </p:nvSpPr>
        <p:spPr>
          <a:xfrm>
            <a:off x="5133975" y="4648198"/>
            <a:ext cx="2110740" cy="41275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Matrix</a:t>
            </a:r>
            <a:endParaRPr lang="en-IN" dirty="0"/>
          </a:p>
        </p:txBody>
      </p:sp>
      <p:cxnSp>
        <p:nvCxnSpPr>
          <p:cNvPr id="34" name="Straight Arrow Connector 33"/>
          <p:cNvCxnSpPr/>
          <p:nvPr/>
        </p:nvCxnSpPr>
        <p:spPr>
          <a:xfrm flipH="1">
            <a:off x="7040880" y="5553708"/>
            <a:ext cx="769620" cy="4127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flipH="1">
            <a:off x="7132320" y="5553708"/>
            <a:ext cx="678180" cy="1035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p:cNvSpPr txBox="1"/>
          <p:nvPr/>
        </p:nvSpPr>
        <p:spPr>
          <a:xfrm>
            <a:off x="7804655" y="5037286"/>
            <a:ext cx="1339345" cy="707886"/>
          </a:xfrm>
          <a:prstGeom prst="rect">
            <a:avLst/>
          </a:prstGeom>
          <a:noFill/>
        </p:spPr>
        <p:txBody>
          <a:bodyPr wrap="square" rtlCol="0">
            <a:spAutoFit/>
          </a:bodyPr>
          <a:lstStyle/>
          <a:p>
            <a:r>
              <a:rPr lang="en-IN" sz="2000" dirty="0" smtClean="0"/>
              <a:t>Two interface</a:t>
            </a:r>
            <a:endParaRPr lang="en-IN" sz="2000" dirty="0"/>
          </a:p>
        </p:txBody>
      </p:sp>
      <p:sp>
        <p:nvSpPr>
          <p:cNvPr id="44" name="Down Arrow 43"/>
          <p:cNvSpPr/>
          <p:nvPr/>
        </p:nvSpPr>
        <p:spPr>
          <a:xfrm>
            <a:off x="2186940" y="3893820"/>
            <a:ext cx="284232" cy="5257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5" name="Down Arrow 44"/>
          <p:cNvSpPr/>
          <p:nvPr/>
        </p:nvSpPr>
        <p:spPr>
          <a:xfrm>
            <a:off x="6121152" y="3893820"/>
            <a:ext cx="284232" cy="5257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7" name="TextBox 46"/>
          <p:cNvSpPr txBox="1"/>
          <p:nvPr/>
        </p:nvSpPr>
        <p:spPr>
          <a:xfrm>
            <a:off x="7244715" y="6376910"/>
            <a:ext cx="1074590" cy="369332"/>
          </a:xfrm>
          <a:prstGeom prst="rect">
            <a:avLst/>
          </a:prstGeom>
          <a:noFill/>
        </p:spPr>
        <p:txBody>
          <a:bodyPr wrap="none" rtlCol="0">
            <a:spAutoFit/>
          </a:bodyPr>
          <a:lstStyle/>
          <a:p>
            <a:r>
              <a:rPr lang="en-IN" dirty="0" smtClean="0"/>
              <a:t>Von et al.</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6080" y="786402"/>
            <a:ext cx="2785571" cy="646331"/>
          </a:xfrm>
          <a:prstGeom prst="rect">
            <a:avLst/>
          </a:prstGeom>
          <a:noFill/>
        </p:spPr>
        <p:txBody>
          <a:bodyPr wrap="none" rtlCol="0">
            <a:spAutoFit/>
          </a:bodyPr>
          <a:lstStyle/>
          <a:p>
            <a:r>
              <a:rPr lang="en-IN" sz="3600" b="1" dirty="0"/>
              <a:t>Bond in TRC</a:t>
            </a:r>
            <a:endParaRPr lang="en-IN" sz="3600" b="1" dirty="0"/>
          </a:p>
        </p:txBody>
      </p:sp>
      <p:pic>
        <p:nvPicPr>
          <p:cNvPr id="6" name="Picture 5"/>
          <p:cNvPicPr>
            <a:picLocks noChangeAspect="1"/>
          </p:cNvPicPr>
          <p:nvPr/>
        </p:nvPicPr>
        <p:blipFill>
          <a:blip r:embed="rId1"/>
          <a:stretch>
            <a:fillRect/>
          </a:stretch>
        </p:blipFill>
        <p:spPr>
          <a:xfrm>
            <a:off x="672159" y="2072640"/>
            <a:ext cx="7474321" cy="2550017"/>
          </a:xfrm>
          <a:prstGeom prst="rect">
            <a:avLst/>
          </a:prstGeom>
        </p:spPr>
      </p:pic>
      <p:sp>
        <p:nvSpPr>
          <p:cNvPr id="9" name="Slide Number Placeholder 8"/>
          <p:cNvSpPr>
            <a:spLocks noGrp="1"/>
          </p:cNvSpPr>
          <p:nvPr>
            <p:ph type="sldNum" sz="quarter" idx="12"/>
          </p:nvPr>
        </p:nvSpPr>
        <p:spPr/>
        <p:txBody>
          <a:bodyPr/>
          <a:lstStyle/>
          <a:p>
            <a:fld id="{6B5C8F75-AB33-49B9-A0E8-587298162077}" type="slidenum">
              <a:rPr lang="en-IN" smtClean="0"/>
            </a:fld>
            <a:endParaRPr lang="en-IN" dirty="0"/>
          </a:p>
        </p:txBody>
      </p:sp>
      <p:sp>
        <p:nvSpPr>
          <p:cNvPr id="2" name="Rectangle 1"/>
          <p:cNvSpPr/>
          <p:nvPr/>
        </p:nvSpPr>
        <p:spPr>
          <a:xfrm>
            <a:off x="6488654" y="6356351"/>
            <a:ext cx="1705916" cy="369332"/>
          </a:xfrm>
          <a:prstGeom prst="rect">
            <a:avLst/>
          </a:prstGeom>
        </p:spPr>
        <p:txBody>
          <a:bodyPr wrap="none">
            <a:spAutoFit/>
          </a:bodyPr>
          <a:lstStyle/>
          <a:p>
            <a:r>
              <a:rPr lang="en-IN" dirty="0" err="1"/>
              <a:t>Banholzer</a:t>
            </a:r>
            <a:r>
              <a:rPr lang="en-IN" dirty="0"/>
              <a:t> et </a:t>
            </a:r>
            <a:r>
              <a:rPr lang="en-IN" dirty="0" smtClean="0"/>
              <a:t>al.</a:t>
            </a:r>
            <a:endParaRPr lang="en-IN" dirty="0"/>
          </a:p>
        </p:txBody>
      </p:sp>
      <p:sp>
        <p:nvSpPr>
          <p:cNvPr id="7" name="TextBox 6"/>
          <p:cNvSpPr txBox="1"/>
          <p:nvPr/>
        </p:nvSpPr>
        <p:spPr>
          <a:xfrm>
            <a:off x="259199" y="148275"/>
            <a:ext cx="3258649" cy="584775"/>
          </a:xfrm>
          <a:prstGeom prst="rect">
            <a:avLst/>
          </a:prstGeom>
          <a:noFill/>
        </p:spPr>
        <p:txBody>
          <a:bodyPr wrap="none" rtlCol="0">
            <a:spAutoFit/>
          </a:bodyPr>
          <a:lstStyle/>
          <a:p>
            <a:r>
              <a:rPr lang="en-US" sz="3200" dirty="0">
                <a:solidFill>
                  <a:schemeClr val="bg1"/>
                </a:solidFill>
              </a:rPr>
              <a:t>Literature – </a:t>
            </a:r>
            <a:r>
              <a:rPr lang="en-US" sz="3200" dirty="0" smtClean="0">
                <a:solidFill>
                  <a:schemeClr val="bg1"/>
                </a:solidFill>
              </a:rPr>
              <a:t>Bond</a:t>
            </a:r>
            <a:endParaRPr lang="en-IN" sz="32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41600" y="756000"/>
            <a:ext cx="3223260" cy="460375"/>
          </a:xfrm>
          <a:prstGeom prst="rect">
            <a:avLst/>
          </a:prstGeom>
          <a:solidFill>
            <a:schemeClr val="accent4">
              <a:lumMod val="40000"/>
              <a:lumOff val="60000"/>
            </a:schemeClr>
          </a:solidFill>
          <a:ln>
            <a:solidFill>
              <a:schemeClr val="accent2"/>
            </a:solidFill>
          </a:ln>
        </p:spPr>
        <p:txBody>
          <a:bodyPr wrap="none" rtlCol="0">
            <a:spAutoFit/>
          </a:bodyPr>
          <a:lstStyle/>
          <a:p>
            <a:r>
              <a:rPr lang="en-IN" sz="2400" dirty="0"/>
              <a:t>Analytical </a:t>
            </a:r>
            <a:r>
              <a:rPr lang="en-US" altLang="en-IN" sz="2400" dirty="0"/>
              <a:t>b</a:t>
            </a:r>
            <a:r>
              <a:rPr lang="en-IN" sz="2400" dirty="0"/>
              <a:t>ond </a:t>
            </a:r>
            <a:r>
              <a:rPr lang="en-US" altLang="en-IN" sz="2400" dirty="0"/>
              <a:t>m</a:t>
            </a:r>
            <a:r>
              <a:rPr lang="en-IN" sz="2400" dirty="0"/>
              <a:t>odels</a:t>
            </a:r>
            <a:endParaRPr lang="en-IN" sz="2400" dirty="0"/>
          </a:p>
        </p:txBody>
      </p:sp>
      <p:grpSp>
        <p:nvGrpSpPr>
          <p:cNvPr id="27" name="Group 26"/>
          <p:cNvGrpSpPr/>
          <p:nvPr/>
        </p:nvGrpSpPr>
        <p:grpSpPr>
          <a:xfrm>
            <a:off x="546740" y="1216395"/>
            <a:ext cx="3607050" cy="4833827"/>
            <a:chOff x="33907" y="1220524"/>
            <a:chExt cx="3607050" cy="4833827"/>
          </a:xfrm>
        </p:grpSpPr>
        <p:cxnSp>
          <p:nvCxnSpPr>
            <p:cNvPr id="7" name="Straight Arrow Connector 6"/>
            <p:cNvCxnSpPr>
              <a:stCxn id="5" idx="2"/>
            </p:cNvCxnSpPr>
            <p:nvPr/>
          </p:nvCxnSpPr>
          <p:spPr>
            <a:xfrm flipH="1">
              <a:off x="1221831" y="1220524"/>
              <a:ext cx="2419126" cy="10258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66000" y="2247599"/>
              <a:ext cx="2122800" cy="1200329"/>
            </a:xfrm>
            <a:prstGeom prst="rect">
              <a:avLst/>
            </a:prstGeom>
            <a:solidFill>
              <a:schemeClr val="bg2">
                <a:lumMod val="25000"/>
              </a:schemeClr>
            </a:solidFill>
            <a:ln>
              <a:solidFill>
                <a:schemeClr val="accent1"/>
              </a:solidFill>
            </a:ln>
          </p:spPr>
          <p:txBody>
            <a:bodyPr wrap="square" rtlCol="0" anchor="ctr">
              <a:spAutoFit/>
            </a:bodyPr>
            <a:lstStyle/>
            <a:p>
              <a:r>
                <a:rPr lang="en-IN" sz="2400" dirty="0" smtClean="0">
                  <a:solidFill>
                    <a:schemeClr val="accent4">
                      <a:lumMod val="40000"/>
                      <a:lumOff val="60000"/>
                    </a:schemeClr>
                  </a:solidFill>
                </a:rPr>
                <a:t>Perfect interface model</a:t>
              </a:r>
              <a:endParaRPr lang="en-IN" sz="2400" dirty="0">
                <a:solidFill>
                  <a:schemeClr val="accent4">
                    <a:lumMod val="40000"/>
                    <a:lumOff val="60000"/>
                  </a:schemeClr>
                </a:solidFill>
              </a:endParaRPr>
            </a:p>
          </p:txBody>
        </p:sp>
        <p:sp>
          <p:nvSpPr>
            <p:cNvPr id="18" name="Down Arrow 17"/>
            <p:cNvSpPr/>
            <p:nvPr/>
          </p:nvSpPr>
          <p:spPr>
            <a:xfrm>
              <a:off x="796800" y="3591029"/>
              <a:ext cx="367200" cy="5192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33907" y="4311669"/>
              <a:ext cx="2122800" cy="398780"/>
            </a:xfrm>
            <a:prstGeom prst="rect">
              <a:avLst/>
            </a:prstGeom>
            <a:noFill/>
          </p:spPr>
          <p:txBody>
            <a:bodyPr wrap="square" rtlCol="0">
              <a:spAutoFit/>
            </a:bodyPr>
            <a:lstStyle/>
            <a:p>
              <a:r>
                <a:rPr lang="en-IN" sz="2000" dirty="0"/>
                <a:t>No </a:t>
              </a:r>
              <a:r>
                <a:rPr lang="en-US" altLang="en-IN" sz="2000" dirty="0"/>
                <a:t>de-</a:t>
              </a:r>
              <a:r>
                <a:rPr lang="en-IN" sz="2000" dirty="0"/>
                <a:t>bonding</a:t>
              </a:r>
              <a:endParaRPr lang="en-IN" sz="2000" dirty="0"/>
            </a:p>
          </p:txBody>
        </p:sp>
        <p:sp>
          <p:nvSpPr>
            <p:cNvPr id="20" name="Down Arrow 19"/>
            <p:cNvSpPr/>
            <p:nvPr/>
          </p:nvSpPr>
          <p:spPr>
            <a:xfrm>
              <a:off x="760200" y="4914946"/>
              <a:ext cx="367200" cy="5192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169507" y="5655571"/>
              <a:ext cx="1549400" cy="398780"/>
            </a:xfrm>
            <a:prstGeom prst="rect">
              <a:avLst/>
            </a:prstGeom>
            <a:noFill/>
          </p:spPr>
          <p:txBody>
            <a:bodyPr wrap="none" rtlCol="0">
              <a:spAutoFit/>
            </a:bodyPr>
            <a:lstStyle/>
            <a:p>
              <a:r>
                <a:rPr lang="en-IN" sz="2000" dirty="0"/>
                <a:t>Not </a:t>
              </a:r>
              <a:r>
                <a:rPr lang="en-US" altLang="en-IN" sz="2000" dirty="0"/>
                <a:t>s</a:t>
              </a:r>
              <a:r>
                <a:rPr lang="en-IN" sz="2000" dirty="0"/>
                <a:t>uitable </a:t>
              </a:r>
              <a:endParaRPr lang="en-IN" sz="2000" dirty="0"/>
            </a:p>
          </p:txBody>
        </p:sp>
      </p:grpSp>
      <p:grpSp>
        <p:nvGrpSpPr>
          <p:cNvPr id="28" name="Group 27"/>
          <p:cNvGrpSpPr/>
          <p:nvPr/>
        </p:nvGrpSpPr>
        <p:grpSpPr>
          <a:xfrm>
            <a:off x="2888048" y="1217665"/>
            <a:ext cx="2844857" cy="4838016"/>
            <a:chOff x="2888048" y="1217665"/>
            <a:chExt cx="2844857" cy="4838016"/>
          </a:xfrm>
        </p:grpSpPr>
        <p:sp>
          <p:nvSpPr>
            <p:cNvPr id="9" name="TextBox 8"/>
            <p:cNvSpPr txBox="1"/>
            <p:nvPr/>
          </p:nvSpPr>
          <p:spPr>
            <a:xfrm>
              <a:off x="3393600" y="2247599"/>
              <a:ext cx="2122800" cy="1200329"/>
            </a:xfrm>
            <a:prstGeom prst="rect">
              <a:avLst/>
            </a:prstGeom>
            <a:solidFill>
              <a:schemeClr val="bg2">
                <a:lumMod val="25000"/>
              </a:schemeClr>
            </a:solidFill>
            <a:ln>
              <a:solidFill>
                <a:schemeClr val="accent1"/>
              </a:solidFill>
            </a:ln>
          </p:spPr>
          <p:txBody>
            <a:bodyPr wrap="square" rtlCol="0" anchor="ctr">
              <a:spAutoFit/>
            </a:bodyPr>
            <a:lstStyle/>
            <a:p>
              <a:r>
                <a:rPr lang="en-IN" sz="2400" dirty="0">
                  <a:solidFill>
                    <a:schemeClr val="accent4">
                      <a:lumMod val="40000"/>
                      <a:lumOff val="60000"/>
                    </a:schemeClr>
                  </a:solidFill>
                </a:rPr>
                <a:t>Fracture mechanical model</a:t>
              </a:r>
              <a:endParaRPr lang="en-IN" sz="2400" dirty="0">
                <a:solidFill>
                  <a:schemeClr val="accent4">
                    <a:lumMod val="40000"/>
                    <a:lumOff val="60000"/>
                  </a:schemeClr>
                </a:solidFill>
              </a:endParaRPr>
            </a:p>
          </p:txBody>
        </p:sp>
        <p:cxnSp>
          <p:nvCxnSpPr>
            <p:cNvPr id="11" name="Straight Arrow Connector 10"/>
            <p:cNvCxnSpPr/>
            <p:nvPr/>
          </p:nvCxnSpPr>
          <p:spPr>
            <a:xfrm flipH="1">
              <a:off x="4178555" y="1217665"/>
              <a:ext cx="3756" cy="1029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Down Arrow 21"/>
            <p:cNvSpPr/>
            <p:nvPr/>
          </p:nvSpPr>
          <p:spPr>
            <a:xfrm>
              <a:off x="4113755" y="3591029"/>
              <a:ext cx="393445" cy="5192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p:cNvPicPr>
              <a:picLocks noChangeAspect="1"/>
            </p:cNvPicPr>
            <p:nvPr/>
          </p:nvPicPr>
          <p:blipFill>
            <a:blip r:embed="rId1"/>
            <a:stretch>
              <a:fillRect/>
            </a:stretch>
          </p:blipFill>
          <p:spPr>
            <a:xfrm>
              <a:off x="2888048" y="4110301"/>
              <a:ext cx="2844857" cy="1945380"/>
            </a:xfrm>
            <a:prstGeom prst="rect">
              <a:avLst/>
            </a:prstGeom>
          </p:spPr>
        </p:pic>
      </p:grpSp>
      <p:grpSp>
        <p:nvGrpSpPr>
          <p:cNvPr id="29" name="Group 28"/>
          <p:cNvGrpSpPr/>
          <p:nvPr/>
        </p:nvGrpSpPr>
        <p:grpSpPr>
          <a:xfrm>
            <a:off x="4169778" y="1217665"/>
            <a:ext cx="4923774" cy="4738820"/>
            <a:chOff x="4169778" y="1217665"/>
            <a:chExt cx="4923774" cy="4738820"/>
          </a:xfrm>
        </p:grpSpPr>
        <p:sp>
          <p:nvSpPr>
            <p:cNvPr id="10" name="TextBox 9"/>
            <p:cNvSpPr txBox="1"/>
            <p:nvPr/>
          </p:nvSpPr>
          <p:spPr>
            <a:xfrm>
              <a:off x="6721200" y="2247599"/>
              <a:ext cx="2122800" cy="1200329"/>
            </a:xfrm>
            <a:prstGeom prst="rect">
              <a:avLst/>
            </a:prstGeom>
            <a:solidFill>
              <a:schemeClr val="bg2">
                <a:lumMod val="25000"/>
              </a:schemeClr>
            </a:solidFill>
            <a:ln>
              <a:solidFill>
                <a:schemeClr val="accent1"/>
              </a:solidFill>
            </a:ln>
          </p:spPr>
          <p:txBody>
            <a:bodyPr wrap="square" rtlCol="0">
              <a:spAutoFit/>
            </a:bodyPr>
            <a:lstStyle/>
            <a:p>
              <a:r>
                <a:rPr lang="en-IN" sz="2400" dirty="0">
                  <a:solidFill>
                    <a:schemeClr val="accent4">
                      <a:lumMod val="40000"/>
                      <a:lumOff val="60000"/>
                    </a:schemeClr>
                  </a:solidFill>
                </a:rPr>
                <a:t>Cohesive interface model</a:t>
              </a:r>
              <a:endParaRPr lang="en-IN" sz="2400" dirty="0">
                <a:solidFill>
                  <a:schemeClr val="accent4">
                    <a:lumMod val="40000"/>
                    <a:lumOff val="60000"/>
                  </a:schemeClr>
                </a:solidFill>
              </a:endParaRPr>
            </a:p>
          </p:txBody>
        </p:sp>
        <p:cxnSp>
          <p:nvCxnSpPr>
            <p:cNvPr id="14" name="Straight Arrow Connector 13"/>
            <p:cNvCxnSpPr>
              <a:endCxn id="10" idx="0"/>
            </p:cNvCxnSpPr>
            <p:nvPr/>
          </p:nvCxnSpPr>
          <p:spPr>
            <a:xfrm>
              <a:off x="4169778" y="1217665"/>
              <a:ext cx="3612822" cy="1029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4" name="Picture 23"/>
            <p:cNvPicPr>
              <a:picLocks noChangeAspect="1"/>
            </p:cNvPicPr>
            <p:nvPr/>
          </p:nvPicPr>
          <p:blipFill>
            <a:blip r:embed="rId2"/>
            <a:stretch>
              <a:fillRect/>
            </a:stretch>
          </p:blipFill>
          <p:spPr>
            <a:xfrm>
              <a:off x="5666400" y="4209497"/>
              <a:ext cx="3427152" cy="1746988"/>
            </a:xfrm>
            <a:prstGeom prst="rect">
              <a:avLst/>
            </a:prstGeom>
          </p:spPr>
        </p:pic>
        <p:sp>
          <p:nvSpPr>
            <p:cNvPr id="25" name="Down Arrow 24"/>
            <p:cNvSpPr/>
            <p:nvPr/>
          </p:nvSpPr>
          <p:spPr>
            <a:xfrm>
              <a:off x="7585877" y="3596894"/>
              <a:ext cx="393445" cy="5192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6" name="Slide Number Placeholder 25"/>
          <p:cNvSpPr>
            <a:spLocks noGrp="1"/>
          </p:cNvSpPr>
          <p:nvPr>
            <p:ph type="sldNum" sz="quarter" idx="12"/>
          </p:nvPr>
        </p:nvSpPr>
        <p:spPr/>
        <p:txBody>
          <a:bodyPr/>
          <a:lstStyle/>
          <a:p>
            <a:fld id="{6B5C8F75-AB33-49B9-A0E8-587298162077}" type="slidenum">
              <a:rPr lang="en-IN" smtClean="0"/>
            </a:fld>
            <a:endParaRPr lang="en-IN"/>
          </a:p>
        </p:txBody>
      </p:sp>
      <p:sp>
        <p:nvSpPr>
          <p:cNvPr id="30" name="TextBox 29"/>
          <p:cNvSpPr txBox="1"/>
          <p:nvPr/>
        </p:nvSpPr>
        <p:spPr>
          <a:xfrm>
            <a:off x="259199" y="148275"/>
            <a:ext cx="3258649" cy="584775"/>
          </a:xfrm>
          <a:prstGeom prst="rect">
            <a:avLst/>
          </a:prstGeom>
          <a:noFill/>
        </p:spPr>
        <p:txBody>
          <a:bodyPr wrap="none" rtlCol="0">
            <a:spAutoFit/>
          </a:bodyPr>
          <a:lstStyle/>
          <a:p>
            <a:r>
              <a:rPr lang="en-US" sz="3200" dirty="0">
                <a:solidFill>
                  <a:schemeClr val="bg1"/>
                </a:solidFill>
              </a:rPr>
              <a:t>Literature – </a:t>
            </a:r>
            <a:r>
              <a:rPr lang="en-US" sz="3200" dirty="0" smtClean="0">
                <a:solidFill>
                  <a:schemeClr val="bg1"/>
                </a:solidFill>
              </a:rPr>
              <a:t>Bond</a:t>
            </a:r>
            <a:endParaRPr lang="en-IN" sz="3200" dirty="0">
              <a:solidFill>
                <a:schemeClr val="bg1"/>
              </a:solidFill>
            </a:endParaRPr>
          </a:p>
        </p:txBody>
      </p:sp>
      <p:sp>
        <p:nvSpPr>
          <p:cNvPr id="31" name="Rectangle 30"/>
          <p:cNvSpPr/>
          <p:nvPr/>
        </p:nvSpPr>
        <p:spPr>
          <a:xfrm>
            <a:off x="6625706" y="6312044"/>
            <a:ext cx="1705916" cy="369332"/>
          </a:xfrm>
          <a:prstGeom prst="rect">
            <a:avLst/>
          </a:prstGeom>
        </p:spPr>
        <p:txBody>
          <a:bodyPr wrap="none">
            <a:spAutoFit/>
          </a:bodyPr>
          <a:lstStyle/>
          <a:p>
            <a:r>
              <a:rPr lang="en-IN" dirty="0" err="1"/>
              <a:t>Banholzer</a:t>
            </a:r>
            <a:r>
              <a:rPr lang="en-IN" dirty="0"/>
              <a:t> et </a:t>
            </a:r>
            <a:r>
              <a:rPr lang="en-IN" dirty="0" smtClean="0"/>
              <a:t>al.</a:t>
            </a:r>
            <a:endParaRPr lang="en-IN"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10"/>
                                        <p:tgtEl>
                                          <p:spTgt spid="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1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1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1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1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6891951" y="6472854"/>
            <a:ext cx="2057400" cy="365125"/>
          </a:xfrm>
        </p:spPr>
        <p:txBody>
          <a:bodyPr/>
          <a:lstStyle/>
          <a:p>
            <a:fld id="{E97799C9-84D9-46D2-A11E-BCF8A720529D}" type="slidenum">
              <a:rPr lang="en-US" smtClean="0"/>
            </a:fld>
            <a:endParaRPr lang="en-US" dirty="0"/>
          </a:p>
        </p:txBody>
      </p:sp>
      <p:sp>
        <p:nvSpPr>
          <p:cNvPr id="65" name="TextBox 64"/>
          <p:cNvSpPr txBox="1"/>
          <p:nvPr/>
        </p:nvSpPr>
        <p:spPr>
          <a:xfrm>
            <a:off x="2335660" y="5006340"/>
            <a:ext cx="3641959" cy="461665"/>
          </a:xfrm>
          <a:prstGeom prst="rect">
            <a:avLst/>
          </a:prstGeom>
          <a:noFill/>
        </p:spPr>
        <p:txBody>
          <a:bodyPr wrap="none" rtlCol="0">
            <a:spAutoFit/>
          </a:bodyPr>
          <a:lstStyle/>
          <a:p>
            <a:r>
              <a:rPr lang="en-IN" sz="2400" dirty="0" smtClean="0"/>
              <a:t>4-Point bending test setup</a:t>
            </a:r>
            <a:endParaRPr lang="en-IN" sz="2400" dirty="0"/>
          </a:p>
        </p:txBody>
      </p:sp>
      <p:sp>
        <p:nvSpPr>
          <p:cNvPr id="68" name="TextBox 67"/>
          <p:cNvSpPr txBox="1"/>
          <p:nvPr/>
        </p:nvSpPr>
        <p:spPr>
          <a:xfrm>
            <a:off x="259199" y="148275"/>
            <a:ext cx="5522089" cy="584775"/>
          </a:xfrm>
          <a:prstGeom prst="rect">
            <a:avLst/>
          </a:prstGeom>
          <a:noFill/>
        </p:spPr>
        <p:txBody>
          <a:bodyPr wrap="none" rtlCol="0">
            <a:spAutoFit/>
          </a:bodyPr>
          <a:lstStyle/>
          <a:p>
            <a:r>
              <a:rPr lang="en-US" sz="3200" dirty="0">
                <a:solidFill>
                  <a:schemeClr val="bg1"/>
                </a:solidFill>
              </a:rPr>
              <a:t>Literature – Numerical models</a:t>
            </a:r>
            <a:endParaRPr lang="en-IN" sz="3200" dirty="0">
              <a:solidFill>
                <a:schemeClr val="bg1"/>
              </a:solidFill>
            </a:endParaRPr>
          </a:p>
        </p:txBody>
      </p:sp>
      <p:grpSp>
        <p:nvGrpSpPr>
          <p:cNvPr id="103" name="Group 102"/>
          <p:cNvGrpSpPr/>
          <p:nvPr/>
        </p:nvGrpSpPr>
        <p:grpSpPr>
          <a:xfrm>
            <a:off x="340906" y="2286328"/>
            <a:ext cx="4166369" cy="1778880"/>
            <a:chOff x="340906" y="2286328"/>
            <a:chExt cx="4166369" cy="1778880"/>
          </a:xfrm>
        </p:grpSpPr>
        <p:grpSp>
          <p:nvGrpSpPr>
            <p:cNvPr id="104" name="Group 103"/>
            <p:cNvGrpSpPr/>
            <p:nvPr/>
          </p:nvGrpSpPr>
          <p:grpSpPr>
            <a:xfrm>
              <a:off x="340906" y="2286328"/>
              <a:ext cx="4166369" cy="1778880"/>
              <a:chOff x="1739827" y="1220761"/>
              <a:chExt cx="5727031" cy="2445223"/>
            </a:xfrm>
          </p:grpSpPr>
          <p:cxnSp>
            <p:nvCxnSpPr>
              <p:cNvPr id="112" name="Straight Connector 111"/>
              <p:cNvCxnSpPr/>
              <p:nvPr/>
            </p:nvCxnSpPr>
            <p:spPr>
              <a:xfrm flipV="1">
                <a:off x="1739827" y="2173705"/>
                <a:ext cx="5727031" cy="16042"/>
              </a:xfrm>
              <a:prstGeom prst="line">
                <a:avLst/>
              </a:prstGeom>
              <a:ln>
                <a:prstDash val="lgDash"/>
              </a:ln>
            </p:spPr>
            <p:style>
              <a:lnRef idx="1">
                <a:schemeClr val="dk1"/>
              </a:lnRef>
              <a:fillRef idx="0">
                <a:schemeClr val="dk1"/>
              </a:fillRef>
              <a:effectRef idx="0">
                <a:schemeClr val="dk1"/>
              </a:effectRef>
              <a:fontRef idx="minor">
                <a:schemeClr val="tx1"/>
              </a:fontRef>
            </p:style>
          </p:cxnSp>
          <p:grpSp>
            <p:nvGrpSpPr>
              <p:cNvPr id="113" name="Group 112"/>
              <p:cNvGrpSpPr/>
              <p:nvPr/>
            </p:nvGrpSpPr>
            <p:grpSpPr>
              <a:xfrm>
                <a:off x="1739827" y="1220761"/>
                <a:ext cx="5727031" cy="2445223"/>
                <a:chOff x="1739827" y="1220761"/>
                <a:chExt cx="5727031" cy="2445223"/>
              </a:xfrm>
            </p:grpSpPr>
            <p:sp>
              <p:nvSpPr>
                <p:cNvPr id="115" name="Rectangle 114"/>
                <p:cNvSpPr/>
                <p:nvPr/>
              </p:nvSpPr>
              <p:spPr>
                <a:xfrm>
                  <a:off x="2606842" y="2358190"/>
                  <a:ext cx="320842" cy="6416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Rectangle 115"/>
                <p:cNvSpPr/>
                <p:nvPr/>
              </p:nvSpPr>
              <p:spPr>
                <a:xfrm>
                  <a:off x="6063915" y="2358190"/>
                  <a:ext cx="320842" cy="64168"/>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Isosceles Triangle 116"/>
                <p:cNvSpPr/>
                <p:nvPr/>
              </p:nvSpPr>
              <p:spPr>
                <a:xfrm flipV="1">
                  <a:off x="1820036" y="1876744"/>
                  <a:ext cx="160421" cy="128337"/>
                </a:xfrm>
                <a:prstGeom prst="triangl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Isosceles Triangle 117"/>
                <p:cNvSpPr/>
                <p:nvPr/>
              </p:nvSpPr>
              <p:spPr>
                <a:xfrm flipV="1">
                  <a:off x="7226225" y="1868539"/>
                  <a:ext cx="160421" cy="128337"/>
                </a:xfrm>
                <a:prstGeom prst="triangl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9" name="Group 118"/>
                <p:cNvGrpSpPr/>
                <p:nvPr/>
              </p:nvGrpSpPr>
              <p:grpSpPr>
                <a:xfrm flipV="1">
                  <a:off x="1739827" y="1220761"/>
                  <a:ext cx="5727031" cy="2445223"/>
                  <a:chOff x="1644316" y="1435223"/>
                  <a:chExt cx="5727031" cy="2445223"/>
                </a:xfrm>
              </p:grpSpPr>
              <p:sp>
                <p:nvSpPr>
                  <p:cNvPr id="126" name="Rectangle 125"/>
                  <p:cNvSpPr/>
                  <p:nvPr/>
                </p:nvSpPr>
                <p:spPr>
                  <a:xfrm>
                    <a:off x="1644316" y="2422358"/>
                    <a:ext cx="5727031" cy="6015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7" name="Straight Connector 126"/>
                  <p:cNvCxnSpPr/>
                  <p:nvPr/>
                </p:nvCxnSpPr>
                <p:spPr>
                  <a:xfrm>
                    <a:off x="2767263" y="1957137"/>
                    <a:ext cx="3457073" cy="0"/>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Arrow Connector 127"/>
                  <p:cNvCxnSpPr/>
                  <p:nvPr/>
                </p:nvCxnSpPr>
                <p:spPr>
                  <a:xfrm>
                    <a:off x="4379495" y="1556084"/>
                    <a:ext cx="0" cy="4010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9" name="Rectangle 128"/>
                  <p:cNvSpPr/>
                  <p:nvPr/>
                </p:nvSpPr>
                <p:spPr>
                  <a:xfrm>
                    <a:off x="1644316" y="3023937"/>
                    <a:ext cx="320842" cy="6416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Rectangle 129"/>
                  <p:cNvSpPr/>
                  <p:nvPr/>
                </p:nvSpPr>
                <p:spPr>
                  <a:xfrm>
                    <a:off x="7050505" y="3023937"/>
                    <a:ext cx="320842" cy="6416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 name="TextBox 130"/>
                  <p:cNvSpPr txBox="1"/>
                  <p:nvPr/>
                </p:nvSpPr>
                <p:spPr>
                  <a:xfrm flipV="1">
                    <a:off x="4379495" y="1435223"/>
                    <a:ext cx="317716" cy="400110"/>
                  </a:xfrm>
                  <a:prstGeom prst="rect">
                    <a:avLst/>
                  </a:prstGeom>
                  <a:noFill/>
                </p:spPr>
                <p:txBody>
                  <a:bodyPr wrap="none" rtlCol="0">
                    <a:spAutoFit/>
                  </a:bodyPr>
                  <a:lstStyle/>
                  <a:p>
                    <a:r>
                      <a:rPr lang="en-IN" sz="2000" dirty="0"/>
                      <a:t>P</a:t>
                    </a:r>
                    <a:endParaRPr lang="en-IN" sz="2000" dirty="0"/>
                  </a:p>
                </p:txBody>
              </p:sp>
              <p:sp>
                <p:nvSpPr>
                  <p:cNvPr id="132" name="TextBox 131"/>
                  <p:cNvSpPr txBox="1"/>
                  <p:nvPr/>
                </p:nvSpPr>
                <p:spPr>
                  <a:xfrm flipV="1">
                    <a:off x="2011042" y="1871119"/>
                    <a:ext cx="533416" cy="400110"/>
                  </a:xfrm>
                  <a:prstGeom prst="rect">
                    <a:avLst/>
                  </a:prstGeom>
                  <a:noFill/>
                </p:spPr>
                <p:txBody>
                  <a:bodyPr wrap="none" rtlCol="0">
                    <a:spAutoFit/>
                  </a:bodyPr>
                  <a:lstStyle/>
                  <a:p>
                    <a:r>
                      <a:rPr lang="en-IN" sz="2000" dirty="0" smtClean="0"/>
                      <a:t>P/2</a:t>
                    </a:r>
                    <a:endParaRPr lang="en-IN" sz="2000" dirty="0"/>
                  </a:p>
                </p:txBody>
              </p:sp>
              <p:cxnSp>
                <p:nvCxnSpPr>
                  <p:cNvPr id="133" name="Straight Connector 132"/>
                  <p:cNvCxnSpPr/>
                  <p:nvPr/>
                </p:nvCxnSpPr>
                <p:spPr>
                  <a:xfrm>
                    <a:off x="2779294" y="2414336"/>
                    <a:ext cx="0" cy="1138989"/>
                  </a:xfrm>
                  <a:prstGeom prst="line">
                    <a:avLst/>
                  </a:prstGeom>
                </p:spPr>
                <p:style>
                  <a:lnRef idx="1">
                    <a:schemeClr val="dk1"/>
                  </a:lnRef>
                  <a:fillRef idx="0">
                    <a:schemeClr val="dk1"/>
                  </a:fillRef>
                  <a:effectRef idx="0">
                    <a:schemeClr val="dk1"/>
                  </a:effectRef>
                  <a:fontRef idx="minor">
                    <a:schemeClr val="tx1"/>
                  </a:fontRef>
                </p:style>
              </p:cxnSp>
              <p:cxnSp>
                <p:nvCxnSpPr>
                  <p:cNvPr id="134" name="Straight Connector 133"/>
                  <p:cNvCxnSpPr/>
                  <p:nvPr/>
                </p:nvCxnSpPr>
                <p:spPr>
                  <a:xfrm>
                    <a:off x="1804735" y="3232667"/>
                    <a:ext cx="0" cy="38500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p:cNvCxnSpPr/>
                  <p:nvPr/>
                </p:nvCxnSpPr>
                <p:spPr>
                  <a:xfrm flipH="1">
                    <a:off x="7210924" y="3256548"/>
                    <a:ext cx="1" cy="465221"/>
                  </a:xfrm>
                  <a:prstGeom prst="line">
                    <a:avLst/>
                  </a:prstGeom>
                </p:spPr>
                <p:style>
                  <a:lnRef idx="1">
                    <a:schemeClr val="dk1"/>
                  </a:lnRef>
                  <a:fillRef idx="0">
                    <a:schemeClr val="dk1"/>
                  </a:fillRef>
                  <a:effectRef idx="0">
                    <a:schemeClr val="dk1"/>
                  </a:effectRef>
                  <a:fontRef idx="minor">
                    <a:schemeClr val="tx1"/>
                  </a:fontRef>
                </p:style>
              </p:cxnSp>
              <p:sp>
                <p:nvSpPr>
                  <p:cNvPr id="136" name="TextBox 135"/>
                  <p:cNvSpPr txBox="1"/>
                  <p:nvPr/>
                </p:nvSpPr>
                <p:spPr>
                  <a:xfrm flipV="1">
                    <a:off x="4040286" y="3489157"/>
                    <a:ext cx="535724" cy="369332"/>
                  </a:xfrm>
                  <a:prstGeom prst="rect">
                    <a:avLst/>
                  </a:prstGeom>
                  <a:noFill/>
                </p:spPr>
                <p:txBody>
                  <a:bodyPr wrap="none" rtlCol="0">
                    <a:spAutoFit/>
                  </a:bodyPr>
                  <a:lstStyle/>
                  <a:p>
                    <a:r>
                      <a:rPr lang="en-IN" dirty="0" smtClean="0"/>
                      <a:t>400</a:t>
                    </a:r>
                    <a:endParaRPr lang="en-IN" dirty="0"/>
                  </a:p>
                </p:txBody>
              </p:sp>
              <p:sp>
                <p:nvSpPr>
                  <p:cNvPr id="137" name="TextBox 136"/>
                  <p:cNvSpPr txBox="1"/>
                  <p:nvPr/>
                </p:nvSpPr>
                <p:spPr>
                  <a:xfrm flipV="1">
                    <a:off x="1955987" y="3511114"/>
                    <a:ext cx="535724" cy="369332"/>
                  </a:xfrm>
                  <a:prstGeom prst="rect">
                    <a:avLst/>
                  </a:prstGeom>
                  <a:noFill/>
                </p:spPr>
                <p:txBody>
                  <a:bodyPr wrap="none" rtlCol="0">
                    <a:spAutoFit/>
                  </a:bodyPr>
                  <a:lstStyle/>
                  <a:p>
                    <a:r>
                      <a:rPr lang="en-IN" dirty="0" smtClean="0"/>
                      <a:t>185</a:t>
                    </a:r>
                    <a:endParaRPr lang="en-IN" dirty="0"/>
                  </a:p>
                </p:txBody>
              </p:sp>
              <p:sp>
                <p:nvSpPr>
                  <p:cNvPr id="138" name="TextBox 137"/>
                  <p:cNvSpPr txBox="1"/>
                  <p:nvPr/>
                </p:nvSpPr>
                <p:spPr>
                  <a:xfrm flipV="1">
                    <a:off x="6404413" y="3496408"/>
                    <a:ext cx="535724" cy="369332"/>
                  </a:xfrm>
                  <a:prstGeom prst="rect">
                    <a:avLst/>
                  </a:prstGeom>
                  <a:noFill/>
                </p:spPr>
                <p:txBody>
                  <a:bodyPr wrap="none" rtlCol="0">
                    <a:spAutoFit/>
                  </a:bodyPr>
                  <a:lstStyle/>
                  <a:p>
                    <a:r>
                      <a:rPr lang="en-IN" dirty="0" smtClean="0"/>
                      <a:t>185</a:t>
                    </a:r>
                    <a:endParaRPr lang="en-IN" dirty="0"/>
                  </a:p>
                </p:txBody>
              </p:sp>
            </p:grpSp>
            <p:sp>
              <p:nvSpPr>
                <p:cNvPr id="120" name="Rectangle 119"/>
                <p:cNvSpPr/>
                <p:nvPr/>
              </p:nvSpPr>
              <p:spPr>
                <a:xfrm flipV="1">
                  <a:off x="2714384" y="2670825"/>
                  <a:ext cx="320842" cy="6416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Rectangle 120"/>
                <p:cNvSpPr/>
                <p:nvPr/>
              </p:nvSpPr>
              <p:spPr>
                <a:xfrm flipV="1">
                  <a:off x="6158685" y="2670825"/>
                  <a:ext cx="320842" cy="6416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2" name="Straight Arrow Connector 121"/>
                <p:cNvCxnSpPr/>
                <p:nvPr/>
              </p:nvCxnSpPr>
              <p:spPr>
                <a:xfrm flipV="1">
                  <a:off x="2862774" y="2734993"/>
                  <a:ext cx="0" cy="4010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p:cNvCxnSpPr/>
                <p:nvPr/>
              </p:nvCxnSpPr>
              <p:spPr>
                <a:xfrm flipV="1">
                  <a:off x="6319106" y="2743017"/>
                  <a:ext cx="0" cy="4010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4" name="TextBox 123"/>
                <p:cNvSpPr txBox="1"/>
                <p:nvPr/>
              </p:nvSpPr>
              <p:spPr>
                <a:xfrm>
                  <a:off x="6393302" y="2759714"/>
                  <a:ext cx="533416" cy="400110"/>
                </a:xfrm>
                <a:prstGeom prst="rect">
                  <a:avLst/>
                </a:prstGeom>
                <a:noFill/>
              </p:spPr>
              <p:txBody>
                <a:bodyPr wrap="none" rtlCol="0">
                  <a:spAutoFit/>
                </a:bodyPr>
                <a:lstStyle/>
                <a:p>
                  <a:r>
                    <a:rPr lang="en-IN" sz="2000" dirty="0" smtClean="0"/>
                    <a:t>P/2</a:t>
                  </a:r>
                  <a:endParaRPr lang="en-IN" sz="2000" dirty="0"/>
                </a:p>
              </p:txBody>
            </p:sp>
            <p:cxnSp>
              <p:nvCxnSpPr>
                <p:cNvPr id="125" name="Straight Connector 124"/>
                <p:cNvCxnSpPr/>
                <p:nvPr/>
              </p:nvCxnSpPr>
              <p:spPr>
                <a:xfrm flipV="1">
                  <a:off x="6331878" y="1531836"/>
                  <a:ext cx="0" cy="1138989"/>
                </a:xfrm>
                <a:prstGeom prst="line">
                  <a:avLst/>
                </a:prstGeom>
              </p:spPr>
              <p:style>
                <a:lnRef idx="1">
                  <a:schemeClr val="dk1"/>
                </a:lnRef>
                <a:fillRef idx="0">
                  <a:schemeClr val="dk1"/>
                </a:fillRef>
                <a:effectRef idx="0">
                  <a:schemeClr val="dk1"/>
                </a:effectRef>
                <a:fontRef idx="minor">
                  <a:schemeClr val="tx1"/>
                </a:fontRef>
              </p:style>
            </p:cxnSp>
          </p:grpSp>
          <p:cxnSp>
            <p:nvCxnSpPr>
              <p:cNvPr id="114" name="Straight Connector 113"/>
              <p:cNvCxnSpPr/>
              <p:nvPr/>
            </p:nvCxnSpPr>
            <p:spPr>
              <a:xfrm flipV="1">
                <a:off x="1739827" y="2173705"/>
                <a:ext cx="5727031" cy="16042"/>
              </a:xfrm>
              <a:prstGeom prst="line">
                <a:avLst/>
              </a:prstGeom>
              <a:ln>
                <a:prstDash val="lgDash"/>
              </a:ln>
            </p:spPr>
            <p:style>
              <a:lnRef idx="1">
                <a:schemeClr val="dk1"/>
              </a:lnRef>
              <a:fillRef idx="0">
                <a:schemeClr val="dk1"/>
              </a:fillRef>
              <a:effectRef idx="0">
                <a:schemeClr val="dk1"/>
              </a:effectRef>
              <a:fontRef idx="minor">
                <a:schemeClr val="tx1"/>
              </a:fontRef>
            </p:style>
          </p:cxnSp>
        </p:grpSp>
        <p:cxnSp>
          <p:nvCxnSpPr>
            <p:cNvPr id="105" name="Straight Connector 104"/>
            <p:cNvCxnSpPr/>
            <p:nvPr/>
          </p:nvCxnSpPr>
          <p:spPr>
            <a:xfrm flipV="1">
              <a:off x="1157841" y="2622977"/>
              <a:ext cx="2514993" cy="1"/>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p:cNvCxnSpPr/>
            <p:nvPr/>
          </p:nvCxnSpPr>
          <p:spPr>
            <a:xfrm flipH="1">
              <a:off x="1072252" y="2499839"/>
              <a:ext cx="194941" cy="223985"/>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p:cNvCxnSpPr/>
            <p:nvPr/>
          </p:nvCxnSpPr>
          <p:spPr>
            <a:xfrm flipH="1">
              <a:off x="3608517" y="2525382"/>
              <a:ext cx="155193" cy="200409"/>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p:cNvCxnSpPr/>
            <p:nvPr/>
          </p:nvCxnSpPr>
          <p:spPr>
            <a:xfrm flipH="1">
              <a:off x="449272" y="2623770"/>
              <a:ext cx="762157" cy="2082"/>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p:cNvCxnSpPr/>
            <p:nvPr/>
          </p:nvCxnSpPr>
          <p:spPr>
            <a:xfrm flipH="1">
              <a:off x="3696061" y="2622977"/>
              <a:ext cx="762157" cy="2082"/>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p:cNvCxnSpPr/>
            <p:nvPr/>
          </p:nvCxnSpPr>
          <p:spPr>
            <a:xfrm flipH="1">
              <a:off x="4310158" y="2491949"/>
              <a:ext cx="191570" cy="202383"/>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p:cNvCxnSpPr/>
            <p:nvPr/>
          </p:nvCxnSpPr>
          <p:spPr>
            <a:xfrm flipH="1">
              <a:off x="379360" y="2514183"/>
              <a:ext cx="194941" cy="223985"/>
            </a:xfrm>
            <a:prstGeom prst="line">
              <a:avLst/>
            </a:prstGeom>
          </p:spPr>
          <p:style>
            <a:lnRef idx="1">
              <a:schemeClr val="dk1"/>
            </a:lnRef>
            <a:fillRef idx="0">
              <a:schemeClr val="dk1"/>
            </a:fillRef>
            <a:effectRef idx="0">
              <a:schemeClr val="dk1"/>
            </a:effectRef>
            <a:fontRef idx="minor">
              <a:schemeClr val="tx1"/>
            </a:fontRef>
          </p:style>
        </p:cxnSp>
      </p:grpSp>
      <p:grpSp>
        <p:nvGrpSpPr>
          <p:cNvPr id="139" name="Group 138"/>
          <p:cNvGrpSpPr/>
          <p:nvPr/>
        </p:nvGrpSpPr>
        <p:grpSpPr>
          <a:xfrm>
            <a:off x="4833048" y="2212845"/>
            <a:ext cx="3894057" cy="1760433"/>
            <a:chOff x="4833048" y="2212845"/>
            <a:chExt cx="3894057" cy="1760433"/>
          </a:xfrm>
        </p:grpSpPr>
        <p:grpSp>
          <p:nvGrpSpPr>
            <p:cNvPr id="140" name="Group 139"/>
            <p:cNvGrpSpPr/>
            <p:nvPr/>
          </p:nvGrpSpPr>
          <p:grpSpPr>
            <a:xfrm>
              <a:off x="4833048" y="2212845"/>
              <a:ext cx="3894057" cy="1760433"/>
              <a:chOff x="1644316" y="1435223"/>
              <a:chExt cx="5727031" cy="2589087"/>
            </a:xfrm>
          </p:grpSpPr>
          <p:sp>
            <p:nvSpPr>
              <p:cNvPr id="155" name="Rectangle 154"/>
              <p:cNvSpPr/>
              <p:nvPr/>
            </p:nvSpPr>
            <p:spPr>
              <a:xfrm>
                <a:off x="1644316" y="2422358"/>
                <a:ext cx="5727031" cy="6015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6" name="Straight Connector 155"/>
              <p:cNvCxnSpPr/>
              <p:nvPr/>
            </p:nvCxnSpPr>
            <p:spPr>
              <a:xfrm>
                <a:off x="2767263" y="1957137"/>
                <a:ext cx="3457073" cy="0"/>
              </a:xfrm>
              <a:prstGeom prst="line">
                <a:avLst/>
              </a:prstGeom>
            </p:spPr>
            <p:style>
              <a:lnRef idx="1">
                <a:schemeClr val="dk1"/>
              </a:lnRef>
              <a:fillRef idx="0">
                <a:schemeClr val="dk1"/>
              </a:fillRef>
              <a:effectRef idx="0">
                <a:schemeClr val="dk1"/>
              </a:effectRef>
              <a:fontRef idx="minor">
                <a:schemeClr val="tx1"/>
              </a:fontRef>
            </p:style>
          </p:cxnSp>
          <p:cxnSp>
            <p:nvCxnSpPr>
              <p:cNvPr id="157" name="Straight Arrow Connector 156"/>
              <p:cNvCxnSpPr/>
              <p:nvPr/>
            </p:nvCxnSpPr>
            <p:spPr>
              <a:xfrm>
                <a:off x="4379495" y="1556084"/>
                <a:ext cx="0" cy="4010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8" name="Rectangle 157"/>
              <p:cNvSpPr/>
              <p:nvPr/>
            </p:nvSpPr>
            <p:spPr>
              <a:xfrm>
                <a:off x="1644316" y="3023937"/>
                <a:ext cx="320842" cy="6416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 name="Rectangle 158"/>
              <p:cNvSpPr/>
              <p:nvPr/>
            </p:nvSpPr>
            <p:spPr>
              <a:xfrm>
                <a:off x="7050505" y="3023937"/>
                <a:ext cx="320842" cy="6416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TextBox 159"/>
              <p:cNvSpPr txBox="1"/>
              <p:nvPr/>
            </p:nvSpPr>
            <p:spPr>
              <a:xfrm>
                <a:off x="4379495" y="1435223"/>
                <a:ext cx="317716" cy="400110"/>
              </a:xfrm>
              <a:prstGeom prst="rect">
                <a:avLst/>
              </a:prstGeom>
              <a:noFill/>
            </p:spPr>
            <p:txBody>
              <a:bodyPr wrap="none" rtlCol="0">
                <a:spAutoFit/>
              </a:bodyPr>
              <a:lstStyle/>
              <a:p>
                <a:r>
                  <a:rPr lang="en-IN" sz="2000" dirty="0"/>
                  <a:t>P</a:t>
                </a:r>
                <a:endParaRPr lang="en-IN" sz="2000" dirty="0"/>
              </a:p>
            </p:txBody>
          </p:sp>
          <p:sp>
            <p:nvSpPr>
              <p:cNvPr id="161" name="TextBox 160"/>
              <p:cNvSpPr txBox="1"/>
              <p:nvPr/>
            </p:nvSpPr>
            <p:spPr>
              <a:xfrm>
                <a:off x="1850835" y="1721459"/>
                <a:ext cx="533416" cy="400110"/>
              </a:xfrm>
              <a:prstGeom prst="rect">
                <a:avLst/>
              </a:prstGeom>
              <a:noFill/>
            </p:spPr>
            <p:txBody>
              <a:bodyPr wrap="none" rtlCol="0">
                <a:spAutoFit/>
              </a:bodyPr>
              <a:lstStyle/>
              <a:p>
                <a:r>
                  <a:rPr lang="en-IN" sz="2000" dirty="0" smtClean="0"/>
                  <a:t>P/2</a:t>
                </a:r>
                <a:endParaRPr lang="en-IN" sz="2000" dirty="0"/>
              </a:p>
            </p:txBody>
          </p:sp>
          <p:sp>
            <p:nvSpPr>
              <p:cNvPr id="162" name="TextBox 161"/>
              <p:cNvSpPr txBox="1"/>
              <p:nvPr/>
            </p:nvSpPr>
            <p:spPr>
              <a:xfrm>
                <a:off x="6448598" y="1749062"/>
                <a:ext cx="533416" cy="400110"/>
              </a:xfrm>
              <a:prstGeom prst="rect">
                <a:avLst/>
              </a:prstGeom>
              <a:noFill/>
            </p:spPr>
            <p:txBody>
              <a:bodyPr wrap="none" rtlCol="0">
                <a:spAutoFit/>
              </a:bodyPr>
              <a:lstStyle/>
              <a:p>
                <a:r>
                  <a:rPr lang="en-IN" sz="2000" dirty="0" smtClean="0"/>
                  <a:t>P/2</a:t>
                </a:r>
                <a:endParaRPr lang="en-IN" sz="2000" dirty="0"/>
              </a:p>
            </p:txBody>
          </p:sp>
          <p:cxnSp>
            <p:nvCxnSpPr>
              <p:cNvPr id="163" name="Straight Connector 162"/>
              <p:cNvCxnSpPr/>
              <p:nvPr/>
            </p:nvCxnSpPr>
            <p:spPr>
              <a:xfrm>
                <a:off x="2767263" y="2358190"/>
                <a:ext cx="0" cy="1138989"/>
              </a:xfrm>
              <a:prstGeom prst="line">
                <a:avLst/>
              </a:prstGeom>
            </p:spPr>
            <p:style>
              <a:lnRef idx="1">
                <a:schemeClr val="dk1"/>
              </a:lnRef>
              <a:fillRef idx="0">
                <a:schemeClr val="dk1"/>
              </a:fillRef>
              <a:effectRef idx="0">
                <a:schemeClr val="dk1"/>
              </a:effectRef>
              <a:fontRef idx="minor">
                <a:schemeClr val="tx1"/>
              </a:fontRef>
            </p:style>
          </p:cxnSp>
          <p:cxnSp>
            <p:nvCxnSpPr>
              <p:cNvPr id="164" name="Straight Connector 163"/>
              <p:cNvCxnSpPr/>
              <p:nvPr/>
            </p:nvCxnSpPr>
            <p:spPr>
              <a:xfrm>
                <a:off x="6224336" y="2358189"/>
                <a:ext cx="0" cy="1138989"/>
              </a:xfrm>
              <a:prstGeom prst="line">
                <a:avLst/>
              </a:prstGeom>
            </p:spPr>
            <p:style>
              <a:lnRef idx="1">
                <a:schemeClr val="dk1"/>
              </a:lnRef>
              <a:fillRef idx="0">
                <a:schemeClr val="dk1"/>
              </a:fillRef>
              <a:effectRef idx="0">
                <a:schemeClr val="dk1"/>
              </a:effectRef>
              <a:fontRef idx="minor">
                <a:schemeClr val="tx1"/>
              </a:fontRef>
            </p:style>
          </p:cxnSp>
          <p:cxnSp>
            <p:nvCxnSpPr>
              <p:cNvPr id="165" name="Straight Connector 164"/>
              <p:cNvCxnSpPr/>
              <p:nvPr/>
            </p:nvCxnSpPr>
            <p:spPr>
              <a:xfrm flipH="1">
                <a:off x="1804736" y="3088105"/>
                <a:ext cx="1" cy="465221"/>
              </a:xfrm>
              <a:prstGeom prst="line">
                <a:avLst/>
              </a:prstGeom>
            </p:spPr>
            <p:style>
              <a:lnRef idx="1">
                <a:schemeClr val="dk1"/>
              </a:lnRef>
              <a:fillRef idx="0">
                <a:schemeClr val="dk1"/>
              </a:fillRef>
              <a:effectRef idx="0">
                <a:schemeClr val="dk1"/>
              </a:effectRef>
              <a:fontRef idx="minor">
                <a:schemeClr val="tx1"/>
              </a:fontRef>
            </p:style>
          </p:cxnSp>
          <p:cxnSp>
            <p:nvCxnSpPr>
              <p:cNvPr id="166" name="Straight Connector 165"/>
              <p:cNvCxnSpPr/>
              <p:nvPr/>
            </p:nvCxnSpPr>
            <p:spPr>
              <a:xfrm flipH="1">
                <a:off x="7210925" y="3088104"/>
                <a:ext cx="1" cy="465221"/>
              </a:xfrm>
              <a:prstGeom prst="line">
                <a:avLst/>
              </a:prstGeom>
            </p:spPr>
            <p:style>
              <a:lnRef idx="1">
                <a:schemeClr val="dk1"/>
              </a:lnRef>
              <a:fillRef idx="0">
                <a:schemeClr val="dk1"/>
              </a:fillRef>
              <a:effectRef idx="0">
                <a:schemeClr val="dk1"/>
              </a:effectRef>
              <a:fontRef idx="minor">
                <a:schemeClr val="tx1"/>
              </a:fontRef>
            </p:style>
          </p:cxnSp>
          <p:sp>
            <p:nvSpPr>
              <p:cNvPr id="167" name="TextBox 166"/>
              <p:cNvSpPr txBox="1"/>
              <p:nvPr/>
            </p:nvSpPr>
            <p:spPr>
              <a:xfrm>
                <a:off x="4040286" y="3489157"/>
                <a:ext cx="535724" cy="369332"/>
              </a:xfrm>
              <a:prstGeom prst="rect">
                <a:avLst/>
              </a:prstGeom>
              <a:noFill/>
            </p:spPr>
            <p:txBody>
              <a:bodyPr wrap="none" rtlCol="0">
                <a:spAutoFit/>
              </a:bodyPr>
              <a:lstStyle/>
              <a:p>
                <a:r>
                  <a:rPr lang="en-IN" dirty="0" smtClean="0"/>
                  <a:t>400</a:t>
                </a:r>
                <a:endParaRPr lang="en-IN" dirty="0"/>
              </a:p>
            </p:txBody>
          </p:sp>
          <p:sp>
            <p:nvSpPr>
              <p:cNvPr id="168" name="TextBox 167"/>
              <p:cNvSpPr txBox="1"/>
              <p:nvPr/>
            </p:nvSpPr>
            <p:spPr>
              <a:xfrm>
                <a:off x="1990064" y="3481130"/>
                <a:ext cx="837404" cy="543180"/>
              </a:xfrm>
              <a:prstGeom prst="rect">
                <a:avLst/>
              </a:prstGeom>
              <a:noFill/>
            </p:spPr>
            <p:txBody>
              <a:bodyPr wrap="none" rtlCol="0">
                <a:spAutoFit/>
              </a:bodyPr>
              <a:lstStyle/>
              <a:p>
                <a:r>
                  <a:rPr lang="en-IN" dirty="0" smtClean="0"/>
                  <a:t>270</a:t>
                </a:r>
                <a:endParaRPr lang="en-IN" dirty="0"/>
              </a:p>
            </p:txBody>
          </p:sp>
          <p:sp>
            <p:nvSpPr>
              <p:cNvPr id="169" name="TextBox 168"/>
              <p:cNvSpPr txBox="1"/>
              <p:nvPr/>
            </p:nvSpPr>
            <p:spPr>
              <a:xfrm>
                <a:off x="6447445" y="3433008"/>
                <a:ext cx="535724" cy="369332"/>
              </a:xfrm>
              <a:prstGeom prst="rect">
                <a:avLst/>
              </a:prstGeom>
              <a:noFill/>
            </p:spPr>
            <p:txBody>
              <a:bodyPr wrap="none" rtlCol="0">
                <a:spAutoFit/>
              </a:bodyPr>
              <a:lstStyle/>
              <a:p>
                <a:r>
                  <a:rPr lang="en-IN" dirty="0" smtClean="0"/>
                  <a:t>270</a:t>
                </a:r>
                <a:endParaRPr lang="en-IN" dirty="0"/>
              </a:p>
            </p:txBody>
          </p:sp>
        </p:grpSp>
        <p:cxnSp>
          <p:nvCxnSpPr>
            <p:cNvPr id="141" name="Straight Arrow Connector 140"/>
            <p:cNvCxnSpPr>
              <a:endCxn id="146" idx="0"/>
            </p:cNvCxnSpPr>
            <p:nvPr/>
          </p:nvCxnSpPr>
          <p:spPr>
            <a:xfrm>
              <a:off x="5596588" y="2562264"/>
              <a:ext cx="8181" cy="264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2" name="Straight Arrow Connector 141"/>
            <p:cNvCxnSpPr>
              <a:endCxn id="147" idx="0"/>
            </p:cNvCxnSpPr>
            <p:nvPr/>
          </p:nvCxnSpPr>
          <p:spPr>
            <a:xfrm>
              <a:off x="7944220" y="2577890"/>
              <a:ext cx="0" cy="257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3" name="Isosceles Triangle 142"/>
            <p:cNvSpPr/>
            <p:nvPr/>
          </p:nvSpPr>
          <p:spPr>
            <a:xfrm rot="10800000" flipV="1">
              <a:off x="4889297" y="3363656"/>
              <a:ext cx="116705" cy="93364"/>
            </a:xfrm>
            <a:prstGeom prst="triangl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Isosceles Triangle 143"/>
            <p:cNvSpPr/>
            <p:nvPr/>
          </p:nvSpPr>
          <p:spPr>
            <a:xfrm>
              <a:off x="8553648" y="3363657"/>
              <a:ext cx="116705" cy="93364"/>
            </a:xfrm>
            <a:prstGeom prst="triangl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5" name="Straight Connector 144"/>
            <p:cNvCxnSpPr/>
            <p:nvPr/>
          </p:nvCxnSpPr>
          <p:spPr>
            <a:xfrm>
              <a:off x="4833048" y="3218749"/>
              <a:ext cx="3894057" cy="7812"/>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146" name="Rectangle 145"/>
            <p:cNvSpPr/>
            <p:nvPr/>
          </p:nvSpPr>
          <p:spPr>
            <a:xfrm>
              <a:off x="5495692" y="2826401"/>
              <a:ext cx="218154" cy="43631"/>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Rectangle 146"/>
            <p:cNvSpPr/>
            <p:nvPr/>
          </p:nvSpPr>
          <p:spPr>
            <a:xfrm>
              <a:off x="7835143" y="2835414"/>
              <a:ext cx="218154" cy="43631"/>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8" name="Straight Connector 147"/>
            <p:cNvCxnSpPr/>
            <p:nvPr/>
          </p:nvCxnSpPr>
          <p:spPr>
            <a:xfrm flipV="1">
              <a:off x="5583911" y="3557428"/>
              <a:ext cx="2360309" cy="1088"/>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p:cNvCxnSpPr/>
            <p:nvPr/>
          </p:nvCxnSpPr>
          <p:spPr>
            <a:xfrm flipH="1">
              <a:off x="4842612" y="3560228"/>
              <a:ext cx="762157" cy="2082"/>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p:cNvCxnSpPr/>
            <p:nvPr/>
          </p:nvCxnSpPr>
          <p:spPr>
            <a:xfrm flipH="1">
              <a:off x="7943485" y="3554810"/>
              <a:ext cx="762157" cy="2082"/>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p:cNvCxnSpPr/>
            <p:nvPr/>
          </p:nvCxnSpPr>
          <p:spPr>
            <a:xfrm flipH="1">
              <a:off x="5499246" y="3478832"/>
              <a:ext cx="169902" cy="179782"/>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p:cNvCxnSpPr/>
            <p:nvPr/>
          </p:nvCxnSpPr>
          <p:spPr>
            <a:xfrm flipH="1">
              <a:off x="7866623" y="3462807"/>
              <a:ext cx="155193" cy="200409"/>
            </a:xfrm>
            <a:prstGeom prst="line">
              <a:avLst/>
            </a:prstGeom>
          </p:spPr>
          <p:style>
            <a:lnRef idx="1">
              <a:schemeClr val="dk1"/>
            </a:lnRef>
            <a:fillRef idx="0">
              <a:schemeClr val="dk1"/>
            </a:fillRef>
            <a:effectRef idx="0">
              <a:schemeClr val="dk1"/>
            </a:effectRef>
            <a:fontRef idx="minor">
              <a:schemeClr val="tx1"/>
            </a:fontRef>
          </p:style>
        </p:cxnSp>
        <p:cxnSp>
          <p:nvCxnSpPr>
            <p:cNvPr id="153" name="Straight Connector 152"/>
            <p:cNvCxnSpPr/>
            <p:nvPr/>
          </p:nvCxnSpPr>
          <p:spPr>
            <a:xfrm flipH="1">
              <a:off x="4850206" y="3480653"/>
              <a:ext cx="171958" cy="199030"/>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p:cNvCxnSpPr/>
            <p:nvPr/>
          </p:nvCxnSpPr>
          <p:spPr>
            <a:xfrm flipH="1">
              <a:off x="8532378" y="3450096"/>
              <a:ext cx="191570" cy="202383"/>
            </a:xfrm>
            <a:prstGeom prst="line">
              <a:avLst/>
            </a:prstGeom>
          </p:spPr>
          <p:style>
            <a:lnRef idx="1">
              <a:schemeClr val="dk1"/>
            </a:lnRef>
            <a:fillRef idx="0">
              <a:schemeClr val="dk1"/>
            </a:fillRef>
            <a:effectRef idx="0">
              <a:schemeClr val="dk1"/>
            </a:effectRef>
            <a:fontRef idx="minor">
              <a:schemeClr val="tx1"/>
            </a:fontRef>
          </p:style>
        </p:cxnSp>
      </p:grpSp>
      <p:sp>
        <p:nvSpPr>
          <p:cNvPr id="170" name="TextBox 169"/>
          <p:cNvSpPr txBox="1"/>
          <p:nvPr/>
        </p:nvSpPr>
        <p:spPr>
          <a:xfrm>
            <a:off x="1663228" y="1432375"/>
            <a:ext cx="1943032" cy="461665"/>
          </a:xfrm>
          <a:prstGeom prst="rect">
            <a:avLst/>
          </a:prstGeom>
          <a:noFill/>
        </p:spPr>
        <p:txBody>
          <a:bodyPr wrap="none" rtlCol="0">
            <a:spAutoFit/>
          </a:bodyPr>
          <a:lstStyle/>
          <a:p>
            <a:r>
              <a:rPr lang="en-IN" sz="2400" b="1" dirty="0" smtClean="0">
                <a:solidFill>
                  <a:srgbClr val="FF0000"/>
                </a:solidFill>
              </a:rPr>
              <a:t>Case Study 1</a:t>
            </a:r>
            <a:endParaRPr lang="en-IN" sz="2400" b="1" dirty="0">
              <a:solidFill>
                <a:srgbClr val="FF0000"/>
              </a:solidFill>
            </a:endParaRPr>
          </a:p>
        </p:txBody>
      </p:sp>
      <p:sp>
        <p:nvSpPr>
          <p:cNvPr id="171" name="TextBox 170"/>
          <p:cNvSpPr txBox="1"/>
          <p:nvPr/>
        </p:nvSpPr>
        <p:spPr>
          <a:xfrm>
            <a:off x="5977619" y="1432375"/>
            <a:ext cx="1943032" cy="461665"/>
          </a:xfrm>
          <a:prstGeom prst="rect">
            <a:avLst/>
          </a:prstGeom>
          <a:noFill/>
        </p:spPr>
        <p:txBody>
          <a:bodyPr wrap="none" rtlCol="0">
            <a:spAutoFit/>
          </a:bodyPr>
          <a:lstStyle/>
          <a:p>
            <a:r>
              <a:rPr lang="en-IN" sz="2400" b="1" dirty="0" smtClean="0">
                <a:solidFill>
                  <a:srgbClr val="FF0000"/>
                </a:solidFill>
              </a:rPr>
              <a:t>Case Study 2</a:t>
            </a:r>
            <a:endParaRPr lang="en-IN" sz="2400" b="1" dirty="0">
              <a:solidFill>
                <a:srgbClr val="FF0000"/>
              </a:solidFill>
            </a:endParaRPr>
          </a:p>
        </p:txBody>
      </p:sp>
      <p:sp>
        <p:nvSpPr>
          <p:cNvPr id="172" name="TextBox 171"/>
          <p:cNvSpPr txBox="1"/>
          <p:nvPr/>
        </p:nvSpPr>
        <p:spPr>
          <a:xfrm>
            <a:off x="6765930" y="4025194"/>
            <a:ext cx="2192846" cy="941131"/>
          </a:xfrm>
          <a:prstGeom prst="rect">
            <a:avLst/>
          </a:prstGeom>
          <a:noFill/>
          <a:ln>
            <a:solidFill>
              <a:schemeClr val="tx1"/>
            </a:solidFill>
          </a:ln>
        </p:spPr>
        <p:txBody>
          <a:bodyPr wrap="square" rtlCol="0">
            <a:spAutoFit/>
          </a:bodyPr>
          <a:lstStyle/>
          <a:p>
            <a:endParaRPr lang="en-IN" dirty="0"/>
          </a:p>
        </p:txBody>
      </p:sp>
      <p:grpSp>
        <p:nvGrpSpPr>
          <p:cNvPr id="174" name="Group 173"/>
          <p:cNvGrpSpPr/>
          <p:nvPr/>
        </p:nvGrpSpPr>
        <p:grpSpPr>
          <a:xfrm>
            <a:off x="6949135" y="4261994"/>
            <a:ext cx="2023787" cy="369332"/>
            <a:chOff x="6949135" y="4261994"/>
            <a:chExt cx="2023787" cy="369332"/>
          </a:xfrm>
        </p:grpSpPr>
        <p:cxnSp>
          <p:nvCxnSpPr>
            <p:cNvPr id="175" name="Straight Connector 174"/>
            <p:cNvCxnSpPr/>
            <p:nvPr/>
          </p:nvCxnSpPr>
          <p:spPr>
            <a:xfrm flipV="1">
              <a:off x="6949135" y="4487476"/>
              <a:ext cx="674096" cy="8284"/>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176" name="TextBox 175"/>
            <p:cNvSpPr txBox="1"/>
            <p:nvPr/>
          </p:nvSpPr>
          <p:spPr>
            <a:xfrm>
              <a:off x="7589145" y="4261994"/>
              <a:ext cx="1383777" cy="369332"/>
            </a:xfrm>
            <a:prstGeom prst="rect">
              <a:avLst/>
            </a:prstGeom>
            <a:noFill/>
          </p:spPr>
          <p:txBody>
            <a:bodyPr wrap="none" rtlCol="0">
              <a:spAutoFit/>
            </a:bodyPr>
            <a:lstStyle/>
            <a:p>
              <a:r>
                <a:rPr lang="en-IN" dirty="0" smtClean="0"/>
                <a:t>Textile layer</a:t>
              </a:r>
              <a:endParaRPr lang="en-IN" dirty="0"/>
            </a:p>
          </p:txBody>
        </p:sp>
      </p:grpSp>
      <p:sp>
        <p:nvSpPr>
          <p:cNvPr id="177" name="TextBox 176"/>
          <p:cNvSpPr txBox="1"/>
          <p:nvPr/>
        </p:nvSpPr>
        <p:spPr>
          <a:xfrm>
            <a:off x="6309531" y="6418483"/>
            <a:ext cx="2559227" cy="400110"/>
          </a:xfrm>
          <a:prstGeom prst="rect">
            <a:avLst/>
          </a:prstGeom>
          <a:noFill/>
        </p:spPr>
        <p:txBody>
          <a:bodyPr wrap="none" rtlCol="0">
            <a:spAutoFit/>
          </a:bodyPr>
          <a:lstStyle/>
          <a:p>
            <a:r>
              <a:rPr lang="en-IN" dirty="0" smtClean="0"/>
              <a:t>Portal et al.(2013,2017</a:t>
            </a:r>
            <a:r>
              <a:rPr lang="en-IN" sz="2000" dirty="0" smtClean="0"/>
              <a:t>)</a:t>
            </a:r>
            <a:endParaRPr lang="en-IN"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97799C9-84D9-46D2-A11E-BCF8A720529D}" type="slidenum">
              <a:rPr lang="en-US" smtClean="0"/>
            </a:fld>
            <a:endParaRPr lang="en-US" dirty="0"/>
          </a:p>
        </p:txBody>
      </p:sp>
      <p:sp>
        <p:nvSpPr>
          <p:cNvPr id="5" name="TextBox 4"/>
          <p:cNvSpPr txBox="1"/>
          <p:nvPr/>
        </p:nvSpPr>
        <p:spPr>
          <a:xfrm>
            <a:off x="259199" y="148275"/>
            <a:ext cx="8056245" cy="583565"/>
          </a:xfrm>
          <a:prstGeom prst="rect">
            <a:avLst/>
          </a:prstGeom>
          <a:noFill/>
        </p:spPr>
        <p:txBody>
          <a:bodyPr wrap="none" rtlCol="0">
            <a:spAutoFit/>
          </a:bodyPr>
          <a:lstStyle/>
          <a:p>
            <a:r>
              <a:rPr lang="en-US" sz="3200" dirty="0">
                <a:solidFill>
                  <a:schemeClr val="bg1"/>
                </a:solidFill>
              </a:rPr>
              <a:t>Literature – </a:t>
            </a:r>
            <a:r>
              <a:rPr lang="en-US" sz="3200" dirty="0" smtClean="0">
                <a:solidFill>
                  <a:schemeClr val="bg1"/>
                </a:solidFill>
              </a:rPr>
              <a:t>Textile modelling(ACK approach)</a:t>
            </a:r>
            <a:endParaRPr lang="en-IN" sz="3200" dirty="0">
              <a:solidFill>
                <a:schemeClr val="bg1"/>
              </a:solidFill>
            </a:endParaRPr>
          </a:p>
        </p:txBody>
      </p:sp>
      <p:grpSp>
        <p:nvGrpSpPr>
          <p:cNvPr id="32" name="Group 31"/>
          <p:cNvGrpSpPr/>
          <p:nvPr/>
        </p:nvGrpSpPr>
        <p:grpSpPr>
          <a:xfrm>
            <a:off x="183990" y="2066300"/>
            <a:ext cx="8906531" cy="3697556"/>
            <a:chOff x="321150" y="974336"/>
            <a:chExt cx="8906531" cy="3697556"/>
          </a:xfrm>
        </p:grpSpPr>
        <p:sp>
          <p:nvSpPr>
            <p:cNvPr id="22" name="TextBox 21"/>
            <p:cNvSpPr txBox="1"/>
            <p:nvPr/>
          </p:nvSpPr>
          <p:spPr>
            <a:xfrm>
              <a:off x="1452632" y="4303592"/>
              <a:ext cx="3156585" cy="368300"/>
            </a:xfrm>
            <a:prstGeom prst="rect">
              <a:avLst/>
            </a:prstGeom>
            <a:noFill/>
          </p:spPr>
          <p:txBody>
            <a:bodyPr wrap="none" rtlCol="0">
              <a:spAutoFit/>
            </a:bodyPr>
            <a:lstStyle/>
            <a:p>
              <a:r>
                <a:rPr lang="en-IN" dirty="0" smtClean="0"/>
                <a:t>Rectangular </a:t>
              </a:r>
              <a:r>
                <a:rPr lang="en-US" altLang="en-IN" dirty="0" smtClean="0"/>
                <a:t>c</a:t>
              </a:r>
              <a:r>
                <a:rPr lang="en-IN" dirty="0" smtClean="0"/>
                <a:t>ontact </a:t>
              </a:r>
              <a:r>
                <a:rPr lang="en-US" altLang="en-IN" dirty="0" smtClean="0"/>
                <a:t>p</a:t>
              </a:r>
              <a:r>
                <a:rPr lang="en-IN" dirty="0" smtClean="0"/>
                <a:t>erimeter</a:t>
              </a:r>
              <a:endParaRPr lang="en-IN" dirty="0"/>
            </a:p>
          </p:txBody>
        </p:sp>
        <p:grpSp>
          <p:nvGrpSpPr>
            <p:cNvPr id="29" name="Group 28"/>
            <p:cNvGrpSpPr/>
            <p:nvPr/>
          </p:nvGrpSpPr>
          <p:grpSpPr>
            <a:xfrm>
              <a:off x="321150" y="974336"/>
              <a:ext cx="8906531" cy="3341540"/>
              <a:chOff x="328851" y="1035296"/>
              <a:chExt cx="8906531" cy="3341540"/>
            </a:xfrm>
          </p:grpSpPr>
          <p:pic>
            <p:nvPicPr>
              <p:cNvPr id="14" name="Picture 13"/>
              <p:cNvPicPr>
                <a:picLocks noChangeAspect="1"/>
              </p:cNvPicPr>
              <p:nvPr/>
            </p:nvPicPr>
            <p:blipFill rotWithShape="1">
              <a:blip r:embed="rId1"/>
              <a:srcRect l="1922" t="4659" r="703" b="4383"/>
              <a:stretch>
                <a:fillRect/>
              </a:stretch>
            </p:blipFill>
            <p:spPr>
              <a:xfrm>
                <a:off x="328851" y="1459195"/>
                <a:ext cx="4677570" cy="2917641"/>
              </a:xfrm>
              <a:prstGeom prst="rect">
                <a:avLst/>
              </a:prstGeom>
            </p:spPr>
          </p:pic>
          <p:sp>
            <p:nvSpPr>
              <p:cNvPr id="15" name="TextBox 14"/>
              <p:cNvSpPr txBox="1"/>
              <p:nvPr/>
            </p:nvSpPr>
            <p:spPr>
              <a:xfrm>
                <a:off x="605218" y="1035296"/>
                <a:ext cx="1522661" cy="369332"/>
              </a:xfrm>
              <a:prstGeom prst="rect">
                <a:avLst/>
              </a:prstGeom>
              <a:noFill/>
            </p:spPr>
            <p:txBody>
              <a:bodyPr wrap="none" rtlCol="0">
                <a:spAutoFit/>
              </a:bodyPr>
              <a:lstStyle/>
              <a:p>
                <a:r>
                  <a:rPr lang="en-IN" dirty="0" smtClean="0"/>
                  <a:t>Warp spacing</a:t>
                </a:r>
                <a:endParaRPr lang="en-IN" dirty="0"/>
              </a:p>
            </p:txBody>
          </p:sp>
          <p:sp>
            <p:nvSpPr>
              <p:cNvPr id="16" name="TextBox 15"/>
              <p:cNvSpPr txBox="1"/>
              <p:nvPr/>
            </p:nvSpPr>
            <p:spPr>
              <a:xfrm>
                <a:off x="2357309" y="1721939"/>
                <a:ext cx="708143" cy="369332"/>
              </a:xfrm>
              <a:prstGeom prst="rect">
                <a:avLst/>
              </a:prstGeom>
              <a:noFill/>
            </p:spPr>
            <p:txBody>
              <a:bodyPr wrap="none" rtlCol="0">
                <a:spAutoFit/>
              </a:bodyPr>
              <a:lstStyle/>
              <a:p>
                <a:r>
                  <a:rPr lang="en-IN" dirty="0" err="1" smtClean="0"/>
                  <a:t>Welft</a:t>
                </a:r>
                <a:endParaRPr lang="en-IN" dirty="0"/>
              </a:p>
            </p:txBody>
          </p:sp>
          <p:sp>
            <p:nvSpPr>
              <p:cNvPr id="17" name="TextBox 16"/>
              <p:cNvSpPr txBox="1"/>
              <p:nvPr/>
            </p:nvSpPr>
            <p:spPr>
              <a:xfrm>
                <a:off x="2453892" y="2224731"/>
                <a:ext cx="724365" cy="369332"/>
              </a:xfrm>
              <a:prstGeom prst="rect">
                <a:avLst/>
              </a:prstGeom>
              <a:noFill/>
            </p:spPr>
            <p:txBody>
              <a:bodyPr wrap="none" rtlCol="0">
                <a:spAutoFit/>
              </a:bodyPr>
              <a:lstStyle/>
              <a:p>
                <a:r>
                  <a:rPr lang="en-IN" dirty="0" smtClean="0"/>
                  <a:t>Warp</a:t>
                </a:r>
                <a:endParaRPr lang="en-IN" dirty="0"/>
              </a:p>
            </p:txBody>
          </p:sp>
          <p:sp>
            <p:nvSpPr>
              <p:cNvPr id="18" name="TextBox 17"/>
              <p:cNvSpPr txBox="1"/>
              <p:nvPr/>
            </p:nvSpPr>
            <p:spPr>
              <a:xfrm>
                <a:off x="2174065" y="2465484"/>
                <a:ext cx="2432204" cy="369332"/>
              </a:xfrm>
              <a:prstGeom prst="rect">
                <a:avLst/>
              </a:prstGeom>
              <a:noFill/>
            </p:spPr>
            <p:txBody>
              <a:bodyPr wrap="none" rtlCol="0">
                <a:spAutoFit/>
              </a:bodyPr>
              <a:lstStyle/>
              <a:p>
                <a:r>
                  <a:rPr lang="en-IN" dirty="0" smtClean="0"/>
                  <a:t>Contact between yarns</a:t>
                </a:r>
                <a:endParaRPr lang="en-IN" dirty="0"/>
              </a:p>
            </p:txBody>
          </p:sp>
          <p:sp>
            <p:nvSpPr>
              <p:cNvPr id="20" name="TextBox 19"/>
              <p:cNvSpPr txBox="1"/>
              <p:nvPr/>
            </p:nvSpPr>
            <p:spPr>
              <a:xfrm>
                <a:off x="1180715" y="2656458"/>
                <a:ext cx="1393502" cy="923330"/>
              </a:xfrm>
              <a:prstGeom prst="rect">
                <a:avLst/>
              </a:prstGeom>
              <a:noFill/>
            </p:spPr>
            <p:txBody>
              <a:bodyPr wrap="square" rtlCol="0">
                <a:spAutoFit/>
              </a:bodyPr>
              <a:lstStyle/>
              <a:p>
                <a:r>
                  <a:rPr lang="en-IN" dirty="0" smtClean="0"/>
                  <a:t>Penetration of concrete matrix</a:t>
                </a:r>
                <a:endParaRPr lang="en-IN" dirty="0"/>
              </a:p>
            </p:txBody>
          </p:sp>
          <p:grpSp>
            <p:nvGrpSpPr>
              <p:cNvPr id="28" name="Group 27"/>
              <p:cNvGrpSpPr/>
              <p:nvPr/>
            </p:nvGrpSpPr>
            <p:grpSpPr>
              <a:xfrm>
                <a:off x="4321366" y="1042695"/>
                <a:ext cx="4914016" cy="1613763"/>
                <a:chOff x="4589865" y="490219"/>
                <a:chExt cx="4914016" cy="1613763"/>
              </a:xfrm>
            </p:grpSpPr>
            <p:pic>
              <p:nvPicPr>
                <p:cNvPr id="24" name="Picture 23"/>
                <p:cNvPicPr>
                  <a:picLocks noChangeAspect="1"/>
                </p:cNvPicPr>
                <p:nvPr/>
              </p:nvPicPr>
              <p:blipFill>
                <a:blip r:embed="rId2"/>
                <a:stretch>
                  <a:fillRect/>
                </a:stretch>
              </p:blipFill>
              <p:spPr>
                <a:xfrm>
                  <a:off x="4589865" y="490219"/>
                  <a:ext cx="4914016" cy="1511255"/>
                </a:xfrm>
                <a:prstGeom prst="rect">
                  <a:avLst/>
                </a:prstGeom>
              </p:spPr>
            </p:pic>
            <p:sp>
              <p:nvSpPr>
                <p:cNvPr id="25" name="TextBox 24"/>
                <p:cNvSpPr txBox="1"/>
                <p:nvPr/>
              </p:nvSpPr>
              <p:spPr>
                <a:xfrm>
                  <a:off x="5159671" y="1711487"/>
                  <a:ext cx="1231299" cy="369332"/>
                </a:xfrm>
                <a:prstGeom prst="rect">
                  <a:avLst/>
                </a:prstGeom>
                <a:noFill/>
              </p:spPr>
              <p:txBody>
                <a:bodyPr wrap="none" rtlCol="0">
                  <a:spAutoFit/>
                </a:bodyPr>
                <a:lstStyle/>
                <a:p>
                  <a:r>
                    <a:rPr lang="en-IN" dirty="0" smtClean="0"/>
                    <a:t>Multi-yarn</a:t>
                  </a:r>
                  <a:endParaRPr lang="en-IN" dirty="0"/>
                </a:p>
              </p:txBody>
            </p:sp>
            <p:sp>
              <p:nvSpPr>
                <p:cNvPr id="26" name="TextBox 25"/>
                <p:cNvSpPr txBox="1"/>
                <p:nvPr/>
              </p:nvSpPr>
              <p:spPr>
                <a:xfrm>
                  <a:off x="7225105" y="1734650"/>
                  <a:ext cx="1627369" cy="369332"/>
                </a:xfrm>
                <a:prstGeom prst="rect">
                  <a:avLst/>
                </a:prstGeom>
                <a:noFill/>
              </p:spPr>
              <p:txBody>
                <a:bodyPr wrap="none" rtlCol="0">
                  <a:spAutoFit/>
                </a:bodyPr>
                <a:lstStyle/>
                <a:p>
                  <a:r>
                    <a:rPr lang="en-IN" dirty="0" smtClean="0"/>
                    <a:t>Monolithic bar</a:t>
                  </a:r>
                  <a:endParaRPr lang="en-IN" dirty="0"/>
                </a:p>
              </p:txBody>
            </p:sp>
          </p:grpSp>
        </p:grpSp>
      </p:grpSp>
      <p:sp>
        <p:nvSpPr>
          <p:cNvPr id="27" name="TextBox 26"/>
          <p:cNvSpPr txBox="1"/>
          <p:nvPr/>
        </p:nvSpPr>
        <p:spPr>
          <a:xfrm>
            <a:off x="7151069" y="6356351"/>
            <a:ext cx="1288045" cy="369332"/>
          </a:xfrm>
          <a:prstGeom prst="rect">
            <a:avLst/>
          </a:prstGeom>
          <a:noFill/>
        </p:spPr>
        <p:txBody>
          <a:bodyPr wrap="none" rtlCol="0">
            <a:spAutoFit/>
          </a:bodyPr>
          <a:lstStyle/>
          <a:p>
            <a:r>
              <a:rPr lang="en-IN" dirty="0" smtClean="0"/>
              <a:t>Portal et al</a:t>
            </a:r>
            <a:r>
              <a:rPr lang="en-IN" sz="1400" dirty="0" smtClean="0"/>
              <a:t>.</a:t>
            </a:r>
            <a:endParaRPr lang="en-IN" sz="1400" dirty="0"/>
          </a:p>
        </p:txBody>
      </p:sp>
      <p:sp>
        <p:nvSpPr>
          <p:cNvPr id="30" name="TextBox 29"/>
          <p:cNvSpPr txBox="1"/>
          <p:nvPr/>
        </p:nvSpPr>
        <p:spPr>
          <a:xfrm>
            <a:off x="617502" y="1186696"/>
            <a:ext cx="1962268" cy="461665"/>
          </a:xfrm>
          <a:prstGeom prst="rect">
            <a:avLst/>
          </a:prstGeom>
          <a:noFill/>
        </p:spPr>
        <p:txBody>
          <a:bodyPr wrap="none" rtlCol="0">
            <a:spAutoFit/>
          </a:bodyPr>
          <a:lstStyle/>
          <a:p>
            <a:r>
              <a:rPr lang="en-IN" sz="2400" b="1" dirty="0" smtClean="0">
                <a:solidFill>
                  <a:srgbClr val="FF0000"/>
                </a:solidFill>
              </a:rPr>
              <a:t>Case study-1</a:t>
            </a:r>
            <a:endParaRPr lang="en-IN" sz="2400" b="1" dirty="0">
              <a:solidFill>
                <a:srgbClr val="FF0000"/>
              </a:solidFill>
            </a:endParaRPr>
          </a:p>
        </p:txBody>
      </p:sp>
      <p:sp>
        <p:nvSpPr>
          <p:cNvPr id="31" name="TextBox 30"/>
          <p:cNvSpPr txBox="1"/>
          <p:nvPr/>
        </p:nvSpPr>
        <p:spPr>
          <a:xfrm>
            <a:off x="5675839" y="1168842"/>
            <a:ext cx="1962268" cy="461665"/>
          </a:xfrm>
          <a:prstGeom prst="rect">
            <a:avLst/>
          </a:prstGeom>
          <a:noFill/>
        </p:spPr>
        <p:txBody>
          <a:bodyPr wrap="none" rtlCol="0">
            <a:spAutoFit/>
          </a:bodyPr>
          <a:lstStyle/>
          <a:p>
            <a:r>
              <a:rPr lang="en-IN" sz="2400" b="1" dirty="0" smtClean="0">
                <a:solidFill>
                  <a:srgbClr val="FF0000"/>
                </a:solidFill>
              </a:rPr>
              <a:t>Case study-2</a:t>
            </a:r>
            <a:endParaRPr lang="en-IN" sz="2400" b="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TIMING" val="|19.687"/>
</p:tagLst>
</file>

<file path=ppt/tags/tag2.xml><?xml version="1.0" encoding="utf-8"?>
<p:tagLst xmlns:p="http://schemas.openxmlformats.org/presentationml/2006/main">
  <p:tag name="TIMING" val="|16.212|34.433|2.975|3.681|0.687"/>
</p:tagLst>
</file>

<file path=ppt/tags/tag3.xml><?xml version="1.0" encoding="utf-8"?>
<p:tagLst xmlns:p="http://schemas.openxmlformats.org/presentationml/2006/main">
  <p:tag name="TIMING" val="|13.134|14.595|22.601"/>
</p:tagLst>
</file>

<file path=ppt/tags/tag4.xml><?xml version="1.0" encoding="utf-8"?>
<p:tagLst xmlns:p="http://schemas.openxmlformats.org/presentationml/2006/main">
  <p:tag name="TIMING" val="|13.109|12.764|7.006|3.08|12.194|1.579|18.541|0.703"/>
</p:tagLst>
</file>

<file path=ppt/tags/tag5.xml><?xml version="1.0" encoding="utf-8"?>
<p:tagLst xmlns:p="http://schemas.openxmlformats.org/presentationml/2006/main">
  <p:tag name="TIMING" val="|7.334"/>
</p:tagLst>
</file>

<file path=ppt/tags/tag6.xml><?xml version="1.0" encoding="utf-8"?>
<p:tagLst xmlns:p="http://schemas.openxmlformats.org/presentationml/2006/main">
  <p:tag name="TIMING" val="|7.526"/>
</p:tagLst>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framcos">
      <a:majorFont>
        <a:latin typeface="Lucida Bright"/>
        <a:ea typeface=""/>
        <a:cs typeface=""/>
      </a:majorFont>
      <a:minorFont>
        <a:latin typeface="Cambri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 1</Template>
  <TotalTime>0</TotalTime>
  <Words>5383</Words>
  <Application>WPS Presentation</Application>
  <PresentationFormat>On-screen Show (4:3)</PresentationFormat>
  <Paragraphs>699</Paragraphs>
  <Slides>29</Slides>
  <Notes>3</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29</vt:i4>
      </vt:variant>
    </vt:vector>
  </HeadingPairs>
  <TitlesOfParts>
    <vt:vector size="41" baseType="lpstr">
      <vt:lpstr>Arial</vt:lpstr>
      <vt:lpstr>SimSun</vt:lpstr>
      <vt:lpstr>Wingdings</vt:lpstr>
      <vt:lpstr>Cambria</vt:lpstr>
      <vt:lpstr>Lucida Bright</vt:lpstr>
      <vt:lpstr>Microsoft YaHei</vt:lpstr>
      <vt:lpstr>Arial Unicode MS</vt:lpstr>
      <vt:lpstr>Calibri</vt:lpstr>
      <vt:lpstr>Cambria Math</vt:lpstr>
      <vt:lpstr>Times New Roman</vt:lpstr>
      <vt:lpstr>Office Theme</vt:lpstr>
      <vt:lpstr>Custom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manas bhadury</cp:lastModifiedBy>
  <cp:revision>163</cp:revision>
  <dcterms:created xsi:type="dcterms:W3CDTF">2023-09-02T00:36:00Z</dcterms:created>
  <dcterms:modified xsi:type="dcterms:W3CDTF">2024-10-11T21:28:02Z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C2D0ED08E5B642CB8E02834496180D01_13</vt:lpwstr>
  </property>
  <property fmtid="{D5CDD505-2E9C-101B-9397-08002B2CF9AE}" pid="3" name="KSOProductBuildVer">
    <vt:lpwstr>1033-12.2.0.18165</vt:lpwstr>
  </property>
</Properties>
</file>