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7/6/2024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61488" y="1463041"/>
            <a:ext cx="8564009" cy="1732134"/>
          </a:xfrm>
        </p:spPr>
        <p:txBody>
          <a:bodyPr/>
          <a:lstStyle/>
          <a:p>
            <a:r>
              <a:rPr lang="en-US" sz="6000" u="sng" dirty="0" smtClean="0">
                <a:latin typeface="Times New Roman" panose="02020603050405020304" pitchFamily="18" charset="0"/>
                <a:cs typeface="Times New Roman" panose="02020603050405020304" pitchFamily="18" charset="0"/>
              </a:rPr>
              <a:t>Responsive E-Commerce Website</a:t>
            </a:r>
            <a:endParaRPr lang="en-US" sz="60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2761488" y="3682418"/>
            <a:ext cx="8368065" cy="1986861"/>
          </a:xfrm>
        </p:spPr>
        <p:txBody>
          <a:bodyPr>
            <a:normAutofit fontScale="92500" lnSpcReduction="20000"/>
          </a:bodyPr>
          <a:lstStyle/>
          <a:p>
            <a:pPr marL="0" indent="0">
              <a:buNone/>
            </a:pPr>
            <a:r>
              <a:rPr lang="en-US" sz="2000" u="sng" dirty="0" smtClean="0">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Manas Mamgain                </a:t>
            </a:r>
            <a:r>
              <a:rPr lang="en-US" sz="2000" u="sng" dirty="0" smtClean="0">
                <a:latin typeface="Times New Roman" panose="02020603050405020304" pitchFamily="18" charset="0"/>
                <a:cs typeface="Times New Roman" panose="02020603050405020304" pitchFamily="18" charset="0"/>
              </a:rPr>
              <a:t>Mentor</a:t>
            </a:r>
            <a:r>
              <a:rPr lang="en-US" sz="2000" dirty="0" smtClean="0">
                <a:latin typeface="Times New Roman" panose="02020603050405020304" pitchFamily="18" charset="0"/>
                <a:cs typeface="Times New Roman" panose="02020603050405020304" pitchFamily="18" charset="0"/>
              </a:rPr>
              <a:t> -      Mr. Ramesh</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Singh </a:t>
            </a:r>
            <a:r>
              <a:rPr lang="en-US" sz="2000" dirty="0" err="1" smtClean="0">
                <a:latin typeface="Times New Roman" panose="02020603050405020304" pitchFamily="18" charset="0"/>
                <a:cs typeface="Times New Roman" panose="02020603050405020304" pitchFamily="18" charset="0"/>
              </a:rPr>
              <a:t>Rawat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u="sng" dirty="0" smtClean="0">
                <a:latin typeface="Times New Roman" panose="02020603050405020304" pitchFamily="18" charset="0"/>
                <a:cs typeface="Times New Roman" panose="02020603050405020304" pitchFamily="18" charset="0"/>
              </a:rPr>
              <a:t>Roll No</a:t>
            </a:r>
            <a:r>
              <a:rPr lang="en-US" sz="2000" dirty="0" smtClean="0">
                <a:latin typeface="Times New Roman" panose="02020603050405020304" pitchFamily="18" charset="0"/>
                <a:cs typeface="Times New Roman" panose="02020603050405020304" pitchFamily="18" charset="0"/>
              </a:rPr>
              <a:t>.-2019562                        </a:t>
            </a:r>
            <a:r>
              <a:rPr lang="en-US" sz="2000" u="sng" dirty="0" smtClean="0">
                <a:latin typeface="Times New Roman" panose="02020603050405020304" pitchFamily="18" charset="0"/>
                <a:cs typeface="Times New Roman" panose="02020603050405020304" pitchFamily="18" charset="0"/>
              </a:rPr>
              <a:t>Designation</a:t>
            </a:r>
            <a:r>
              <a:rPr lang="en-US" sz="2000" dirty="0" smtClean="0">
                <a:latin typeface="Times New Roman" panose="02020603050405020304" pitchFamily="18" charset="0"/>
                <a:cs typeface="Times New Roman" panose="02020603050405020304" pitchFamily="18" charset="0"/>
              </a:rPr>
              <a:t> -Assistant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Professor</a:t>
            </a:r>
            <a:r>
              <a:rPr lang="en-US" sz="2000" b="1" u="sng" dirty="0" smtClean="0">
                <a:latin typeface="Times New Roman" panose="02020603050405020304" pitchFamily="18" charset="0"/>
                <a:cs typeface="Times New Roman" panose="02020603050405020304" pitchFamily="18" charset="0"/>
              </a:rPr>
              <a:t>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u="sng" dirty="0" smtClean="0">
                <a:latin typeface="Times New Roman" panose="02020603050405020304" pitchFamily="18" charset="0"/>
                <a:cs typeface="Times New Roman" panose="02020603050405020304" pitchFamily="18" charset="0"/>
              </a:rPr>
              <a:t>Section</a:t>
            </a:r>
            <a:r>
              <a:rPr lang="en-US" sz="2000" dirty="0" smtClean="0">
                <a:latin typeface="Times New Roman" panose="02020603050405020304" pitchFamily="18" charset="0"/>
                <a:cs typeface="Times New Roman" panose="02020603050405020304" pitchFamily="18" charset="0"/>
              </a:rPr>
              <a:t>-CE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p:cNvSpPr>
            <a:spLocks noGrp="1"/>
          </p:cNvSpPr>
          <p:nvPr>
            <p:ph type="body" sz="quarter" idx="13"/>
          </p:nvPr>
        </p:nvSpPr>
        <p:spPr/>
        <p:txBody>
          <a:bodyPr/>
          <a:lstStyle/>
          <a:p>
            <a:r>
              <a:rPr lang="en-IN"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A working website with a enhanced frontend where user can jump to multiple pages and choose a product and can add it to their cart additionally they update the cart after going to payment page.</a:t>
            </a:r>
            <a:endParaRPr lang="en-IN"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273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0230"/>
          </a:xfrm>
        </p:spPr>
        <p:txBody>
          <a:bodyPr/>
          <a:lstStyle/>
          <a:p>
            <a:r>
              <a:rPr lang="en-IN" sz="5400" u="sng" dirty="0" smtClean="0">
                <a:solidFill>
                  <a:schemeClr val="accent1">
                    <a:lumMod val="20000"/>
                    <a:lumOff val="80000"/>
                  </a:schemeClr>
                </a:solidFill>
                <a:latin typeface="Times New Roman" panose="02020603050405020304" pitchFamily="18" charset="0"/>
                <a:cs typeface="Times New Roman" panose="02020603050405020304" pitchFamily="18" charset="0"/>
              </a:rPr>
              <a:t>Future Work:</a:t>
            </a:r>
            <a:endParaRPr lang="en-IN" sz="5400" u="sng"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444499" y="1625385"/>
            <a:ext cx="8007169" cy="4501095"/>
          </a:xfrm>
        </p:spPr>
        <p:txBody>
          <a:bodyPr/>
          <a:lstStyle/>
          <a:p>
            <a:r>
              <a:rPr lang="en-US" sz="2000" b="1" u="sng"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000" b="1" u="sng" dirty="0">
                <a:solidFill>
                  <a:schemeClr val="accent1">
                    <a:lumMod val="20000"/>
                    <a:lumOff val="80000"/>
                  </a:schemeClr>
                </a:solidFill>
                <a:latin typeface="Times New Roman" panose="02020603050405020304" pitchFamily="18" charset="0"/>
                <a:cs typeface="Times New Roman" panose="02020603050405020304" pitchFamily="18" charset="0"/>
              </a:rPr>
              <a:t>Enhanced User Authentication and Personalization</a:t>
            </a:r>
          </a:p>
          <a:p>
            <a:pPr marL="0" indent="0">
              <a:buNone/>
            </a:pP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User Accounts: Implement a comprehensive user authentication system that allows users to create accounts, log in, and maintain personalized profiles.</a:t>
            </a:r>
          </a:p>
          <a:p>
            <a:r>
              <a:rPr lang="en-US" sz="2000" b="1" u="sng"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000" b="1" u="sng" dirty="0">
                <a:solidFill>
                  <a:schemeClr val="accent1">
                    <a:lumMod val="20000"/>
                    <a:lumOff val="80000"/>
                  </a:schemeClr>
                </a:solidFill>
                <a:latin typeface="Times New Roman" panose="02020603050405020304" pitchFamily="18" charset="0"/>
                <a:cs typeface="Times New Roman" panose="02020603050405020304" pitchFamily="18" charset="0"/>
              </a:rPr>
              <a:t>Checkout </a:t>
            </a:r>
            <a:r>
              <a:rPr lang="en-US" sz="2000" b="1" u="sng" dirty="0" smtClean="0">
                <a:solidFill>
                  <a:schemeClr val="accent1">
                    <a:lumMod val="20000"/>
                    <a:lumOff val="80000"/>
                  </a:schemeClr>
                </a:solidFill>
                <a:latin typeface="Times New Roman" panose="02020603050405020304" pitchFamily="18" charset="0"/>
                <a:cs typeface="Times New Roman" panose="02020603050405020304" pitchFamily="18" charset="0"/>
              </a:rPr>
              <a:t>Experience</a:t>
            </a:r>
            <a:endParaRPr lang="en-US" sz="2000" b="1" u="sng"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Payment </a:t>
            </a: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Gateway Integration: Integrate multiple payment gateways to provide users with a variety of payment options, enhancing the checkout experience.</a:t>
            </a:r>
          </a:p>
          <a:p>
            <a:r>
              <a:rPr lang="en-IN" sz="2000" b="1" u="sng" dirty="0">
                <a:solidFill>
                  <a:schemeClr val="accent1">
                    <a:lumMod val="20000"/>
                    <a:lumOff val="80000"/>
                  </a:schemeClr>
                </a:solidFill>
                <a:latin typeface="Times New Roman" panose="02020603050405020304" pitchFamily="18" charset="0"/>
                <a:cs typeface="Times New Roman" panose="02020603050405020304" pitchFamily="18" charset="0"/>
              </a:rPr>
              <a:t>Security Enhancements</a:t>
            </a:r>
          </a:p>
          <a:p>
            <a:pPr marL="0" indent="0">
              <a:buNone/>
            </a:pPr>
            <a:r>
              <a:rPr lang="en-IN" sz="2000" b="1" dirty="0">
                <a:solidFill>
                  <a:schemeClr val="accent1">
                    <a:lumMod val="20000"/>
                    <a:lumOff val="80000"/>
                  </a:schemeClr>
                </a:solidFill>
                <a:latin typeface="Times New Roman" panose="02020603050405020304" pitchFamily="18" charset="0"/>
                <a:cs typeface="Times New Roman" panose="02020603050405020304" pitchFamily="18" charset="0"/>
              </a:rPr>
              <a:t>Data Encryption:</a:t>
            </a:r>
            <a:r>
              <a:rPr lang="en-IN" sz="2000" dirty="0">
                <a:solidFill>
                  <a:schemeClr val="accent1">
                    <a:lumMod val="20000"/>
                    <a:lumOff val="80000"/>
                  </a:schemeClr>
                </a:solidFill>
                <a:latin typeface="Times New Roman" panose="02020603050405020304" pitchFamily="18" charset="0"/>
                <a:cs typeface="Times New Roman" panose="02020603050405020304" pitchFamily="18" charset="0"/>
              </a:rPr>
              <a:t> Implement advanced encryption techniques to protect user data and ensure secure transactions.</a:t>
            </a:r>
          </a:p>
          <a:p>
            <a:endParaRPr lang="en-IN"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15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583909" y="933995"/>
            <a:ext cx="7781544" cy="859055"/>
          </a:xfrm>
        </p:spPr>
        <p:txBody>
          <a:bodyPr/>
          <a:lstStyle/>
          <a:p>
            <a:r>
              <a:rPr lang="en-US" u="sng" dirty="0" smtClean="0">
                <a:solidFill>
                  <a:schemeClr val="accent1">
                    <a:lumMod val="20000"/>
                    <a:lumOff val="80000"/>
                  </a:schemeClr>
                </a:solidFill>
                <a:latin typeface="Times New Roman" panose="02020603050405020304" pitchFamily="18" charset="0"/>
                <a:cs typeface="Times New Roman" panose="02020603050405020304" pitchFamily="18" charset="0"/>
              </a:rPr>
              <a:t>Introduction</a:t>
            </a:r>
            <a:endParaRPr lang="en-US" u="sng"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Box 5"/>
          <p:cNvSpPr txBox="1"/>
          <p:nvPr/>
        </p:nvSpPr>
        <p:spPr>
          <a:xfrm>
            <a:off x="566926" y="2129244"/>
            <a:ext cx="7897805"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In today's rapidly evolving digital age, the necessity for a robust online presence through dedicated websites has become more critical than ever</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 well-designed website serves as a powerful tool for companies across various industries to establish their brand, reach a global audience, and provide 24/7 accessibility to their products and services. </a:t>
            </a:r>
            <a:endPar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Through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innovative technology, a user-centric design, and a commitment to security, we aim to create a seamless and enjoyable shopping journey</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Box 7"/>
          <p:cNvSpPr txBox="1"/>
          <p:nvPr/>
        </p:nvSpPr>
        <p:spPr>
          <a:xfrm>
            <a:off x="627017" y="666205"/>
            <a:ext cx="787690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Whether you're a tech-savvy or a busy professional, our e-commerce website is designed to cater to your unique needs, </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offering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everything from </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personalized recommendations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to efficient order  fulfillment</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In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today's rapidly evolving digital age, the necessity for a robust online presence through dedicated websites has become more critical than ever.</a:t>
            </a:r>
          </a:p>
          <a:p>
            <a:pPr marL="342900" indent="-342900">
              <a:buFont typeface="Arial" panose="020B0604020202020204" pitchFamily="34" charset="0"/>
              <a:buChar char="•"/>
            </a:pP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Moreover</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 e-commerce website enables businesses to showcase their entire product range, offer personalized shopping experiences, and implement targeted marketing strategies</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It serves as a powerful tool for gathering customer insights, analyzing purchasing behavior, and refining marketing </a:t>
            </a:r>
            <a:r>
              <a:rPr lang="en-US" sz="2400" dirty="0" smtClean="0">
                <a:solidFill>
                  <a:schemeClr val="accent1">
                    <a:lumMod val="20000"/>
                    <a:lumOff val="80000"/>
                  </a:schemeClr>
                </a:solidFill>
                <a:latin typeface="Times New Roman" panose="02020603050405020304" pitchFamily="18" charset="0"/>
                <a:cs typeface="Times New Roman" panose="02020603050405020304" pitchFamily="18" charset="0"/>
              </a:rPr>
              <a:t>tactics</a:t>
            </a:r>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IN"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542925"/>
            <a:ext cx="11214100" cy="840230"/>
          </a:xfrm>
        </p:spPr>
        <p:txBody>
          <a:bodyPr/>
          <a:lstStyle/>
          <a:p>
            <a:r>
              <a:rPr lang="en-US" sz="5400" u="sng" dirty="0" smtClean="0">
                <a:solidFill>
                  <a:schemeClr val="accent1">
                    <a:lumMod val="20000"/>
                    <a:lumOff val="80000"/>
                  </a:schemeClr>
                </a:solidFill>
                <a:latin typeface="Times New Roman" panose="02020603050405020304" pitchFamily="18" charset="0"/>
                <a:cs typeface="Times New Roman" panose="02020603050405020304" pitchFamily="18" charset="0"/>
              </a:rPr>
              <a:t>Methodology</a:t>
            </a:r>
            <a:endParaRPr lang="en-US" sz="5400" u="sng"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1625385"/>
            <a:ext cx="7445466" cy="4853792"/>
          </a:xfrm>
        </p:spPr>
        <p:txBody>
          <a:bodyPr/>
          <a:lstStyle/>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Step 1: Setting Up the Project Structure</a:t>
            </a: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We began by setting up a clear and organized project structure. This included creating directories for different modules such as product management, cart functionality, user interface components, and utility functions. Each module is responsible for a specific aspect of the website, ensuring maintainability and scalability.</a:t>
            </a:r>
          </a:p>
          <a:p>
            <a:endParaRPr lang="en-US"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Step 2: Implementing Product Management</a:t>
            </a: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One of the key components of our e-commerce platform is the management of product data. We developed scripts to handle the display of products on the home page and manage product quantities. For example, in 'homeProductCards.js', we implemented functions to dynamically generate product cards based on the available stock and user interactions.</a:t>
            </a: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4" name="Picture 3"/>
          <p:cNvPicPr>
            <a:picLocks noChangeAspect="1"/>
          </p:cNvPicPr>
          <p:nvPr/>
        </p:nvPicPr>
        <p:blipFill>
          <a:blip r:embed="rId2"/>
          <a:stretch>
            <a:fillRect/>
          </a:stretch>
        </p:blipFill>
        <p:spPr>
          <a:xfrm>
            <a:off x="546945" y="1468949"/>
            <a:ext cx="6735115" cy="3507999"/>
          </a:xfrm>
          <a:prstGeom prst="rect">
            <a:avLst/>
          </a:prstGeom>
        </p:spPr>
      </p:pic>
      <p:sp>
        <p:nvSpPr>
          <p:cNvPr id="6" name="TextBox 5"/>
          <p:cNvSpPr txBox="1"/>
          <p:nvPr/>
        </p:nvSpPr>
        <p:spPr>
          <a:xfrm>
            <a:off x="7713135" y="2762172"/>
            <a:ext cx="4036905" cy="1200329"/>
          </a:xfrm>
          <a:prstGeom prst="rect">
            <a:avLst/>
          </a:prstGeom>
          <a:noFill/>
        </p:spPr>
        <p:txBody>
          <a:bodyPr wrap="square" rtlCol="0">
            <a:spAutoFit/>
          </a:bodyPr>
          <a:lstStyle/>
          <a:p>
            <a:r>
              <a:rPr lang="en-IN" dirty="0" smtClean="0">
                <a:solidFill>
                  <a:schemeClr val="accent1">
                    <a:lumMod val="20000"/>
                    <a:lumOff val="80000"/>
                  </a:schemeClr>
                </a:solidFill>
                <a:latin typeface="Times New Roman" panose="02020603050405020304" pitchFamily="18" charset="0"/>
                <a:cs typeface="Times New Roman" panose="02020603050405020304" pitchFamily="18" charset="0"/>
              </a:rPr>
              <a:t>In this snippet of code we handle of the products on the home page and manage product quantities.</a:t>
            </a:r>
          </a:p>
          <a:p>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161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Box 3"/>
          <p:cNvSpPr txBox="1"/>
          <p:nvPr/>
        </p:nvSpPr>
        <p:spPr>
          <a:xfrm>
            <a:off x="261257" y="1442311"/>
            <a:ext cx="5669280" cy="3477875"/>
          </a:xfrm>
          <a:prstGeom prst="rect">
            <a:avLst/>
          </a:prstGeom>
          <a:noFill/>
        </p:spPr>
        <p:txBody>
          <a:bodyPr wrap="square" rtlCol="0">
            <a:spAutoFit/>
          </a:bodyPr>
          <a:lstStyle/>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Step 3: Cart Management</a:t>
            </a: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Managing the shopping cart is crucial for any e-commerce website. We created functions to handle adding products to the cart, updating quantities, and reflecting these changes in the local storage. The </a:t>
            </a:r>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‘getCartProductFromLS.js’ </a:t>
            </a: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module retrieves cart data from local storage, ensuring the cart is always up-to-date</a:t>
            </a:r>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endParaRPr lang="en-US"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This snippet of code describes how to handle quantities of the product in the cart.</a:t>
            </a:r>
            <a:endParaRPr lang="en-IN"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47645" y="1679181"/>
            <a:ext cx="5410955" cy="3029373"/>
          </a:xfrm>
          <a:prstGeom prst="rect">
            <a:avLst/>
          </a:prstGeom>
        </p:spPr>
      </p:pic>
    </p:spTree>
    <p:extLst>
      <p:ext uri="{BB962C8B-B14F-4D97-AF65-F5344CB8AC3E}">
        <p14:creationId xmlns:p14="http://schemas.microsoft.com/office/powerpoint/2010/main" val="349813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Box 3"/>
          <p:cNvSpPr txBox="1"/>
          <p:nvPr/>
        </p:nvSpPr>
        <p:spPr>
          <a:xfrm>
            <a:off x="261257" y="1442311"/>
            <a:ext cx="5669280" cy="3170099"/>
          </a:xfrm>
          <a:prstGeom prst="rect">
            <a:avLst/>
          </a:prstGeom>
          <a:noFill/>
        </p:spPr>
        <p:txBody>
          <a:bodyPr wrap="square" rtlCol="0">
            <a:spAutoFit/>
          </a:bodyPr>
          <a:lstStyle/>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Step 4: User </a:t>
            </a:r>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Interaction</a:t>
            </a:r>
            <a:endParaRPr lang="en-US"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To enhance user experience, we implemented real-time feedback mechanisms such as toasts to notify users when they add products to the cart. The showToast.js module is responsible for creating and displaying these notifications</a:t>
            </a:r>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endParaRPr lang="en-US"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US"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This snippet of code shows how pop up notification works when user do any change to their cart in the website.</a:t>
            </a:r>
            <a:endParaRPr lang="en-IN"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930537" y="1652403"/>
            <a:ext cx="6115904" cy="3246168"/>
          </a:xfrm>
          <a:prstGeom prst="rect">
            <a:avLst/>
          </a:prstGeom>
        </p:spPr>
      </p:pic>
    </p:spTree>
    <p:extLst>
      <p:ext uri="{BB962C8B-B14F-4D97-AF65-F5344CB8AC3E}">
        <p14:creationId xmlns:p14="http://schemas.microsoft.com/office/powerpoint/2010/main" val="339724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Box 3"/>
          <p:cNvSpPr txBox="1"/>
          <p:nvPr/>
        </p:nvSpPr>
        <p:spPr>
          <a:xfrm>
            <a:off x="313509" y="1776549"/>
            <a:ext cx="6139542" cy="2862322"/>
          </a:xfrm>
          <a:prstGeom prst="rect">
            <a:avLst/>
          </a:prstGeom>
          <a:noFill/>
        </p:spPr>
        <p:txBody>
          <a:bodyPr wrap="square" rtlCol="0">
            <a:spAutoFit/>
          </a:bodyPr>
          <a:lstStyle/>
          <a:p>
            <a:r>
              <a:rPr lang="en-US" sz="2000" b="1" dirty="0">
                <a:solidFill>
                  <a:schemeClr val="accent1">
                    <a:lumMod val="20000"/>
                    <a:lumOff val="80000"/>
                  </a:schemeClr>
                </a:solidFill>
                <a:latin typeface="Times New Roman" panose="02020603050405020304" pitchFamily="18" charset="0"/>
                <a:cs typeface="Times New Roman" panose="02020603050405020304" pitchFamily="18" charset="0"/>
              </a:rPr>
              <a:t>Step 6: Ensuring Consistency and Data Integrity</a:t>
            </a: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To ensure that the cart data is consistent and always up-to-date, we frequently retrieve and update the local storage using utility functions. This ensures that users have a smooth and seamless shopping experience, with accurate product quantities and prices reflected at all times.</a:t>
            </a:r>
          </a:p>
          <a:p>
            <a:endParaRPr lang="en-IN" sz="20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en-IN"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A local storage is maintained in the user browser to keep the track of the user products.</a:t>
            </a:r>
            <a:endParaRPr lang="en-IN"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839" y="1776549"/>
            <a:ext cx="4665847" cy="3439005"/>
          </a:xfrm>
          <a:prstGeom prst="rect">
            <a:avLst/>
          </a:prstGeom>
        </p:spPr>
      </p:pic>
    </p:spTree>
    <p:extLst>
      <p:ext uri="{BB962C8B-B14F-4D97-AF65-F5344CB8AC3E}">
        <p14:creationId xmlns:p14="http://schemas.microsoft.com/office/powerpoint/2010/main" val="924044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0230"/>
          </a:xfrm>
        </p:spPr>
        <p:txBody>
          <a:bodyPr/>
          <a:lstStyle/>
          <a:p>
            <a:r>
              <a:rPr lang="en-IN" sz="5400" u="sng" dirty="0" smtClean="0">
                <a:solidFill>
                  <a:schemeClr val="accent1">
                    <a:lumMod val="20000"/>
                    <a:lumOff val="80000"/>
                  </a:schemeClr>
                </a:solidFill>
                <a:latin typeface="Times New Roman" panose="02020603050405020304" pitchFamily="18" charset="0"/>
                <a:cs typeface="Times New Roman" panose="02020603050405020304" pitchFamily="18" charset="0"/>
              </a:rPr>
              <a:t>Result:-</a:t>
            </a:r>
            <a:endParaRPr lang="en-IN" sz="5400" u="sng"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4" name="Picture 3"/>
          <p:cNvPicPr>
            <a:picLocks noChangeAspect="1"/>
          </p:cNvPicPr>
          <p:nvPr/>
        </p:nvPicPr>
        <p:blipFill>
          <a:blip r:embed="rId2"/>
          <a:stretch>
            <a:fillRect/>
          </a:stretch>
        </p:blipFill>
        <p:spPr>
          <a:xfrm>
            <a:off x="0" y="1383155"/>
            <a:ext cx="12192000" cy="5518805"/>
          </a:xfrm>
          <a:prstGeom prst="rect">
            <a:avLst/>
          </a:prstGeom>
        </p:spPr>
      </p:pic>
    </p:spTree>
    <p:extLst>
      <p:ext uri="{BB962C8B-B14F-4D97-AF65-F5344CB8AC3E}">
        <p14:creationId xmlns:p14="http://schemas.microsoft.com/office/powerpoint/2010/main" val="1680969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terms/"/>
    <ds:schemaRef ds:uri="http://schemas.microsoft.com/office/2006/metadata/properties"/>
    <ds:schemaRef ds:uri="71af3243-3dd4-4a8d-8c0d-dd76da1f02a5"/>
    <ds:schemaRef ds:uri="http://purl.org/dc/elements/1.1/"/>
    <ds:schemaRef ds:uri="http://schemas.microsoft.com/office/2006/documentManagement/types"/>
    <ds:schemaRef ds:uri="http://purl.org/dc/dcmitype/"/>
    <ds:schemaRef ds:uri="http://www.w3.org/XML/1998/namespace"/>
    <ds:schemaRef ds:uri="16c05727-aa75-4e4a-9b5f-8a80a116589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674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Tahoma</vt:lpstr>
      <vt:lpstr>Times New Roman</vt:lpstr>
      <vt:lpstr>Trade Gothic LT Pro</vt:lpstr>
      <vt:lpstr>Trebuchet MS</vt:lpstr>
      <vt:lpstr>Office Theme</vt:lpstr>
      <vt:lpstr>Responsive E-Commerce Website</vt:lpstr>
      <vt:lpstr>Introduction</vt:lpstr>
      <vt:lpstr>PowerPoint Presentation</vt:lpstr>
      <vt:lpstr>Methodology</vt:lpstr>
      <vt:lpstr>PowerPoint Presentation</vt:lpstr>
      <vt:lpstr>PowerPoint Presentation</vt:lpstr>
      <vt:lpstr>PowerPoint Presentation</vt:lpstr>
      <vt:lpstr>PowerPoint Presentation</vt:lpstr>
      <vt:lpstr>Result:-</vt:lpstr>
      <vt:lpstr>PowerPoint Presentation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
  <cp:lastModifiedBy/>
  <cp:revision>1</cp:revision>
  <dcterms:created xsi:type="dcterms:W3CDTF">2024-07-05T04:43:57Z</dcterms:created>
  <dcterms:modified xsi:type="dcterms:W3CDTF">2024-07-06T04:39:59Z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