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7/21/2024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D3E3-C82B-1476-C84A-03051FDD78EB}"/>
              </a:ext>
            </a:extLst>
          </p:cNvPr>
          <p:cNvSpPr>
            <a:spLocks noGrp="1"/>
          </p:cNvSpPr>
          <p:nvPr>
            <p:ph type="ctrTitle"/>
          </p:nvPr>
        </p:nvSpPr>
        <p:spPr/>
        <p:txBody>
          <a:bodyPr>
            <a:normAutofit/>
          </a:bodyPr>
          <a:lstStyle/>
          <a:p>
            <a:r>
              <a:rPr lang="en-US" sz="4000" dirty="0"/>
              <a:t>CheXNet : Radiologist-Level Pneumonia Detection on Chest X-Rays with Deep Learning</a:t>
            </a:r>
          </a:p>
        </p:txBody>
      </p:sp>
      <p:sp>
        <p:nvSpPr>
          <p:cNvPr id="3" name="Subtitle 2">
            <a:extLst>
              <a:ext uri="{FF2B5EF4-FFF2-40B4-BE49-F238E27FC236}">
                <a16:creationId xmlns:a16="http://schemas.microsoft.com/office/drawing/2014/main" id="{16BBD40F-965B-0447-A1DA-B676A7EC06B9}"/>
              </a:ext>
            </a:extLst>
          </p:cNvPr>
          <p:cNvSpPr>
            <a:spLocks noGrp="1"/>
          </p:cNvSpPr>
          <p:nvPr>
            <p:ph type="subTitle" idx="1"/>
          </p:nvPr>
        </p:nvSpPr>
        <p:spPr>
          <a:xfrm>
            <a:off x="292231" y="4910499"/>
            <a:ext cx="8808940" cy="45719"/>
          </a:xfrm>
        </p:spPr>
        <p:txBody>
          <a:bodyPr>
            <a:normAutofit fontScale="25000" lnSpcReduction="20000"/>
          </a:bodyPr>
          <a:lstStyle/>
          <a:p>
            <a:pPr algn="l"/>
            <a:endParaRPr lang="en-US" dirty="0"/>
          </a:p>
          <a:p>
            <a:pPr algn="l"/>
            <a:r>
              <a:rPr lang="en-US" sz="9200" dirty="0"/>
              <a:t>Name : Manas Abhinay Gajula</a:t>
            </a:r>
          </a:p>
          <a:p>
            <a:pPr algn="l"/>
            <a:r>
              <a:rPr lang="en-US" sz="9200" dirty="0"/>
              <a:t>Student id #: 700757201</a:t>
            </a:r>
          </a:p>
          <a:p>
            <a:endParaRPr lang="en-US" dirty="0"/>
          </a:p>
        </p:txBody>
      </p:sp>
    </p:spTree>
    <p:extLst>
      <p:ext uri="{BB962C8B-B14F-4D97-AF65-F5344CB8AC3E}">
        <p14:creationId xmlns:p14="http://schemas.microsoft.com/office/powerpoint/2010/main" val="115478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4E38F-94E8-B769-76FE-3E72E06A4934}"/>
              </a:ext>
            </a:extLst>
          </p:cNvPr>
          <p:cNvSpPr>
            <a:spLocks noGrp="1"/>
          </p:cNvSpPr>
          <p:nvPr>
            <p:ph idx="1"/>
          </p:nvPr>
        </p:nvSpPr>
        <p:spPr>
          <a:xfrm>
            <a:off x="240633" y="513347"/>
            <a:ext cx="11823030" cy="4952998"/>
          </a:xfrm>
        </p:spPr>
        <p:txBody>
          <a:bodyPr/>
          <a:lstStyle/>
          <a:p>
            <a:r>
              <a:rPr lang="en-US" b="1" dirty="0"/>
              <a:t>Limitations:</a:t>
            </a:r>
          </a:p>
          <a:p>
            <a:pPr lvl="1"/>
            <a:r>
              <a:rPr lang="en-US" b="1" dirty="0"/>
              <a:t>Limited View</a:t>
            </a:r>
            <a:r>
              <a:rPr lang="en-US" dirty="0"/>
              <a:t>: Only frontal radiographs were used, but up to 15% of accurate diagnoses require lateral views</a:t>
            </a:r>
          </a:p>
          <a:p>
            <a:pPr lvl="1"/>
            <a:r>
              <a:rPr lang="en-US" b="1" dirty="0"/>
              <a:t>Lack of Patient History</a:t>
            </a:r>
            <a:r>
              <a:rPr lang="en-US" dirty="0"/>
              <a:t>: Neither the model nor radiologists had access to patient history, which can impact diagnostic performance.</a:t>
            </a:r>
          </a:p>
          <a:p>
            <a:pPr lvl="1"/>
            <a:r>
              <a:rPr lang="en-US" b="1" dirty="0"/>
              <a:t>Generalization Challenges</a:t>
            </a:r>
            <a:r>
              <a:rPr lang="en-US" dirty="0"/>
              <a:t>: Requires large annotated datasets for effective training and may face difficulties generalizing to different clinical settings and populations.</a:t>
            </a:r>
          </a:p>
        </p:txBody>
      </p:sp>
    </p:spTree>
    <p:extLst>
      <p:ext uri="{BB962C8B-B14F-4D97-AF65-F5344CB8AC3E}">
        <p14:creationId xmlns:p14="http://schemas.microsoft.com/office/powerpoint/2010/main" val="180563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382E-B3FC-2C28-24E4-EF6CC343326B}"/>
              </a:ext>
            </a:extLst>
          </p:cNvPr>
          <p:cNvSpPr>
            <a:spLocks noGrp="1"/>
          </p:cNvSpPr>
          <p:nvPr>
            <p:ph type="title"/>
          </p:nvPr>
        </p:nvSpPr>
        <p:spPr>
          <a:xfrm>
            <a:off x="1451579" y="160422"/>
            <a:ext cx="9291215" cy="866274"/>
          </a:xfrm>
        </p:spPr>
        <p:txBody>
          <a:bodyPr/>
          <a:lstStyle/>
          <a:p>
            <a:r>
              <a:rPr lang="en-US" dirty="0"/>
              <a:t>references</a:t>
            </a:r>
          </a:p>
        </p:txBody>
      </p:sp>
      <p:sp>
        <p:nvSpPr>
          <p:cNvPr id="3" name="Content Placeholder 2">
            <a:extLst>
              <a:ext uri="{FF2B5EF4-FFF2-40B4-BE49-F238E27FC236}">
                <a16:creationId xmlns:a16="http://schemas.microsoft.com/office/drawing/2014/main" id="{D0ADE199-93A9-54FF-3B12-09BF6EBD65A7}"/>
              </a:ext>
            </a:extLst>
          </p:cNvPr>
          <p:cNvSpPr>
            <a:spLocks noGrp="1"/>
          </p:cNvSpPr>
          <p:nvPr>
            <p:ph idx="1"/>
          </p:nvPr>
        </p:nvSpPr>
        <p:spPr>
          <a:xfrm>
            <a:off x="272716" y="850232"/>
            <a:ext cx="11582399" cy="4616113"/>
          </a:xfrm>
        </p:spPr>
        <p:txBody>
          <a:bodyPr>
            <a:normAutofit fontScale="92500" lnSpcReduction="20000"/>
          </a:bodyPr>
          <a:lstStyle/>
          <a:p>
            <a:r>
              <a:rPr lang="en-US" dirty="0"/>
              <a:t>Wang, X., Peng, Y., Lu, L., et al. (2017). ChestX-ray8: Hospital-scale chest x-ray database and benchmarks on weakly-supervised classification and localization of common thorax diseases. </a:t>
            </a:r>
            <a:r>
              <a:rPr lang="en-US" dirty="0" err="1"/>
              <a:t>arXiv</a:t>
            </a:r>
            <a:r>
              <a:rPr lang="en-US" dirty="0"/>
              <a:t> preprint arXiv:1705.02315.</a:t>
            </a:r>
          </a:p>
          <a:p>
            <a:r>
              <a:rPr lang="en-US" dirty="0" err="1"/>
              <a:t>Rajpurkar</a:t>
            </a:r>
            <a:r>
              <a:rPr lang="en-US" dirty="0"/>
              <a:t>, P., </a:t>
            </a:r>
            <a:r>
              <a:rPr lang="en-US" dirty="0" err="1"/>
              <a:t>Hannun</a:t>
            </a:r>
            <a:r>
              <a:rPr lang="en-US" dirty="0"/>
              <a:t>, A. Y., </a:t>
            </a:r>
            <a:r>
              <a:rPr lang="en-US" dirty="0" err="1"/>
              <a:t>Haghpanahi</a:t>
            </a:r>
            <a:r>
              <a:rPr lang="en-US" dirty="0"/>
              <a:t>, M., et al. (2017). Cardiologist-level arrhythmia detection with convolutional neural networks. </a:t>
            </a:r>
            <a:r>
              <a:rPr lang="en-US" dirty="0" err="1"/>
              <a:t>arXiv</a:t>
            </a:r>
            <a:r>
              <a:rPr lang="en-US" dirty="0"/>
              <a:t> preprint arXiv:1707.01836.</a:t>
            </a:r>
          </a:p>
          <a:p>
            <a:r>
              <a:rPr lang="en-US" dirty="0" err="1"/>
              <a:t>Kingma</a:t>
            </a:r>
            <a:r>
              <a:rPr lang="en-US" dirty="0"/>
              <a:t>, D., &amp; Ba, J. (2014). Adam: A method for stochastic optimization. </a:t>
            </a:r>
            <a:r>
              <a:rPr lang="en-US" dirty="0" err="1"/>
              <a:t>arXiv</a:t>
            </a:r>
            <a:r>
              <a:rPr lang="en-US" dirty="0"/>
              <a:t> preprint arXiv:1412.6980.</a:t>
            </a:r>
          </a:p>
          <a:p>
            <a:r>
              <a:rPr lang="en-US" dirty="0"/>
              <a:t>Huang, G., Liu, Z., Van Der </a:t>
            </a:r>
            <a:r>
              <a:rPr lang="en-US" dirty="0" err="1"/>
              <a:t>Maaten</a:t>
            </a:r>
            <a:r>
              <a:rPr lang="en-US" dirty="0"/>
              <a:t>, L., &amp; Weinberger, K. Q. (2016). Densely connected convolutional networks. In Proceedings of the IEEE Conference on Computer Vision and Pattern Recognition (CVPR), pp. 4700–4708.</a:t>
            </a:r>
          </a:p>
          <a:p>
            <a:r>
              <a:rPr lang="en-US" dirty="0" err="1"/>
              <a:t>Ioffe</a:t>
            </a:r>
            <a:r>
              <a:rPr lang="en-US" dirty="0"/>
              <a:t>, S., &amp; </a:t>
            </a:r>
            <a:r>
              <a:rPr lang="en-US" dirty="0" err="1"/>
              <a:t>Szegedy</a:t>
            </a:r>
            <a:r>
              <a:rPr lang="en-US" dirty="0"/>
              <a:t>, C. (2015). Batch normalization: Accelerating deep network training by reducing internal covariate shift. In Proceedings of the 32nd International Conference on Machine Learning (ICML), pp. 448–456.</a:t>
            </a:r>
          </a:p>
        </p:txBody>
      </p:sp>
    </p:spTree>
    <p:extLst>
      <p:ext uri="{BB962C8B-B14F-4D97-AF65-F5344CB8AC3E}">
        <p14:creationId xmlns:p14="http://schemas.microsoft.com/office/powerpoint/2010/main" val="4182753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DF60-CCD2-9FAE-CD48-596BE561142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2279008-BC63-E887-6315-29174F600CF8}"/>
              </a:ext>
            </a:extLst>
          </p:cNvPr>
          <p:cNvSpPr>
            <a:spLocks noGrp="1"/>
          </p:cNvSpPr>
          <p:nvPr>
            <p:ph idx="1"/>
          </p:nvPr>
        </p:nvSpPr>
        <p:spPr>
          <a:xfrm>
            <a:off x="1155031" y="2015732"/>
            <a:ext cx="10860505" cy="3919847"/>
          </a:xfrm>
        </p:spPr>
        <p:txBody>
          <a:bodyPr/>
          <a:lstStyle/>
          <a:p>
            <a:r>
              <a:rPr lang="en-US" sz="1600" dirty="0"/>
              <a:t>Pneumonia is a major global health concern, contributing significantly to illness and death.</a:t>
            </a:r>
          </a:p>
          <a:p>
            <a:r>
              <a:rPr lang="en-US" sz="1600" b="1" dirty="0"/>
              <a:t>Chest X-rays</a:t>
            </a:r>
            <a:r>
              <a:rPr lang="en-US" sz="1600" dirty="0"/>
              <a:t> are the most common imaging tool for diagnosing pneumonia and other thoracic diseases.</a:t>
            </a:r>
          </a:p>
          <a:p>
            <a:r>
              <a:rPr lang="en-US" sz="1600" b="1" dirty="0"/>
              <a:t>Challenges:</a:t>
            </a:r>
          </a:p>
          <a:p>
            <a:pPr lvl="1"/>
            <a:r>
              <a:rPr lang="en-US" sz="1600" dirty="0"/>
              <a:t>Two-thirds of the global population lacks access to radiology diagnostics.</a:t>
            </a:r>
          </a:p>
          <a:p>
            <a:pPr lvl="1"/>
            <a:r>
              <a:rPr lang="en-US" sz="1600" dirty="0"/>
              <a:t>There is a shortage of radiologists, leading to increased mortality from treatable diseases.</a:t>
            </a:r>
          </a:p>
          <a:p>
            <a:r>
              <a:rPr lang="en-US" sz="1600" b="1" dirty="0"/>
              <a:t>Existing Methods</a:t>
            </a:r>
            <a:r>
              <a:rPr lang="en-US" sz="1600" dirty="0"/>
              <a:t>:</a:t>
            </a:r>
          </a:p>
          <a:p>
            <a:pPr lvl="1"/>
            <a:r>
              <a:rPr lang="en-US" sz="1600" dirty="0"/>
              <a:t>Reliant on expert radiologists for interpretation.</a:t>
            </a:r>
          </a:p>
          <a:p>
            <a:pPr lvl="1"/>
            <a:r>
              <a:rPr lang="en-US" sz="1600" dirty="0"/>
              <a:t>High variability and subjectivity in diagnosis.</a:t>
            </a:r>
          </a:p>
          <a:p>
            <a:pPr marL="0" indent="0">
              <a:buNone/>
            </a:pPr>
            <a:endParaRPr lang="en-US" sz="1800" dirty="0"/>
          </a:p>
        </p:txBody>
      </p:sp>
    </p:spTree>
    <p:extLst>
      <p:ext uri="{BB962C8B-B14F-4D97-AF65-F5344CB8AC3E}">
        <p14:creationId xmlns:p14="http://schemas.microsoft.com/office/powerpoint/2010/main" val="154094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7C8EF1-0420-D340-D7F5-536FE0D4D41E}"/>
              </a:ext>
            </a:extLst>
          </p:cNvPr>
          <p:cNvSpPr txBox="1"/>
          <p:nvPr/>
        </p:nvSpPr>
        <p:spPr>
          <a:xfrm>
            <a:off x="357438" y="922238"/>
            <a:ext cx="11545803" cy="923330"/>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b="1" dirty="0"/>
              <a:t>Objective:</a:t>
            </a:r>
          </a:p>
          <a:p>
            <a:pPr marL="742950" lvl="1" indent="-285750">
              <a:buClr>
                <a:schemeClr val="accent1"/>
              </a:buClr>
              <a:buFont typeface="Arial" panose="020B0604020202020204" pitchFamily="34" charset="0"/>
              <a:buChar char="•"/>
            </a:pPr>
            <a:r>
              <a:rPr lang="en-US" dirty="0"/>
              <a:t>To develop a deep learning model, </a:t>
            </a:r>
            <a:r>
              <a:rPr lang="en-US" b="1" dirty="0"/>
              <a:t>CheXNet</a:t>
            </a:r>
            <a:r>
              <a:rPr lang="en-US" dirty="0"/>
              <a:t>, for pneumonia detection that exceeds the performance of practicing radiologists</a:t>
            </a:r>
          </a:p>
        </p:txBody>
      </p:sp>
      <p:pic>
        <p:nvPicPr>
          <p:cNvPr id="5" name="Picture 4">
            <a:extLst>
              <a:ext uri="{FF2B5EF4-FFF2-40B4-BE49-F238E27FC236}">
                <a16:creationId xmlns:a16="http://schemas.microsoft.com/office/drawing/2014/main" id="{8F712B18-E3E0-5282-5692-919B9B691C6D}"/>
              </a:ext>
            </a:extLst>
          </p:cNvPr>
          <p:cNvPicPr>
            <a:picLocks noChangeAspect="1"/>
          </p:cNvPicPr>
          <p:nvPr/>
        </p:nvPicPr>
        <p:blipFill>
          <a:blip r:embed="rId2"/>
          <a:stretch>
            <a:fillRect/>
          </a:stretch>
        </p:blipFill>
        <p:spPr>
          <a:xfrm>
            <a:off x="2851129" y="2186443"/>
            <a:ext cx="4912306" cy="3559933"/>
          </a:xfrm>
          <a:prstGeom prst="rect">
            <a:avLst/>
          </a:prstGeom>
          <a:ln>
            <a:noFill/>
          </a:ln>
          <a:effectLst>
            <a:softEdge rad="112500"/>
          </a:effectLst>
        </p:spPr>
      </p:pic>
    </p:spTree>
    <p:extLst>
      <p:ext uri="{BB962C8B-B14F-4D97-AF65-F5344CB8AC3E}">
        <p14:creationId xmlns:p14="http://schemas.microsoft.com/office/powerpoint/2010/main" val="203390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3E9B-5CD1-1245-7036-A37E76D64F18}"/>
              </a:ext>
            </a:extLst>
          </p:cNvPr>
          <p:cNvSpPr>
            <a:spLocks noGrp="1"/>
          </p:cNvSpPr>
          <p:nvPr>
            <p:ph type="title"/>
          </p:nvPr>
        </p:nvSpPr>
        <p:spPr>
          <a:xfrm>
            <a:off x="1451579" y="385012"/>
            <a:ext cx="9291215" cy="721894"/>
          </a:xfrm>
        </p:spPr>
        <p:txBody>
          <a:bodyPr/>
          <a:lstStyle/>
          <a:p>
            <a:r>
              <a:rPr lang="en-US" dirty="0"/>
              <a:t>motivation</a:t>
            </a:r>
          </a:p>
        </p:txBody>
      </p:sp>
      <p:sp>
        <p:nvSpPr>
          <p:cNvPr id="3" name="Content Placeholder 2">
            <a:extLst>
              <a:ext uri="{FF2B5EF4-FFF2-40B4-BE49-F238E27FC236}">
                <a16:creationId xmlns:a16="http://schemas.microsoft.com/office/drawing/2014/main" id="{0D2EDE27-7000-8465-92CA-38E3AC47CE20}"/>
              </a:ext>
            </a:extLst>
          </p:cNvPr>
          <p:cNvSpPr>
            <a:spLocks noGrp="1"/>
          </p:cNvSpPr>
          <p:nvPr>
            <p:ph idx="1"/>
          </p:nvPr>
        </p:nvSpPr>
        <p:spPr>
          <a:xfrm>
            <a:off x="277907" y="1106906"/>
            <a:ext cx="10883152" cy="4359440"/>
          </a:xfrm>
        </p:spPr>
        <p:txBody>
          <a:bodyPr/>
          <a:lstStyle/>
          <a:p>
            <a:r>
              <a:rPr lang="en-US" b="1" dirty="0"/>
              <a:t>Difficulties on Pneumonia Detection</a:t>
            </a:r>
            <a:r>
              <a:rPr lang="en-US" dirty="0"/>
              <a:t>:</a:t>
            </a:r>
          </a:p>
          <a:p>
            <a:pPr lvl="1"/>
            <a:r>
              <a:rPr lang="en-US" dirty="0"/>
              <a:t>The appearance of pneumonia in X-ray images is often vague can overlap with other diagnoses can mimic many other benign abnormalities.</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r>
              <a:rPr lang="en-US" dirty="0"/>
              <a:t>Traditional diagnostic methods rely heavily on radiologist expertise, which can vary significantly. Additionally, access to skilled radiologists is limited in many regions, leading to missed or delayed diagnoses</a:t>
            </a:r>
          </a:p>
        </p:txBody>
      </p:sp>
      <p:pic>
        <p:nvPicPr>
          <p:cNvPr id="7" name="Picture 6">
            <a:extLst>
              <a:ext uri="{FF2B5EF4-FFF2-40B4-BE49-F238E27FC236}">
                <a16:creationId xmlns:a16="http://schemas.microsoft.com/office/drawing/2014/main" id="{287E5E52-4CE0-C344-26AA-29857D1B572C}"/>
              </a:ext>
            </a:extLst>
          </p:cNvPr>
          <p:cNvPicPr>
            <a:picLocks noChangeAspect="1"/>
          </p:cNvPicPr>
          <p:nvPr/>
        </p:nvPicPr>
        <p:blipFill>
          <a:blip r:embed="rId2"/>
          <a:stretch>
            <a:fillRect/>
          </a:stretch>
        </p:blipFill>
        <p:spPr>
          <a:xfrm>
            <a:off x="3592613" y="2436175"/>
            <a:ext cx="5006774" cy="1700901"/>
          </a:xfrm>
          <a:prstGeom prst="rect">
            <a:avLst/>
          </a:prstGeom>
          <a:ln>
            <a:noFill/>
          </a:ln>
          <a:effectLst>
            <a:softEdge rad="112500"/>
          </a:effectLst>
        </p:spPr>
      </p:pic>
    </p:spTree>
    <p:extLst>
      <p:ext uri="{BB962C8B-B14F-4D97-AF65-F5344CB8AC3E}">
        <p14:creationId xmlns:p14="http://schemas.microsoft.com/office/powerpoint/2010/main" val="82276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552673-E756-A118-41EF-8520F0277FC2}"/>
              </a:ext>
            </a:extLst>
          </p:cNvPr>
          <p:cNvSpPr txBox="1"/>
          <p:nvPr/>
        </p:nvSpPr>
        <p:spPr>
          <a:xfrm>
            <a:off x="208547" y="513347"/>
            <a:ext cx="8502316" cy="5078313"/>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dirty="0"/>
              <a:t> </a:t>
            </a:r>
            <a:r>
              <a:rPr lang="en-US" b="1" dirty="0"/>
              <a:t>Convolutional Neural Networks go deeper</a:t>
            </a:r>
            <a:r>
              <a:rPr lang="en-US" dirty="0"/>
              <a:t>:</a:t>
            </a:r>
          </a:p>
          <a:p>
            <a:pPr marL="742950" lvl="1" indent="-285750">
              <a:buClr>
                <a:schemeClr val="accent1"/>
              </a:buClr>
              <a:buFont typeface="Arial" panose="020B0604020202020204" pitchFamily="34" charset="0"/>
              <a:buChar char="•"/>
            </a:pPr>
            <a:r>
              <a:rPr lang="en-US" dirty="0"/>
              <a:t>The path for information from the input layer until the output layer (and for the gradient in the opposite direction) becomes so big, that they can get vanished before reaching the other side</a:t>
            </a:r>
          </a:p>
          <a:p>
            <a:pPr lvl="1">
              <a:buClr>
                <a:schemeClr val="accent1"/>
              </a:buClr>
            </a:pPr>
            <a:endParaRPr lang="en-US" dirty="0"/>
          </a:p>
          <a:p>
            <a:pPr marL="285750" indent="-285750">
              <a:buClr>
                <a:schemeClr val="accent1"/>
              </a:buClr>
              <a:buFont typeface="Arial" panose="020B0604020202020204" pitchFamily="34" charset="0"/>
              <a:buChar char="•"/>
            </a:pPr>
            <a:r>
              <a:rPr lang="en-US" b="1" dirty="0"/>
              <a:t>Potential of AI Technology</a:t>
            </a:r>
            <a:r>
              <a:rPr lang="en-US" dirty="0"/>
              <a:t>:</a:t>
            </a:r>
          </a:p>
          <a:p>
            <a:pPr marL="742950" lvl="1" indent="-285750">
              <a:buClr>
                <a:schemeClr val="accent1"/>
              </a:buClr>
              <a:buFont typeface="Arial" panose="020B0604020202020204" pitchFamily="34" charset="0"/>
              <a:buChar char="•"/>
            </a:pPr>
            <a:r>
              <a:rPr lang="en-US" dirty="0"/>
              <a:t>Leveraging deep learning and artificial intelligence (AI) can enhance the accuracy and efficiency of pneumonia detection from chest X-rays. AI systems can process large volumes of data quickly, providing reliable results and supporting healthcare professionals in their diagnostic processes.</a:t>
            </a:r>
          </a:p>
          <a:p>
            <a:pPr lvl="1">
              <a:buClr>
                <a:schemeClr val="accent1"/>
              </a:buClr>
            </a:pPr>
            <a:endParaRPr lang="en-US" dirty="0"/>
          </a:p>
          <a:p>
            <a:pPr marL="285750" indent="-285750">
              <a:buClr>
                <a:schemeClr val="accent1"/>
              </a:buClr>
              <a:buFont typeface="Arial" panose="020B0604020202020204" pitchFamily="34" charset="0"/>
              <a:buChar char="•"/>
            </a:pPr>
            <a:r>
              <a:rPr lang="en-US" b="1" dirty="0"/>
              <a:t>CheXNet:</a:t>
            </a:r>
          </a:p>
          <a:p>
            <a:pPr marL="742950" lvl="1" indent="-285750">
              <a:buClr>
                <a:schemeClr val="accent1"/>
              </a:buClr>
              <a:buFont typeface="Arial" panose="020B0604020202020204" pitchFamily="34" charset="0"/>
              <a:buChar char="•"/>
            </a:pPr>
            <a:r>
              <a:rPr lang="en-US" dirty="0"/>
              <a:t>This a type of image </a:t>
            </a:r>
            <a:r>
              <a:rPr lang="en-US" dirty="0" err="1"/>
              <a:t>analysing</a:t>
            </a:r>
            <a:r>
              <a:rPr lang="en-US" dirty="0"/>
              <a:t> AI called a </a:t>
            </a:r>
            <a:r>
              <a:rPr lang="en-US" dirty="0" err="1"/>
              <a:t>DenseNet</a:t>
            </a:r>
            <a:r>
              <a:rPr lang="en-US" dirty="0"/>
              <a:t> (a variant of a </a:t>
            </a:r>
            <a:r>
              <a:rPr lang="en-US" dirty="0" err="1"/>
              <a:t>ConvNet</a:t>
            </a:r>
            <a:r>
              <a:rPr lang="en-US" dirty="0"/>
              <a:t>, similar to a </a:t>
            </a:r>
            <a:r>
              <a:rPr lang="en-US" dirty="0" err="1"/>
              <a:t>ResNet</a:t>
            </a:r>
            <a:r>
              <a:rPr lang="en-US" dirty="0"/>
              <a:t>) that was trained to detect abnormalities on chest x-rays, using the ChestXray14 dataset.</a:t>
            </a:r>
          </a:p>
          <a:p>
            <a:pPr marL="285750" indent="-285750">
              <a:buClr>
                <a:schemeClr val="accent1"/>
              </a:buClr>
              <a:buFont typeface="Arial" panose="020B0604020202020204" pitchFamily="34" charset="0"/>
              <a:buChar char="•"/>
            </a:pPr>
            <a:endParaRPr lang="en-US" dirty="0"/>
          </a:p>
          <a:p>
            <a:pPr>
              <a:buClr>
                <a:schemeClr val="accent1"/>
              </a:buClr>
            </a:pPr>
            <a:endParaRPr lang="en-US" dirty="0"/>
          </a:p>
        </p:txBody>
      </p:sp>
      <p:pic>
        <p:nvPicPr>
          <p:cNvPr id="5" name="Picture 4">
            <a:extLst>
              <a:ext uri="{FF2B5EF4-FFF2-40B4-BE49-F238E27FC236}">
                <a16:creationId xmlns:a16="http://schemas.microsoft.com/office/drawing/2014/main" id="{53AD44CB-3EF7-B95D-DD09-4FC4C57006A3}"/>
              </a:ext>
            </a:extLst>
          </p:cNvPr>
          <p:cNvPicPr>
            <a:picLocks noChangeAspect="1"/>
          </p:cNvPicPr>
          <p:nvPr/>
        </p:nvPicPr>
        <p:blipFill>
          <a:blip r:embed="rId2"/>
          <a:stretch>
            <a:fillRect/>
          </a:stretch>
        </p:blipFill>
        <p:spPr>
          <a:xfrm>
            <a:off x="9305556" y="588666"/>
            <a:ext cx="2677897" cy="4458464"/>
          </a:xfrm>
          <a:prstGeom prst="rect">
            <a:avLst/>
          </a:prstGeom>
          <a:ln>
            <a:noFill/>
          </a:ln>
          <a:effectLst>
            <a:softEdge rad="112500"/>
          </a:effectLst>
        </p:spPr>
      </p:pic>
    </p:spTree>
    <p:extLst>
      <p:ext uri="{BB962C8B-B14F-4D97-AF65-F5344CB8AC3E}">
        <p14:creationId xmlns:p14="http://schemas.microsoft.com/office/powerpoint/2010/main" val="2237804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D11D-39A7-5E95-7EC1-12D00EB5710D}"/>
              </a:ext>
            </a:extLst>
          </p:cNvPr>
          <p:cNvSpPr>
            <a:spLocks noGrp="1"/>
          </p:cNvSpPr>
          <p:nvPr>
            <p:ph type="title"/>
          </p:nvPr>
        </p:nvSpPr>
        <p:spPr>
          <a:xfrm>
            <a:off x="1447191" y="98612"/>
            <a:ext cx="9295603" cy="607242"/>
          </a:xfrm>
        </p:spPr>
        <p:txBody>
          <a:bodyPr>
            <a:normAutofit fontScale="90000"/>
          </a:bodyPr>
          <a:lstStyle/>
          <a:p>
            <a:r>
              <a:rPr lang="en-US" dirty="0"/>
              <a:t>CheXNet: Advanced Pneumonia Detection</a:t>
            </a:r>
          </a:p>
        </p:txBody>
      </p:sp>
      <p:sp>
        <p:nvSpPr>
          <p:cNvPr id="4" name="Content Placeholder 3">
            <a:extLst>
              <a:ext uri="{FF2B5EF4-FFF2-40B4-BE49-F238E27FC236}">
                <a16:creationId xmlns:a16="http://schemas.microsoft.com/office/drawing/2014/main" id="{F0A56BED-F202-3119-3351-7B3DA6205F68}"/>
              </a:ext>
            </a:extLst>
          </p:cNvPr>
          <p:cNvSpPr>
            <a:spLocks noGrp="1"/>
          </p:cNvSpPr>
          <p:nvPr>
            <p:ph sz="half" idx="2"/>
          </p:nvPr>
        </p:nvSpPr>
        <p:spPr>
          <a:xfrm>
            <a:off x="448235" y="705854"/>
            <a:ext cx="5487750" cy="4762873"/>
          </a:xfrm>
        </p:spPr>
        <p:txBody>
          <a:bodyPr>
            <a:normAutofit fontScale="85000" lnSpcReduction="10000"/>
          </a:bodyPr>
          <a:lstStyle/>
          <a:p>
            <a:r>
              <a:rPr lang="en-US" b="1" dirty="0"/>
              <a:t>Architecture</a:t>
            </a:r>
            <a:r>
              <a:rPr lang="en-US" dirty="0"/>
              <a:t>:</a:t>
            </a:r>
          </a:p>
          <a:p>
            <a:pPr lvl="1"/>
            <a:r>
              <a:rPr lang="en-US" dirty="0"/>
              <a:t>121-layer Dense Convolutional Network (</a:t>
            </a:r>
            <a:r>
              <a:rPr lang="en-US" dirty="0" err="1"/>
              <a:t>DenseNet</a:t>
            </a:r>
            <a:r>
              <a:rPr lang="en-US" dirty="0"/>
              <a:t>)</a:t>
            </a:r>
          </a:p>
          <a:p>
            <a:pPr lvl="1"/>
            <a:r>
              <a:rPr lang="en-US" dirty="0"/>
              <a:t>Enhances information flow and gradient propagation</a:t>
            </a:r>
          </a:p>
          <a:p>
            <a:r>
              <a:rPr lang="en-US" b="1" dirty="0"/>
              <a:t>Input</a:t>
            </a:r>
            <a:r>
              <a:rPr lang="en-US" dirty="0"/>
              <a:t>:</a:t>
            </a:r>
          </a:p>
          <a:p>
            <a:pPr lvl="1"/>
            <a:r>
              <a:rPr lang="en-US" dirty="0"/>
              <a:t>Chest X-ray images</a:t>
            </a:r>
          </a:p>
          <a:p>
            <a:r>
              <a:rPr lang="en-US" b="1" dirty="0"/>
              <a:t>Output</a:t>
            </a:r>
            <a:r>
              <a:rPr lang="en-US" dirty="0"/>
              <a:t>:</a:t>
            </a:r>
          </a:p>
          <a:p>
            <a:pPr lvl="1"/>
            <a:r>
              <a:rPr lang="en-US" dirty="0"/>
              <a:t>Probability of pneumonia</a:t>
            </a:r>
          </a:p>
          <a:p>
            <a:pPr lvl="1"/>
            <a:r>
              <a:rPr lang="en-US" dirty="0"/>
              <a:t>Heatmap for localization of affected areas</a:t>
            </a:r>
          </a:p>
          <a:p>
            <a:r>
              <a:rPr lang="en-US" b="1" dirty="0"/>
              <a:t>Key Techniques</a:t>
            </a:r>
            <a:r>
              <a:rPr lang="en-US" dirty="0"/>
              <a:t>:</a:t>
            </a:r>
          </a:p>
          <a:p>
            <a:pPr lvl="1"/>
            <a:r>
              <a:rPr lang="en-US" b="1" dirty="0"/>
              <a:t>Dense Connections</a:t>
            </a:r>
            <a:r>
              <a:rPr lang="en-US" dirty="0"/>
              <a:t>: Improves feature reuse and gradient flow</a:t>
            </a:r>
          </a:p>
          <a:p>
            <a:pPr lvl="1"/>
            <a:r>
              <a:rPr lang="en-US" b="1" dirty="0"/>
              <a:t>Batch Normalization</a:t>
            </a:r>
            <a:r>
              <a:rPr lang="en-US" dirty="0"/>
              <a:t>: Stabilizes and speeds up training</a:t>
            </a:r>
          </a:p>
          <a:p>
            <a:endParaRPr lang="en-US" dirty="0"/>
          </a:p>
        </p:txBody>
      </p:sp>
      <p:sp>
        <p:nvSpPr>
          <p:cNvPr id="6" name="Content Placeholder 5">
            <a:extLst>
              <a:ext uri="{FF2B5EF4-FFF2-40B4-BE49-F238E27FC236}">
                <a16:creationId xmlns:a16="http://schemas.microsoft.com/office/drawing/2014/main" id="{CB92F1F3-7EC1-83D9-5ED1-4FEEB6FA0EC9}"/>
              </a:ext>
            </a:extLst>
          </p:cNvPr>
          <p:cNvSpPr>
            <a:spLocks noGrp="1"/>
          </p:cNvSpPr>
          <p:nvPr>
            <p:ph sz="quarter" idx="4"/>
          </p:nvPr>
        </p:nvSpPr>
        <p:spPr>
          <a:xfrm>
            <a:off x="6256025" y="695991"/>
            <a:ext cx="4488794" cy="4762872"/>
          </a:xfrm>
        </p:spPr>
        <p:txBody>
          <a:bodyPr>
            <a:normAutofit fontScale="85000" lnSpcReduction="10000"/>
          </a:bodyPr>
          <a:lstStyle/>
          <a:p>
            <a:r>
              <a:rPr lang="en-US" b="1" dirty="0"/>
              <a:t>Loss Function</a:t>
            </a:r>
            <a:r>
              <a:rPr lang="en-US" dirty="0"/>
              <a:t>:</a:t>
            </a:r>
          </a:p>
          <a:p>
            <a:pPr lvl="1"/>
            <a:r>
              <a:rPr lang="en-US" dirty="0"/>
              <a:t>Weighted Binary Cross-Entropy:</a:t>
            </a:r>
          </a:p>
          <a:p>
            <a:pPr lvl="1"/>
            <a:endParaRPr lang="en-US" dirty="0"/>
          </a:p>
        </p:txBody>
      </p:sp>
      <p:pic>
        <p:nvPicPr>
          <p:cNvPr id="8" name="Picture 7">
            <a:extLst>
              <a:ext uri="{FF2B5EF4-FFF2-40B4-BE49-F238E27FC236}">
                <a16:creationId xmlns:a16="http://schemas.microsoft.com/office/drawing/2014/main" id="{709F0E63-5619-0DCB-F13A-F99CDEEE1CC0}"/>
              </a:ext>
            </a:extLst>
          </p:cNvPr>
          <p:cNvPicPr>
            <a:picLocks noChangeAspect="1"/>
          </p:cNvPicPr>
          <p:nvPr/>
        </p:nvPicPr>
        <p:blipFill>
          <a:blip r:embed="rId2"/>
          <a:stretch>
            <a:fillRect/>
          </a:stretch>
        </p:blipFill>
        <p:spPr>
          <a:xfrm>
            <a:off x="6651811" y="1527743"/>
            <a:ext cx="4607859" cy="1152704"/>
          </a:xfrm>
          <a:prstGeom prst="rect">
            <a:avLst/>
          </a:prstGeom>
        </p:spPr>
      </p:pic>
    </p:spTree>
    <p:extLst>
      <p:ext uri="{BB962C8B-B14F-4D97-AF65-F5344CB8AC3E}">
        <p14:creationId xmlns:p14="http://schemas.microsoft.com/office/powerpoint/2010/main" val="259196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B55A-CF2A-FD10-4D21-501B49A64998}"/>
              </a:ext>
            </a:extLst>
          </p:cNvPr>
          <p:cNvSpPr>
            <a:spLocks noGrp="1"/>
          </p:cNvSpPr>
          <p:nvPr>
            <p:ph type="title"/>
          </p:nvPr>
        </p:nvSpPr>
        <p:spPr>
          <a:xfrm>
            <a:off x="0" y="1"/>
            <a:ext cx="12191999" cy="930441"/>
          </a:xfrm>
        </p:spPr>
        <p:txBody>
          <a:bodyPr/>
          <a:lstStyle/>
          <a:p>
            <a:r>
              <a:rPr lang="en-US" dirty="0"/>
              <a:t>CheXNet: Data and Training</a:t>
            </a:r>
          </a:p>
        </p:txBody>
      </p:sp>
      <p:sp>
        <p:nvSpPr>
          <p:cNvPr id="3" name="Content Placeholder 2">
            <a:extLst>
              <a:ext uri="{FF2B5EF4-FFF2-40B4-BE49-F238E27FC236}">
                <a16:creationId xmlns:a16="http://schemas.microsoft.com/office/drawing/2014/main" id="{6919F343-9862-FA34-872D-C39D0724C818}"/>
              </a:ext>
            </a:extLst>
          </p:cNvPr>
          <p:cNvSpPr>
            <a:spLocks noGrp="1"/>
          </p:cNvSpPr>
          <p:nvPr>
            <p:ph sz="half" idx="1"/>
          </p:nvPr>
        </p:nvSpPr>
        <p:spPr>
          <a:xfrm>
            <a:off x="0" y="770022"/>
            <a:ext cx="5935985" cy="5390146"/>
          </a:xfrm>
        </p:spPr>
        <p:txBody>
          <a:bodyPr/>
          <a:lstStyle/>
          <a:p>
            <a:r>
              <a:rPr lang="en-US" b="1" dirty="0"/>
              <a:t>Dataset</a:t>
            </a:r>
            <a:r>
              <a:rPr lang="en-US" dirty="0"/>
              <a:t>: ChestX-ray14 by Wang et al. (2017)</a:t>
            </a:r>
          </a:p>
          <a:p>
            <a:pPr lvl="1"/>
            <a:r>
              <a:rPr lang="en-US" dirty="0"/>
              <a:t>112,120 frontal-view X-ray images</a:t>
            </a:r>
          </a:p>
          <a:p>
            <a:pPr lvl="1"/>
            <a:r>
              <a:rPr lang="en-US" dirty="0"/>
              <a:t>30,805 unique patients</a:t>
            </a:r>
          </a:p>
          <a:p>
            <a:pPr lvl="1"/>
            <a:r>
              <a:rPr lang="en-US" dirty="0"/>
              <a:t>Annotated with up to 14 thoracic pathologies</a:t>
            </a:r>
          </a:p>
          <a:p>
            <a:r>
              <a:rPr lang="en-US" dirty="0"/>
              <a:t>Label images that have pneumonia as one of the annotated pathologies as positive examples and label all other images as negative examples.</a:t>
            </a:r>
          </a:p>
          <a:p>
            <a:r>
              <a:rPr lang="en-US" b="1" dirty="0"/>
              <a:t>Dataset Split</a:t>
            </a:r>
            <a:r>
              <a:rPr lang="en-US" dirty="0"/>
              <a:t>:</a:t>
            </a:r>
          </a:p>
          <a:p>
            <a:pPr lvl="1"/>
            <a:r>
              <a:rPr lang="en-US" b="1" dirty="0"/>
              <a:t>Training Set</a:t>
            </a:r>
            <a:r>
              <a:rPr lang="en-US" dirty="0"/>
              <a:t>: 28,744 patients, 98,637 images</a:t>
            </a:r>
          </a:p>
          <a:p>
            <a:pPr lvl="1"/>
            <a:r>
              <a:rPr lang="fr-FR" b="1" dirty="0"/>
              <a:t>Validation Set</a:t>
            </a:r>
            <a:r>
              <a:rPr lang="fr-FR" dirty="0"/>
              <a:t>: 1,672 patients, 6,351 images</a:t>
            </a:r>
          </a:p>
          <a:p>
            <a:pPr lvl="1"/>
            <a:r>
              <a:rPr lang="en-US" b="1" dirty="0"/>
              <a:t>Test Set</a:t>
            </a:r>
            <a:r>
              <a:rPr lang="en-US" dirty="0"/>
              <a:t>: 389 patients, 420 images</a:t>
            </a:r>
          </a:p>
        </p:txBody>
      </p:sp>
      <p:sp>
        <p:nvSpPr>
          <p:cNvPr id="4" name="Content Placeholder 3">
            <a:extLst>
              <a:ext uri="{FF2B5EF4-FFF2-40B4-BE49-F238E27FC236}">
                <a16:creationId xmlns:a16="http://schemas.microsoft.com/office/drawing/2014/main" id="{62FCE09B-D32C-5025-1B57-20E7ED4840A1}"/>
              </a:ext>
            </a:extLst>
          </p:cNvPr>
          <p:cNvSpPr>
            <a:spLocks noGrp="1"/>
          </p:cNvSpPr>
          <p:nvPr>
            <p:ph sz="half" idx="2"/>
          </p:nvPr>
        </p:nvSpPr>
        <p:spPr>
          <a:xfrm>
            <a:off x="6254139" y="769411"/>
            <a:ext cx="5793481" cy="4689452"/>
          </a:xfrm>
        </p:spPr>
        <p:txBody>
          <a:bodyPr/>
          <a:lstStyle/>
          <a:p>
            <a:r>
              <a:rPr lang="en-US" dirty="0"/>
              <a:t>Downscale the images to 224*224, and normalized based on mean and standard deviation</a:t>
            </a:r>
          </a:p>
          <a:p>
            <a:r>
              <a:rPr lang="en-US" dirty="0"/>
              <a:t>Augmented the training data with random horizontal flipping</a:t>
            </a:r>
          </a:p>
        </p:txBody>
      </p:sp>
    </p:spTree>
    <p:extLst>
      <p:ext uri="{BB962C8B-B14F-4D97-AF65-F5344CB8AC3E}">
        <p14:creationId xmlns:p14="http://schemas.microsoft.com/office/powerpoint/2010/main" val="380204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0866-353A-9F67-6AEB-73B73B1D0E35}"/>
              </a:ext>
            </a:extLst>
          </p:cNvPr>
          <p:cNvSpPr>
            <a:spLocks noGrp="1"/>
          </p:cNvSpPr>
          <p:nvPr>
            <p:ph type="title"/>
          </p:nvPr>
        </p:nvSpPr>
        <p:spPr>
          <a:xfrm>
            <a:off x="1449217" y="143435"/>
            <a:ext cx="9293577" cy="672353"/>
          </a:xfrm>
        </p:spPr>
        <p:txBody>
          <a:bodyPr>
            <a:normAutofit/>
          </a:bodyPr>
          <a:lstStyle/>
          <a:p>
            <a:r>
              <a:rPr lang="en-US" dirty="0"/>
              <a:t>comparison</a:t>
            </a:r>
          </a:p>
        </p:txBody>
      </p:sp>
      <p:sp>
        <p:nvSpPr>
          <p:cNvPr id="3" name="Content Placeholder 2">
            <a:extLst>
              <a:ext uri="{FF2B5EF4-FFF2-40B4-BE49-F238E27FC236}">
                <a16:creationId xmlns:a16="http://schemas.microsoft.com/office/drawing/2014/main" id="{5E3A0E5E-01DC-C822-A1D5-38B67F1B0C1D}"/>
              </a:ext>
            </a:extLst>
          </p:cNvPr>
          <p:cNvSpPr>
            <a:spLocks noGrp="1"/>
          </p:cNvSpPr>
          <p:nvPr>
            <p:ph sz="half" idx="1"/>
          </p:nvPr>
        </p:nvSpPr>
        <p:spPr>
          <a:xfrm>
            <a:off x="233082" y="744072"/>
            <a:ext cx="5702903" cy="4715402"/>
          </a:xfrm>
        </p:spPr>
        <p:txBody>
          <a:bodyPr/>
          <a:lstStyle/>
          <a:p>
            <a:r>
              <a:rPr lang="en-US" dirty="0"/>
              <a:t>Comparison with Radiologist:</a:t>
            </a:r>
          </a:p>
          <a:p>
            <a:pPr lvl="1"/>
            <a:r>
              <a:rPr lang="en-US" sz="1500" dirty="0"/>
              <a:t>Computed the F1 score (harmonic avg.)</a:t>
            </a:r>
          </a:p>
          <a:p>
            <a:pPr lvl="1"/>
            <a:r>
              <a:rPr lang="en-US" sz="1500" dirty="0"/>
              <a:t>Used the bootstrap to construct 95% confidence intervals (CIs) on 10,000 bootstrap samples</a:t>
            </a:r>
          </a:p>
          <a:p>
            <a:pPr lvl="1"/>
            <a:r>
              <a:rPr lang="en-US" sz="1500" dirty="0"/>
              <a:t>The difference in F1 scores, the 95% CI on the difference does not contain 0, CheXNet is statistically significantly higher</a:t>
            </a:r>
          </a:p>
        </p:txBody>
      </p:sp>
      <p:sp>
        <p:nvSpPr>
          <p:cNvPr id="4" name="Content Placeholder 3">
            <a:extLst>
              <a:ext uri="{FF2B5EF4-FFF2-40B4-BE49-F238E27FC236}">
                <a16:creationId xmlns:a16="http://schemas.microsoft.com/office/drawing/2014/main" id="{F519E4DE-3226-DBD8-9F75-A23519A6BA1A}"/>
              </a:ext>
            </a:extLst>
          </p:cNvPr>
          <p:cNvSpPr>
            <a:spLocks noGrp="1"/>
          </p:cNvSpPr>
          <p:nvPr>
            <p:ph sz="half" idx="2"/>
          </p:nvPr>
        </p:nvSpPr>
        <p:spPr>
          <a:xfrm>
            <a:off x="6256017" y="744072"/>
            <a:ext cx="5615131" cy="4643075"/>
          </a:xfrm>
        </p:spPr>
        <p:txBody>
          <a:bodyPr/>
          <a:lstStyle/>
          <a:p>
            <a:r>
              <a:rPr lang="en-US" dirty="0"/>
              <a:t>Comparison with Previous CNNs on ChestX-ray14:</a:t>
            </a:r>
          </a:p>
          <a:p>
            <a:pPr lvl="1"/>
            <a:r>
              <a:rPr lang="en-US" sz="1500" dirty="0"/>
              <a:t>CheXNet outperforms the best published results on all 14 pathologies in the ChestX-ray14 dataset. Especially on Mass, Nodule, Pneumonia, and Emphysema, CheXNet has a margin of &gt;0.05 AUROC over previous state of the art results.</a:t>
            </a:r>
          </a:p>
        </p:txBody>
      </p:sp>
      <p:pic>
        <p:nvPicPr>
          <p:cNvPr id="6" name="Picture 5">
            <a:extLst>
              <a:ext uri="{FF2B5EF4-FFF2-40B4-BE49-F238E27FC236}">
                <a16:creationId xmlns:a16="http://schemas.microsoft.com/office/drawing/2014/main" id="{20E103F0-7A32-4D28-1CC6-EBD3252BB2BF}"/>
              </a:ext>
            </a:extLst>
          </p:cNvPr>
          <p:cNvPicPr>
            <a:picLocks noChangeAspect="1"/>
          </p:cNvPicPr>
          <p:nvPr/>
        </p:nvPicPr>
        <p:blipFill>
          <a:blip r:embed="rId2"/>
          <a:stretch>
            <a:fillRect/>
          </a:stretch>
        </p:blipFill>
        <p:spPr>
          <a:xfrm>
            <a:off x="1009159" y="3356053"/>
            <a:ext cx="3195288" cy="1562318"/>
          </a:xfrm>
          <a:prstGeom prst="rect">
            <a:avLst/>
          </a:prstGeom>
        </p:spPr>
      </p:pic>
      <p:pic>
        <p:nvPicPr>
          <p:cNvPr id="8" name="Picture 7">
            <a:extLst>
              <a:ext uri="{FF2B5EF4-FFF2-40B4-BE49-F238E27FC236}">
                <a16:creationId xmlns:a16="http://schemas.microsoft.com/office/drawing/2014/main" id="{F8AEC212-4368-ABE1-DF37-67D679BE2EFE}"/>
              </a:ext>
            </a:extLst>
          </p:cNvPr>
          <p:cNvPicPr>
            <a:picLocks noChangeAspect="1"/>
          </p:cNvPicPr>
          <p:nvPr/>
        </p:nvPicPr>
        <p:blipFill>
          <a:blip r:embed="rId3"/>
          <a:stretch>
            <a:fillRect/>
          </a:stretch>
        </p:blipFill>
        <p:spPr>
          <a:xfrm>
            <a:off x="6614781" y="3101773"/>
            <a:ext cx="4753638" cy="2467319"/>
          </a:xfrm>
          <a:prstGeom prst="rect">
            <a:avLst/>
          </a:prstGeom>
        </p:spPr>
      </p:pic>
      <p:sp>
        <p:nvSpPr>
          <p:cNvPr id="10" name="Rectangle 9">
            <a:extLst>
              <a:ext uri="{FF2B5EF4-FFF2-40B4-BE49-F238E27FC236}">
                <a16:creationId xmlns:a16="http://schemas.microsoft.com/office/drawing/2014/main" id="{E09F6888-F1AD-B944-DF5B-80C7101146C7}"/>
              </a:ext>
            </a:extLst>
          </p:cNvPr>
          <p:cNvSpPr/>
          <p:nvPr/>
        </p:nvSpPr>
        <p:spPr>
          <a:xfrm>
            <a:off x="1156447" y="4518212"/>
            <a:ext cx="2958353" cy="206188"/>
          </a:xfrm>
          <a:prstGeom prst="rect">
            <a:avLst/>
          </a:prstGeom>
          <a:solidFill>
            <a:schemeClr val="accent1">
              <a:alpha val="2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FFE6EA7-980A-50ED-0A03-1D85E3FDBC7C}"/>
              </a:ext>
            </a:extLst>
          </p:cNvPr>
          <p:cNvSpPr/>
          <p:nvPr/>
        </p:nvSpPr>
        <p:spPr>
          <a:xfrm>
            <a:off x="6714565" y="4294094"/>
            <a:ext cx="4204447" cy="152400"/>
          </a:xfrm>
          <a:prstGeom prst="rect">
            <a:avLst/>
          </a:prstGeom>
          <a:solidFill>
            <a:schemeClr val="accent1">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486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E9C7-4C87-6997-ADC7-19C3BE4B794C}"/>
              </a:ext>
            </a:extLst>
          </p:cNvPr>
          <p:cNvSpPr>
            <a:spLocks noGrp="1"/>
          </p:cNvSpPr>
          <p:nvPr>
            <p:ph type="title"/>
          </p:nvPr>
        </p:nvSpPr>
        <p:spPr>
          <a:xfrm>
            <a:off x="0" y="1"/>
            <a:ext cx="12093387" cy="959223"/>
          </a:xfrm>
        </p:spPr>
        <p:txBody>
          <a:bodyPr/>
          <a:lstStyle/>
          <a:p>
            <a:r>
              <a:rPr lang="en-US" dirty="0"/>
              <a:t>conclusion</a:t>
            </a:r>
          </a:p>
        </p:txBody>
      </p:sp>
      <p:sp>
        <p:nvSpPr>
          <p:cNvPr id="3" name="Content Placeholder 2">
            <a:extLst>
              <a:ext uri="{FF2B5EF4-FFF2-40B4-BE49-F238E27FC236}">
                <a16:creationId xmlns:a16="http://schemas.microsoft.com/office/drawing/2014/main" id="{77E8F5C4-B51C-6A7C-04E2-40229BBC2F5D}"/>
              </a:ext>
            </a:extLst>
          </p:cNvPr>
          <p:cNvSpPr>
            <a:spLocks noGrp="1"/>
          </p:cNvSpPr>
          <p:nvPr>
            <p:ph idx="1"/>
          </p:nvPr>
        </p:nvSpPr>
        <p:spPr>
          <a:xfrm>
            <a:off x="0" y="699248"/>
            <a:ext cx="12191999" cy="2133599"/>
          </a:xfrm>
        </p:spPr>
        <p:txBody>
          <a:bodyPr>
            <a:normAutofit fontScale="77500" lnSpcReduction="20000"/>
          </a:bodyPr>
          <a:lstStyle/>
          <a:p>
            <a:r>
              <a:rPr lang="en-US" sz="1600" b="1" dirty="0"/>
              <a:t>Summary of Findings</a:t>
            </a:r>
            <a:r>
              <a:rPr lang="en-US" sz="1600" dirty="0"/>
              <a:t>:</a:t>
            </a:r>
          </a:p>
          <a:p>
            <a:pPr lvl="1"/>
            <a:r>
              <a:rPr lang="en-US" sz="1500" dirty="0"/>
              <a:t>CheXNet is highly effective in detecting pneumonia from chest X-rays.</a:t>
            </a:r>
          </a:p>
          <a:p>
            <a:pPr lvl="1"/>
            <a:r>
              <a:rPr lang="en-US" sz="1500" dirty="0"/>
              <a:t>The model achieved radiologist-level performance on the ChestX-ray14 dataset.</a:t>
            </a:r>
          </a:p>
          <a:p>
            <a:r>
              <a:rPr lang="en-US" sz="1800" b="1" dirty="0"/>
              <a:t>Achievements</a:t>
            </a:r>
            <a:r>
              <a:rPr lang="en-US" sz="1800" dirty="0"/>
              <a:t>:</a:t>
            </a:r>
          </a:p>
          <a:p>
            <a:pPr lvl="1"/>
            <a:r>
              <a:rPr lang="en-US" sz="1500" dirty="0"/>
              <a:t>Surpassed previous models on all 14 pathologies.</a:t>
            </a:r>
          </a:p>
          <a:p>
            <a:pPr lvl="1"/>
            <a:r>
              <a:rPr lang="en-US" sz="1500" dirty="0"/>
              <a:t>Significant improvement in detecting Mass, Nodule, Pneumonia, and Emphysema.</a:t>
            </a:r>
          </a:p>
          <a:p>
            <a:pPr lvl="1"/>
            <a:r>
              <a:rPr lang="en-US" sz="1500" b="1" dirty="0"/>
              <a:t>Localizes Pathologies</a:t>
            </a:r>
            <a:r>
              <a:rPr lang="en-US" sz="1500" dirty="0"/>
              <a:t>: Uses Class Activation Maps (CAMs) to highlight the regions of X-rays most critical for making specific pathology classifications, which improves the interpretability of model predictions</a:t>
            </a:r>
            <a:r>
              <a:rPr lang="en-US" dirty="0"/>
              <a:t>.</a:t>
            </a:r>
          </a:p>
        </p:txBody>
      </p:sp>
      <p:pic>
        <p:nvPicPr>
          <p:cNvPr id="7" name="Picture 6">
            <a:extLst>
              <a:ext uri="{FF2B5EF4-FFF2-40B4-BE49-F238E27FC236}">
                <a16:creationId xmlns:a16="http://schemas.microsoft.com/office/drawing/2014/main" id="{9438E4F1-350E-D08B-ECE0-B39048F43AA6}"/>
              </a:ext>
            </a:extLst>
          </p:cNvPr>
          <p:cNvPicPr>
            <a:picLocks noChangeAspect="1"/>
          </p:cNvPicPr>
          <p:nvPr/>
        </p:nvPicPr>
        <p:blipFill>
          <a:blip r:embed="rId2"/>
          <a:stretch>
            <a:fillRect/>
          </a:stretch>
        </p:blipFill>
        <p:spPr>
          <a:xfrm>
            <a:off x="2674372" y="2832847"/>
            <a:ext cx="5519369" cy="3947921"/>
          </a:xfrm>
          <a:prstGeom prst="rect">
            <a:avLst/>
          </a:prstGeom>
          <a:ln>
            <a:noFill/>
          </a:ln>
          <a:effectLst>
            <a:softEdge rad="112500"/>
          </a:effectLst>
        </p:spPr>
      </p:pic>
    </p:spTree>
    <p:extLst>
      <p:ext uri="{BB962C8B-B14F-4D97-AF65-F5344CB8AC3E}">
        <p14:creationId xmlns:p14="http://schemas.microsoft.com/office/powerpoint/2010/main" val="33639870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87E9D4-ACB7-42F3-9B2D-DDE57ED4908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TM10001114[[fn=Gallery]]</Template>
  <TotalTime>1488</TotalTime>
  <Words>915</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Rockwell</vt:lpstr>
      <vt:lpstr>Gallery</vt:lpstr>
      <vt:lpstr>CheXNet : Radiologist-Level Pneumonia Detection on Chest X-Rays with Deep Learning</vt:lpstr>
      <vt:lpstr>introduction</vt:lpstr>
      <vt:lpstr>PowerPoint Presentation</vt:lpstr>
      <vt:lpstr>motivation</vt:lpstr>
      <vt:lpstr>PowerPoint Presentation</vt:lpstr>
      <vt:lpstr>CheXNet: Advanced Pneumonia Detection</vt:lpstr>
      <vt:lpstr>CheXNet: Data and Training</vt:lpstr>
      <vt:lpstr>comparison</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 Abhinay</dc:creator>
  <cp:lastModifiedBy>Manas Abhinay</cp:lastModifiedBy>
  <cp:revision>3</cp:revision>
  <dcterms:created xsi:type="dcterms:W3CDTF">2024-07-22T00:35:33Z</dcterms:created>
  <dcterms:modified xsi:type="dcterms:W3CDTF">2024-07-23T01:23:41Z</dcterms:modified>
</cp:coreProperties>
</file>