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Fredoka"/>
      <p:regular r:id="rId22"/>
      <p:bold r:id="rId23"/>
    </p:embeddedFont>
    <p:embeddedFont>
      <p:font typeface="Roboto"/>
      <p:regular r:id="rId24"/>
      <p:bold r:id="rId25"/>
      <p:italic r:id="rId26"/>
      <p:boldItalic r:id="rId27"/>
    </p:embeddedFont>
    <p:embeddedFont>
      <p:font typeface="Poppi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Fredoka-regular.fntdata"/><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font" Target="fonts/Fredoka-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oppins-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85a5ad15a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2885a5ad15a_2_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85a5ad15a_2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2885a5ad15a_2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85a5ad15a_2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2885a5ad15a_2_1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85a5ad15a_2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2885a5ad15a_2_1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85a5ad15a_2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2885a5ad15a_2_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85a5ad15a_2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2885a5ad15a_2_1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85a5ad15a_2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2885a5ad15a_2_2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85a5ad15a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2885a5ad15a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85a5ad15a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2885a5ad15a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85a5ad15a_2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885a5ad15a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85a5ad15a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885a5ad15a_2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85a5ad15a_2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2885a5ad15a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85a5ad15a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2885a5ad15a_2_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85a5ad15a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2885a5ad15a_2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85a5ad15a_2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2885a5ad15a_2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1143000" y="841772"/>
            <a:ext cx="6858000" cy="1790775"/>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59" name="Google Shape;59;p14"/>
          <p:cNvSpPr txBox="1"/>
          <p:nvPr>
            <p:ph idx="1" type="subTitle"/>
          </p:nvPr>
        </p:nvSpPr>
        <p:spPr>
          <a:xfrm>
            <a:off x="1143000" y="2701528"/>
            <a:ext cx="6858000" cy="124177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0" name="Google Shape;60;p14"/>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4"/>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262894" y="455410"/>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65" name="Google Shape;65;p15"/>
          <p:cNvSpPr txBox="1"/>
          <p:nvPr>
            <p:ph idx="1" type="body"/>
          </p:nvPr>
        </p:nvSpPr>
        <p:spPr>
          <a:xfrm>
            <a:off x="628650" y="14835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9" name="Shape 69"/>
        <p:cNvGrpSpPr/>
        <p:nvPr/>
      </p:nvGrpSpPr>
      <p:grpSpPr>
        <a:xfrm>
          <a:off x="0" y="0"/>
          <a:ext cx="0" cy="0"/>
          <a:chOff x="0" y="0"/>
          <a:chExt cx="0" cy="0"/>
        </a:xfrm>
      </p:grpSpPr>
      <p:sp>
        <p:nvSpPr>
          <p:cNvPr id="70" name="Google Shape;70;p16"/>
          <p:cNvSpPr/>
          <p:nvPr>
            <p:ph idx="2" type="pic"/>
          </p:nvPr>
        </p:nvSpPr>
        <p:spPr>
          <a:xfrm>
            <a:off x="1" y="0"/>
            <a:ext cx="5868675" cy="3244275"/>
          </a:xfrm>
          <a:prstGeom prst="rect">
            <a:avLst/>
          </a:prstGeom>
          <a:noFill/>
          <a:ln>
            <a:noFill/>
          </a:ln>
        </p:spPr>
      </p:sp>
      <p:sp>
        <p:nvSpPr>
          <p:cNvPr id="71" name="Google Shape;71;p16"/>
          <p:cNvSpPr txBox="1"/>
          <p:nvPr>
            <p:ph type="title"/>
          </p:nvPr>
        </p:nvSpPr>
        <p:spPr>
          <a:xfrm>
            <a:off x="3013364" y="3601221"/>
            <a:ext cx="56664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CE181E"/>
              </a:buClr>
              <a:buSzPts val="3300"/>
              <a:buFont typeface="Fredoka"/>
              <a:buNone/>
              <a:defRPr b="1">
                <a:solidFill>
                  <a:srgbClr val="CE181E"/>
                </a:solidFill>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pic>
        <p:nvPicPr>
          <p:cNvPr id="72" name="Google Shape;72;p16"/>
          <p:cNvPicPr preferRelativeResize="0"/>
          <p:nvPr/>
        </p:nvPicPr>
        <p:blipFill rotWithShape="1">
          <a:blip r:embed="rId2">
            <a:alphaModFix/>
          </a:blip>
          <a:srcRect b="0" l="0" r="0" t="0"/>
          <a:stretch/>
        </p:blipFill>
        <p:spPr>
          <a:xfrm>
            <a:off x="5952074" y="0"/>
            <a:ext cx="3191926" cy="1672544"/>
          </a:xfrm>
          <a:prstGeom prst="rect">
            <a:avLst/>
          </a:prstGeom>
          <a:noFill/>
          <a:ln>
            <a:noFill/>
          </a:ln>
        </p:spPr>
      </p:pic>
    </p:spTree>
  </p:cSld>
  <p:clrMapOvr>
    <a:masterClrMapping/>
  </p:clrMapOvr>
  <p:extLst>
    <p:ext uri="{DCECCB84-F9BA-43D5-87BE-67443E8EF086}">
      <p15:sldGuideLst>
        <p15:guide id="1" orient="horz" pos="2063">
          <p15:clr>
            <a:srgbClr val="FBAE40"/>
          </p15:clr>
        </p15:guide>
        <p15:guide id="2" pos="369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2">
            <a:alphaModFix/>
          </a:blip>
          <a:srcRect b="0" l="0" r="0" t="0"/>
          <a:stretch/>
        </p:blipFill>
        <p:spPr>
          <a:xfrm>
            <a:off x="5952074" y="1928"/>
            <a:ext cx="3191926" cy="1672544"/>
          </a:xfrm>
          <a:prstGeom prst="rect">
            <a:avLst/>
          </a:prstGeom>
          <a:noFill/>
          <a:ln>
            <a:noFill/>
          </a:ln>
        </p:spPr>
      </p:pic>
      <p:sp>
        <p:nvSpPr>
          <p:cNvPr id="75" name="Google Shape;75;p17"/>
          <p:cNvSpPr txBox="1"/>
          <p:nvPr>
            <p:ph type="title"/>
          </p:nvPr>
        </p:nvSpPr>
        <p:spPr>
          <a:xfrm>
            <a:off x="296142" y="183789"/>
            <a:ext cx="7886700" cy="55732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CE181E"/>
              </a:buClr>
              <a:buSzPts val="2700"/>
              <a:buFont typeface="Fredoka"/>
              <a:buNone/>
              <a:defRPr b="1" sz="2700">
                <a:solidFill>
                  <a:srgbClr val="CE181E"/>
                </a:solidFill>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Picture">
  <p:cSld name="Title, Content and Picture">
    <p:spTree>
      <p:nvGrpSpPr>
        <p:cNvPr id="76" name="Shape 76"/>
        <p:cNvGrpSpPr/>
        <p:nvPr/>
      </p:nvGrpSpPr>
      <p:grpSpPr>
        <a:xfrm>
          <a:off x="0" y="0"/>
          <a:ext cx="0" cy="0"/>
          <a:chOff x="0" y="0"/>
          <a:chExt cx="0" cy="0"/>
        </a:xfrm>
      </p:grpSpPr>
      <p:pic>
        <p:nvPicPr>
          <p:cNvPr id="77" name="Google Shape;77;p18"/>
          <p:cNvPicPr preferRelativeResize="0"/>
          <p:nvPr/>
        </p:nvPicPr>
        <p:blipFill rotWithShape="1">
          <a:blip r:embed="rId2">
            <a:alphaModFix/>
          </a:blip>
          <a:srcRect b="0" l="0" r="0" t="0"/>
          <a:stretch/>
        </p:blipFill>
        <p:spPr>
          <a:xfrm>
            <a:off x="5952074" y="1928"/>
            <a:ext cx="3191926" cy="1672544"/>
          </a:xfrm>
          <a:prstGeom prst="rect">
            <a:avLst/>
          </a:prstGeom>
          <a:noFill/>
          <a:ln>
            <a:noFill/>
          </a:ln>
        </p:spPr>
      </p:pic>
      <p:sp>
        <p:nvSpPr>
          <p:cNvPr id="78" name="Google Shape;78;p18"/>
          <p:cNvSpPr/>
          <p:nvPr>
            <p:ph idx="2" type="pic"/>
          </p:nvPr>
        </p:nvSpPr>
        <p:spPr>
          <a:xfrm>
            <a:off x="-6531" y="2265218"/>
            <a:ext cx="4606200" cy="2878200"/>
          </a:xfrm>
          <a:prstGeom prst="rect">
            <a:avLst/>
          </a:prstGeom>
          <a:noFill/>
          <a:ln>
            <a:noFill/>
          </a:ln>
        </p:spPr>
      </p:sp>
      <p:sp>
        <p:nvSpPr>
          <p:cNvPr id="79" name="Google Shape;79;p18"/>
          <p:cNvSpPr txBox="1"/>
          <p:nvPr>
            <p:ph type="title"/>
          </p:nvPr>
        </p:nvSpPr>
        <p:spPr>
          <a:xfrm>
            <a:off x="296141" y="183789"/>
            <a:ext cx="7886700" cy="52965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CE181E"/>
              </a:buClr>
              <a:buSzPts val="2700"/>
              <a:buFont typeface="Fredoka"/>
              <a:buNone/>
              <a:defRPr b="1" sz="2700">
                <a:solidFill>
                  <a:srgbClr val="CE181E"/>
                </a:solidFill>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nd Content">
  <p:cSld name="Picture and Content">
    <p:spTree>
      <p:nvGrpSpPr>
        <p:cNvPr id="80" name="Shape 80"/>
        <p:cNvGrpSpPr/>
        <p:nvPr/>
      </p:nvGrpSpPr>
      <p:grpSpPr>
        <a:xfrm>
          <a:off x="0" y="0"/>
          <a:ext cx="0" cy="0"/>
          <a:chOff x="0" y="0"/>
          <a:chExt cx="0" cy="0"/>
        </a:xfrm>
      </p:grpSpPr>
      <p:sp>
        <p:nvSpPr>
          <p:cNvPr id="81" name="Google Shape;81;p19"/>
          <p:cNvSpPr/>
          <p:nvPr>
            <p:ph idx="2" type="pic"/>
          </p:nvPr>
        </p:nvSpPr>
        <p:spPr>
          <a:xfrm>
            <a:off x="1" y="-4876"/>
            <a:ext cx="5868675" cy="3473550"/>
          </a:xfrm>
          <a:prstGeom prst="rect">
            <a:avLst/>
          </a:prstGeom>
          <a:noFill/>
          <a:ln>
            <a:noFill/>
          </a:ln>
        </p:spPr>
      </p:sp>
      <p:pic>
        <p:nvPicPr>
          <p:cNvPr id="82" name="Google Shape;82;p19"/>
          <p:cNvPicPr preferRelativeResize="0"/>
          <p:nvPr/>
        </p:nvPicPr>
        <p:blipFill rotWithShape="1">
          <a:blip r:embed="rId2">
            <a:alphaModFix/>
          </a:blip>
          <a:srcRect b="0" l="0" r="0" t="0"/>
          <a:stretch/>
        </p:blipFill>
        <p:spPr>
          <a:xfrm>
            <a:off x="5952074" y="1928"/>
            <a:ext cx="3191926" cy="1672544"/>
          </a:xfrm>
          <a:prstGeom prst="rect">
            <a:avLst/>
          </a:prstGeom>
          <a:noFill/>
          <a:ln>
            <a:noFill/>
          </a:ln>
        </p:spPr>
      </p:pic>
    </p:spTree>
  </p:cSld>
  <p:clrMapOvr>
    <a:masterClrMapping/>
  </p:clrMapOvr>
  <p:extLst>
    <p:ext uri="{DCECCB84-F9BA-43D5-87BE-67443E8EF086}">
      <p15:sldGuideLst>
        <p15:guide id="1" orient="horz" pos="2198">
          <p15:clr>
            <a:srgbClr val="FBAE40"/>
          </p15:clr>
        </p15:guide>
        <p15:guide id="2" pos="369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bg>
      <p:bgPr>
        <a:solidFill>
          <a:srgbClr val="C00000"/>
        </a:solidFill>
      </p:bgPr>
    </p:bg>
    <p:spTree>
      <p:nvGrpSpPr>
        <p:cNvPr id="83" name="Shape 83"/>
        <p:cNvGrpSpPr/>
        <p:nvPr/>
      </p:nvGrpSpPr>
      <p:grpSpPr>
        <a:xfrm>
          <a:off x="0" y="0"/>
          <a:ext cx="0" cy="0"/>
          <a:chOff x="0" y="0"/>
          <a:chExt cx="0" cy="0"/>
        </a:xfrm>
      </p:grpSpPr>
      <p:pic>
        <p:nvPicPr>
          <p:cNvPr id="84" name="Google Shape;84;p20"/>
          <p:cNvPicPr preferRelativeResize="0"/>
          <p:nvPr/>
        </p:nvPicPr>
        <p:blipFill rotWithShape="1">
          <a:blip r:embed="rId2">
            <a:alphaModFix/>
          </a:blip>
          <a:srcRect b="0" l="0" r="0" t="0"/>
          <a:stretch/>
        </p:blipFill>
        <p:spPr>
          <a:xfrm>
            <a:off x="5953187" y="-13854"/>
            <a:ext cx="3189700" cy="1652759"/>
          </a:xfrm>
          <a:prstGeom prst="rect">
            <a:avLst/>
          </a:prstGeom>
          <a:noFill/>
          <a:ln>
            <a:noFill/>
          </a:ln>
        </p:spPr>
      </p:pic>
      <p:sp>
        <p:nvSpPr>
          <p:cNvPr id="85" name="Google Shape;85;p20"/>
          <p:cNvSpPr txBox="1"/>
          <p:nvPr>
            <p:ph type="title"/>
          </p:nvPr>
        </p:nvSpPr>
        <p:spPr>
          <a:xfrm>
            <a:off x="545523" y="2178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3300"/>
              <a:buFont typeface="Fredoka"/>
              <a:buNone/>
              <a:defRPr b="1">
                <a:solidFill>
                  <a:schemeClr val="lt1"/>
                </a:solidFill>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demo">
  <p:cSld name="Table demo">
    <p:spTree>
      <p:nvGrpSpPr>
        <p:cNvPr id="86" name="Shape 86"/>
        <p:cNvGrpSpPr/>
        <p:nvPr/>
      </p:nvGrpSpPr>
      <p:grpSpPr>
        <a:xfrm>
          <a:off x="0" y="0"/>
          <a:ext cx="0" cy="0"/>
          <a:chOff x="0" y="0"/>
          <a:chExt cx="0" cy="0"/>
        </a:xfrm>
      </p:grpSpPr>
      <p:pic>
        <p:nvPicPr>
          <p:cNvPr id="87" name="Google Shape;87;p21"/>
          <p:cNvPicPr preferRelativeResize="0"/>
          <p:nvPr/>
        </p:nvPicPr>
        <p:blipFill rotWithShape="1">
          <a:blip r:embed="rId2">
            <a:alphaModFix/>
          </a:blip>
          <a:srcRect b="0" l="0" r="0" t="0"/>
          <a:stretch/>
        </p:blipFill>
        <p:spPr>
          <a:xfrm>
            <a:off x="5952074" y="1928"/>
            <a:ext cx="3191926" cy="1672544"/>
          </a:xfrm>
          <a:prstGeom prst="rect">
            <a:avLst/>
          </a:prstGeom>
          <a:noFill/>
          <a:ln>
            <a:noFill/>
          </a:ln>
        </p:spPr>
      </p:pic>
      <p:sp>
        <p:nvSpPr>
          <p:cNvPr id="88" name="Google Shape;88;p21"/>
          <p:cNvSpPr txBox="1"/>
          <p:nvPr>
            <p:ph type="title"/>
          </p:nvPr>
        </p:nvSpPr>
        <p:spPr>
          <a:xfrm>
            <a:off x="296141" y="183789"/>
            <a:ext cx="7886700" cy="472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CE181E"/>
              </a:buClr>
              <a:buSzPts val="2700"/>
              <a:buFont typeface="Fredoka"/>
              <a:buNone/>
              <a:defRPr b="1" sz="2700">
                <a:solidFill>
                  <a:srgbClr val="CE181E"/>
                </a:solidFill>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grpSp>
        <p:nvGrpSpPr>
          <p:cNvPr id="89" name="Google Shape;89;p21"/>
          <p:cNvGrpSpPr/>
          <p:nvPr/>
        </p:nvGrpSpPr>
        <p:grpSpPr>
          <a:xfrm>
            <a:off x="409570" y="1361656"/>
            <a:ext cx="4550624" cy="448981"/>
            <a:chOff x="756922" y="2703349"/>
            <a:chExt cx="3970097" cy="766800"/>
          </a:xfrm>
        </p:grpSpPr>
        <p:sp>
          <p:nvSpPr>
            <p:cNvPr id="90" name="Google Shape;90;p21"/>
            <p:cNvSpPr/>
            <p:nvPr/>
          </p:nvSpPr>
          <p:spPr>
            <a:xfrm>
              <a:off x="756922" y="2703349"/>
              <a:ext cx="2585700" cy="766800"/>
            </a:xfrm>
            <a:prstGeom prst="roundRect">
              <a:avLst>
                <a:gd fmla="val 16667" name="adj"/>
              </a:avLst>
            </a:prstGeom>
            <a:gradFill>
              <a:gsLst>
                <a:gs pos="0">
                  <a:srgbClr val="770000"/>
                </a:gs>
                <a:gs pos="50000">
                  <a:srgbClr val="AC0000"/>
                </a:gs>
                <a:gs pos="100000">
                  <a:srgbClr val="CE0000"/>
                </a:gs>
              </a:gsLst>
              <a:lin ang="2700006" scaled="0"/>
            </a:gradFill>
            <a:ln>
              <a:noFill/>
            </a:ln>
          </p:spPr>
          <p:txBody>
            <a:bodyPr anchorCtr="0" anchor="ctr" bIns="10850" lIns="21700" spcFirstLastPara="1" rIns="21700" wrap="square" tIns="10850">
              <a:noAutofit/>
            </a:bodyPr>
            <a:lstStyle/>
            <a:p>
              <a:pPr indent="0" lvl="0" marL="342900" marR="0" rtl="0" algn="l">
                <a:lnSpc>
                  <a:spcPct val="100000"/>
                </a:lnSpc>
                <a:spcBef>
                  <a:spcPts val="0"/>
                </a:spcBef>
                <a:spcAft>
                  <a:spcPts val="0"/>
                </a:spcAft>
                <a:buClr>
                  <a:srgbClr val="000000"/>
                </a:buClr>
                <a:buSzPts val="600"/>
                <a:buFont typeface="Arial"/>
                <a:buNone/>
              </a:pPr>
              <a:r>
                <a:rPr b="0" i="0" lang="en" sz="900" u="none" cap="none" strike="noStrike">
                  <a:solidFill>
                    <a:srgbClr val="FFFFFF"/>
                  </a:solidFill>
                  <a:latin typeface="Calibri"/>
                  <a:ea typeface="Calibri"/>
                  <a:cs typeface="Calibri"/>
                  <a:sym typeface="Calibri"/>
                </a:rPr>
                <a:t>ABCSDKAHKDHASD</a:t>
              </a:r>
              <a:endParaRPr b="0" i="0" sz="900" u="none" cap="none" strike="noStrike">
                <a:solidFill>
                  <a:srgbClr val="000000"/>
                </a:solidFill>
                <a:latin typeface="Calibri"/>
                <a:ea typeface="Calibri"/>
                <a:cs typeface="Calibri"/>
                <a:sym typeface="Calibri"/>
              </a:endParaRPr>
            </a:p>
          </p:txBody>
        </p:sp>
        <p:sp>
          <p:nvSpPr>
            <p:cNvPr id="91" name="Google Shape;91;p21"/>
            <p:cNvSpPr/>
            <p:nvPr/>
          </p:nvSpPr>
          <p:spPr>
            <a:xfrm>
              <a:off x="3674019" y="2703349"/>
              <a:ext cx="1053000" cy="766800"/>
            </a:xfrm>
            <a:prstGeom prst="roundRect">
              <a:avLst>
                <a:gd fmla="val 16667" name="adj"/>
              </a:avLst>
            </a:prstGeom>
            <a:gradFill>
              <a:gsLst>
                <a:gs pos="0">
                  <a:srgbClr val="770000"/>
                </a:gs>
                <a:gs pos="50000">
                  <a:srgbClr val="AC0000"/>
                </a:gs>
                <a:gs pos="100000">
                  <a:srgbClr val="CE0000"/>
                </a:gs>
              </a:gsLst>
              <a:lin ang="2700006" scaled="0"/>
            </a:gradFill>
            <a:ln>
              <a:noFill/>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rPr b="0" i="0" lang="en" sz="900" u="none" cap="none" strike="noStrike">
                  <a:solidFill>
                    <a:srgbClr val="FFFFFF"/>
                  </a:solidFill>
                  <a:latin typeface="Calibri"/>
                  <a:ea typeface="Calibri"/>
                  <a:cs typeface="Calibri"/>
                  <a:sym typeface="Calibri"/>
                </a:rPr>
                <a:t>SAhsvVAHSJabsmab</a:t>
              </a:r>
              <a:endParaRPr b="0" i="0" sz="900" u="none" cap="none" strike="noStrike">
                <a:solidFill>
                  <a:srgbClr val="000000"/>
                </a:solidFill>
                <a:latin typeface="Calibri"/>
                <a:ea typeface="Calibri"/>
                <a:cs typeface="Calibri"/>
                <a:sym typeface="Calibri"/>
              </a:endParaRPr>
            </a:p>
          </p:txBody>
        </p:sp>
      </p:grpSp>
      <p:grpSp>
        <p:nvGrpSpPr>
          <p:cNvPr id="92" name="Google Shape;92;p21"/>
          <p:cNvGrpSpPr/>
          <p:nvPr/>
        </p:nvGrpSpPr>
        <p:grpSpPr>
          <a:xfrm>
            <a:off x="409624" y="1965403"/>
            <a:ext cx="2964119" cy="2742422"/>
            <a:chOff x="2931374" y="2001190"/>
            <a:chExt cx="4350682" cy="2655648"/>
          </a:xfrm>
        </p:grpSpPr>
        <p:sp>
          <p:nvSpPr>
            <p:cNvPr id="93" name="Google Shape;93;p21"/>
            <p:cNvSpPr/>
            <p:nvPr/>
          </p:nvSpPr>
          <p:spPr>
            <a:xfrm>
              <a:off x="2931376" y="2001190"/>
              <a:ext cx="396600" cy="2064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C0C0C"/>
                  </a:solidFill>
                  <a:latin typeface="Calibri"/>
                  <a:ea typeface="Calibri"/>
                  <a:cs typeface="Calibri"/>
                  <a:sym typeface="Calibri"/>
                </a:rPr>
                <a:t>1</a:t>
              </a:r>
              <a:endParaRPr b="0" i="0" sz="600" u="none" cap="none" strike="noStrike">
                <a:solidFill>
                  <a:srgbClr val="000000"/>
                </a:solidFill>
                <a:latin typeface="Calibri"/>
                <a:ea typeface="Calibri"/>
                <a:cs typeface="Calibri"/>
                <a:sym typeface="Calibri"/>
              </a:endParaRPr>
            </a:p>
          </p:txBody>
        </p:sp>
        <p:sp>
          <p:nvSpPr>
            <p:cNvPr id="94" name="Google Shape;94;p21"/>
            <p:cNvSpPr/>
            <p:nvPr/>
          </p:nvSpPr>
          <p:spPr>
            <a:xfrm>
              <a:off x="2931376" y="2267967"/>
              <a:ext cx="396600" cy="2064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C0C0C"/>
                  </a:solidFill>
                  <a:latin typeface="Calibri"/>
                  <a:ea typeface="Calibri"/>
                  <a:cs typeface="Calibri"/>
                  <a:sym typeface="Calibri"/>
                </a:rPr>
                <a:t>2</a:t>
              </a:r>
              <a:endParaRPr b="0" i="0" sz="600" u="none" cap="none" strike="noStrike">
                <a:solidFill>
                  <a:srgbClr val="000000"/>
                </a:solidFill>
                <a:latin typeface="Calibri"/>
                <a:ea typeface="Calibri"/>
                <a:cs typeface="Calibri"/>
                <a:sym typeface="Calibri"/>
              </a:endParaRPr>
            </a:p>
          </p:txBody>
        </p:sp>
        <p:sp>
          <p:nvSpPr>
            <p:cNvPr id="95" name="Google Shape;95;p21"/>
            <p:cNvSpPr/>
            <p:nvPr/>
          </p:nvSpPr>
          <p:spPr>
            <a:xfrm>
              <a:off x="2931376" y="2534744"/>
              <a:ext cx="396600" cy="2064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C0C0C"/>
                  </a:solidFill>
                  <a:latin typeface="Calibri"/>
                  <a:ea typeface="Calibri"/>
                  <a:cs typeface="Calibri"/>
                  <a:sym typeface="Calibri"/>
                </a:rPr>
                <a:t>3</a:t>
              </a:r>
              <a:endParaRPr b="0" i="0" sz="600" u="none" cap="none" strike="noStrike">
                <a:solidFill>
                  <a:srgbClr val="000000"/>
                </a:solidFill>
                <a:latin typeface="Calibri"/>
                <a:ea typeface="Calibri"/>
                <a:cs typeface="Calibri"/>
                <a:sym typeface="Calibri"/>
              </a:endParaRPr>
            </a:p>
          </p:txBody>
        </p:sp>
        <p:sp>
          <p:nvSpPr>
            <p:cNvPr id="96" name="Google Shape;96;p21"/>
            <p:cNvSpPr/>
            <p:nvPr/>
          </p:nvSpPr>
          <p:spPr>
            <a:xfrm>
              <a:off x="2931376" y="2801521"/>
              <a:ext cx="396600" cy="2064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C0C0C"/>
                  </a:solidFill>
                  <a:latin typeface="Calibri"/>
                  <a:ea typeface="Calibri"/>
                  <a:cs typeface="Calibri"/>
                  <a:sym typeface="Calibri"/>
                </a:rPr>
                <a:t>4</a:t>
              </a:r>
              <a:endParaRPr b="0" i="0" sz="600" u="none" cap="none" strike="noStrike">
                <a:solidFill>
                  <a:srgbClr val="000000"/>
                </a:solidFill>
                <a:latin typeface="Calibri"/>
                <a:ea typeface="Calibri"/>
                <a:cs typeface="Calibri"/>
                <a:sym typeface="Calibri"/>
              </a:endParaRPr>
            </a:p>
          </p:txBody>
        </p:sp>
        <p:sp>
          <p:nvSpPr>
            <p:cNvPr id="97" name="Google Shape;97;p21"/>
            <p:cNvSpPr/>
            <p:nvPr/>
          </p:nvSpPr>
          <p:spPr>
            <a:xfrm>
              <a:off x="2931376" y="3068298"/>
              <a:ext cx="396600" cy="2064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C0C0C"/>
                  </a:solidFill>
                  <a:latin typeface="Calibri"/>
                  <a:ea typeface="Calibri"/>
                  <a:cs typeface="Calibri"/>
                  <a:sym typeface="Calibri"/>
                </a:rPr>
                <a:t>5</a:t>
              </a:r>
              <a:endParaRPr b="0" i="0" sz="600" u="none" cap="none" strike="noStrike">
                <a:solidFill>
                  <a:srgbClr val="000000"/>
                </a:solidFill>
                <a:latin typeface="Calibri"/>
                <a:ea typeface="Calibri"/>
                <a:cs typeface="Calibri"/>
                <a:sym typeface="Calibri"/>
              </a:endParaRPr>
            </a:p>
          </p:txBody>
        </p:sp>
        <p:sp>
          <p:nvSpPr>
            <p:cNvPr id="98" name="Google Shape;98;p21"/>
            <p:cNvSpPr/>
            <p:nvPr/>
          </p:nvSpPr>
          <p:spPr>
            <a:xfrm>
              <a:off x="2931375" y="3375098"/>
              <a:ext cx="396600" cy="2064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C0C0C"/>
                  </a:solidFill>
                  <a:latin typeface="Calibri"/>
                  <a:ea typeface="Calibri"/>
                  <a:cs typeface="Calibri"/>
                  <a:sym typeface="Calibri"/>
                </a:rPr>
                <a:t>6</a:t>
              </a:r>
              <a:endParaRPr b="0" i="0" sz="600" u="none" cap="none" strike="noStrike">
                <a:solidFill>
                  <a:srgbClr val="000000"/>
                </a:solidFill>
                <a:latin typeface="Calibri"/>
                <a:ea typeface="Calibri"/>
                <a:cs typeface="Calibri"/>
                <a:sym typeface="Calibri"/>
              </a:endParaRPr>
            </a:p>
          </p:txBody>
        </p:sp>
        <p:sp>
          <p:nvSpPr>
            <p:cNvPr id="99" name="Google Shape;99;p21"/>
            <p:cNvSpPr/>
            <p:nvPr/>
          </p:nvSpPr>
          <p:spPr>
            <a:xfrm>
              <a:off x="2931375" y="3641875"/>
              <a:ext cx="396600" cy="2064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C0C0C"/>
                  </a:solidFill>
                  <a:latin typeface="Calibri"/>
                  <a:ea typeface="Calibri"/>
                  <a:cs typeface="Calibri"/>
                  <a:sym typeface="Calibri"/>
                </a:rPr>
                <a:t>7</a:t>
              </a:r>
              <a:endParaRPr b="0" i="0" sz="600" u="none" cap="none" strike="noStrike">
                <a:solidFill>
                  <a:srgbClr val="000000"/>
                </a:solidFill>
                <a:latin typeface="Calibri"/>
                <a:ea typeface="Calibri"/>
                <a:cs typeface="Calibri"/>
                <a:sym typeface="Calibri"/>
              </a:endParaRPr>
            </a:p>
          </p:txBody>
        </p:sp>
        <p:sp>
          <p:nvSpPr>
            <p:cNvPr id="100" name="Google Shape;100;p21"/>
            <p:cNvSpPr/>
            <p:nvPr/>
          </p:nvSpPr>
          <p:spPr>
            <a:xfrm>
              <a:off x="2931375" y="3908652"/>
              <a:ext cx="396600" cy="2064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C0C0C"/>
                  </a:solidFill>
                  <a:latin typeface="Calibri"/>
                  <a:ea typeface="Calibri"/>
                  <a:cs typeface="Calibri"/>
                  <a:sym typeface="Calibri"/>
                </a:rPr>
                <a:t>8</a:t>
              </a:r>
              <a:endParaRPr b="0" i="0" sz="600" u="none" cap="none" strike="noStrike">
                <a:solidFill>
                  <a:srgbClr val="000000"/>
                </a:solidFill>
                <a:latin typeface="Calibri"/>
                <a:ea typeface="Calibri"/>
                <a:cs typeface="Calibri"/>
                <a:sym typeface="Calibri"/>
              </a:endParaRPr>
            </a:p>
          </p:txBody>
        </p:sp>
        <p:sp>
          <p:nvSpPr>
            <p:cNvPr id="101" name="Google Shape;101;p21"/>
            <p:cNvSpPr/>
            <p:nvPr/>
          </p:nvSpPr>
          <p:spPr>
            <a:xfrm>
              <a:off x="2931375" y="4175429"/>
              <a:ext cx="396600" cy="2064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C0C0C"/>
                  </a:solidFill>
                  <a:latin typeface="Calibri"/>
                  <a:ea typeface="Calibri"/>
                  <a:cs typeface="Calibri"/>
                  <a:sym typeface="Calibri"/>
                </a:rPr>
                <a:t>9</a:t>
              </a:r>
              <a:endParaRPr b="0" i="0" sz="600" u="none" cap="none" strike="noStrike">
                <a:solidFill>
                  <a:srgbClr val="000000"/>
                </a:solidFill>
                <a:latin typeface="Calibri"/>
                <a:ea typeface="Calibri"/>
                <a:cs typeface="Calibri"/>
                <a:sym typeface="Calibri"/>
              </a:endParaRPr>
            </a:p>
          </p:txBody>
        </p:sp>
        <p:grpSp>
          <p:nvGrpSpPr>
            <p:cNvPr id="102" name="Google Shape;102;p21"/>
            <p:cNvGrpSpPr/>
            <p:nvPr/>
          </p:nvGrpSpPr>
          <p:grpSpPr>
            <a:xfrm>
              <a:off x="3582941" y="2001190"/>
              <a:ext cx="3699115" cy="2655648"/>
              <a:chOff x="2372954" y="1812849"/>
              <a:chExt cx="4144202" cy="2655648"/>
            </a:xfrm>
          </p:grpSpPr>
          <p:sp>
            <p:nvSpPr>
              <p:cNvPr id="103" name="Google Shape;103;p21"/>
              <p:cNvSpPr/>
              <p:nvPr/>
            </p:nvSpPr>
            <p:spPr>
              <a:xfrm>
                <a:off x="2372956" y="1812849"/>
                <a:ext cx="4144200" cy="1995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Calibri"/>
                    <a:ea typeface="Calibri"/>
                    <a:cs typeface="Calibri"/>
                    <a:sym typeface="Calibri"/>
                  </a:rPr>
                  <a:t>QGFUYKQWEQW	</a:t>
                </a:r>
                <a:endParaRPr b="0" i="0" sz="600" u="none" cap="none" strike="noStrike">
                  <a:solidFill>
                    <a:srgbClr val="000000"/>
                  </a:solidFill>
                  <a:latin typeface="Calibri"/>
                  <a:ea typeface="Calibri"/>
                  <a:cs typeface="Calibri"/>
                  <a:sym typeface="Calibri"/>
                </a:endParaRPr>
              </a:p>
            </p:txBody>
          </p:sp>
          <p:sp>
            <p:nvSpPr>
              <p:cNvPr id="104" name="Google Shape;104;p21"/>
              <p:cNvSpPr/>
              <p:nvPr/>
            </p:nvSpPr>
            <p:spPr>
              <a:xfrm>
                <a:off x="2372956" y="2079626"/>
                <a:ext cx="4144200" cy="1869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Calibri"/>
                    <a:ea typeface="Calibri"/>
                    <a:cs typeface="Calibri"/>
                    <a:sym typeface="Calibri"/>
                  </a:rPr>
                  <a:t>XBASHBDHQWBD	</a:t>
                </a:r>
                <a:endParaRPr b="0" i="0" sz="600" u="none" cap="none" strike="noStrike">
                  <a:solidFill>
                    <a:srgbClr val="000000"/>
                  </a:solidFill>
                  <a:latin typeface="Calibri"/>
                  <a:ea typeface="Calibri"/>
                  <a:cs typeface="Calibri"/>
                  <a:sym typeface="Calibri"/>
                </a:endParaRPr>
              </a:p>
            </p:txBody>
          </p:sp>
          <p:sp>
            <p:nvSpPr>
              <p:cNvPr id="105" name="Google Shape;105;p21"/>
              <p:cNvSpPr/>
              <p:nvPr/>
            </p:nvSpPr>
            <p:spPr>
              <a:xfrm>
                <a:off x="2372956" y="2346404"/>
                <a:ext cx="4144200" cy="2136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Calibri"/>
                    <a:ea typeface="Calibri"/>
                    <a:cs typeface="Calibri"/>
                    <a:sym typeface="Calibri"/>
                  </a:rPr>
                  <a:t>MNBSADBAS</a:t>
                </a:r>
                <a:endParaRPr b="0" i="0" sz="600" u="none" cap="none" strike="noStrike">
                  <a:solidFill>
                    <a:srgbClr val="000000"/>
                  </a:solidFill>
                  <a:latin typeface="Calibri"/>
                  <a:ea typeface="Calibri"/>
                  <a:cs typeface="Calibri"/>
                  <a:sym typeface="Calibri"/>
                </a:endParaRPr>
              </a:p>
            </p:txBody>
          </p:sp>
          <p:sp>
            <p:nvSpPr>
              <p:cNvPr id="106" name="Google Shape;106;p21"/>
              <p:cNvSpPr/>
              <p:nvPr/>
            </p:nvSpPr>
            <p:spPr>
              <a:xfrm>
                <a:off x="2372956" y="2613180"/>
                <a:ext cx="4144200" cy="1953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Calibri"/>
                    <a:ea typeface="Calibri"/>
                    <a:cs typeface="Calibri"/>
                    <a:sym typeface="Calibri"/>
                  </a:rPr>
                  <a:t>XJKBSJKDBJKSABSX</a:t>
                </a:r>
                <a:endParaRPr b="0" i="0" sz="600" u="none" cap="none" strike="noStrike">
                  <a:solidFill>
                    <a:srgbClr val="000000"/>
                  </a:solidFill>
                  <a:latin typeface="Calibri"/>
                  <a:ea typeface="Calibri"/>
                  <a:cs typeface="Calibri"/>
                  <a:sym typeface="Calibri"/>
                </a:endParaRPr>
              </a:p>
            </p:txBody>
          </p:sp>
          <p:sp>
            <p:nvSpPr>
              <p:cNvPr id="107" name="Google Shape;107;p21"/>
              <p:cNvSpPr/>
              <p:nvPr/>
            </p:nvSpPr>
            <p:spPr>
              <a:xfrm>
                <a:off x="2372956" y="2879956"/>
                <a:ext cx="4144200" cy="2115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C0C0C"/>
                    </a:solidFill>
                    <a:latin typeface="Calibri"/>
                    <a:ea typeface="Calibri"/>
                    <a:cs typeface="Calibri"/>
                    <a:sym typeface="Calibri"/>
                  </a:rPr>
                  <a:t>JSABJBSHAKBSKASX</a:t>
                </a:r>
                <a:endParaRPr b="0" i="0" sz="600" u="none" cap="none" strike="noStrike">
                  <a:solidFill>
                    <a:srgbClr val="0C0C0C"/>
                  </a:solidFill>
                  <a:latin typeface="Calibri"/>
                  <a:ea typeface="Calibri"/>
                  <a:cs typeface="Calibri"/>
                  <a:sym typeface="Calibri"/>
                </a:endParaRPr>
              </a:p>
            </p:txBody>
          </p:sp>
          <p:sp>
            <p:nvSpPr>
              <p:cNvPr id="108" name="Google Shape;108;p21"/>
              <p:cNvSpPr/>
              <p:nvPr/>
            </p:nvSpPr>
            <p:spPr>
              <a:xfrm>
                <a:off x="2372956" y="3186759"/>
                <a:ext cx="4144200" cy="1860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Calibri"/>
                    <a:ea typeface="Calibri"/>
                    <a:cs typeface="Calibri"/>
                    <a:sym typeface="Calibri"/>
                  </a:rPr>
                  <a:t>DMNBQDBKQWJBDQX</a:t>
                </a:r>
                <a:endParaRPr b="0" i="0" sz="600" u="none" cap="none" strike="noStrike">
                  <a:solidFill>
                    <a:srgbClr val="000000"/>
                  </a:solidFill>
                  <a:latin typeface="Calibri"/>
                  <a:ea typeface="Calibri"/>
                  <a:cs typeface="Calibri"/>
                  <a:sym typeface="Calibri"/>
                </a:endParaRPr>
              </a:p>
            </p:txBody>
          </p:sp>
          <p:sp>
            <p:nvSpPr>
              <p:cNvPr id="109" name="Google Shape;109;p21"/>
              <p:cNvSpPr/>
              <p:nvPr/>
            </p:nvSpPr>
            <p:spPr>
              <a:xfrm>
                <a:off x="2372956" y="3453535"/>
                <a:ext cx="4130700" cy="1905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Calibri"/>
                    <a:ea typeface="Calibri"/>
                    <a:cs typeface="Calibri"/>
                    <a:sym typeface="Calibri"/>
                  </a:rPr>
                  <a:t>XBSABKQBXKJBAS	</a:t>
                </a:r>
                <a:endParaRPr b="0" i="0" sz="600" u="none" cap="none" strike="noStrike">
                  <a:solidFill>
                    <a:srgbClr val="000000"/>
                  </a:solidFill>
                  <a:latin typeface="Calibri"/>
                  <a:ea typeface="Calibri"/>
                  <a:cs typeface="Calibri"/>
                  <a:sym typeface="Calibri"/>
                </a:endParaRPr>
              </a:p>
            </p:txBody>
          </p:sp>
          <p:sp>
            <p:nvSpPr>
              <p:cNvPr id="110" name="Google Shape;110;p21"/>
              <p:cNvSpPr/>
              <p:nvPr/>
            </p:nvSpPr>
            <p:spPr>
              <a:xfrm>
                <a:off x="2372956" y="3720312"/>
                <a:ext cx="4130700" cy="2040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Calibri"/>
                    <a:ea typeface="Calibri"/>
                    <a:cs typeface="Calibri"/>
                    <a:sym typeface="Calibri"/>
                  </a:rPr>
                  <a:t>CKBSQKBASKJBXKJA</a:t>
                </a:r>
                <a:endParaRPr b="0" i="0" sz="600" u="none" cap="none" strike="noStrike">
                  <a:solidFill>
                    <a:srgbClr val="000000"/>
                  </a:solidFill>
                  <a:latin typeface="Calibri"/>
                  <a:ea typeface="Calibri"/>
                  <a:cs typeface="Calibri"/>
                  <a:sym typeface="Calibri"/>
                </a:endParaRPr>
              </a:p>
            </p:txBody>
          </p:sp>
          <p:sp>
            <p:nvSpPr>
              <p:cNvPr id="111" name="Google Shape;111;p21"/>
              <p:cNvSpPr/>
              <p:nvPr/>
            </p:nvSpPr>
            <p:spPr>
              <a:xfrm>
                <a:off x="2372954" y="3987087"/>
                <a:ext cx="4130700" cy="2034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Calibri"/>
                    <a:ea typeface="Calibri"/>
                    <a:cs typeface="Calibri"/>
                    <a:sym typeface="Calibri"/>
                  </a:rPr>
                  <a:t>CKJBASKXBKSBX</a:t>
                </a:r>
                <a:endParaRPr b="0" i="0" sz="600" u="none" cap="none" strike="noStrike">
                  <a:solidFill>
                    <a:srgbClr val="000000"/>
                  </a:solidFill>
                  <a:latin typeface="Calibri"/>
                  <a:ea typeface="Calibri"/>
                  <a:cs typeface="Calibri"/>
                  <a:sym typeface="Calibri"/>
                </a:endParaRPr>
              </a:p>
            </p:txBody>
          </p:sp>
          <p:sp>
            <p:nvSpPr>
              <p:cNvPr id="112" name="Google Shape;112;p21"/>
              <p:cNvSpPr/>
              <p:nvPr/>
            </p:nvSpPr>
            <p:spPr>
              <a:xfrm>
                <a:off x="2372954" y="4270197"/>
                <a:ext cx="4130700" cy="1983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Calibri"/>
                    <a:ea typeface="Calibri"/>
                    <a:cs typeface="Calibri"/>
                    <a:sym typeface="Calibri"/>
                  </a:rPr>
                  <a:t>JXBASBXMABXKJBA</a:t>
                </a:r>
                <a:endParaRPr b="0" i="0" sz="600" u="none" cap="none" strike="noStrike">
                  <a:solidFill>
                    <a:srgbClr val="000000"/>
                  </a:solidFill>
                  <a:latin typeface="Calibri"/>
                  <a:ea typeface="Calibri"/>
                  <a:cs typeface="Calibri"/>
                  <a:sym typeface="Calibri"/>
                </a:endParaRPr>
              </a:p>
            </p:txBody>
          </p:sp>
        </p:grpSp>
        <p:sp>
          <p:nvSpPr>
            <p:cNvPr id="113" name="Google Shape;113;p21"/>
            <p:cNvSpPr/>
            <p:nvPr/>
          </p:nvSpPr>
          <p:spPr>
            <a:xfrm>
              <a:off x="2931374" y="4454918"/>
              <a:ext cx="396600" cy="1740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C0C0C"/>
                  </a:solidFill>
                  <a:latin typeface="Calibri"/>
                  <a:ea typeface="Calibri"/>
                  <a:cs typeface="Calibri"/>
                  <a:sym typeface="Calibri"/>
                </a:rPr>
                <a:t>10</a:t>
              </a:r>
              <a:endParaRPr b="0" i="0" sz="600" u="none" cap="none" strike="noStrike">
                <a:solidFill>
                  <a:srgbClr val="000000"/>
                </a:solidFill>
                <a:latin typeface="Calibri"/>
                <a:ea typeface="Calibri"/>
                <a:cs typeface="Calibri"/>
                <a:sym typeface="Calibri"/>
              </a:endParaRPr>
            </a:p>
          </p:txBody>
        </p:sp>
      </p:grpSp>
      <p:grpSp>
        <p:nvGrpSpPr>
          <p:cNvPr id="114" name="Google Shape;114;p21"/>
          <p:cNvGrpSpPr/>
          <p:nvPr/>
        </p:nvGrpSpPr>
        <p:grpSpPr>
          <a:xfrm>
            <a:off x="3753074" y="1965402"/>
            <a:ext cx="1206778" cy="2742532"/>
            <a:chOff x="7183004" y="1862638"/>
            <a:chExt cx="1778531" cy="2673815"/>
          </a:xfrm>
        </p:grpSpPr>
        <p:sp>
          <p:nvSpPr>
            <p:cNvPr id="115" name="Google Shape;115;p21"/>
            <p:cNvSpPr/>
            <p:nvPr/>
          </p:nvSpPr>
          <p:spPr>
            <a:xfrm>
              <a:off x="7183004" y="1862638"/>
              <a:ext cx="1764000" cy="2064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p:txBody>
        </p:sp>
        <p:sp>
          <p:nvSpPr>
            <p:cNvPr id="116" name="Google Shape;116;p21"/>
            <p:cNvSpPr/>
            <p:nvPr/>
          </p:nvSpPr>
          <p:spPr>
            <a:xfrm>
              <a:off x="7195872" y="2130185"/>
              <a:ext cx="1764000" cy="2064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p:txBody>
        </p:sp>
        <p:sp>
          <p:nvSpPr>
            <p:cNvPr id="117" name="Google Shape;117;p21"/>
            <p:cNvSpPr/>
            <p:nvPr/>
          </p:nvSpPr>
          <p:spPr>
            <a:xfrm>
              <a:off x="7197535" y="2409466"/>
              <a:ext cx="1764000" cy="2064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p:txBody>
        </p:sp>
        <p:sp>
          <p:nvSpPr>
            <p:cNvPr id="118" name="Google Shape;118;p21"/>
            <p:cNvSpPr/>
            <p:nvPr/>
          </p:nvSpPr>
          <p:spPr>
            <a:xfrm>
              <a:off x="7183004" y="2663214"/>
              <a:ext cx="1764000" cy="2064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p:txBody>
        </p:sp>
        <p:sp>
          <p:nvSpPr>
            <p:cNvPr id="119" name="Google Shape;119;p21"/>
            <p:cNvSpPr/>
            <p:nvPr/>
          </p:nvSpPr>
          <p:spPr>
            <a:xfrm>
              <a:off x="7183004" y="2943423"/>
              <a:ext cx="1764000" cy="2064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p:txBody>
        </p:sp>
        <p:sp>
          <p:nvSpPr>
            <p:cNvPr id="120" name="Google Shape;120;p21"/>
            <p:cNvSpPr/>
            <p:nvPr/>
          </p:nvSpPr>
          <p:spPr>
            <a:xfrm>
              <a:off x="7183004" y="3224756"/>
              <a:ext cx="1764000" cy="2064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p:txBody>
        </p:sp>
        <p:sp>
          <p:nvSpPr>
            <p:cNvPr id="121" name="Google Shape;121;p21"/>
            <p:cNvSpPr/>
            <p:nvPr/>
          </p:nvSpPr>
          <p:spPr>
            <a:xfrm>
              <a:off x="7183004" y="3504016"/>
              <a:ext cx="1764000" cy="2064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p:txBody>
        </p:sp>
        <p:sp>
          <p:nvSpPr>
            <p:cNvPr id="122" name="Google Shape;122;p21"/>
            <p:cNvSpPr/>
            <p:nvPr/>
          </p:nvSpPr>
          <p:spPr>
            <a:xfrm>
              <a:off x="7183004" y="3770496"/>
              <a:ext cx="1764000" cy="2064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p:txBody>
        </p:sp>
        <p:sp>
          <p:nvSpPr>
            <p:cNvPr id="123" name="Google Shape;123;p21"/>
            <p:cNvSpPr/>
            <p:nvPr/>
          </p:nvSpPr>
          <p:spPr>
            <a:xfrm>
              <a:off x="7197535" y="4037072"/>
              <a:ext cx="1764000" cy="206400"/>
            </a:xfrm>
            <a:prstGeom prst="roundRect">
              <a:avLst>
                <a:gd fmla="val 16667" name="adj"/>
              </a:avLst>
            </a:prstGeom>
            <a:solidFill>
              <a:schemeClr val="lt2"/>
            </a:solidFill>
            <a:ln cap="flat" cmpd="sng" w="12700">
              <a:solidFill>
                <a:srgbClr val="D0CECE"/>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p:txBody>
        </p:sp>
        <p:sp>
          <p:nvSpPr>
            <p:cNvPr id="124" name="Google Shape;124;p21"/>
            <p:cNvSpPr/>
            <p:nvPr/>
          </p:nvSpPr>
          <p:spPr>
            <a:xfrm>
              <a:off x="7183004" y="4330053"/>
              <a:ext cx="1764000" cy="206400"/>
            </a:xfrm>
            <a:prstGeom prst="roundRect">
              <a:avLst>
                <a:gd fmla="val 16667" name="adj"/>
              </a:avLst>
            </a:prstGeom>
            <a:solidFill>
              <a:schemeClr val="lt1"/>
            </a:solidFill>
            <a:ln cap="flat" cmpd="sng" w="12700">
              <a:solidFill>
                <a:srgbClr val="D8D8D8"/>
              </a:solidFill>
              <a:prstDash val="solid"/>
              <a:miter lim="800000"/>
              <a:headEnd len="sm" w="sm" type="none"/>
              <a:tailEnd len="sm" w="sm" type="none"/>
            </a:ln>
          </p:spPr>
          <p:txBody>
            <a:bodyPr anchorCtr="0" anchor="ctr" bIns="10850" lIns="21700" spcFirstLastPara="1" rIns="21700" wrap="square" tIns="1085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Calibri"/>
                <a:ea typeface="Calibri"/>
                <a:cs typeface="Calibri"/>
                <a:sym typeface="Calibri"/>
              </a:endParaRPr>
            </a:p>
          </p:txBody>
        </p:sp>
      </p:gr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5" name="Shape 1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rgbClr val="C00000"/>
        </a:solidFill>
      </p:bgPr>
    </p:bg>
    <p:spTree>
      <p:nvGrpSpPr>
        <p:cNvPr id="126" name="Shape 126"/>
        <p:cNvGrpSpPr/>
        <p:nvPr/>
      </p:nvGrpSpPr>
      <p:grpSpPr>
        <a:xfrm>
          <a:off x="0" y="0"/>
          <a:ext cx="0" cy="0"/>
          <a:chOff x="0" y="0"/>
          <a:chExt cx="0" cy="0"/>
        </a:xfrm>
      </p:grpSpPr>
      <p:pic>
        <p:nvPicPr>
          <p:cNvPr id="127" name="Google Shape;127;p23"/>
          <p:cNvPicPr preferRelativeResize="0"/>
          <p:nvPr/>
        </p:nvPicPr>
        <p:blipFill rotWithShape="1">
          <a:blip r:embed="rId2">
            <a:alphaModFix/>
          </a:blip>
          <a:srcRect b="0" l="0" r="0" t="0"/>
          <a:stretch/>
        </p:blipFill>
        <p:spPr>
          <a:xfrm>
            <a:off x="5953187" y="-13854"/>
            <a:ext cx="3189700" cy="1652759"/>
          </a:xfrm>
          <a:prstGeom prst="rect">
            <a:avLst/>
          </a:prstGeom>
          <a:noFill/>
          <a:ln>
            <a:noFill/>
          </a:ln>
        </p:spPr>
      </p:pic>
      <p:sp>
        <p:nvSpPr>
          <p:cNvPr id="128" name="Google Shape;128;p23"/>
          <p:cNvSpPr txBox="1"/>
          <p:nvPr>
            <p:ph type="title"/>
          </p:nvPr>
        </p:nvSpPr>
        <p:spPr>
          <a:xfrm>
            <a:off x="2741468" y="2102644"/>
            <a:ext cx="3347550" cy="9942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4500"/>
              <a:buFont typeface="Fredoka"/>
              <a:buNone/>
              <a:defRPr b="1" sz="4500">
                <a:solidFill>
                  <a:schemeClr val="lt1"/>
                </a:solidFill>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2894" y="455410"/>
            <a:ext cx="7886700" cy="994275"/>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accent3"/>
              </a:buClr>
              <a:buSzPts val="3200"/>
              <a:buFont typeface="Fredoka"/>
              <a:buNone/>
              <a:defRPr b="1" i="0" sz="3200" u="none" cap="none" strike="noStrike">
                <a:solidFill>
                  <a:schemeClr val="accent3"/>
                </a:solidFill>
                <a:latin typeface="Fredoka"/>
                <a:ea typeface="Fredoka"/>
                <a:cs typeface="Fredoka"/>
                <a:sym typeface="Fredoka"/>
              </a:defRPr>
            </a:lvl1pPr>
            <a:lvl2pPr lvl="1" marR="0" rtl="0" algn="l">
              <a:lnSpc>
                <a:spcPct val="100000"/>
              </a:lnSpc>
              <a:spcBef>
                <a:spcPts val="0"/>
              </a:spcBef>
              <a:spcAft>
                <a:spcPts val="0"/>
              </a:spcAft>
              <a:buClr>
                <a:schemeClr val="accent3"/>
              </a:buClr>
              <a:buSzPts val="900"/>
              <a:buFont typeface="Arial"/>
              <a:buNone/>
              <a:defRPr b="1" i="0" sz="1200" u="none" cap="none" strike="noStrike">
                <a:solidFill>
                  <a:schemeClr val="accent3"/>
                </a:solidFill>
                <a:latin typeface="Arial"/>
                <a:ea typeface="Arial"/>
                <a:cs typeface="Arial"/>
                <a:sym typeface="Arial"/>
              </a:defRPr>
            </a:lvl2pPr>
            <a:lvl3pPr lvl="2" marR="0" rtl="0" algn="l">
              <a:lnSpc>
                <a:spcPct val="100000"/>
              </a:lnSpc>
              <a:spcBef>
                <a:spcPts val="0"/>
              </a:spcBef>
              <a:spcAft>
                <a:spcPts val="0"/>
              </a:spcAft>
              <a:buClr>
                <a:schemeClr val="accent3"/>
              </a:buClr>
              <a:buSzPts val="900"/>
              <a:buFont typeface="Arial"/>
              <a:buNone/>
              <a:defRPr b="1" i="0" sz="1200" u="none" cap="none" strike="noStrike">
                <a:solidFill>
                  <a:schemeClr val="accent3"/>
                </a:solidFill>
                <a:latin typeface="Arial"/>
                <a:ea typeface="Arial"/>
                <a:cs typeface="Arial"/>
                <a:sym typeface="Arial"/>
              </a:defRPr>
            </a:lvl3pPr>
            <a:lvl4pPr lvl="3" marR="0" rtl="0" algn="l">
              <a:lnSpc>
                <a:spcPct val="100000"/>
              </a:lnSpc>
              <a:spcBef>
                <a:spcPts val="0"/>
              </a:spcBef>
              <a:spcAft>
                <a:spcPts val="0"/>
              </a:spcAft>
              <a:buClr>
                <a:schemeClr val="accent3"/>
              </a:buClr>
              <a:buSzPts val="900"/>
              <a:buFont typeface="Arial"/>
              <a:buNone/>
              <a:defRPr b="1" i="0" sz="1200" u="none" cap="none" strike="noStrike">
                <a:solidFill>
                  <a:schemeClr val="accent3"/>
                </a:solidFill>
                <a:latin typeface="Arial"/>
                <a:ea typeface="Arial"/>
                <a:cs typeface="Arial"/>
                <a:sym typeface="Arial"/>
              </a:defRPr>
            </a:lvl4pPr>
            <a:lvl5pPr lvl="4" marR="0" rtl="0" algn="l">
              <a:lnSpc>
                <a:spcPct val="100000"/>
              </a:lnSpc>
              <a:spcBef>
                <a:spcPts val="0"/>
              </a:spcBef>
              <a:spcAft>
                <a:spcPts val="0"/>
              </a:spcAft>
              <a:buClr>
                <a:schemeClr val="accent3"/>
              </a:buClr>
              <a:buSzPts val="900"/>
              <a:buFont typeface="Arial"/>
              <a:buNone/>
              <a:defRPr b="1" i="0" sz="1200" u="none" cap="none" strike="noStrike">
                <a:solidFill>
                  <a:schemeClr val="accent3"/>
                </a:solidFill>
                <a:latin typeface="Arial"/>
                <a:ea typeface="Arial"/>
                <a:cs typeface="Arial"/>
                <a:sym typeface="Arial"/>
              </a:defRPr>
            </a:lvl5pPr>
            <a:lvl6pPr lvl="5" marR="0" rtl="0" algn="l">
              <a:lnSpc>
                <a:spcPct val="100000"/>
              </a:lnSpc>
              <a:spcBef>
                <a:spcPts val="0"/>
              </a:spcBef>
              <a:spcAft>
                <a:spcPts val="0"/>
              </a:spcAft>
              <a:buClr>
                <a:schemeClr val="accent3"/>
              </a:buClr>
              <a:buSzPts val="900"/>
              <a:buFont typeface="Arial"/>
              <a:buNone/>
              <a:defRPr b="1" i="0" sz="1200" u="none" cap="none" strike="noStrike">
                <a:solidFill>
                  <a:schemeClr val="accent3"/>
                </a:solidFill>
                <a:latin typeface="Arial"/>
                <a:ea typeface="Arial"/>
                <a:cs typeface="Arial"/>
                <a:sym typeface="Arial"/>
              </a:defRPr>
            </a:lvl6pPr>
            <a:lvl7pPr lvl="6" marR="0" rtl="0" algn="l">
              <a:lnSpc>
                <a:spcPct val="100000"/>
              </a:lnSpc>
              <a:spcBef>
                <a:spcPts val="0"/>
              </a:spcBef>
              <a:spcAft>
                <a:spcPts val="0"/>
              </a:spcAft>
              <a:buClr>
                <a:schemeClr val="accent3"/>
              </a:buClr>
              <a:buSzPts val="900"/>
              <a:buFont typeface="Arial"/>
              <a:buNone/>
              <a:defRPr b="1" i="0" sz="1200" u="none" cap="none" strike="noStrike">
                <a:solidFill>
                  <a:schemeClr val="accent3"/>
                </a:solidFill>
                <a:latin typeface="Arial"/>
                <a:ea typeface="Arial"/>
                <a:cs typeface="Arial"/>
                <a:sym typeface="Arial"/>
              </a:defRPr>
            </a:lvl7pPr>
            <a:lvl8pPr lvl="7" marR="0" rtl="0" algn="l">
              <a:lnSpc>
                <a:spcPct val="100000"/>
              </a:lnSpc>
              <a:spcBef>
                <a:spcPts val="0"/>
              </a:spcBef>
              <a:spcAft>
                <a:spcPts val="0"/>
              </a:spcAft>
              <a:buClr>
                <a:schemeClr val="accent3"/>
              </a:buClr>
              <a:buSzPts val="900"/>
              <a:buFont typeface="Arial"/>
              <a:buNone/>
              <a:defRPr b="1" i="0" sz="1200" u="none" cap="none" strike="noStrike">
                <a:solidFill>
                  <a:schemeClr val="accent3"/>
                </a:solidFill>
                <a:latin typeface="Arial"/>
                <a:ea typeface="Arial"/>
                <a:cs typeface="Arial"/>
                <a:sym typeface="Arial"/>
              </a:defRPr>
            </a:lvl8pPr>
            <a:lvl9pPr lvl="8" marR="0" rtl="0" algn="l">
              <a:lnSpc>
                <a:spcPct val="100000"/>
              </a:lnSpc>
              <a:spcBef>
                <a:spcPts val="0"/>
              </a:spcBef>
              <a:spcAft>
                <a:spcPts val="0"/>
              </a:spcAft>
              <a:buClr>
                <a:schemeClr val="accent3"/>
              </a:buClr>
              <a:buSzPts val="900"/>
              <a:buFont typeface="Arial"/>
              <a:buNone/>
              <a:defRPr b="1" i="0" sz="1200" u="none" cap="none" strike="noStrike">
                <a:solidFill>
                  <a:schemeClr val="accent3"/>
                </a:solidFill>
                <a:latin typeface="Arial"/>
                <a:ea typeface="Arial"/>
                <a:cs typeface="Arial"/>
                <a:sym typeface="Arial"/>
              </a:defRPr>
            </a:lvl9pPr>
          </a:lstStyle>
          <a:p/>
        </p:txBody>
      </p:sp>
      <p:sp>
        <p:nvSpPr>
          <p:cNvPr id="52" name="Google Shape;52;p13"/>
          <p:cNvSpPr txBox="1"/>
          <p:nvPr>
            <p:ph idx="1" type="body"/>
          </p:nvPr>
        </p:nvSpPr>
        <p:spPr>
          <a:xfrm>
            <a:off x="628650" y="14835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Fredoka"/>
                <a:ea typeface="Fredoka"/>
                <a:cs typeface="Fredoka"/>
                <a:sym typeface="Fredoka"/>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Fredoka"/>
                <a:ea typeface="Fredoka"/>
                <a:cs typeface="Fredoka"/>
                <a:sym typeface="Fredoka"/>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Fredoka"/>
                <a:ea typeface="Fredoka"/>
                <a:cs typeface="Fredoka"/>
                <a:sym typeface="Fredoka"/>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Fredoka"/>
                <a:ea typeface="Fredoka"/>
                <a:cs typeface="Fredoka"/>
                <a:sym typeface="Fredoka"/>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Fredoka"/>
                <a:ea typeface="Fredoka"/>
                <a:cs typeface="Fredoka"/>
                <a:sym typeface="Fredoka"/>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Fredoka"/>
                <a:ea typeface="Fredoka"/>
                <a:cs typeface="Fredoka"/>
                <a:sym typeface="Fredoka"/>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Fredoka"/>
                <a:ea typeface="Fredoka"/>
                <a:cs typeface="Fredoka"/>
                <a:sym typeface="Fredoka"/>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Fredoka"/>
                <a:ea typeface="Fredoka"/>
                <a:cs typeface="Fredoka"/>
                <a:sym typeface="Fredoka"/>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Fredoka"/>
                <a:ea typeface="Fredoka"/>
                <a:cs typeface="Fredoka"/>
                <a:sym typeface="Fredoka"/>
              </a:defRPr>
            </a:lvl9pPr>
          </a:lstStyle>
          <a:p/>
        </p:txBody>
      </p:sp>
      <p:sp>
        <p:nvSpPr>
          <p:cNvPr id="53" name="Google Shape;53;p13"/>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Fredoka"/>
                <a:ea typeface="Fredoka"/>
                <a:cs typeface="Fredoka"/>
                <a:sym typeface="Fredok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9pPr>
          </a:lstStyle>
          <a:p/>
        </p:txBody>
      </p:sp>
      <p:sp>
        <p:nvSpPr>
          <p:cNvPr id="54" name="Google Shape;54;p13"/>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Fredoka"/>
                <a:ea typeface="Fredoka"/>
                <a:cs typeface="Fredoka"/>
                <a:sym typeface="Fredok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Fredoka"/>
                <a:ea typeface="Fredoka"/>
                <a:cs typeface="Fredoka"/>
                <a:sym typeface="Fredoka"/>
              </a:defRPr>
            </a:lvl9pPr>
          </a:lstStyle>
          <a:p/>
        </p:txBody>
      </p:sp>
      <p:sp>
        <p:nvSpPr>
          <p:cNvPr id="55" name="Google Shape;55;p13"/>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Fredoka"/>
                <a:ea typeface="Fredoka"/>
                <a:cs typeface="Fredoka"/>
                <a:sym typeface="Fredoka"/>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1">
            <a:alphaModFix/>
          </a:blip>
          <a:srcRect b="0" l="0" r="0" t="0"/>
          <a:stretch/>
        </p:blipFill>
        <p:spPr>
          <a:xfrm>
            <a:off x="5952074" y="1928"/>
            <a:ext cx="3191926" cy="167254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mailto:manasmadan08@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youtu.be/9VRhV_T6T18" TargetMode="External"/><Relationship Id="rId4" Type="http://schemas.openxmlformats.org/officeDocument/2006/relationships/hyperlink" Target="https://youtu.be/9VRhV_T6T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2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Hackathon submission template</a:t>
            </a:r>
            <a:endParaRPr/>
          </a:p>
        </p:txBody>
      </p:sp>
      <p:sp>
        <p:nvSpPr>
          <p:cNvPr id="134" name="Google Shape;134;p24"/>
          <p:cNvSpPr txBox="1"/>
          <p:nvPr>
            <p:ph idx="1" type="subTitle"/>
          </p:nvPr>
        </p:nvSpPr>
        <p:spPr>
          <a:xfrm>
            <a:off x="2540850" y="2701525"/>
            <a:ext cx="4062300" cy="5343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b="1" lang="en" sz="2700"/>
              <a:t>Team name: AlgoAllies</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94" name="Shape 194"/>
        <p:cNvGrpSpPr/>
        <p:nvPr/>
      </p:nvGrpSpPr>
      <p:grpSpPr>
        <a:xfrm>
          <a:off x="0" y="0"/>
          <a:ext cx="0" cy="0"/>
          <a:chOff x="0" y="0"/>
          <a:chExt cx="0" cy="0"/>
        </a:xfrm>
      </p:grpSpPr>
      <p:sp>
        <p:nvSpPr>
          <p:cNvPr id="195" name="Google Shape;195;p33"/>
          <p:cNvSpPr txBox="1"/>
          <p:nvPr>
            <p:ph type="title"/>
          </p:nvPr>
        </p:nvSpPr>
        <p:spPr>
          <a:xfrm>
            <a:off x="262894" y="455410"/>
            <a:ext cx="788670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Gamification techniques</a:t>
            </a:r>
            <a:endParaRPr/>
          </a:p>
        </p:txBody>
      </p:sp>
      <p:sp>
        <p:nvSpPr>
          <p:cNvPr id="196" name="Google Shape;196;p33"/>
          <p:cNvSpPr txBox="1"/>
          <p:nvPr>
            <p:ph idx="1" type="body"/>
          </p:nvPr>
        </p:nvSpPr>
        <p:spPr>
          <a:xfrm>
            <a:off x="628650" y="1483519"/>
            <a:ext cx="7886700" cy="32634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800"/>
              </a:spcBef>
              <a:spcAft>
                <a:spcPts val="0"/>
              </a:spcAft>
              <a:buClr>
                <a:schemeClr val="dk1"/>
              </a:buClr>
              <a:buSzPts val="2100"/>
              <a:buNone/>
            </a:pPr>
            <a:r>
              <a:rPr b="1" lang="en" sz="1300">
                <a:latin typeface="Poppins"/>
                <a:ea typeface="Poppins"/>
                <a:cs typeface="Poppins"/>
                <a:sym typeface="Poppins"/>
              </a:rPr>
              <a:t>Points and Leaderboards :</a:t>
            </a:r>
            <a:endParaRPr b="1" sz="1300">
              <a:latin typeface="Poppins"/>
              <a:ea typeface="Poppins"/>
              <a:cs typeface="Poppins"/>
              <a:sym typeface="Poppins"/>
            </a:endParaRPr>
          </a:p>
          <a:p>
            <a:pPr indent="0" lvl="0" marL="0" rtl="0" algn="l">
              <a:lnSpc>
                <a:spcPct val="90000"/>
              </a:lnSpc>
              <a:spcBef>
                <a:spcPts val="800"/>
              </a:spcBef>
              <a:spcAft>
                <a:spcPts val="0"/>
              </a:spcAft>
              <a:buClr>
                <a:schemeClr val="dk1"/>
              </a:buClr>
              <a:buSzPts val="2100"/>
              <a:buNone/>
            </a:pPr>
            <a:r>
              <a:rPr lang="en" sz="1300"/>
              <a:t>Points are awarded to users as they move up in the game. Displaying a leaderboard encourages </a:t>
            </a:r>
            <a:r>
              <a:rPr lang="en" sz="1300"/>
              <a:t>competition</a:t>
            </a:r>
            <a:r>
              <a:rPr lang="en" sz="1300"/>
              <a:t> among users.</a:t>
            </a:r>
            <a:endParaRPr sz="1300"/>
          </a:p>
          <a:p>
            <a:pPr indent="0" lvl="0" marL="0" rtl="0" algn="l">
              <a:lnSpc>
                <a:spcPct val="90000"/>
              </a:lnSpc>
              <a:spcBef>
                <a:spcPts val="800"/>
              </a:spcBef>
              <a:spcAft>
                <a:spcPts val="0"/>
              </a:spcAft>
              <a:buSzPts val="1400"/>
              <a:buNone/>
            </a:pPr>
            <a:r>
              <a:rPr b="1" lang="en" sz="1300">
                <a:latin typeface="Poppins"/>
                <a:ea typeface="Poppins"/>
                <a:cs typeface="Poppins"/>
                <a:sym typeface="Poppins"/>
              </a:rPr>
              <a:t>Virtual Currency :</a:t>
            </a:r>
            <a:endParaRPr b="1" sz="1300">
              <a:latin typeface="Poppins"/>
              <a:ea typeface="Poppins"/>
              <a:cs typeface="Poppins"/>
              <a:sym typeface="Poppins"/>
            </a:endParaRPr>
          </a:p>
          <a:p>
            <a:pPr indent="0" lvl="0" marL="0" rtl="0" algn="l">
              <a:lnSpc>
                <a:spcPct val="90000"/>
              </a:lnSpc>
              <a:spcBef>
                <a:spcPts val="800"/>
              </a:spcBef>
              <a:spcAft>
                <a:spcPts val="0"/>
              </a:spcAft>
              <a:buSzPts val="1400"/>
              <a:buNone/>
            </a:pPr>
            <a:r>
              <a:rPr lang="en" sz="1300"/>
              <a:t>Users are rewarded with virtual currency for completing the mission, with larger rewards for high scores. This currency can then be converted in exclusive rewards like coupons, club access and many more.</a:t>
            </a:r>
            <a:endParaRPr sz="1300"/>
          </a:p>
          <a:p>
            <a:pPr indent="0" lvl="0" marL="0" rtl="0" algn="l">
              <a:lnSpc>
                <a:spcPct val="90000"/>
              </a:lnSpc>
              <a:spcBef>
                <a:spcPts val="800"/>
              </a:spcBef>
              <a:spcAft>
                <a:spcPts val="0"/>
              </a:spcAft>
              <a:buSzPts val="1400"/>
              <a:buNone/>
            </a:pPr>
            <a:r>
              <a:rPr b="1" lang="en" sz="1300">
                <a:latin typeface="Poppins"/>
                <a:ea typeface="Poppins"/>
                <a:cs typeface="Poppins"/>
                <a:sym typeface="Poppins"/>
              </a:rPr>
              <a:t>Achievements and Rewards:</a:t>
            </a:r>
            <a:endParaRPr b="1" sz="1300">
              <a:latin typeface="Poppins"/>
              <a:ea typeface="Poppins"/>
              <a:cs typeface="Poppins"/>
              <a:sym typeface="Poppins"/>
            </a:endParaRPr>
          </a:p>
          <a:p>
            <a:pPr indent="0" lvl="0" marL="0" rtl="0" algn="l">
              <a:lnSpc>
                <a:spcPct val="90000"/>
              </a:lnSpc>
              <a:spcBef>
                <a:spcPts val="800"/>
              </a:spcBef>
              <a:spcAft>
                <a:spcPts val="0"/>
              </a:spcAft>
              <a:buSzPts val="1400"/>
              <a:buNone/>
            </a:pPr>
            <a:r>
              <a:rPr lang="en" sz="1300"/>
              <a:t>Badges and new achievements are unlocked after reaching specific milestones like showing financial knowledge in Quiz game, by winning in the Memory card game and by not getting out in Atari breakout game.</a:t>
            </a:r>
            <a:endParaRPr sz="1300"/>
          </a:p>
          <a:p>
            <a:pPr indent="0" lvl="0" marL="0" rtl="0" algn="l">
              <a:lnSpc>
                <a:spcPct val="90000"/>
              </a:lnSpc>
              <a:spcBef>
                <a:spcPts val="800"/>
              </a:spcBef>
              <a:spcAft>
                <a:spcPts val="0"/>
              </a:spcAft>
              <a:buSzPts val="1400"/>
              <a:buNone/>
            </a:pPr>
            <a:r>
              <a:rPr b="1" lang="en" sz="1300">
                <a:latin typeface="Poppins"/>
                <a:ea typeface="Poppins"/>
                <a:cs typeface="Poppins"/>
                <a:sym typeface="Poppins"/>
              </a:rPr>
              <a:t>Social Interaction:</a:t>
            </a:r>
            <a:endParaRPr b="1" sz="1300">
              <a:latin typeface="Poppins"/>
              <a:ea typeface="Poppins"/>
              <a:cs typeface="Poppins"/>
              <a:sym typeface="Poppins"/>
            </a:endParaRPr>
          </a:p>
          <a:p>
            <a:pPr indent="0" lvl="0" marL="0" rtl="0" algn="l">
              <a:lnSpc>
                <a:spcPct val="90000"/>
              </a:lnSpc>
              <a:spcBef>
                <a:spcPts val="800"/>
              </a:spcBef>
              <a:spcAft>
                <a:spcPts val="0"/>
              </a:spcAft>
              <a:buSzPts val="1400"/>
              <a:buNone/>
            </a:pPr>
            <a:r>
              <a:rPr lang="en" sz="1300"/>
              <a:t>Users can compete with each other and can share their </a:t>
            </a:r>
            <a:r>
              <a:rPr lang="en" sz="1300"/>
              <a:t>achievements, progress and virtual currency</a:t>
            </a:r>
            <a:r>
              <a:rPr lang="en" sz="1300"/>
              <a:t> with their friends .</a:t>
            </a:r>
            <a:br>
              <a:rPr b="0" lang="en"/>
            </a:br>
            <a:endParaRPr sz="1300"/>
          </a:p>
        </p:txBody>
      </p:sp>
      <p:sp>
        <p:nvSpPr>
          <p:cNvPr id="197" name="Google Shape;197;p33"/>
          <p:cNvSpPr txBox="1"/>
          <p:nvPr/>
        </p:nvSpPr>
        <p:spPr>
          <a:xfrm>
            <a:off x="0" y="-3155"/>
            <a:ext cx="2193266"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8" name="Google Shape;198;p33"/>
          <p:cNvSpPr/>
          <p:nvPr/>
        </p:nvSpPr>
        <p:spPr>
          <a:xfrm>
            <a:off x="0" y="178088"/>
            <a:ext cx="2285775" cy="288225"/>
          </a:xfrm>
          <a:prstGeom prst="roundRect">
            <a:avLst>
              <a:gd fmla="val 16667" name="adj"/>
            </a:avLst>
          </a:prstGeom>
          <a:solidFill>
            <a:srgbClr val="E69138"/>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Gamification</a:t>
            </a:r>
            <a:endParaRPr b="0" i="0" sz="1400" u="none" cap="none" strike="noStrike">
              <a:solidFill>
                <a:schemeClr val="lt1"/>
              </a:solidFill>
              <a:latin typeface="Fredoka"/>
              <a:ea typeface="Fredoka"/>
              <a:cs typeface="Fredoka"/>
              <a:sym typeface="Fredok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34"/>
          <p:cNvSpPr txBox="1"/>
          <p:nvPr>
            <p:ph type="title"/>
          </p:nvPr>
        </p:nvSpPr>
        <p:spPr>
          <a:xfrm>
            <a:off x="288269" y="63936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Project Plan and Timelines</a:t>
            </a:r>
            <a:endParaRPr/>
          </a:p>
        </p:txBody>
      </p:sp>
      <p:sp>
        <p:nvSpPr>
          <p:cNvPr id="204" name="Google Shape;204;p34"/>
          <p:cNvSpPr/>
          <p:nvPr/>
        </p:nvSpPr>
        <p:spPr>
          <a:xfrm>
            <a:off x="0" y="178088"/>
            <a:ext cx="2285775" cy="288225"/>
          </a:xfrm>
          <a:prstGeom prst="roundRect">
            <a:avLst>
              <a:gd fmla="val 16667" name="adj"/>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Common to all challenges</a:t>
            </a:r>
            <a:endParaRPr b="0" i="0" sz="1100" u="none" cap="none" strike="noStrike">
              <a:solidFill>
                <a:schemeClr val="lt1"/>
              </a:solidFill>
              <a:latin typeface="Fredoka"/>
              <a:ea typeface="Fredoka"/>
              <a:cs typeface="Fredoka"/>
              <a:sym typeface="Fredoka"/>
            </a:endParaRPr>
          </a:p>
        </p:txBody>
      </p:sp>
      <p:sp>
        <p:nvSpPr>
          <p:cNvPr id="205" name="Google Shape;205;p34"/>
          <p:cNvSpPr txBox="1"/>
          <p:nvPr/>
        </p:nvSpPr>
        <p:spPr>
          <a:xfrm>
            <a:off x="288275" y="1633550"/>
            <a:ext cx="7439700" cy="2615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b="1" lang="en" sz="1300">
                <a:solidFill>
                  <a:schemeClr val="dk1"/>
                </a:solidFill>
                <a:latin typeface="Poppins"/>
                <a:ea typeface="Poppins"/>
                <a:cs typeface="Poppins"/>
                <a:sym typeface="Poppins"/>
              </a:rPr>
              <a:t>The project plan and timeline is as follows:</a:t>
            </a:r>
            <a:endParaRPr b="1" sz="1300">
              <a:solidFill>
                <a:schemeClr val="dk1"/>
              </a:solidFill>
              <a:latin typeface="Poppins"/>
              <a:ea typeface="Poppins"/>
              <a:cs typeface="Poppins"/>
              <a:sym typeface="Poppins"/>
            </a:endParaRPr>
          </a:p>
          <a:p>
            <a:pPr indent="-311150" lvl="0" marL="457200" rtl="0" algn="l">
              <a:lnSpc>
                <a:spcPct val="115000"/>
              </a:lnSpc>
              <a:spcBef>
                <a:spcPts val="1500"/>
              </a:spcBef>
              <a:spcAft>
                <a:spcPts val="0"/>
              </a:spcAft>
              <a:buClr>
                <a:schemeClr val="dk1"/>
              </a:buClr>
              <a:buSzPts val="1300"/>
              <a:buFont typeface="Fredoka"/>
              <a:buChar char="●"/>
            </a:pPr>
            <a:r>
              <a:rPr lang="en" sz="1300">
                <a:solidFill>
                  <a:schemeClr val="dk1"/>
                </a:solidFill>
                <a:highlight>
                  <a:schemeClr val="lt1"/>
                </a:highlight>
                <a:latin typeface="Fredoka"/>
                <a:ea typeface="Fredoka"/>
                <a:cs typeface="Fredoka"/>
                <a:sym typeface="Fredoka"/>
              </a:rPr>
              <a:t>Development Phase: 1-2 weeks</a:t>
            </a:r>
            <a:endParaRPr sz="1300">
              <a:solidFill>
                <a:schemeClr val="dk1"/>
              </a:solidFill>
              <a:highlight>
                <a:schemeClr val="lt1"/>
              </a:highlight>
              <a:latin typeface="Fredoka"/>
              <a:ea typeface="Fredoka"/>
              <a:cs typeface="Fredoka"/>
              <a:sym typeface="Fredoka"/>
            </a:endParaRPr>
          </a:p>
          <a:p>
            <a:pPr indent="-311150" lvl="0" marL="457200" rtl="0" algn="l">
              <a:lnSpc>
                <a:spcPct val="115000"/>
              </a:lnSpc>
              <a:spcBef>
                <a:spcPts val="0"/>
              </a:spcBef>
              <a:spcAft>
                <a:spcPts val="0"/>
              </a:spcAft>
              <a:buClr>
                <a:schemeClr val="dk1"/>
              </a:buClr>
              <a:buSzPts val="1300"/>
              <a:buFont typeface="Fredoka"/>
              <a:buChar char="●"/>
            </a:pPr>
            <a:r>
              <a:rPr lang="en" sz="1300">
                <a:solidFill>
                  <a:schemeClr val="dk1"/>
                </a:solidFill>
                <a:highlight>
                  <a:schemeClr val="lt1"/>
                </a:highlight>
                <a:latin typeface="Fredoka"/>
                <a:ea typeface="Fredoka"/>
                <a:cs typeface="Fredoka"/>
                <a:sym typeface="Fredoka"/>
              </a:rPr>
              <a:t>Cross-Game Integration: 2-4 weeks</a:t>
            </a:r>
            <a:endParaRPr sz="1300">
              <a:solidFill>
                <a:schemeClr val="dk1"/>
              </a:solidFill>
              <a:highlight>
                <a:schemeClr val="lt1"/>
              </a:highlight>
              <a:latin typeface="Fredoka"/>
              <a:ea typeface="Fredoka"/>
              <a:cs typeface="Fredoka"/>
              <a:sym typeface="Fredoka"/>
            </a:endParaRPr>
          </a:p>
          <a:p>
            <a:pPr indent="-311150" lvl="0" marL="457200" rtl="0" algn="l">
              <a:lnSpc>
                <a:spcPct val="115000"/>
              </a:lnSpc>
              <a:spcBef>
                <a:spcPts val="0"/>
              </a:spcBef>
              <a:spcAft>
                <a:spcPts val="0"/>
              </a:spcAft>
              <a:buClr>
                <a:schemeClr val="dk1"/>
              </a:buClr>
              <a:buSzPts val="1300"/>
              <a:buFont typeface="Fredoka"/>
              <a:buChar char="●"/>
            </a:pPr>
            <a:r>
              <a:rPr lang="en" sz="1300">
                <a:solidFill>
                  <a:schemeClr val="dk1"/>
                </a:solidFill>
                <a:highlight>
                  <a:schemeClr val="lt1"/>
                </a:highlight>
                <a:latin typeface="Fredoka"/>
                <a:ea typeface="Fredoka"/>
                <a:cs typeface="Fredoka"/>
                <a:sym typeface="Fredoka"/>
              </a:rPr>
              <a:t>Wealth Builder Game Development: 3-4 weeks</a:t>
            </a:r>
            <a:endParaRPr sz="1300">
              <a:solidFill>
                <a:schemeClr val="dk1"/>
              </a:solidFill>
              <a:highlight>
                <a:schemeClr val="lt1"/>
              </a:highlight>
              <a:latin typeface="Fredoka"/>
              <a:ea typeface="Fredoka"/>
              <a:cs typeface="Fredoka"/>
              <a:sym typeface="Fredoka"/>
            </a:endParaRPr>
          </a:p>
          <a:p>
            <a:pPr indent="-311150" lvl="0" marL="457200" rtl="0" algn="l">
              <a:lnSpc>
                <a:spcPct val="115000"/>
              </a:lnSpc>
              <a:spcBef>
                <a:spcPts val="0"/>
              </a:spcBef>
              <a:spcAft>
                <a:spcPts val="0"/>
              </a:spcAft>
              <a:buClr>
                <a:schemeClr val="dk1"/>
              </a:buClr>
              <a:buSzPts val="1300"/>
              <a:buFont typeface="Fredoka"/>
              <a:buChar char="●"/>
            </a:pPr>
            <a:r>
              <a:rPr lang="en" sz="1300">
                <a:solidFill>
                  <a:schemeClr val="dk1"/>
                </a:solidFill>
                <a:highlight>
                  <a:schemeClr val="lt1"/>
                </a:highlight>
                <a:latin typeface="Fredoka"/>
                <a:ea typeface="Fredoka"/>
                <a:cs typeface="Fredoka"/>
                <a:sym typeface="Fredoka"/>
              </a:rPr>
              <a:t>Social Integration and Analytics: 2-3 weeks</a:t>
            </a:r>
            <a:endParaRPr sz="1300">
              <a:solidFill>
                <a:schemeClr val="dk1"/>
              </a:solidFill>
              <a:highlight>
                <a:schemeClr val="lt1"/>
              </a:highlight>
              <a:latin typeface="Fredoka"/>
              <a:ea typeface="Fredoka"/>
              <a:cs typeface="Fredoka"/>
              <a:sym typeface="Fredoka"/>
            </a:endParaRPr>
          </a:p>
          <a:p>
            <a:pPr indent="-311150" lvl="0" marL="457200" rtl="0" algn="l">
              <a:lnSpc>
                <a:spcPct val="115000"/>
              </a:lnSpc>
              <a:spcBef>
                <a:spcPts val="0"/>
              </a:spcBef>
              <a:spcAft>
                <a:spcPts val="0"/>
              </a:spcAft>
              <a:buClr>
                <a:schemeClr val="dk1"/>
              </a:buClr>
              <a:buSzPts val="1300"/>
              <a:buFont typeface="Fredoka"/>
              <a:buChar char="●"/>
            </a:pPr>
            <a:r>
              <a:rPr lang="en" sz="1300">
                <a:solidFill>
                  <a:schemeClr val="dk1"/>
                </a:solidFill>
                <a:highlight>
                  <a:schemeClr val="lt1"/>
                </a:highlight>
                <a:latin typeface="Fredoka"/>
                <a:ea typeface="Fredoka"/>
                <a:cs typeface="Fredoka"/>
                <a:sym typeface="Fredoka"/>
              </a:rPr>
              <a:t>User Testing and Feedback: 4-6 weeks</a:t>
            </a:r>
            <a:endParaRPr sz="1300">
              <a:solidFill>
                <a:schemeClr val="dk1"/>
              </a:solidFill>
              <a:highlight>
                <a:schemeClr val="lt1"/>
              </a:highlight>
              <a:latin typeface="Fredoka"/>
              <a:ea typeface="Fredoka"/>
              <a:cs typeface="Fredoka"/>
              <a:sym typeface="Fredoka"/>
            </a:endParaRPr>
          </a:p>
          <a:p>
            <a:pPr indent="-311150" lvl="0" marL="457200" rtl="0" algn="l">
              <a:lnSpc>
                <a:spcPct val="115000"/>
              </a:lnSpc>
              <a:spcBef>
                <a:spcPts val="0"/>
              </a:spcBef>
              <a:spcAft>
                <a:spcPts val="0"/>
              </a:spcAft>
              <a:buClr>
                <a:schemeClr val="dk1"/>
              </a:buClr>
              <a:buSzPts val="1300"/>
              <a:buFont typeface="Fredoka"/>
              <a:buChar char="●"/>
            </a:pPr>
            <a:r>
              <a:rPr lang="en" sz="1300">
                <a:solidFill>
                  <a:schemeClr val="dk1"/>
                </a:solidFill>
                <a:highlight>
                  <a:schemeClr val="lt1"/>
                </a:highlight>
                <a:latin typeface="Fredoka"/>
                <a:ea typeface="Fredoka"/>
                <a:cs typeface="Fredoka"/>
                <a:sym typeface="Fredoka"/>
              </a:rPr>
              <a:t>Optimization and Launch: 2-3 weeks</a:t>
            </a:r>
            <a:endParaRPr sz="1300">
              <a:solidFill>
                <a:schemeClr val="dk1"/>
              </a:solidFill>
              <a:highlight>
                <a:schemeClr val="lt1"/>
              </a:highlight>
              <a:latin typeface="Fredoka"/>
              <a:ea typeface="Fredoka"/>
              <a:cs typeface="Fredoka"/>
              <a:sym typeface="Fredoka"/>
            </a:endParaRPr>
          </a:p>
          <a:p>
            <a:pPr indent="0" lvl="0" marL="0" rtl="0" algn="l">
              <a:lnSpc>
                <a:spcPct val="90000"/>
              </a:lnSpc>
              <a:spcBef>
                <a:spcPts val="1500"/>
              </a:spcBef>
              <a:spcAft>
                <a:spcPts val="0"/>
              </a:spcAft>
              <a:buNone/>
            </a:pPr>
            <a:br>
              <a:rPr lang="en" sz="2100">
                <a:solidFill>
                  <a:schemeClr val="dk1"/>
                </a:solidFill>
                <a:latin typeface="Fredoka"/>
                <a:ea typeface="Fredoka"/>
                <a:cs typeface="Fredoka"/>
                <a:sym typeface="Fredoka"/>
              </a:rPr>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35"/>
          <p:cNvSpPr txBox="1"/>
          <p:nvPr>
            <p:ph type="title"/>
          </p:nvPr>
        </p:nvSpPr>
        <p:spPr>
          <a:xfrm>
            <a:off x="262894" y="455410"/>
            <a:ext cx="788670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Future Development and Expansion</a:t>
            </a:r>
            <a:endParaRPr/>
          </a:p>
        </p:txBody>
      </p:sp>
      <p:sp>
        <p:nvSpPr>
          <p:cNvPr id="211" name="Google Shape;211;p35"/>
          <p:cNvSpPr/>
          <p:nvPr/>
        </p:nvSpPr>
        <p:spPr>
          <a:xfrm>
            <a:off x="0" y="178088"/>
            <a:ext cx="2285775" cy="288225"/>
          </a:xfrm>
          <a:prstGeom prst="roundRect">
            <a:avLst>
              <a:gd fmla="val 16667" name="adj"/>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Common to all challenges</a:t>
            </a:r>
            <a:endParaRPr b="0" i="0" sz="1100" u="none" cap="none" strike="noStrike">
              <a:solidFill>
                <a:schemeClr val="lt1"/>
              </a:solidFill>
              <a:latin typeface="Fredoka"/>
              <a:ea typeface="Fredoka"/>
              <a:cs typeface="Fredoka"/>
              <a:sym typeface="Fredoka"/>
            </a:endParaRPr>
          </a:p>
        </p:txBody>
      </p:sp>
      <p:sp>
        <p:nvSpPr>
          <p:cNvPr id="212" name="Google Shape;212;p35"/>
          <p:cNvSpPr txBox="1"/>
          <p:nvPr/>
        </p:nvSpPr>
        <p:spPr>
          <a:xfrm>
            <a:off x="472025" y="1449675"/>
            <a:ext cx="6583800" cy="2970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None/>
            </a:pPr>
            <a:r>
              <a:rPr b="1" lang="en" sz="1300">
                <a:solidFill>
                  <a:schemeClr val="dk1"/>
                </a:solidFill>
                <a:latin typeface="Poppins"/>
                <a:ea typeface="Poppins"/>
                <a:cs typeface="Poppins"/>
                <a:sym typeface="Poppins"/>
              </a:rPr>
              <a:t>Diverse Gaming Experience:</a:t>
            </a:r>
            <a:r>
              <a:rPr b="1" lang="en" sz="1300">
                <a:solidFill>
                  <a:schemeClr val="dk1"/>
                </a:solidFill>
                <a:latin typeface="Poppins"/>
                <a:ea typeface="Poppins"/>
                <a:cs typeface="Poppins"/>
                <a:sym typeface="Poppins"/>
              </a:rPr>
              <a:t> </a:t>
            </a:r>
            <a:r>
              <a:rPr lang="en" sz="1300">
                <a:solidFill>
                  <a:schemeClr val="dk1"/>
                </a:solidFill>
                <a:latin typeface="Fredoka"/>
                <a:ea typeface="Fredoka"/>
                <a:cs typeface="Fredoka"/>
                <a:sym typeface="Fredoka"/>
              </a:rPr>
              <a:t>The platform will introduce an array of game modes and elevate difficulty levels, providing a diverse and engaging gaming experience for users.</a:t>
            </a:r>
            <a:endParaRPr sz="1300">
              <a:solidFill>
                <a:schemeClr val="dk1"/>
              </a:solidFill>
              <a:latin typeface="Fredoka"/>
              <a:ea typeface="Fredoka"/>
              <a:cs typeface="Fredoka"/>
              <a:sym typeface="Fredoka"/>
            </a:endParaRPr>
          </a:p>
          <a:p>
            <a:pPr indent="0" lvl="0" marL="0" rtl="0" algn="l">
              <a:lnSpc>
                <a:spcPct val="100000"/>
              </a:lnSpc>
              <a:spcBef>
                <a:spcPts val="1000"/>
              </a:spcBef>
              <a:spcAft>
                <a:spcPts val="0"/>
              </a:spcAft>
              <a:buNone/>
            </a:pPr>
            <a:r>
              <a:rPr b="1" lang="en" sz="1300">
                <a:solidFill>
                  <a:schemeClr val="dk1"/>
                </a:solidFill>
                <a:latin typeface="Poppins"/>
                <a:ea typeface="Poppins"/>
                <a:cs typeface="Poppins"/>
                <a:sym typeface="Poppins"/>
              </a:rPr>
              <a:t>Interactive Educational Resources: </a:t>
            </a:r>
            <a:r>
              <a:rPr lang="en" sz="1300">
                <a:solidFill>
                  <a:schemeClr val="dk1"/>
                </a:solidFill>
                <a:latin typeface="Fredoka"/>
                <a:ea typeface="Fredoka"/>
                <a:cs typeface="Fredoka"/>
                <a:sym typeface="Fredoka"/>
              </a:rPr>
              <a:t>Future plans include integrating interactive financial workshops and educational resources, enhancing financial literacy and knowledge for users.</a:t>
            </a:r>
            <a:endParaRPr sz="1300">
              <a:solidFill>
                <a:schemeClr val="dk1"/>
              </a:solidFill>
              <a:latin typeface="Fredoka"/>
              <a:ea typeface="Fredoka"/>
              <a:cs typeface="Fredoka"/>
              <a:sym typeface="Fredoka"/>
            </a:endParaRPr>
          </a:p>
          <a:p>
            <a:pPr indent="0" lvl="0" marL="0" rtl="0" algn="l">
              <a:lnSpc>
                <a:spcPct val="100000"/>
              </a:lnSpc>
              <a:spcBef>
                <a:spcPts val="1000"/>
              </a:spcBef>
              <a:spcAft>
                <a:spcPts val="0"/>
              </a:spcAft>
              <a:buNone/>
            </a:pPr>
            <a:r>
              <a:rPr b="1" lang="en" sz="1300">
                <a:solidFill>
                  <a:schemeClr val="dk1"/>
                </a:solidFill>
                <a:latin typeface="Poppins"/>
                <a:ea typeface="Poppins"/>
                <a:cs typeface="Poppins"/>
                <a:sym typeface="Poppins"/>
              </a:rPr>
              <a:t>Collaboration with Banking Services: </a:t>
            </a:r>
            <a:r>
              <a:rPr lang="en" sz="1300">
                <a:solidFill>
                  <a:schemeClr val="dk1"/>
                </a:solidFill>
                <a:latin typeface="Fredoka"/>
                <a:ea typeface="Fredoka"/>
                <a:cs typeface="Fredoka"/>
                <a:sym typeface="Fredoka"/>
              </a:rPr>
              <a:t>The platform aims to collaborate with additional banking services, expanding its role as a comprehensive financial learning and entertainment hub.</a:t>
            </a:r>
            <a:endParaRPr sz="1300">
              <a:solidFill>
                <a:schemeClr val="dk1"/>
              </a:solidFill>
              <a:latin typeface="Fredoka"/>
              <a:ea typeface="Fredoka"/>
              <a:cs typeface="Fredoka"/>
              <a:sym typeface="Fredoka"/>
            </a:endParaRPr>
          </a:p>
          <a:p>
            <a:pPr indent="0" lvl="0" marL="0" rtl="0" algn="l">
              <a:lnSpc>
                <a:spcPct val="100000"/>
              </a:lnSpc>
              <a:spcBef>
                <a:spcPts val="1000"/>
              </a:spcBef>
              <a:spcAft>
                <a:spcPts val="0"/>
              </a:spcAft>
              <a:buNone/>
            </a:pPr>
            <a:r>
              <a:rPr b="1" lang="en" sz="1300">
                <a:solidFill>
                  <a:schemeClr val="dk1"/>
                </a:solidFill>
                <a:latin typeface="Poppins"/>
                <a:ea typeface="Poppins"/>
                <a:cs typeface="Poppins"/>
                <a:sym typeface="Poppins"/>
              </a:rPr>
              <a:t>Continuous Advancements and Growth</a:t>
            </a:r>
            <a:r>
              <a:rPr b="1" lang="en" sz="1300">
                <a:solidFill>
                  <a:schemeClr val="dk1"/>
                </a:solidFill>
                <a:latin typeface="Fredoka"/>
                <a:ea typeface="Fredoka"/>
                <a:cs typeface="Fredoka"/>
                <a:sym typeface="Fredoka"/>
              </a:rPr>
              <a:t>: </a:t>
            </a:r>
            <a:r>
              <a:rPr lang="en" sz="1300">
                <a:solidFill>
                  <a:schemeClr val="dk1"/>
                </a:solidFill>
                <a:latin typeface="Fredoka"/>
                <a:ea typeface="Fredoka"/>
                <a:cs typeface="Fredoka"/>
                <a:sym typeface="Fredoka"/>
              </a:rPr>
              <a:t>The platform is committed to continuous growth and advancements, ensuring an ever-evolving, enriching user experience in the realm of financial education and entertainment.</a:t>
            </a:r>
            <a:endParaRPr sz="1300">
              <a:latin typeface="Fredoka"/>
              <a:ea typeface="Fredoka"/>
              <a:cs typeface="Fredoka"/>
              <a:sym typeface="Fredok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36"/>
          <p:cNvSpPr txBox="1"/>
          <p:nvPr>
            <p:ph type="title"/>
          </p:nvPr>
        </p:nvSpPr>
        <p:spPr>
          <a:xfrm>
            <a:off x="262894" y="455410"/>
            <a:ext cx="788670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Regulatory Compliance</a:t>
            </a:r>
            <a:endParaRPr/>
          </a:p>
        </p:txBody>
      </p:sp>
      <p:sp>
        <p:nvSpPr>
          <p:cNvPr id="218" name="Google Shape;218;p36"/>
          <p:cNvSpPr txBox="1"/>
          <p:nvPr>
            <p:ph idx="1" type="body"/>
          </p:nvPr>
        </p:nvSpPr>
        <p:spPr>
          <a:xfrm>
            <a:off x="515125" y="1518275"/>
            <a:ext cx="6561900" cy="3263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 sz="1300">
                <a:latin typeface="Poppins"/>
                <a:ea typeface="Poppins"/>
                <a:cs typeface="Poppins"/>
                <a:sym typeface="Poppins"/>
              </a:rPr>
              <a:t>Compliance Assurance</a:t>
            </a:r>
            <a:r>
              <a:rPr b="1" lang="en" sz="1300"/>
              <a:t>: </a:t>
            </a:r>
            <a:r>
              <a:rPr lang="en" sz="1300"/>
              <a:t>The game adheres to relevant regulations and compliance standards, ensuring a secure and trustworthy platform for users.</a:t>
            </a:r>
            <a:endParaRPr sz="1300"/>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latin typeface="Poppins"/>
                <a:ea typeface="Poppins"/>
                <a:cs typeface="Poppins"/>
                <a:sym typeface="Poppins"/>
              </a:rPr>
              <a:t>Data Privacy and Security</a:t>
            </a:r>
            <a:r>
              <a:rPr b="1" lang="en" sz="1300"/>
              <a:t>:</a:t>
            </a:r>
            <a:r>
              <a:rPr lang="en" sz="1300"/>
              <a:t> Stringent measures are in place to safeguard data privacy and security, prioritizing the confidentiality and protection of user information.</a:t>
            </a:r>
            <a:endParaRPr sz="1300"/>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latin typeface="Poppins"/>
                <a:ea typeface="Poppins"/>
                <a:cs typeface="Poppins"/>
                <a:sym typeface="Poppins"/>
              </a:rPr>
              <a:t>Fair Gaming Environment</a:t>
            </a:r>
            <a:r>
              <a:rPr b="1" lang="en" sz="1300"/>
              <a:t>:</a:t>
            </a:r>
            <a:r>
              <a:rPr lang="en" sz="1300"/>
              <a:t> The platform maintains fairness in accordance with financial and gaming regulations, providing an equitable gaming environment for all users.</a:t>
            </a:r>
            <a:endParaRPr sz="1300"/>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latin typeface="Poppins"/>
                <a:ea typeface="Poppins"/>
                <a:cs typeface="Poppins"/>
                <a:sym typeface="Poppins"/>
              </a:rPr>
              <a:t>Trust and Reliability</a:t>
            </a:r>
            <a:r>
              <a:rPr b="1" lang="en" sz="1300"/>
              <a:t>:</a:t>
            </a:r>
            <a:r>
              <a:rPr lang="en" sz="1300"/>
              <a:t> Users can trust the platform's commitment to compliance, providing a reliable space to enhance financial knowledge while enjoying the interactive gaming experience.</a:t>
            </a:r>
            <a:endParaRPr sz="1300"/>
          </a:p>
          <a:p>
            <a:pPr indent="0" lvl="0" marL="9144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p:txBody>
      </p:sp>
      <p:sp>
        <p:nvSpPr>
          <p:cNvPr id="219" name="Google Shape;219;p36"/>
          <p:cNvSpPr/>
          <p:nvPr/>
        </p:nvSpPr>
        <p:spPr>
          <a:xfrm>
            <a:off x="0" y="178088"/>
            <a:ext cx="2285775" cy="288225"/>
          </a:xfrm>
          <a:prstGeom prst="roundRect">
            <a:avLst>
              <a:gd fmla="val 16667" name="adj"/>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Common to all challenges</a:t>
            </a:r>
            <a:endParaRPr b="0" i="0" sz="1100" u="none" cap="none" strike="noStrike">
              <a:solidFill>
                <a:schemeClr val="lt1"/>
              </a:solidFill>
              <a:latin typeface="Fredoka"/>
              <a:ea typeface="Fredoka"/>
              <a:cs typeface="Fredoka"/>
              <a:sym typeface="Fredok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37"/>
          <p:cNvSpPr txBox="1"/>
          <p:nvPr>
            <p:ph type="title"/>
          </p:nvPr>
        </p:nvSpPr>
        <p:spPr>
          <a:xfrm>
            <a:off x="262894" y="455410"/>
            <a:ext cx="788670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Conclusion</a:t>
            </a:r>
            <a:endParaRPr/>
          </a:p>
        </p:txBody>
      </p:sp>
      <p:sp>
        <p:nvSpPr>
          <p:cNvPr id="225" name="Google Shape;225;p37"/>
          <p:cNvSpPr txBox="1"/>
          <p:nvPr>
            <p:ph idx="1" type="body"/>
          </p:nvPr>
        </p:nvSpPr>
        <p:spPr>
          <a:xfrm>
            <a:off x="457225" y="1552525"/>
            <a:ext cx="6641100" cy="32634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00000"/>
              </a:lnSpc>
              <a:spcBef>
                <a:spcPts val="0"/>
              </a:spcBef>
              <a:spcAft>
                <a:spcPts val="0"/>
              </a:spcAft>
              <a:buSzPts val="935"/>
              <a:buNone/>
            </a:pPr>
            <a:r>
              <a:rPr b="1" lang="en" sz="1300">
                <a:latin typeface="Poppins"/>
                <a:ea typeface="Poppins"/>
                <a:cs typeface="Poppins"/>
                <a:sym typeface="Poppins"/>
              </a:rPr>
              <a:t>Holistic Learning Journey:</a:t>
            </a:r>
            <a:r>
              <a:rPr b="1" lang="en" sz="1300"/>
              <a:t> </a:t>
            </a:r>
            <a:r>
              <a:rPr lang="en" sz="1300"/>
              <a:t>The integrated game concept seamlessly blends education and entertainment, offering users a comprehensive journey towards financial literacy and wealth accumulation.</a:t>
            </a:r>
            <a:endParaRPr sz="1300"/>
          </a:p>
          <a:p>
            <a:pPr indent="0" lvl="0" marL="0" rtl="0" algn="l">
              <a:lnSpc>
                <a:spcPct val="100000"/>
              </a:lnSpc>
              <a:spcBef>
                <a:spcPts val="0"/>
              </a:spcBef>
              <a:spcAft>
                <a:spcPts val="0"/>
              </a:spcAft>
              <a:buSzPts val="935"/>
              <a:buNone/>
            </a:pPr>
            <a:r>
              <a:t/>
            </a:r>
            <a:endParaRPr sz="1300"/>
          </a:p>
          <a:p>
            <a:pPr indent="0" lvl="0" marL="0" rtl="0" algn="l">
              <a:lnSpc>
                <a:spcPct val="100000"/>
              </a:lnSpc>
              <a:spcBef>
                <a:spcPts val="0"/>
              </a:spcBef>
              <a:spcAft>
                <a:spcPts val="0"/>
              </a:spcAft>
              <a:buSzPts val="935"/>
              <a:buNone/>
            </a:pPr>
            <a:r>
              <a:rPr b="1" lang="en" sz="1300">
                <a:latin typeface="Poppins"/>
                <a:ea typeface="Poppins"/>
                <a:cs typeface="Poppins"/>
                <a:sym typeface="Poppins"/>
              </a:rPr>
              <a:t>User Empowerment and Engagement:</a:t>
            </a:r>
            <a:r>
              <a:rPr b="1" lang="en" sz="1300"/>
              <a:t> </a:t>
            </a:r>
            <a:r>
              <a:rPr lang="en" sz="1300"/>
              <a:t>Through gamification and rewards, the platform actively engages users, empowering them to make informed financial decisions and cultivate responsible financial habits.</a:t>
            </a:r>
            <a:endParaRPr sz="1300"/>
          </a:p>
          <a:p>
            <a:pPr indent="0" lvl="0" marL="0" rtl="0" algn="l">
              <a:lnSpc>
                <a:spcPct val="100000"/>
              </a:lnSpc>
              <a:spcBef>
                <a:spcPts val="0"/>
              </a:spcBef>
              <a:spcAft>
                <a:spcPts val="0"/>
              </a:spcAft>
              <a:buSzPts val="935"/>
              <a:buNone/>
            </a:pPr>
            <a:r>
              <a:t/>
            </a:r>
            <a:endParaRPr sz="1300"/>
          </a:p>
          <a:p>
            <a:pPr indent="0" lvl="0" marL="0" rtl="0" algn="l">
              <a:lnSpc>
                <a:spcPct val="100000"/>
              </a:lnSpc>
              <a:spcBef>
                <a:spcPts val="0"/>
              </a:spcBef>
              <a:spcAft>
                <a:spcPts val="0"/>
              </a:spcAft>
              <a:buSzPts val="935"/>
              <a:buNone/>
            </a:pPr>
            <a:r>
              <a:rPr b="1" lang="en" sz="1300">
                <a:latin typeface="Poppins"/>
                <a:ea typeface="Poppins"/>
                <a:cs typeface="Poppins"/>
                <a:sym typeface="Poppins"/>
              </a:rPr>
              <a:t>Integration for Convenience:</a:t>
            </a:r>
            <a:r>
              <a:rPr b="1" lang="en" sz="1300">
                <a:latin typeface="Arial"/>
                <a:ea typeface="Arial"/>
                <a:cs typeface="Arial"/>
                <a:sym typeface="Arial"/>
              </a:rPr>
              <a:t> </a:t>
            </a:r>
            <a:r>
              <a:rPr lang="en" sz="1300"/>
              <a:t>The smooth integration with the SIB Mirror+ Application ensures user convenience and accessibility, fostering a seamless learning experience within their familiar banking environment.</a:t>
            </a:r>
            <a:endParaRPr sz="1300"/>
          </a:p>
          <a:p>
            <a:pPr indent="0" lvl="0" marL="0" rtl="0" algn="l">
              <a:lnSpc>
                <a:spcPct val="100000"/>
              </a:lnSpc>
              <a:spcBef>
                <a:spcPts val="0"/>
              </a:spcBef>
              <a:spcAft>
                <a:spcPts val="0"/>
              </a:spcAft>
              <a:buSzPts val="935"/>
              <a:buNone/>
            </a:pPr>
            <a:r>
              <a:t/>
            </a:r>
            <a:endParaRPr sz="1300"/>
          </a:p>
          <a:p>
            <a:pPr indent="0" lvl="0" marL="0" rtl="0" algn="l">
              <a:lnSpc>
                <a:spcPct val="100000"/>
              </a:lnSpc>
              <a:spcBef>
                <a:spcPts val="0"/>
              </a:spcBef>
              <a:spcAft>
                <a:spcPts val="0"/>
              </a:spcAft>
              <a:buSzPts val="935"/>
              <a:buNone/>
            </a:pPr>
            <a:r>
              <a:rPr b="1" lang="en" sz="1300">
                <a:latin typeface="Poppins"/>
                <a:ea typeface="Poppins"/>
                <a:cs typeface="Poppins"/>
                <a:sym typeface="Poppins"/>
              </a:rPr>
              <a:t>A Step Towards Financial Security:</a:t>
            </a:r>
            <a:r>
              <a:rPr b="1" lang="en" sz="1300"/>
              <a:t> </a:t>
            </a:r>
            <a:r>
              <a:rPr lang="en" sz="1300"/>
              <a:t>By amalgamating gaming elements with educational value, the platform takes a significant step towards enhancing users' financial security and ensuring a brighter financial future.</a:t>
            </a:r>
            <a:endParaRPr sz="1300"/>
          </a:p>
          <a:p>
            <a:pPr indent="0" lvl="0" marL="0" rtl="0" algn="l">
              <a:lnSpc>
                <a:spcPct val="100000"/>
              </a:lnSpc>
              <a:spcBef>
                <a:spcPts val="800"/>
              </a:spcBef>
              <a:spcAft>
                <a:spcPts val="0"/>
              </a:spcAft>
              <a:buClr>
                <a:schemeClr val="dk1"/>
              </a:buClr>
              <a:buSzPts val="1785"/>
              <a:buNone/>
            </a:pPr>
            <a:r>
              <a:t/>
            </a:r>
            <a:endParaRPr sz="1300"/>
          </a:p>
        </p:txBody>
      </p:sp>
      <p:sp>
        <p:nvSpPr>
          <p:cNvPr id="226" name="Google Shape;226;p37"/>
          <p:cNvSpPr/>
          <p:nvPr/>
        </p:nvSpPr>
        <p:spPr>
          <a:xfrm>
            <a:off x="0" y="178088"/>
            <a:ext cx="2285775" cy="288225"/>
          </a:xfrm>
          <a:prstGeom prst="roundRect">
            <a:avLst>
              <a:gd fmla="val 16667" name="adj"/>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Common to all challenges</a:t>
            </a:r>
            <a:endParaRPr b="0" i="0" sz="1100" u="none" cap="none" strike="noStrike">
              <a:solidFill>
                <a:schemeClr val="lt1"/>
              </a:solidFill>
              <a:latin typeface="Fredoka"/>
              <a:ea typeface="Fredoka"/>
              <a:cs typeface="Fredoka"/>
              <a:sym typeface="Fredok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pic>
        <p:nvPicPr>
          <p:cNvPr id="231" name="Google Shape;231;p38"/>
          <p:cNvPicPr preferRelativeResize="0"/>
          <p:nvPr/>
        </p:nvPicPr>
        <p:blipFill>
          <a:blip r:embed="rId3">
            <a:alphaModFix/>
          </a:blip>
          <a:stretch>
            <a:fillRect/>
          </a:stretch>
        </p:blipFill>
        <p:spPr>
          <a:xfrm>
            <a:off x="46438" y="1239249"/>
            <a:ext cx="7288878" cy="3904250"/>
          </a:xfrm>
          <a:prstGeom prst="rect">
            <a:avLst/>
          </a:prstGeom>
          <a:noFill/>
          <a:ln>
            <a:noFill/>
          </a:ln>
        </p:spPr>
      </p:pic>
      <p:sp>
        <p:nvSpPr>
          <p:cNvPr id="232" name="Google Shape;232;p38"/>
          <p:cNvSpPr txBox="1"/>
          <p:nvPr>
            <p:ph type="title"/>
          </p:nvPr>
        </p:nvSpPr>
        <p:spPr>
          <a:xfrm>
            <a:off x="262898" y="455400"/>
            <a:ext cx="53742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Visuals and Prototype</a:t>
            </a:r>
            <a:endParaRPr/>
          </a:p>
        </p:txBody>
      </p:sp>
      <p:sp>
        <p:nvSpPr>
          <p:cNvPr id="233" name="Google Shape;233;p38"/>
          <p:cNvSpPr/>
          <p:nvPr/>
        </p:nvSpPr>
        <p:spPr>
          <a:xfrm>
            <a:off x="0" y="178088"/>
            <a:ext cx="2285775" cy="288225"/>
          </a:xfrm>
          <a:prstGeom prst="roundRect">
            <a:avLst>
              <a:gd fmla="val 16667" name="adj"/>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Common to all challenges</a:t>
            </a:r>
            <a:endParaRPr b="0" i="0" sz="1100" u="none" cap="none" strike="noStrike">
              <a:solidFill>
                <a:schemeClr val="lt1"/>
              </a:solidFill>
              <a:latin typeface="Fredoka"/>
              <a:ea typeface="Fredoka"/>
              <a:cs typeface="Fredoka"/>
              <a:sym typeface="Fredok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5"/>
          <p:cNvSpPr txBox="1"/>
          <p:nvPr>
            <p:ph type="title"/>
          </p:nvPr>
        </p:nvSpPr>
        <p:spPr>
          <a:xfrm>
            <a:off x="262897" y="455400"/>
            <a:ext cx="47262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Introducing: </a:t>
            </a:r>
            <a:r>
              <a:rPr lang="en" u="sng"/>
              <a:t>AlgoAllies</a:t>
            </a:r>
            <a:endParaRPr u="sng"/>
          </a:p>
        </p:txBody>
      </p:sp>
      <p:sp>
        <p:nvSpPr>
          <p:cNvPr id="140" name="Google Shape;140;p25"/>
          <p:cNvSpPr/>
          <p:nvPr/>
        </p:nvSpPr>
        <p:spPr>
          <a:xfrm>
            <a:off x="0" y="178088"/>
            <a:ext cx="2285775" cy="288225"/>
          </a:xfrm>
          <a:prstGeom prst="roundRect">
            <a:avLst>
              <a:gd fmla="val 16667" name="adj"/>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Common to all challenges</a:t>
            </a:r>
            <a:endParaRPr b="0" i="0" sz="1100" u="none" cap="none" strike="noStrike">
              <a:solidFill>
                <a:schemeClr val="lt1"/>
              </a:solidFill>
              <a:latin typeface="Fredoka"/>
              <a:ea typeface="Fredoka"/>
              <a:cs typeface="Fredoka"/>
              <a:sym typeface="Fredoka"/>
            </a:endParaRPr>
          </a:p>
        </p:txBody>
      </p:sp>
      <p:sp>
        <p:nvSpPr>
          <p:cNvPr id="141" name="Google Shape;141;p25"/>
          <p:cNvSpPr txBox="1"/>
          <p:nvPr/>
        </p:nvSpPr>
        <p:spPr>
          <a:xfrm>
            <a:off x="185675" y="1266525"/>
            <a:ext cx="7158900" cy="3793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b="1" lang="en" sz="1300">
                <a:solidFill>
                  <a:schemeClr val="dk1"/>
                </a:solidFill>
                <a:latin typeface="Poppins"/>
                <a:ea typeface="Poppins"/>
                <a:cs typeface="Poppins"/>
                <a:sym typeface="Poppins"/>
              </a:rPr>
              <a:t>Team Members</a:t>
            </a:r>
            <a:r>
              <a:rPr b="1" lang="en" sz="1300">
                <a:solidFill>
                  <a:schemeClr val="dk1"/>
                </a:solidFill>
                <a:latin typeface="Poppins"/>
                <a:ea typeface="Poppins"/>
                <a:cs typeface="Poppins"/>
                <a:sym typeface="Poppins"/>
              </a:rPr>
              <a:t>:</a:t>
            </a:r>
            <a:endParaRPr b="1" sz="1300">
              <a:solidFill>
                <a:schemeClr val="dk1"/>
              </a:solidFill>
              <a:latin typeface="Poppins"/>
              <a:ea typeface="Poppins"/>
              <a:cs typeface="Poppins"/>
              <a:sym typeface="Poppins"/>
            </a:endParaRPr>
          </a:p>
          <a:p>
            <a:pPr indent="0" lvl="0" marL="0" marR="0" rtl="0" algn="l">
              <a:lnSpc>
                <a:spcPct val="90000"/>
              </a:lnSpc>
              <a:spcBef>
                <a:spcPts val="800"/>
              </a:spcBef>
              <a:spcAft>
                <a:spcPts val="0"/>
              </a:spcAft>
              <a:buNone/>
            </a:pPr>
            <a:r>
              <a:rPr lang="en" sz="1300">
                <a:solidFill>
                  <a:schemeClr val="dk1"/>
                </a:solidFill>
                <a:latin typeface="Fredoka"/>
                <a:ea typeface="Fredoka"/>
                <a:cs typeface="Fredoka"/>
                <a:sym typeface="Fredoka"/>
              </a:rPr>
              <a:t>Ayush Arora:	ayush_arora.ug22@nsut.ac.in		9311515169</a:t>
            </a:r>
            <a:endParaRPr sz="1300">
              <a:solidFill>
                <a:schemeClr val="dk1"/>
              </a:solidFill>
              <a:latin typeface="Fredoka"/>
              <a:ea typeface="Fredoka"/>
              <a:cs typeface="Fredoka"/>
              <a:sym typeface="Fredoka"/>
            </a:endParaRPr>
          </a:p>
          <a:p>
            <a:pPr indent="0" lvl="0" marL="0" marR="0" rtl="0" algn="l">
              <a:lnSpc>
                <a:spcPct val="90000"/>
              </a:lnSpc>
              <a:spcBef>
                <a:spcPts val="800"/>
              </a:spcBef>
              <a:spcAft>
                <a:spcPts val="0"/>
              </a:spcAft>
              <a:buNone/>
            </a:pPr>
            <a:r>
              <a:rPr lang="en" sz="1300">
                <a:solidFill>
                  <a:schemeClr val="dk1"/>
                </a:solidFill>
                <a:latin typeface="Fredoka"/>
                <a:ea typeface="Fredoka"/>
                <a:cs typeface="Fredoka"/>
                <a:sym typeface="Fredoka"/>
              </a:rPr>
              <a:t>Devansh Behl:	heydevanshbehl@gmail.com		7838860643</a:t>
            </a:r>
            <a:endParaRPr sz="1300">
              <a:solidFill>
                <a:schemeClr val="dk1"/>
              </a:solidFill>
              <a:latin typeface="Fredoka"/>
              <a:ea typeface="Fredoka"/>
              <a:cs typeface="Fredoka"/>
              <a:sym typeface="Fredoka"/>
            </a:endParaRPr>
          </a:p>
          <a:p>
            <a:pPr indent="0" lvl="0" marL="0" marR="0" rtl="0" algn="l">
              <a:lnSpc>
                <a:spcPct val="90000"/>
              </a:lnSpc>
              <a:spcBef>
                <a:spcPts val="800"/>
              </a:spcBef>
              <a:spcAft>
                <a:spcPts val="0"/>
              </a:spcAft>
              <a:buNone/>
            </a:pPr>
            <a:r>
              <a:rPr lang="en" sz="1300">
                <a:solidFill>
                  <a:schemeClr val="dk1"/>
                </a:solidFill>
                <a:latin typeface="Fredoka"/>
                <a:ea typeface="Fredoka"/>
                <a:cs typeface="Fredoka"/>
                <a:sym typeface="Fredoka"/>
              </a:rPr>
              <a:t>Krish Gupta:		krishgupta.it@gmail.com			7982015581</a:t>
            </a:r>
            <a:endParaRPr sz="1300">
              <a:solidFill>
                <a:schemeClr val="dk1"/>
              </a:solidFill>
              <a:latin typeface="Fredoka"/>
              <a:ea typeface="Fredoka"/>
              <a:cs typeface="Fredoka"/>
              <a:sym typeface="Fredoka"/>
            </a:endParaRPr>
          </a:p>
          <a:p>
            <a:pPr indent="0" lvl="0" marL="0" marR="0" rtl="0" algn="l">
              <a:lnSpc>
                <a:spcPct val="90000"/>
              </a:lnSpc>
              <a:spcBef>
                <a:spcPts val="800"/>
              </a:spcBef>
              <a:spcAft>
                <a:spcPts val="0"/>
              </a:spcAft>
              <a:buNone/>
            </a:pPr>
            <a:r>
              <a:rPr lang="en" sz="1300">
                <a:solidFill>
                  <a:schemeClr val="dk1"/>
                </a:solidFill>
                <a:latin typeface="Fredoka"/>
                <a:ea typeface="Fredoka"/>
                <a:cs typeface="Fredoka"/>
                <a:sym typeface="Fredoka"/>
              </a:rPr>
              <a:t>Manas Madan:	</a:t>
            </a:r>
            <a:r>
              <a:rPr lang="en" sz="1300">
                <a:solidFill>
                  <a:schemeClr val="dk1"/>
                </a:solidFill>
                <a:uFill>
                  <a:noFill/>
                </a:uFill>
                <a:latin typeface="Fredoka"/>
                <a:ea typeface="Fredoka"/>
                <a:cs typeface="Fredoka"/>
                <a:sym typeface="Fredoka"/>
                <a:hlinkClick r:id="rId3">
                  <a:extLst>
                    <a:ext uri="{A12FA001-AC4F-418D-AE19-62706E023703}">
                      <ahyp:hlinkClr val="tx"/>
                    </a:ext>
                  </a:extLst>
                </a:hlinkClick>
              </a:rPr>
              <a:t>manasmadan08@gmail.com</a:t>
            </a:r>
            <a:r>
              <a:rPr lang="en" sz="1300">
                <a:solidFill>
                  <a:schemeClr val="dk1"/>
                </a:solidFill>
                <a:latin typeface="Fredoka"/>
                <a:ea typeface="Fredoka"/>
                <a:cs typeface="Fredoka"/>
                <a:sym typeface="Fredoka"/>
              </a:rPr>
              <a:t>		9599034642</a:t>
            </a:r>
            <a:endParaRPr sz="1300">
              <a:solidFill>
                <a:schemeClr val="dk1"/>
              </a:solidFill>
              <a:latin typeface="Fredoka"/>
              <a:ea typeface="Fredoka"/>
              <a:cs typeface="Fredoka"/>
              <a:sym typeface="Fredoka"/>
            </a:endParaRPr>
          </a:p>
          <a:p>
            <a:pPr indent="0" lvl="0" marL="0" marR="0" rtl="0" algn="l">
              <a:lnSpc>
                <a:spcPct val="90000"/>
              </a:lnSpc>
              <a:spcBef>
                <a:spcPts val="800"/>
              </a:spcBef>
              <a:spcAft>
                <a:spcPts val="0"/>
              </a:spcAft>
              <a:buNone/>
            </a:pPr>
            <a:r>
              <a:rPr lang="en" sz="1300">
                <a:solidFill>
                  <a:schemeClr val="dk1"/>
                </a:solidFill>
                <a:latin typeface="Fredoka"/>
                <a:ea typeface="Fredoka"/>
                <a:cs typeface="Fredoka"/>
                <a:sym typeface="Fredoka"/>
              </a:rPr>
              <a:t>Tanish Saxena: 	tanxena26@gmail				7827837979</a:t>
            </a:r>
            <a:endParaRPr sz="1300">
              <a:solidFill>
                <a:schemeClr val="dk1"/>
              </a:solidFill>
              <a:latin typeface="Fredoka"/>
              <a:ea typeface="Fredoka"/>
              <a:cs typeface="Fredoka"/>
              <a:sym typeface="Fredoka"/>
            </a:endParaRPr>
          </a:p>
          <a:p>
            <a:pPr indent="0" lvl="0" marL="0" rtl="0" algn="l">
              <a:lnSpc>
                <a:spcPct val="90000"/>
              </a:lnSpc>
              <a:spcBef>
                <a:spcPts val="800"/>
              </a:spcBef>
              <a:spcAft>
                <a:spcPts val="0"/>
              </a:spcAft>
              <a:buNone/>
            </a:pPr>
            <a:r>
              <a:t/>
            </a:r>
            <a:endParaRPr sz="1300">
              <a:solidFill>
                <a:schemeClr val="dk1"/>
              </a:solidFill>
              <a:latin typeface="Fredoka"/>
              <a:ea typeface="Fredoka"/>
              <a:cs typeface="Fredoka"/>
              <a:sym typeface="Fredoka"/>
            </a:endParaRPr>
          </a:p>
          <a:p>
            <a:pPr indent="0" lvl="0" marL="0" rtl="0" algn="l">
              <a:lnSpc>
                <a:spcPct val="90000"/>
              </a:lnSpc>
              <a:spcBef>
                <a:spcPts val="800"/>
              </a:spcBef>
              <a:spcAft>
                <a:spcPts val="0"/>
              </a:spcAft>
              <a:buNone/>
            </a:pPr>
            <a:r>
              <a:rPr b="1" lang="en" sz="1300">
                <a:solidFill>
                  <a:schemeClr val="dk1"/>
                </a:solidFill>
                <a:latin typeface="Poppins"/>
                <a:ea typeface="Poppins"/>
                <a:cs typeface="Poppins"/>
                <a:sym typeface="Poppins"/>
              </a:rPr>
              <a:t>Qualifications:</a:t>
            </a:r>
            <a:endParaRPr b="1" sz="1300">
              <a:solidFill>
                <a:schemeClr val="dk1"/>
              </a:solidFill>
              <a:latin typeface="Poppins"/>
              <a:ea typeface="Poppins"/>
              <a:cs typeface="Poppins"/>
              <a:sym typeface="Poppins"/>
            </a:endParaRPr>
          </a:p>
          <a:p>
            <a:pPr indent="0" lvl="0" marL="0" rtl="0" algn="l">
              <a:lnSpc>
                <a:spcPct val="90000"/>
              </a:lnSpc>
              <a:spcBef>
                <a:spcPts val="800"/>
              </a:spcBef>
              <a:spcAft>
                <a:spcPts val="0"/>
              </a:spcAft>
              <a:buNone/>
            </a:pPr>
            <a:r>
              <a:rPr lang="en" sz="1300">
                <a:solidFill>
                  <a:schemeClr val="dk1"/>
                </a:solidFill>
                <a:latin typeface="Fredoka"/>
                <a:ea typeface="Fredoka"/>
                <a:cs typeface="Fredoka"/>
                <a:sym typeface="Fredoka"/>
              </a:rPr>
              <a:t>We are students of Netaji Subhas University of Technology, currently in second year pursuing B.Tech in Instrumentation and Control. We have participated in numerous hackathons including a runner up performance in the recent IIT Delhi HackXtreme hackathon.</a:t>
            </a:r>
            <a:endParaRPr sz="1300">
              <a:solidFill>
                <a:schemeClr val="dk1"/>
              </a:solidFill>
              <a:latin typeface="Fredoka"/>
              <a:ea typeface="Fredoka"/>
              <a:cs typeface="Fredoka"/>
              <a:sym typeface="Fredoka"/>
            </a:endParaRPr>
          </a:p>
          <a:p>
            <a:pPr indent="0" lvl="0" marL="0" rtl="0" algn="l">
              <a:lnSpc>
                <a:spcPct val="90000"/>
              </a:lnSpc>
              <a:spcBef>
                <a:spcPts val="800"/>
              </a:spcBef>
              <a:spcAft>
                <a:spcPts val="0"/>
              </a:spcAft>
              <a:buNone/>
            </a:pPr>
            <a:r>
              <a:t/>
            </a:r>
            <a:endParaRPr sz="1000">
              <a:solidFill>
                <a:schemeClr val="dk1"/>
              </a:solidFill>
              <a:latin typeface="Fredoka"/>
              <a:ea typeface="Fredoka"/>
              <a:cs typeface="Fredoka"/>
              <a:sym typeface="Fredoka"/>
            </a:endParaRPr>
          </a:p>
          <a:p>
            <a:pPr indent="0" lvl="0" marL="0" rtl="0" algn="l">
              <a:lnSpc>
                <a:spcPct val="90000"/>
              </a:lnSpc>
              <a:spcBef>
                <a:spcPts val="800"/>
              </a:spcBef>
              <a:spcAft>
                <a:spcPts val="0"/>
              </a:spcAft>
              <a:buNone/>
            </a:pPr>
            <a:r>
              <a:rPr b="1" lang="en" sz="1300">
                <a:solidFill>
                  <a:schemeClr val="dk1"/>
                </a:solidFill>
                <a:latin typeface="Poppins"/>
                <a:ea typeface="Poppins"/>
                <a:cs typeface="Poppins"/>
                <a:sym typeface="Poppins"/>
              </a:rPr>
              <a:t>Challenge we are addressing:</a:t>
            </a:r>
            <a:endParaRPr b="1" sz="1300">
              <a:solidFill>
                <a:schemeClr val="dk1"/>
              </a:solidFill>
              <a:latin typeface="Poppins"/>
              <a:ea typeface="Poppins"/>
              <a:cs typeface="Poppins"/>
              <a:sym typeface="Poppins"/>
            </a:endParaRPr>
          </a:p>
          <a:p>
            <a:pPr indent="0" lvl="0" marL="0" rtl="0" algn="l">
              <a:lnSpc>
                <a:spcPct val="90000"/>
              </a:lnSpc>
              <a:spcBef>
                <a:spcPts val="800"/>
              </a:spcBef>
              <a:spcAft>
                <a:spcPts val="0"/>
              </a:spcAft>
              <a:buNone/>
            </a:pPr>
            <a:r>
              <a:rPr lang="en" sz="1300">
                <a:solidFill>
                  <a:schemeClr val="dk1"/>
                </a:solidFill>
                <a:latin typeface="Fredoka"/>
                <a:ea typeface="Fredoka"/>
                <a:cs typeface="Fredoka"/>
                <a:sym typeface="Fredoka"/>
              </a:rPr>
              <a:t>Gamification with Mirror+ </a:t>
            </a:r>
            <a:endParaRPr sz="1300">
              <a:solidFill>
                <a:schemeClr val="dk1"/>
              </a:solidFill>
              <a:latin typeface="Fredoka"/>
              <a:ea typeface="Fredoka"/>
              <a:cs typeface="Fredoka"/>
              <a:sym typeface="Fredok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308644" y="501891"/>
            <a:ext cx="788670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Elevated pitch</a:t>
            </a:r>
            <a:endParaRPr/>
          </a:p>
        </p:txBody>
      </p:sp>
      <p:sp>
        <p:nvSpPr>
          <p:cNvPr id="147" name="Google Shape;147;p26"/>
          <p:cNvSpPr txBox="1"/>
          <p:nvPr>
            <p:ph idx="1" type="body"/>
          </p:nvPr>
        </p:nvSpPr>
        <p:spPr>
          <a:xfrm>
            <a:off x="628650" y="1483519"/>
            <a:ext cx="7886700" cy="3263400"/>
          </a:xfrm>
          <a:prstGeom prst="rect">
            <a:avLst/>
          </a:prstGeom>
          <a:noFill/>
          <a:ln>
            <a:noFill/>
          </a:ln>
        </p:spPr>
        <p:txBody>
          <a:bodyPr anchorCtr="0" anchor="t" bIns="34275" lIns="68575" spcFirstLastPara="1" rIns="68575" wrap="square" tIns="34275">
            <a:normAutofit/>
          </a:bodyPr>
          <a:lstStyle/>
          <a:p>
            <a:pPr indent="0" lvl="0" marL="0" rtl="0" algn="l">
              <a:spcBef>
                <a:spcPts val="400"/>
              </a:spcBef>
              <a:spcAft>
                <a:spcPts val="0"/>
              </a:spcAft>
              <a:buClr>
                <a:schemeClr val="dk1"/>
              </a:buClr>
              <a:buSzPts val="1500"/>
              <a:buFont typeface="Arial"/>
              <a:buNone/>
            </a:pPr>
            <a:r>
              <a:rPr lang="en" u="sng">
                <a:solidFill>
                  <a:srgbClr val="C52127"/>
                </a:solidFill>
                <a:hlinkClick r:id="rId3">
                  <a:extLst>
                    <a:ext uri="{A12FA001-AC4F-418D-AE19-62706E023703}">
                      <ahyp:hlinkClr val="tx"/>
                    </a:ext>
                  </a:extLst>
                </a:hlinkClick>
              </a:rPr>
              <a:t>Video Link</a:t>
            </a:r>
            <a:endParaRPr>
              <a:solidFill>
                <a:srgbClr val="C52127"/>
              </a:solidFill>
            </a:endParaRPr>
          </a:p>
          <a:p>
            <a:pPr indent="0" lvl="0" marL="0" rtl="0" algn="l">
              <a:lnSpc>
                <a:spcPct val="90000"/>
              </a:lnSpc>
              <a:spcBef>
                <a:spcPts val="400"/>
              </a:spcBef>
              <a:spcAft>
                <a:spcPts val="0"/>
              </a:spcAft>
              <a:buSzPts val="1500"/>
              <a:buNone/>
            </a:pPr>
            <a:r>
              <a:t/>
            </a:r>
            <a:endParaRPr>
              <a:solidFill>
                <a:srgbClr val="C52127"/>
              </a:solidFill>
            </a:endParaRPr>
          </a:p>
          <a:p>
            <a:pPr indent="0" lvl="0" marL="0" rtl="0" algn="l">
              <a:lnSpc>
                <a:spcPct val="90000"/>
              </a:lnSpc>
              <a:spcBef>
                <a:spcPts val="400"/>
              </a:spcBef>
              <a:spcAft>
                <a:spcPts val="0"/>
              </a:spcAft>
              <a:buSzPts val="1500"/>
              <a:buNone/>
            </a:pPr>
            <a:r>
              <a:rPr lang="en" u="sng">
                <a:solidFill>
                  <a:srgbClr val="C52127"/>
                </a:solidFill>
                <a:hlinkClick r:id="rId4">
                  <a:extLst>
                    <a:ext uri="{A12FA001-AC4F-418D-AE19-62706E023703}">
                      <ahyp:hlinkClr val="tx"/>
                    </a:ext>
                  </a:extLst>
                </a:hlinkClick>
              </a:rPr>
              <a:t>https://youtu.be/9VRhV_T6T18</a:t>
            </a:r>
            <a:endParaRPr>
              <a:solidFill>
                <a:srgbClr val="C52127"/>
              </a:solidFill>
            </a:endParaRPr>
          </a:p>
          <a:p>
            <a:pPr indent="0" lvl="0" marL="0" rtl="0" algn="l">
              <a:lnSpc>
                <a:spcPct val="90000"/>
              </a:lnSpc>
              <a:spcBef>
                <a:spcPts val="400"/>
              </a:spcBef>
              <a:spcAft>
                <a:spcPts val="0"/>
              </a:spcAft>
              <a:buSzPts val="1500"/>
              <a:buNone/>
            </a:pPr>
            <a:r>
              <a:t/>
            </a:r>
            <a:endParaRPr>
              <a:solidFill>
                <a:srgbClr val="C52127"/>
              </a:solidFill>
            </a:endParaRPr>
          </a:p>
        </p:txBody>
      </p:sp>
      <p:sp>
        <p:nvSpPr>
          <p:cNvPr id="148" name="Google Shape;148;p26"/>
          <p:cNvSpPr/>
          <p:nvPr/>
        </p:nvSpPr>
        <p:spPr>
          <a:xfrm>
            <a:off x="0" y="178088"/>
            <a:ext cx="2285775" cy="288225"/>
          </a:xfrm>
          <a:prstGeom prst="roundRect">
            <a:avLst>
              <a:gd fmla="val 16667" name="adj"/>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Common to all challenges</a:t>
            </a:r>
            <a:endParaRPr b="0" i="0" sz="1100" u="none" cap="none" strike="noStrike">
              <a:solidFill>
                <a:schemeClr val="lt1"/>
              </a:solidFill>
              <a:latin typeface="Fredoka"/>
              <a:ea typeface="Fredoka"/>
              <a:cs typeface="Fredoka"/>
              <a:sym typeface="Fredok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27"/>
          <p:cNvSpPr txBox="1"/>
          <p:nvPr>
            <p:ph type="title"/>
          </p:nvPr>
        </p:nvSpPr>
        <p:spPr>
          <a:xfrm>
            <a:off x="262894" y="455410"/>
            <a:ext cx="788670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Problem Statement</a:t>
            </a:r>
            <a:endParaRPr/>
          </a:p>
        </p:txBody>
      </p:sp>
      <p:sp>
        <p:nvSpPr>
          <p:cNvPr id="154" name="Google Shape;154;p27"/>
          <p:cNvSpPr/>
          <p:nvPr/>
        </p:nvSpPr>
        <p:spPr>
          <a:xfrm>
            <a:off x="0" y="178088"/>
            <a:ext cx="2285775" cy="288225"/>
          </a:xfrm>
          <a:prstGeom prst="roundRect">
            <a:avLst>
              <a:gd fmla="val 16667" name="adj"/>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Common to all challenges</a:t>
            </a:r>
            <a:endParaRPr b="0" i="0" sz="1100" u="none" cap="none" strike="noStrike">
              <a:solidFill>
                <a:schemeClr val="lt1"/>
              </a:solidFill>
              <a:latin typeface="Fredoka"/>
              <a:ea typeface="Fredoka"/>
              <a:cs typeface="Fredoka"/>
              <a:sym typeface="Fredoka"/>
            </a:endParaRPr>
          </a:p>
        </p:txBody>
      </p:sp>
      <p:sp>
        <p:nvSpPr>
          <p:cNvPr id="155" name="Google Shape;155;p27"/>
          <p:cNvSpPr txBox="1"/>
          <p:nvPr/>
        </p:nvSpPr>
        <p:spPr>
          <a:xfrm>
            <a:off x="232000" y="1327775"/>
            <a:ext cx="7483200" cy="3296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800"/>
              </a:spcBef>
              <a:spcAft>
                <a:spcPts val="0"/>
              </a:spcAft>
              <a:buClr>
                <a:schemeClr val="dk1"/>
              </a:buClr>
              <a:buSzPts val="2100"/>
              <a:buFont typeface="Arial"/>
              <a:buNone/>
            </a:pPr>
            <a:r>
              <a:rPr b="1" lang="en" sz="1300">
                <a:solidFill>
                  <a:schemeClr val="dk1"/>
                </a:solidFill>
                <a:latin typeface="Poppins"/>
                <a:ea typeface="Poppins"/>
                <a:cs typeface="Poppins"/>
                <a:sym typeface="Poppins"/>
              </a:rPr>
              <a:t>Game-Banking Integration Strategy:</a:t>
            </a:r>
            <a:r>
              <a:rPr lang="en" sz="1300">
                <a:solidFill>
                  <a:schemeClr val="dk1"/>
                </a:solidFill>
                <a:latin typeface="Fredoka"/>
                <a:ea typeface="Fredoka"/>
                <a:cs typeface="Fredoka"/>
                <a:sym typeface="Fredoka"/>
              </a:rPr>
              <a:t> Develop a strategic game that seamlessly integrates with the banking app, aiming to enhance user engagement and encourage increased transactions, all while ensuring compliance with RBI guidelines.</a:t>
            </a:r>
            <a:endParaRPr sz="1300">
              <a:solidFill>
                <a:schemeClr val="dk1"/>
              </a:solidFill>
              <a:latin typeface="Fredoka"/>
              <a:ea typeface="Fredoka"/>
              <a:cs typeface="Fredoka"/>
              <a:sym typeface="Fredoka"/>
            </a:endParaRPr>
          </a:p>
          <a:p>
            <a:pPr indent="0" lvl="0" marL="0" marR="0" rtl="0" algn="l">
              <a:lnSpc>
                <a:spcPct val="90000"/>
              </a:lnSpc>
              <a:spcBef>
                <a:spcPts val="800"/>
              </a:spcBef>
              <a:spcAft>
                <a:spcPts val="0"/>
              </a:spcAft>
              <a:buClr>
                <a:schemeClr val="dk1"/>
              </a:buClr>
              <a:buSzPts val="2100"/>
              <a:buFont typeface="Arial"/>
              <a:buNone/>
            </a:pPr>
            <a:r>
              <a:rPr b="1" lang="en" sz="1300">
                <a:solidFill>
                  <a:schemeClr val="dk1"/>
                </a:solidFill>
                <a:latin typeface="Poppins"/>
                <a:ea typeface="Poppins"/>
                <a:cs typeface="Poppins"/>
                <a:sym typeface="Poppins"/>
              </a:rPr>
              <a:t>Incentivized Interactivity:</a:t>
            </a:r>
            <a:r>
              <a:rPr lang="en" sz="1300">
                <a:solidFill>
                  <a:schemeClr val="dk1"/>
                </a:solidFill>
                <a:latin typeface="Poppins"/>
                <a:ea typeface="Poppins"/>
                <a:cs typeface="Poppins"/>
                <a:sym typeface="Poppins"/>
              </a:rPr>
              <a:t> </a:t>
            </a:r>
            <a:r>
              <a:rPr lang="en" sz="1300">
                <a:solidFill>
                  <a:schemeClr val="dk1"/>
                </a:solidFill>
                <a:latin typeface="Fredoka"/>
                <a:ea typeface="Fredoka"/>
                <a:cs typeface="Fredoka"/>
                <a:sym typeface="Fredoka"/>
              </a:rPr>
              <a:t>Implement a system where in-game achievements and progress unlock features and rewards within the banking app, motivating users to actively engage with both platforms and driving transactions.</a:t>
            </a:r>
            <a:endParaRPr sz="1300">
              <a:solidFill>
                <a:schemeClr val="dk1"/>
              </a:solidFill>
              <a:latin typeface="Fredoka"/>
              <a:ea typeface="Fredoka"/>
              <a:cs typeface="Fredoka"/>
              <a:sym typeface="Fredoka"/>
            </a:endParaRPr>
          </a:p>
          <a:p>
            <a:pPr indent="0" lvl="0" marL="0" marR="0" rtl="0" algn="l">
              <a:lnSpc>
                <a:spcPct val="90000"/>
              </a:lnSpc>
              <a:spcBef>
                <a:spcPts val="800"/>
              </a:spcBef>
              <a:spcAft>
                <a:spcPts val="0"/>
              </a:spcAft>
              <a:buClr>
                <a:schemeClr val="dk1"/>
              </a:buClr>
              <a:buSzPts val="2100"/>
              <a:buFont typeface="Arial"/>
              <a:buNone/>
            </a:pPr>
            <a:r>
              <a:rPr b="1" lang="en" sz="1300">
                <a:solidFill>
                  <a:schemeClr val="dk1"/>
                </a:solidFill>
                <a:latin typeface="Poppins"/>
                <a:ea typeface="Poppins"/>
                <a:cs typeface="Poppins"/>
                <a:sym typeface="Poppins"/>
              </a:rPr>
              <a:t>Synergistic Rewards System: </a:t>
            </a:r>
            <a:r>
              <a:rPr lang="en" sz="1300">
                <a:solidFill>
                  <a:schemeClr val="dk1"/>
                </a:solidFill>
                <a:latin typeface="Fredoka"/>
                <a:ea typeface="Fredoka"/>
                <a:cs typeface="Fredoka"/>
                <a:sym typeface="Fredoka"/>
              </a:rPr>
              <a:t>Establish a reciprocal rewards mechanism where payments made through the banking app unlock superpowers, tools, or bonuses within the game, encouraging financial activities and in-game spending.</a:t>
            </a:r>
            <a:endParaRPr sz="1300">
              <a:solidFill>
                <a:schemeClr val="dk1"/>
              </a:solidFill>
              <a:latin typeface="Fredoka"/>
              <a:ea typeface="Fredoka"/>
              <a:cs typeface="Fredoka"/>
              <a:sym typeface="Fredoka"/>
            </a:endParaRPr>
          </a:p>
          <a:p>
            <a:pPr indent="0" lvl="0" marL="0" marR="0" rtl="0" algn="l">
              <a:lnSpc>
                <a:spcPct val="90000"/>
              </a:lnSpc>
              <a:spcBef>
                <a:spcPts val="800"/>
              </a:spcBef>
              <a:spcAft>
                <a:spcPts val="0"/>
              </a:spcAft>
              <a:buClr>
                <a:schemeClr val="dk1"/>
              </a:buClr>
              <a:buSzPts val="2100"/>
              <a:buFont typeface="Arial"/>
              <a:buNone/>
            </a:pPr>
            <a:r>
              <a:rPr b="1" lang="en" sz="1300">
                <a:solidFill>
                  <a:schemeClr val="dk1"/>
                </a:solidFill>
                <a:latin typeface="Poppins"/>
                <a:ea typeface="Poppins"/>
                <a:cs typeface="Poppins"/>
                <a:sym typeface="Poppins"/>
              </a:rPr>
              <a:t>Multiplayer Challenges and Social Engagement:</a:t>
            </a:r>
            <a:r>
              <a:rPr lang="en" sz="1300">
                <a:solidFill>
                  <a:schemeClr val="dk1"/>
                </a:solidFill>
                <a:latin typeface="Fredoka"/>
                <a:ea typeface="Fredoka"/>
                <a:cs typeface="Fredoka"/>
                <a:sym typeface="Fredoka"/>
              </a:rPr>
              <a:t> Introduce multiplayer challenges within the game, fostering social capital and competitive interactions among users. Encourage joint financial goals or challenges, enhancing a sense of community.</a:t>
            </a:r>
            <a:endParaRPr sz="1300">
              <a:solidFill>
                <a:schemeClr val="dk1"/>
              </a:solidFill>
              <a:latin typeface="Fredoka"/>
              <a:ea typeface="Fredoka"/>
              <a:cs typeface="Fredoka"/>
              <a:sym typeface="Fredoka"/>
            </a:endParaRPr>
          </a:p>
          <a:p>
            <a:pPr indent="0" lvl="0" marL="0" marR="0" rtl="0" algn="l">
              <a:lnSpc>
                <a:spcPct val="90000"/>
              </a:lnSpc>
              <a:spcBef>
                <a:spcPts val="800"/>
              </a:spcBef>
              <a:spcAft>
                <a:spcPts val="0"/>
              </a:spcAft>
              <a:buClr>
                <a:schemeClr val="dk1"/>
              </a:buClr>
              <a:buSzPts val="2100"/>
              <a:buFont typeface="Arial"/>
              <a:buNone/>
            </a:pPr>
            <a:r>
              <a:rPr b="1" lang="en" sz="1300">
                <a:solidFill>
                  <a:schemeClr val="dk1"/>
                </a:solidFill>
                <a:latin typeface="Poppins"/>
                <a:ea typeface="Poppins"/>
                <a:cs typeface="Poppins"/>
                <a:sym typeface="Poppins"/>
              </a:rPr>
              <a:t>Positive Impact on Financial Journey:</a:t>
            </a:r>
            <a:r>
              <a:rPr lang="en" sz="1300">
                <a:solidFill>
                  <a:schemeClr val="dk1"/>
                </a:solidFill>
                <a:latin typeface="Fredoka"/>
                <a:ea typeface="Fredoka"/>
                <a:cs typeface="Fredoka"/>
                <a:sym typeface="Fredoka"/>
              </a:rPr>
              <a:t> Ensure that a user's progress and success in the game positively impact their banking activities, reinforcing responsible financial behavior and creating a virtuous cycle that supports their overall financial well-being.</a:t>
            </a:r>
            <a:endParaRPr sz="1100">
              <a:solidFill>
                <a:srgbClr val="FFFFFF"/>
              </a:solidFill>
              <a:highlight>
                <a:srgbClr val="34354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28"/>
          <p:cNvSpPr txBox="1"/>
          <p:nvPr>
            <p:ph type="title"/>
          </p:nvPr>
        </p:nvSpPr>
        <p:spPr>
          <a:xfrm>
            <a:off x="262894" y="45541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Solution Overview</a:t>
            </a:r>
            <a:endParaRPr/>
          </a:p>
        </p:txBody>
      </p:sp>
      <p:sp>
        <p:nvSpPr>
          <p:cNvPr id="161" name="Google Shape;161;p28"/>
          <p:cNvSpPr/>
          <p:nvPr/>
        </p:nvSpPr>
        <p:spPr>
          <a:xfrm>
            <a:off x="0" y="178088"/>
            <a:ext cx="2285775" cy="288225"/>
          </a:xfrm>
          <a:prstGeom prst="roundRect">
            <a:avLst>
              <a:gd fmla="val 16667" name="adj"/>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Common to all challenges</a:t>
            </a:r>
            <a:endParaRPr b="0" i="0" sz="1100" u="none" cap="none" strike="noStrike">
              <a:solidFill>
                <a:schemeClr val="lt1"/>
              </a:solidFill>
              <a:latin typeface="Fredoka"/>
              <a:ea typeface="Fredoka"/>
              <a:cs typeface="Fredoka"/>
              <a:sym typeface="Fredoka"/>
            </a:endParaRPr>
          </a:p>
        </p:txBody>
      </p:sp>
      <p:sp>
        <p:nvSpPr>
          <p:cNvPr id="162" name="Google Shape;162;p28"/>
          <p:cNvSpPr txBox="1"/>
          <p:nvPr/>
        </p:nvSpPr>
        <p:spPr>
          <a:xfrm>
            <a:off x="482350" y="1410450"/>
            <a:ext cx="7246500" cy="3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Poppins"/>
                <a:ea typeface="Poppins"/>
                <a:cs typeface="Poppins"/>
                <a:sym typeface="Poppins"/>
              </a:rPr>
              <a:t>Game Concept: </a:t>
            </a:r>
            <a:endParaRPr b="1" sz="1300">
              <a:latin typeface="Poppins"/>
              <a:ea typeface="Poppins"/>
              <a:cs typeface="Poppins"/>
              <a:sym typeface="Poppins"/>
            </a:endParaRPr>
          </a:p>
          <a:p>
            <a:pPr indent="0" lvl="0" marL="0" rtl="0" algn="l">
              <a:spcBef>
                <a:spcPts val="0"/>
              </a:spcBef>
              <a:spcAft>
                <a:spcPts val="0"/>
              </a:spcAft>
              <a:buNone/>
            </a:pPr>
            <a:r>
              <a:rPr lang="en" sz="1300">
                <a:latin typeface="Fredoka"/>
                <a:ea typeface="Fredoka"/>
                <a:cs typeface="Fredoka"/>
                <a:sym typeface="Fredoka"/>
              </a:rPr>
              <a:t>Users can access 3 distinct games: a quiz game which tests their financial knowledge , a memory cards game which tests their memory and an atari breakout game for fun which acts as a stress buster . The earnings from these games in the form of a virtual currency will together contribute to a wealth builder game enhancing financial understanding of the user .</a:t>
            </a:r>
            <a:endParaRPr sz="1300">
              <a:latin typeface="Fredoka"/>
              <a:ea typeface="Fredoka"/>
              <a:cs typeface="Fredoka"/>
              <a:sym typeface="Fredoka"/>
            </a:endParaRPr>
          </a:p>
          <a:p>
            <a:pPr indent="0" lvl="0" marL="0" rtl="0" algn="l">
              <a:spcBef>
                <a:spcPts val="0"/>
              </a:spcBef>
              <a:spcAft>
                <a:spcPts val="0"/>
              </a:spcAft>
              <a:buNone/>
            </a:pPr>
            <a:r>
              <a:t/>
            </a:r>
            <a:endParaRPr sz="1300">
              <a:latin typeface="Fredoka"/>
              <a:ea typeface="Fredoka"/>
              <a:cs typeface="Fredoka"/>
              <a:sym typeface="Fredoka"/>
            </a:endParaRPr>
          </a:p>
          <a:p>
            <a:pPr indent="0" lvl="0" marL="0" rtl="0" algn="l">
              <a:spcBef>
                <a:spcPts val="0"/>
              </a:spcBef>
              <a:spcAft>
                <a:spcPts val="0"/>
              </a:spcAft>
              <a:buNone/>
            </a:pPr>
            <a:r>
              <a:rPr b="1" lang="en" sz="1300">
                <a:latin typeface="Poppins"/>
                <a:ea typeface="Poppins"/>
                <a:cs typeface="Poppins"/>
                <a:sym typeface="Poppins"/>
              </a:rPr>
              <a:t>User Progression:</a:t>
            </a:r>
            <a:endParaRPr b="1" sz="1300">
              <a:latin typeface="Poppins"/>
              <a:ea typeface="Poppins"/>
              <a:cs typeface="Poppins"/>
              <a:sym typeface="Poppins"/>
            </a:endParaRPr>
          </a:p>
          <a:p>
            <a:pPr indent="0" lvl="0" marL="0" rtl="0" algn="l">
              <a:spcBef>
                <a:spcPts val="0"/>
              </a:spcBef>
              <a:spcAft>
                <a:spcPts val="0"/>
              </a:spcAft>
              <a:buNone/>
            </a:pPr>
            <a:r>
              <a:rPr lang="en" sz="1300">
                <a:latin typeface="Fredoka"/>
                <a:ea typeface="Fredoka"/>
                <a:cs typeface="Fredoka"/>
                <a:sym typeface="Fredoka"/>
              </a:rPr>
              <a:t>Users progress through various levels in each game , with increasing difficulty to keep them engaged and challenged . Progression unlocks new features , game modes and customisation options . In the wealth builder game , the users progress by investing and managing their financial wealth .</a:t>
            </a:r>
            <a:endParaRPr sz="1300">
              <a:latin typeface="Fredoka"/>
              <a:ea typeface="Fredoka"/>
              <a:cs typeface="Fredoka"/>
              <a:sym typeface="Fredoka"/>
            </a:endParaRPr>
          </a:p>
          <a:p>
            <a:pPr indent="0" lvl="0" marL="0" rtl="0" algn="l">
              <a:spcBef>
                <a:spcPts val="0"/>
              </a:spcBef>
              <a:spcAft>
                <a:spcPts val="0"/>
              </a:spcAft>
              <a:buNone/>
            </a:pPr>
            <a:r>
              <a:t/>
            </a:r>
            <a:endParaRPr sz="1300">
              <a:latin typeface="Fredoka"/>
              <a:ea typeface="Fredoka"/>
              <a:cs typeface="Fredoka"/>
              <a:sym typeface="Fredoka"/>
            </a:endParaRPr>
          </a:p>
          <a:p>
            <a:pPr indent="0" lvl="0" marL="0" rtl="0" algn="l">
              <a:spcBef>
                <a:spcPts val="0"/>
              </a:spcBef>
              <a:spcAft>
                <a:spcPts val="0"/>
              </a:spcAft>
              <a:buNone/>
            </a:pPr>
            <a:r>
              <a:rPr b="1" lang="en" sz="1300">
                <a:latin typeface="Poppins"/>
                <a:ea typeface="Poppins"/>
                <a:cs typeface="Poppins"/>
                <a:sym typeface="Poppins"/>
              </a:rPr>
              <a:t>Virtual Currency:</a:t>
            </a:r>
            <a:endParaRPr b="1" sz="1300">
              <a:latin typeface="Poppins"/>
              <a:ea typeface="Poppins"/>
              <a:cs typeface="Poppins"/>
              <a:sym typeface="Poppins"/>
            </a:endParaRPr>
          </a:p>
          <a:p>
            <a:pPr indent="0" lvl="0" marL="0" rtl="0" algn="l">
              <a:spcBef>
                <a:spcPts val="0"/>
              </a:spcBef>
              <a:spcAft>
                <a:spcPts val="0"/>
              </a:spcAft>
              <a:buNone/>
            </a:pPr>
            <a:r>
              <a:rPr lang="en" sz="1300">
                <a:latin typeface="Fredoka"/>
                <a:ea typeface="Fredoka"/>
                <a:cs typeface="Fredoka"/>
                <a:sym typeface="Fredoka"/>
              </a:rPr>
              <a:t>Users can earn virtual currency by playing the games . Then , they can accumulate the virtual currency over time and then use it in the wealth builder game to invest , save and grow their virtual wealth .</a:t>
            </a:r>
            <a:endParaRPr sz="1300">
              <a:latin typeface="Fredoka"/>
              <a:ea typeface="Fredoka"/>
              <a:cs typeface="Fredoka"/>
              <a:sym typeface="Fredoka"/>
            </a:endParaRPr>
          </a:p>
          <a:p>
            <a:pPr indent="0" lvl="0" marL="0" rtl="0" algn="l">
              <a:spcBef>
                <a:spcPts val="0"/>
              </a:spcBef>
              <a:spcAft>
                <a:spcPts val="0"/>
              </a:spcAft>
              <a:buNone/>
            </a:pPr>
            <a:r>
              <a:t/>
            </a:r>
            <a:endParaRPr sz="1300">
              <a:latin typeface="Fredoka"/>
              <a:ea typeface="Fredoka"/>
              <a:cs typeface="Fredoka"/>
              <a:sym typeface="Fredok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9"/>
          <p:cNvSpPr txBox="1"/>
          <p:nvPr>
            <p:ph type="title"/>
          </p:nvPr>
        </p:nvSpPr>
        <p:spPr>
          <a:xfrm>
            <a:off x="262894" y="455410"/>
            <a:ext cx="788670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Technological Stack</a:t>
            </a:r>
            <a:endParaRPr/>
          </a:p>
        </p:txBody>
      </p:sp>
      <p:sp>
        <p:nvSpPr>
          <p:cNvPr id="168" name="Google Shape;168;p29"/>
          <p:cNvSpPr txBox="1"/>
          <p:nvPr>
            <p:ph idx="1" type="body"/>
          </p:nvPr>
        </p:nvSpPr>
        <p:spPr>
          <a:xfrm>
            <a:off x="628650" y="14835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React Native to develop cross platform apps.</a:t>
            </a:r>
            <a:endParaRPr/>
          </a:p>
          <a:p>
            <a:pPr indent="-127000" lvl="0" marL="177800" rtl="0" algn="l">
              <a:lnSpc>
                <a:spcPct val="90000"/>
              </a:lnSpc>
              <a:spcBef>
                <a:spcPts val="0"/>
              </a:spcBef>
              <a:spcAft>
                <a:spcPts val="0"/>
              </a:spcAft>
              <a:buSzPts val="1400"/>
              <a:buChar char="•"/>
            </a:pPr>
            <a:r>
              <a:rPr lang="en"/>
              <a:t>Node.JS to develop backend/SDK</a:t>
            </a:r>
            <a:endParaRPr/>
          </a:p>
          <a:p>
            <a:pPr indent="-127000" lvl="0" marL="177800" rtl="0" algn="l">
              <a:lnSpc>
                <a:spcPct val="90000"/>
              </a:lnSpc>
              <a:spcBef>
                <a:spcPts val="0"/>
              </a:spcBef>
              <a:spcAft>
                <a:spcPts val="0"/>
              </a:spcAft>
              <a:buSzPts val="1400"/>
              <a:buChar char="•"/>
            </a:pPr>
            <a:r>
              <a:rPr lang="en"/>
              <a:t>Express.JS to develop REST API</a:t>
            </a:r>
            <a:endParaRPr/>
          </a:p>
          <a:p>
            <a:pPr indent="-127000" lvl="0" marL="177800" rtl="0" algn="l">
              <a:lnSpc>
                <a:spcPct val="90000"/>
              </a:lnSpc>
              <a:spcBef>
                <a:spcPts val="0"/>
              </a:spcBef>
              <a:spcAft>
                <a:spcPts val="0"/>
              </a:spcAft>
              <a:buSzPts val="1400"/>
              <a:buChar char="•"/>
            </a:pPr>
            <a:r>
              <a:rPr lang="en"/>
              <a:t>Planet Scale MySQL to store data</a:t>
            </a:r>
            <a:endParaRPr/>
          </a:p>
          <a:p>
            <a:pPr indent="-127000" lvl="0" marL="177800" rtl="0" algn="l">
              <a:lnSpc>
                <a:spcPct val="90000"/>
              </a:lnSpc>
              <a:spcBef>
                <a:spcPts val="0"/>
              </a:spcBef>
              <a:spcAft>
                <a:spcPts val="0"/>
              </a:spcAft>
              <a:buSzPts val="1400"/>
              <a:buChar char="•"/>
            </a:pPr>
            <a:r>
              <a:rPr lang="en"/>
              <a:t>Firebase Cloud Messaging for push notifications in Android</a:t>
            </a:r>
            <a:endParaRPr/>
          </a:p>
          <a:p>
            <a:pPr indent="-127000" lvl="0" marL="177800" rtl="0" algn="l">
              <a:lnSpc>
                <a:spcPct val="90000"/>
              </a:lnSpc>
              <a:spcBef>
                <a:spcPts val="0"/>
              </a:spcBef>
              <a:spcAft>
                <a:spcPts val="0"/>
              </a:spcAft>
              <a:buSzPts val="1400"/>
              <a:buChar char="•"/>
            </a:pPr>
            <a:r>
              <a:rPr lang="en"/>
              <a:t>Firebase Authentication for user management</a:t>
            </a:r>
            <a:endParaRPr/>
          </a:p>
          <a:p>
            <a:pPr indent="-127000" lvl="0" marL="177800" rtl="0" algn="l">
              <a:lnSpc>
                <a:spcPct val="90000"/>
              </a:lnSpc>
              <a:spcBef>
                <a:spcPts val="0"/>
              </a:spcBef>
              <a:spcAft>
                <a:spcPts val="0"/>
              </a:spcAft>
              <a:buSzPts val="1400"/>
              <a:buChar char="•"/>
            </a:pPr>
            <a:r>
              <a:rPr lang="en"/>
              <a:t>Apple Push Notification Service for push notifications in IOS</a:t>
            </a:r>
            <a:endParaRPr/>
          </a:p>
          <a:p>
            <a:pPr indent="-127000" lvl="0" marL="177800" rtl="0" algn="l">
              <a:lnSpc>
                <a:spcPct val="90000"/>
              </a:lnSpc>
              <a:spcBef>
                <a:spcPts val="0"/>
              </a:spcBef>
              <a:spcAft>
                <a:spcPts val="0"/>
              </a:spcAft>
              <a:buSzPts val="1400"/>
              <a:buChar char="•"/>
            </a:pPr>
            <a:r>
              <a:rPr lang="en"/>
              <a:t>Axios to make HTTP requests to backend/APIs</a:t>
            </a:r>
            <a:endParaRPr/>
          </a:p>
          <a:p>
            <a:pPr indent="-127000" lvl="0" marL="177800" rtl="0" algn="l">
              <a:lnSpc>
                <a:spcPct val="90000"/>
              </a:lnSpc>
              <a:spcBef>
                <a:spcPts val="0"/>
              </a:spcBef>
              <a:spcAft>
                <a:spcPts val="0"/>
              </a:spcAft>
              <a:buSzPts val="1400"/>
              <a:buChar char="•"/>
            </a:pPr>
            <a:r>
              <a:rPr lang="en"/>
              <a:t>Recoil for Global State Management</a:t>
            </a:r>
            <a:endParaRPr/>
          </a:p>
        </p:txBody>
      </p:sp>
      <p:sp>
        <p:nvSpPr>
          <p:cNvPr id="169" name="Google Shape;169;p29"/>
          <p:cNvSpPr/>
          <p:nvPr/>
        </p:nvSpPr>
        <p:spPr>
          <a:xfrm>
            <a:off x="0" y="178088"/>
            <a:ext cx="2285775" cy="288225"/>
          </a:xfrm>
          <a:prstGeom prst="roundRect">
            <a:avLst>
              <a:gd fmla="val 16667" name="adj"/>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Common to all challenges</a:t>
            </a:r>
            <a:endParaRPr b="0" i="0" sz="1100" u="none" cap="none" strike="noStrike">
              <a:solidFill>
                <a:schemeClr val="lt1"/>
              </a:solidFill>
              <a:latin typeface="Fredoka"/>
              <a:ea typeface="Fredoka"/>
              <a:cs typeface="Fredoka"/>
              <a:sym typeface="Fredok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262894" y="455410"/>
            <a:ext cx="788670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Security Standards Followed</a:t>
            </a:r>
            <a:endParaRPr/>
          </a:p>
        </p:txBody>
      </p:sp>
      <p:sp>
        <p:nvSpPr>
          <p:cNvPr id="175" name="Google Shape;175;p30"/>
          <p:cNvSpPr txBox="1"/>
          <p:nvPr>
            <p:ph idx="1" type="body"/>
          </p:nvPr>
        </p:nvSpPr>
        <p:spPr>
          <a:xfrm>
            <a:off x="435575" y="1244625"/>
            <a:ext cx="7886700" cy="3678900"/>
          </a:xfrm>
          <a:prstGeom prst="rect">
            <a:avLst/>
          </a:prstGeom>
          <a:noFill/>
          <a:ln>
            <a:noFill/>
          </a:ln>
        </p:spPr>
        <p:txBody>
          <a:bodyPr anchorCtr="0" anchor="t" bIns="34275" lIns="68575" spcFirstLastPara="1" rIns="68575" wrap="square" tIns="34275">
            <a:normAutofit fontScale="25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5200">
                <a:highlight>
                  <a:schemeClr val="lt1"/>
                </a:highlight>
                <a:latin typeface="Poppins"/>
                <a:ea typeface="Poppins"/>
                <a:cs typeface="Poppins"/>
                <a:sym typeface="Poppins"/>
              </a:rPr>
              <a:t>Data Encryption and Tokenization: </a:t>
            </a:r>
            <a:r>
              <a:rPr lang="en" sz="5200">
                <a:highlight>
                  <a:schemeClr val="lt1"/>
                </a:highlight>
              </a:rPr>
              <a:t>Protect sensitive data using encryption and tokenization techniques, ensuring that even if data is breached, it remains unusable.</a:t>
            </a:r>
            <a:endParaRPr sz="5200">
              <a:highlight>
                <a:schemeClr val="lt1"/>
              </a:highlight>
            </a:endParaRPr>
          </a:p>
          <a:p>
            <a:pPr indent="0" lvl="0" marL="0" rtl="0" algn="l">
              <a:lnSpc>
                <a:spcPct val="115000"/>
              </a:lnSpc>
              <a:spcBef>
                <a:spcPts val="0"/>
              </a:spcBef>
              <a:spcAft>
                <a:spcPts val="0"/>
              </a:spcAft>
              <a:buNone/>
            </a:pPr>
            <a:r>
              <a:t/>
            </a:r>
            <a:endParaRPr sz="5200">
              <a:highlight>
                <a:schemeClr val="lt1"/>
              </a:highlight>
            </a:endParaRPr>
          </a:p>
          <a:p>
            <a:pPr indent="0" lvl="0" marL="0" rtl="0" algn="l">
              <a:lnSpc>
                <a:spcPct val="115000"/>
              </a:lnSpc>
              <a:spcBef>
                <a:spcPts val="0"/>
              </a:spcBef>
              <a:spcAft>
                <a:spcPts val="0"/>
              </a:spcAft>
              <a:buNone/>
            </a:pPr>
            <a:r>
              <a:rPr b="1" lang="en" sz="5200">
                <a:highlight>
                  <a:schemeClr val="lt1"/>
                </a:highlight>
                <a:latin typeface="Poppins"/>
                <a:ea typeface="Poppins"/>
                <a:cs typeface="Poppins"/>
                <a:sym typeface="Poppins"/>
              </a:rPr>
              <a:t>Data Backups and Disaster Recovery:</a:t>
            </a:r>
            <a:r>
              <a:rPr lang="en" sz="5200">
                <a:highlight>
                  <a:schemeClr val="lt1"/>
                </a:highlight>
                <a:latin typeface="Poppins"/>
                <a:ea typeface="Poppins"/>
                <a:cs typeface="Poppins"/>
                <a:sym typeface="Poppins"/>
              </a:rPr>
              <a:t> </a:t>
            </a:r>
            <a:r>
              <a:rPr lang="en" sz="5200">
                <a:highlight>
                  <a:schemeClr val="lt1"/>
                </a:highlight>
              </a:rPr>
              <a:t>Maintain regular data backups and establish a disaster recovery plan to ensure business continuity.</a:t>
            </a:r>
            <a:endParaRPr sz="5200">
              <a:highlight>
                <a:schemeClr val="lt1"/>
              </a:highlight>
            </a:endParaRPr>
          </a:p>
          <a:p>
            <a:pPr indent="0" lvl="0" marL="0" rtl="0" algn="l">
              <a:lnSpc>
                <a:spcPct val="115000"/>
              </a:lnSpc>
              <a:spcBef>
                <a:spcPts val="0"/>
              </a:spcBef>
              <a:spcAft>
                <a:spcPts val="0"/>
              </a:spcAft>
              <a:buNone/>
            </a:pPr>
            <a:r>
              <a:t/>
            </a:r>
            <a:endParaRPr sz="5200">
              <a:highlight>
                <a:schemeClr val="lt1"/>
              </a:highlight>
            </a:endParaRPr>
          </a:p>
          <a:p>
            <a:pPr indent="0" lvl="0" marL="0" rtl="0" algn="l">
              <a:lnSpc>
                <a:spcPct val="115000"/>
              </a:lnSpc>
              <a:spcBef>
                <a:spcPts val="0"/>
              </a:spcBef>
              <a:spcAft>
                <a:spcPts val="0"/>
              </a:spcAft>
              <a:buNone/>
            </a:pPr>
            <a:r>
              <a:rPr b="1" lang="en" sz="5200">
                <a:highlight>
                  <a:schemeClr val="lt1"/>
                </a:highlight>
                <a:latin typeface="Poppins"/>
                <a:ea typeface="Poppins"/>
                <a:cs typeface="Poppins"/>
                <a:sym typeface="Poppins"/>
              </a:rPr>
              <a:t>End-to-End Encryption:</a:t>
            </a:r>
            <a:r>
              <a:rPr lang="en" sz="5200">
                <a:highlight>
                  <a:schemeClr val="lt1"/>
                </a:highlight>
                <a:latin typeface="Poppins"/>
                <a:ea typeface="Poppins"/>
                <a:cs typeface="Poppins"/>
                <a:sym typeface="Poppins"/>
              </a:rPr>
              <a:t> </a:t>
            </a:r>
            <a:r>
              <a:rPr lang="en" sz="5200">
                <a:highlight>
                  <a:schemeClr val="lt1"/>
                </a:highlight>
              </a:rPr>
              <a:t>Use strong encryption protocols to protect data both in transit and at rest. Ensure that sensitive data is unreadable without the proper decryption keys.</a:t>
            </a:r>
            <a:endParaRPr sz="5200">
              <a:highlight>
                <a:schemeClr val="lt1"/>
              </a:highlight>
            </a:endParaRPr>
          </a:p>
          <a:p>
            <a:pPr indent="0" lvl="0" marL="0" rtl="0" algn="l">
              <a:lnSpc>
                <a:spcPct val="115000"/>
              </a:lnSpc>
              <a:spcBef>
                <a:spcPts val="0"/>
              </a:spcBef>
              <a:spcAft>
                <a:spcPts val="0"/>
              </a:spcAft>
              <a:buNone/>
            </a:pPr>
            <a:r>
              <a:t/>
            </a:r>
            <a:endParaRPr sz="5200">
              <a:highlight>
                <a:schemeClr val="lt1"/>
              </a:highlight>
            </a:endParaRPr>
          </a:p>
          <a:p>
            <a:pPr indent="0" lvl="0" marL="0" rtl="0" algn="l">
              <a:lnSpc>
                <a:spcPct val="115000"/>
              </a:lnSpc>
              <a:spcBef>
                <a:spcPts val="0"/>
              </a:spcBef>
              <a:spcAft>
                <a:spcPts val="0"/>
              </a:spcAft>
              <a:buNone/>
            </a:pPr>
            <a:r>
              <a:rPr b="1" lang="en" sz="5200">
                <a:highlight>
                  <a:schemeClr val="lt1"/>
                </a:highlight>
                <a:latin typeface="Poppins"/>
                <a:ea typeface="Poppins"/>
                <a:cs typeface="Poppins"/>
                <a:sym typeface="Poppins"/>
              </a:rPr>
              <a:t>ISO/IEC 27001:</a:t>
            </a:r>
            <a:r>
              <a:rPr lang="en" sz="5200">
                <a:highlight>
                  <a:schemeClr val="lt1"/>
                </a:highlight>
                <a:latin typeface="Poppins"/>
                <a:ea typeface="Poppins"/>
                <a:cs typeface="Poppins"/>
                <a:sym typeface="Poppins"/>
              </a:rPr>
              <a:t> </a:t>
            </a:r>
            <a:r>
              <a:rPr lang="en" sz="5200">
                <a:highlight>
                  <a:schemeClr val="lt1"/>
                </a:highlight>
              </a:rPr>
              <a:t>This international standard provides a systematic approach to managing sensitive company information, ensuring its confidentiality, integrity, and availability.</a:t>
            </a:r>
            <a:endParaRPr sz="5200">
              <a:highlight>
                <a:schemeClr val="lt1"/>
              </a:highlight>
            </a:endParaRPr>
          </a:p>
          <a:p>
            <a:pPr indent="0" lvl="0" marL="0" rtl="0" algn="l">
              <a:lnSpc>
                <a:spcPct val="115000"/>
              </a:lnSpc>
              <a:spcBef>
                <a:spcPts val="0"/>
              </a:spcBef>
              <a:spcAft>
                <a:spcPts val="0"/>
              </a:spcAft>
              <a:buNone/>
            </a:pPr>
            <a:r>
              <a:t/>
            </a:r>
            <a:endParaRPr sz="5200">
              <a:highlight>
                <a:schemeClr val="lt1"/>
              </a:highlight>
            </a:endParaRPr>
          </a:p>
          <a:p>
            <a:pPr indent="0" lvl="0" marL="0" rtl="0" algn="l">
              <a:lnSpc>
                <a:spcPct val="115000"/>
              </a:lnSpc>
              <a:spcBef>
                <a:spcPts val="0"/>
              </a:spcBef>
              <a:spcAft>
                <a:spcPts val="0"/>
              </a:spcAft>
              <a:buNone/>
            </a:pPr>
            <a:r>
              <a:rPr b="1" lang="en" sz="5200">
                <a:highlight>
                  <a:schemeClr val="lt1"/>
                </a:highlight>
                <a:latin typeface="Poppins"/>
                <a:ea typeface="Poppins"/>
                <a:cs typeface="Poppins"/>
                <a:sym typeface="Poppins"/>
              </a:rPr>
              <a:t>SOC 2 (Service Organization Control 2): </a:t>
            </a:r>
            <a:r>
              <a:rPr lang="en" sz="5200">
                <a:highlight>
                  <a:schemeClr val="lt1"/>
                </a:highlight>
              </a:rPr>
              <a:t>This framework assesses security, availability, processing integrity, confidentiality, and privacy of customer data, primarily for technology and cloud computing organizations.</a:t>
            </a:r>
            <a:endParaRPr sz="5200"/>
          </a:p>
        </p:txBody>
      </p:sp>
      <p:sp>
        <p:nvSpPr>
          <p:cNvPr id="176" name="Google Shape;176;p30"/>
          <p:cNvSpPr/>
          <p:nvPr/>
        </p:nvSpPr>
        <p:spPr>
          <a:xfrm>
            <a:off x="0" y="178088"/>
            <a:ext cx="2285775" cy="288225"/>
          </a:xfrm>
          <a:prstGeom prst="roundRect">
            <a:avLst>
              <a:gd fmla="val 16667" name="adj"/>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Common to all challenges</a:t>
            </a:r>
            <a:endParaRPr b="0" i="0" sz="1100" u="none" cap="none" strike="noStrike">
              <a:solidFill>
                <a:schemeClr val="lt1"/>
              </a:solidFill>
              <a:latin typeface="Fredoka"/>
              <a:ea typeface="Fredoka"/>
              <a:cs typeface="Fredoka"/>
              <a:sym typeface="Fredok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80" name="Shape 180"/>
        <p:cNvGrpSpPr/>
        <p:nvPr/>
      </p:nvGrpSpPr>
      <p:grpSpPr>
        <a:xfrm>
          <a:off x="0" y="0"/>
          <a:ext cx="0" cy="0"/>
          <a:chOff x="0" y="0"/>
          <a:chExt cx="0" cy="0"/>
        </a:xfrm>
      </p:grpSpPr>
      <p:sp>
        <p:nvSpPr>
          <p:cNvPr id="181" name="Google Shape;181;p31"/>
          <p:cNvSpPr txBox="1"/>
          <p:nvPr>
            <p:ph type="title"/>
          </p:nvPr>
        </p:nvSpPr>
        <p:spPr>
          <a:xfrm>
            <a:off x="262894" y="455410"/>
            <a:ext cx="788670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User Progression and Rewards</a:t>
            </a:r>
            <a:endParaRPr/>
          </a:p>
        </p:txBody>
      </p:sp>
      <p:sp>
        <p:nvSpPr>
          <p:cNvPr id="182" name="Google Shape;182;p31"/>
          <p:cNvSpPr txBox="1"/>
          <p:nvPr>
            <p:ph idx="1" type="body"/>
          </p:nvPr>
        </p:nvSpPr>
        <p:spPr>
          <a:xfrm>
            <a:off x="628650" y="1483519"/>
            <a:ext cx="7886700" cy="32634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800"/>
              </a:spcBef>
              <a:spcAft>
                <a:spcPts val="0"/>
              </a:spcAft>
              <a:buNone/>
            </a:pPr>
            <a:r>
              <a:rPr b="1" lang="en" sz="1300">
                <a:latin typeface="Poppins"/>
                <a:ea typeface="Poppins"/>
                <a:cs typeface="Poppins"/>
                <a:sym typeface="Poppins"/>
              </a:rPr>
              <a:t>XP and levels:</a:t>
            </a:r>
            <a:endParaRPr b="1" sz="1300">
              <a:latin typeface="Poppins"/>
              <a:ea typeface="Poppins"/>
              <a:cs typeface="Poppins"/>
              <a:sym typeface="Poppins"/>
            </a:endParaRPr>
          </a:p>
          <a:p>
            <a:pPr indent="0" lvl="0" marL="0" rtl="0" algn="l">
              <a:lnSpc>
                <a:spcPct val="90000"/>
              </a:lnSpc>
              <a:spcBef>
                <a:spcPts val="800"/>
              </a:spcBef>
              <a:spcAft>
                <a:spcPts val="0"/>
              </a:spcAft>
              <a:buNone/>
            </a:pPr>
            <a:r>
              <a:rPr lang="en" sz="1300"/>
              <a:t>Users will be given XP and their level will be increased as they progress through the game.</a:t>
            </a:r>
            <a:endParaRPr sz="1300"/>
          </a:p>
          <a:p>
            <a:pPr indent="0" lvl="0" marL="0" rtl="0" algn="l">
              <a:lnSpc>
                <a:spcPct val="90000"/>
              </a:lnSpc>
              <a:spcBef>
                <a:spcPts val="800"/>
              </a:spcBef>
              <a:spcAft>
                <a:spcPts val="0"/>
              </a:spcAft>
              <a:buNone/>
            </a:pPr>
            <a:r>
              <a:rPr b="1" lang="en" sz="1300">
                <a:latin typeface="Poppins"/>
                <a:ea typeface="Poppins"/>
                <a:cs typeface="Poppins"/>
                <a:sym typeface="Poppins"/>
              </a:rPr>
              <a:t>Game Difficulty:</a:t>
            </a:r>
            <a:endParaRPr b="1" sz="1300">
              <a:latin typeface="Poppins"/>
              <a:ea typeface="Poppins"/>
              <a:cs typeface="Poppins"/>
              <a:sym typeface="Poppins"/>
            </a:endParaRPr>
          </a:p>
          <a:p>
            <a:pPr indent="-311150" lvl="0" marL="457200" rtl="0" algn="l">
              <a:lnSpc>
                <a:spcPct val="90000"/>
              </a:lnSpc>
              <a:spcBef>
                <a:spcPts val="800"/>
              </a:spcBef>
              <a:spcAft>
                <a:spcPts val="0"/>
              </a:spcAft>
              <a:buSzPts val="1300"/>
              <a:buChar char="•"/>
            </a:pPr>
            <a:r>
              <a:rPr lang="en" sz="1300"/>
              <a:t>Quiz Game: Level of difficulty of questions increases.</a:t>
            </a:r>
            <a:endParaRPr sz="1300"/>
          </a:p>
          <a:p>
            <a:pPr indent="-311150" lvl="0" marL="457200" rtl="0" algn="l">
              <a:lnSpc>
                <a:spcPct val="90000"/>
              </a:lnSpc>
              <a:spcBef>
                <a:spcPts val="0"/>
              </a:spcBef>
              <a:spcAft>
                <a:spcPts val="0"/>
              </a:spcAft>
              <a:buSzPts val="1300"/>
              <a:buChar char="•"/>
            </a:pPr>
            <a:r>
              <a:rPr lang="en" sz="1300"/>
              <a:t>Memory Card Game: Increase in the number of cards and complexity patterns.</a:t>
            </a:r>
            <a:endParaRPr sz="1300"/>
          </a:p>
          <a:p>
            <a:pPr indent="-311150" lvl="0" marL="457200" rtl="0" algn="l">
              <a:lnSpc>
                <a:spcPct val="90000"/>
              </a:lnSpc>
              <a:spcBef>
                <a:spcPts val="0"/>
              </a:spcBef>
              <a:spcAft>
                <a:spcPts val="0"/>
              </a:spcAft>
              <a:buSzPts val="1300"/>
              <a:buChar char="•"/>
            </a:pPr>
            <a:r>
              <a:rPr lang="en" sz="1300"/>
              <a:t>Atari Breakout Game: Increase in the speed of game.</a:t>
            </a:r>
            <a:endParaRPr sz="1300"/>
          </a:p>
          <a:p>
            <a:pPr indent="0" lvl="0" marL="0" rtl="0" algn="l">
              <a:lnSpc>
                <a:spcPct val="90000"/>
              </a:lnSpc>
              <a:spcBef>
                <a:spcPts val="800"/>
              </a:spcBef>
              <a:spcAft>
                <a:spcPts val="0"/>
              </a:spcAft>
              <a:buNone/>
            </a:pPr>
            <a:r>
              <a:rPr b="1" lang="en" sz="1300">
                <a:latin typeface="Poppins"/>
                <a:ea typeface="Poppins"/>
                <a:cs typeface="Poppins"/>
                <a:sym typeface="Poppins"/>
              </a:rPr>
              <a:t>Badges and Achievements:</a:t>
            </a:r>
            <a:endParaRPr b="1" sz="1300">
              <a:latin typeface="Poppins"/>
              <a:ea typeface="Poppins"/>
              <a:cs typeface="Poppins"/>
              <a:sym typeface="Poppins"/>
            </a:endParaRPr>
          </a:p>
          <a:p>
            <a:pPr indent="0" lvl="0" marL="0" rtl="0" algn="l">
              <a:lnSpc>
                <a:spcPct val="90000"/>
              </a:lnSpc>
              <a:spcBef>
                <a:spcPts val="800"/>
              </a:spcBef>
              <a:spcAft>
                <a:spcPts val="0"/>
              </a:spcAft>
              <a:buNone/>
            </a:pPr>
            <a:r>
              <a:rPr lang="en" sz="1300"/>
              <a:t>Users are awarded with different badges and achievements for achieving certain milestones.</a:t>
            </a:r>
            <a:endParaRPr sz="1300"/>
          </a:p>
          <a:p>
            <a:pPr indent="0" lvl="0" marL="0" rtl="0" algn="l">
              <a:lnSpc>
                <a:spcPct val="90000"/>
              </a:lnSpc>
              <a:spcBef>
                <a:spcPts val="800"/>
              </a:spcBef>
              <a:spcAft>
                <a:spcPts val="0"/>
              </a:spcAft>
              <a:buNone/>
            </a:pPr>
            <a:r>
              <a:rPr b="1" lang="en" sz="1300">
                <a:latin typeface="Poppins"/>
                <a:ea typeface="Poppins"/>
                <a:cs typeface="Poppins"/>
                <a:sym typeface="Poppins"/>
              </a:rPr>
              <a:t>Unlockable Content:</a:t>
            </a:r>
            <a:endParaRPr b="1" sz="1300">
              <a:latin typeface="Poppins"/>
              <a:ea typeface="Poppins"/>
              <a:cs typeface="Poppins"/>
              <a:sym typeface="Poppins"/>
            </a:endParaRPr>
          </a:p>
          <a:p>
            <a:pPr indent="0" lvl="0" marL="0" rtl="0" algn="l">
              <a:lnSpc>
                <a:spcPct val="90000"/>
              </a:lnSpc>
              <a:spcBef>
                <a:spcPts val="800"/>
              </a:spcBef>
              <a:spcAft>
                <a:spcPts val="0"/>
              </a:spcAft>
              <a:buNone/>
            </a:pPr>
            <a:r>
              <a:rPr lang="en" sz="1300"/>
              <a:t>Progression unlocks new features , game modes and customisation options. In the wealth builder game, the users progress by investing and managing their financial wealth.</a:t>
            </a:r>
            <a:endParaRPr sz="1300"/>
          </a:p>
          <a:p>
            <a:pPr indent="0" lvl="0" marL="0" rtl="0" algn="l">
              <a:lnSpc>
                <a:spcPct val="90000"/>
              </a:lnSpc>
              <a:spcBef>
                <a:spcPts val="800"/>
              </a:spcBef>
              <a:spcAft>
                <a:spcPts val="0"/>
              </a:spcAft>
              <a:buNone/>
            </a:pPr>
            <a:r>
              <a:rPr b="1" lang="en" sz="1300">
                <a:latin typeface="Poppins"/>
                <a:ea typeface="Poppins"/>
                <a:cs typeface="Poppins"/>
                <a:sym typeface="Poppins"/>
              </a:rPr>
              <a:t>Leaderboards:</a:t>
            </a:r>
            <a:endParaRPr b="1" sz="1300">
              <a:latin typeface="Poppins"/>
              <a:ea typeface="Poppins"/>
              <a:cs typeface="Poppins"/>
              <a:sym typeface="Poppins"/>
            </a:endParaRPr>
          </a:p>
          <a:p>
            <a:pPr indent="0" lvl="0" marL="0" rtl="0" algn="l">
              <a:lnSpc>
                <a:spcPct val="90000"/>
              </a:lnSpc>
              <a:spcBef>
                <a:spcPts val="800"/>
              </a:spcBef>
              <a:spcAft>
                <a:spcPts val="0"/>
              </a:spcAft>
              <a:buNone/>
            </a:pPr>
            <a:r>
              <a:rPr lang="en" sz="1300"/>
              <a:t>Leaderboards will be made on the basis of virtual currency. People with more XP will be placed at the top of the leaderboard.</a:t>
            </a:r>
            <a:endParaRPr sz="1300"/>
          </a:p>
          <a:p>
            <a:pPr indent="0" lvl="0" marL="0" rtl="0" algn="l">
              <a:lnSpc>
                <a:spcPct val="90000"/>
              </a:lnSpc>
              <a:spcBef>
                <a:spcPts val="800"/>
              </a:spcBef>
              <a:spcAft>
                <a:spcPts val="0"/>
              </a:spcAft>
              <a:buNone/>
            </a:pPr>
            <a:r>
              <a:t/>
            </a:r>
            <a:endParaRPr sz="1300"/>
          </a:p>
        </p:txBody>
      </p:sp>
      <p:sp>
        <p:nvSpPr>
          <p:cNvPr id="183" name="Google Shape;183;p31"/>
          <p:cNvSpPr/>
          <p:nvPr/>
        </p:nvSpPr>
        <p:spPr>
          <a:xfrm>
            <a:off x="0" y="178088"/>
            <a:ext cx="2285700" cy="288300"/>
          </a:xfrm>
          <a:prstGeom prst="roundRect">
            <a:avLst>
              <a:gd fmla="val 16667" name="adj"/>
            </a:avLst>
          </a:prstGeom>
          <a:solidFill>
            <a:srgbClr val="E69138"/>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Gamification</a:t>
            </a:r>
            <a:endParaRPr b="0" i="0" sz="1400" u="none" cap="none" strike="noStrike">
              <a:solidFill>
                <a:schemeClr val="lt1"/>
              </a:solidFill>
              <a:latin typeface="Fredoka"/>
              <a:ea typeface="Fredoka"/>
              <a:cs typeface="Fredoka"/>
              <a:sym typeface="Fredok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87" name="Shape 187"/>
        <p:cNvGrpSpPr/>
        <p:nvPr/>
      </p:nvGrpSpPr>
      <p:grpSpPr>
        <a:xfrm>
          <a:off x="0" y="0"/>
          <a:ext cx="0" cy="0"/>
          <a:chOff x="0" y="0"/>
          <a:chExt cx="0" cy="0"/>
        </a:xfrm>
      </p:grpSpPr>
      <p:sp>
        <p:nvSpPr>
          <p:cNvPr id="188" name="Google Shape;188;p32"/>
          <p:cNvSpPr txBox="1"/>
          <p:nvPr>
            <p:ph type="title"/>
          </p:nvPr>
        </p:nvSpPr>
        <p:spPr>
          <a:xfrm>
            <a:off x="111169" y="466335"/>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Data and Analytics</a:t>
            </a:r>
            <a:endParaRPr/>
          </a:p>
        </p:txBody>
      </p:sp>
      <p:sp>
        <p:nvSpPr>
          <p:cNvPr id="189" name="Google Shape;189;p32"/>
          <p:cNvSpPr txBox="1"/>
          <p:nvPr>
            <p:ph idx="1" type="body"/>
          </p:nvPr>
        </p:nvSpPr>
        <p:spPr>
          <a:xfrm>
            <a:off x="628650" y="1629544"/>
            <a:ext cx="7886700" cy="3117375"/>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dk1"/>
              </a:buClr>
              <a:buSzPts val="2100"/>
              <a:buNone/>
            </a:pPr>
            <a:r>
              <a:rPr b="1" lang="en" sz="1300">
                <a:latin typeface="Poppins"/>
                <a:ea typeface="Poppins"/>
                <a:cs typeface="Poppins"/>
                <a:sym typeface="Poppins"/>
              </a:rPr>
              <a:t>User Profiles and Segmentation:</a:t>
            </a:r>
            <a:endParaRPr b="1" sz="1300">
              <a:latin typeface="Poppins"/>
              <a:ea typeface="Poppins"/>
              <a:cs typeface="Poppins"/>
              <a:sym typeface="Poppins"/>
            </a:endParaRPr>
          </a:p>
          <a:p>
            <a:pPr indent="0" lvl="0" marL="0" rtl="0" algn="l">
              <a:lnSpc>
                <a:spcPct val="90000"/>
              </a:lnSpc>
              <a:spcBef>
                <a:spcPts val="800"/>
              </a:spcBef>
              <a:spcAft>
                <a:spcPts val="0"/>
              </a:spcAft>
              <a:buClr>
                <a:schemeClr val="dk1"/>
              </a:buClr>
              <a:buSzPts val="2100"/>
              <a:buNone/>
            </a:pPr>
            <a:r>
              <a:rPr lang="en" sz="1300"/>
              <a:t>User Profiles will be created which will contain user data including demographics, gameplay </a:t>
            </a:r>
            <a:r>
              <a:rPr lang="en" sz="1300"/>
              <a:t>history</a:t>
            </a:r>
            <a:r>
              <a:rPr lang="en" sz="1300"/>
              <a:t> virtual currency earnings.On the basis of this data users will be classified based on their gameplay preferences.</a:t>
            </a:r>
            <a:endParaRPr sz="1300"/>
          </a:p>
          <a:p>
            <a:pPr indent="0" lvl="0" marL="0" rtl="0" algn="l">
              <a:lnSpc>
                <a:spcPct val="90000"/>
              </a:lnSpc>
              <a:spcBef>
                <a:spcPts val="800"/>
              </a:spcBef>
              <a:spcAft>
                <a:spcPts val="0"/>
              </a:spcAft>
              <a:buClr>
                <a:schemeClr val="dk1"/>
              </a:buClr>
              <a:buSzPts val="2100"/>
              <a:buNone/>
            </a:pPr>
            <a:r>
              <a:rPr b="1" lang="en" sz="1300">
                <a:latin typeface="Poppins"/>
                <a:ea typeface="Poppins"/>
                <a:cs typeface="Poppins"/>
                <a:sym typeface="Poppins"/>
              </a:rPr>
              <a:t>Game Analytics:</a:t>
            </a:r>
            <a:endParaRPr b="1" sz="1300">
              <a:latin typeface="Poppins"/>
              <a:ea typeface="Poppins"/>
              <a:cs typeface="Poppins"/>
              <a:sym typeface="Poppins"/>
            </a:endParaRPr>
          </a:p>
          <a:p>
            <a:pPr indent="0" lvl="0" marL="0" rtl="0" algn="l">
              <a:lnSpc>
                <a:spcPct val="90000"/>
              </a:lnSpc>
              <a:spcBef>
                <a:spcPts val="800"/>
              </a:spcBef>
              <a:spcAft>
                <a:spcPts val="0"/>
              </a:spcAft>
              <a:buClr>
                <a:schemeClr val="dk1"/>
              </a:buClr>
              <a:buSzPts val="2100"/>
              <a:buNone/>
            </a:pPr>
            <a:r>
              <a:rPr lang="en" sz="1300"/>
              <a:t>Monitors in-game actions such as quiz </a:t>
            </a:r>
            <a:r>
              <a:rPr lang="en" sz="1300"/>
              <a:t>completion rates , memory card matching success and time spent playing Atari breakout game. This data will be used to determine the games which are engaging users.</a:t>
            </a:r>
            <a:endParaRPr sz="1300"/>
          </a:p>
          <a:p>
            <a:pPr indent="0" lvl="0" marL="0" rtl="0" algn="l">
              <a:lnSpc>
                <a:spcPct val="115000"/>
              </a:lnSpc>
              <a:spcBef>
                <a:spcPts val="0"/>
              </a:spcBef>
              <a:spcAft>
                <a:spcPts val="0"/>
              </a:spcAft>
              <a:buClr>
                <a:schemeClr val="dk1"/>
              </a:buClr>
              <a:buSzPts val="1100"/>
              <a:buNone/>
            </a:pPr>
            <a:r>
              <a:t/>
            </a:r>
            <a:endParaRPr b="1" sz="1300">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None/>
            </a:pPr>
            <a:r>
              <a:rPr b="1" lang="en" sz="1300">
                <a:latin typeface="Poppins"/>
                <a:ea typeface="Poppins"/>
                <a:cs typeface="Poppins"/>
                <a:sym typeface="Poppins"/>
              </a:rPr>
              <a:t>Reward systems:</a:t>
            </a:r>
            <a:endParaRPr b="1" sz="1300">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None/>
            </a:pPr>
            <a:r>
              <a:rPr lang="en" sz="1300"/>
              <a:t>Time spent on each game will be analysed and rewards will be distributed on the basis of performance and engagement of a user.</a:t>
            </a:r>
            <a:endParaRPr sz="1300"/>
          </a:p>
          <a:p>
            <a:pPr indent="0" lvl="0" marL="0" rtl="0" algn="l">
              <a:lnSpc>
                <a:spcPct val="115000"/>
              </a:lnSpc>
              <a:spcBef>
                <a:spcPts val="0"/>
              </a:spcBef>
              <a:spcAft>
                <a:spcPts val="0"/>
              </a:spcAft>
              <a:buClr>
                <a:schemeClr val="dk1"/>
              </a:buClr>
              <a:buSzPts val="1100"/>
              <a:buNone/>
            </a:pPr>
            <a:r>
              <a:t/>
            </a:r>
            <a:endParaRPr sz="1300"/>
          </a:p>
        </p:txBody>
      </p:sp>
      <p:sp>
        <p:nvSpPr>
          <p:cNvPr id="190" name="Google Shape;190;p32"/>
          <p:cNvSpPr/>
          <p:nvPr/>
        </p:nvSpPr>
        <p:spPr>
          <a:xfrm>
            <a:off x="0" y="178088"/>
            <a:ext cx="2285775" cy="288225"/>
          </a:xfrm>
          <a:prstGeom prst="roundRect">
            <a:avLst>
              <a:gd fmla="val 16667" name="adj"/>
            </a:avLst>
          </a:prstGeom>
          <a:solidFill>
            <a:srgbClr val="E69138"/>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Fredoka"/>
                <a:ea typeface="Fredoka"/>
                <a:cs typeface="Fredoka"/>
                <a:sym typeface="Fredoka"/>
              </a:rPr>
              <a:t>Gamification</a:t>
            </a:r>
            <a:endParaRPr b="0" i="0" sz="1400" u="none" cap="none" strike="noStrike">
              <a:solidFill>
                <a:schemeClr val="lt1"/>
              </a:solidFill>
              <a:latin typeface="Fredoka"/>
              <a:ea typeface="Fredoka"/>
              <a:cs typeface="Fredoka"/>
              <a:sym typeface="Fredok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CE181E"/>
      </a:dk2>
      <a:lt2>
        <a:srgbClr val="D1D3D4"/>
      </a:lt2>
      <a:accent1>
        <a:srgbClr val="E7D0B1"/>
      </a:accent1>
      <a:accent2>
        <a:srgbClr val="5A1210"/>
      </a:accent2>
      <a:accent3>
        <a:srgbClr val="CE1A20"/>
      </a:accent3>
      <a:accent4>
        <a:srgbClr val="EA553D"/>
      </a:accent4>
      <a:accent5>
        <a:srgbClr val="E4AC67"/>
      </a:accent5>
      <a:accent6>
        <a:srgbClr val="67BEE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