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06" r:id="rId2"/>
    <p:sldId id="257" r:id="rId3"/>
    <p:sldId id="282" r:id="rId4"/>
    <p:sldId id="260" r:id="rId5"/>
    <p:sldId id="312" r:id="rId6"/>
    <p:sldId id="261" r:id="rId7"/>
    <p:sldId id="309" r:id="rId8"/>
    <p:sldId id="304" r:id="rId9"/>
    <p:sldId id="310" r:id="rId10"/>
    <p:sldId id="311" r:id="rId11"/>
    <p:sldId id="314" r:id="rId12"/>
    <p:sldId id="313" r:id="rId13"/>
    <p:sldId id="305" r:id="rId14"/>
    <p:sldId id="31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C7174-0C75-499C-8FDD-C02B510740B7}" type="datetimeFigureOut">
              <a:rPr lang="en-IN" smtClean="0"/>
              <a:pPr/>
              <a:t>20-03-2023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1088D-738A-457E-902A-D23EE4948C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159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 a group of 10 students, 5 from each section and begin the discussion. Encourage the non-participants to weigh in, at the end.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1088D-738A-457E-902A-D23EE4948CAB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8501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 a group of 10 students, 5 from each section and begin the discussion. Encourage the non-participants to weigh in, at the end.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1088D-738A-457E-902A-D23EE4948CAB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826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Encourage the students to share the main points they have learnt.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1088D-738A-457E-902A-D23EE4948CAB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268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Encourage the students to share the main points </a:t>
            </a:r>
            <a:r>
              <a:rPr lang="en-US"/>
              <a:t>they have </a:t>
            </a:r>
            <a:r>
              <a:rPr lang="en-US" dirty="0"/>
              <a:t>learnt.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1088D-738A-457E-902A-D23EE4948CAB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150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5F3-424F-4C94-8AEB-03B6B5F429C7}" type="datetimeFigureOut">
              <a:rPr lang="en-IN" smtClean="0"/>
              <a:pPr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5785-8B62-4D49-8A0F-045BFDA0A02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999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5F3-424F-4C94-8AEB-03B6B5F429C7}" type="datetimeFigureOut">
              <a:rPr lang="en-IN" smtClean="0"/>
              <a:pPr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5785-8B62-4D49-8A0F-045BFDA0A0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01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5F3-424F-4C94-8AEB-03B6B5F429C7}" type="datetimeFigureOut">
              <a:rPr lang="en-IN" smtClean="0"/>
              <a:pPr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5785-8B62-4D49-8A0F-045BFDA0A0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9656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5F3-424F-4C94-8AEB-03B6B5F429C7}" type="datetimeFigureOut">
              <a:rPr lang="en-IN" smtClean="0"/>
              <a:pPr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5785-8B62-4D49-8A0F-045BFDA0A0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10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5F3-424F-4C94-8AEB-03B6B5F429C7}" type="datetimeFigureOut">
              <a:rPr lang="en-IN" smtClean="0"/>
              <a:pPr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5785-8B62-4D49-8A0F-045BFDA0A02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6657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5F3-424F-4C94-8AEB-03B6B5F429C7}" type="datetimeFigureOut">
              <a:rPr lang="en-IN" smtClean="0"/>
              <a:pPr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5785-8B62-4D49-8A0F-045BFDA0A0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5946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5F3-424F-4C94-8AEB-03B6B5F429C7}" type="datetimeFigureOut">
              <a:rPr lang="en-IN" smtClean="0"/>
              <a:pPr/>
              <a:t>20-03-2023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5785-8B62-4D49-8A0F-045BFDA0A0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378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5F3-424F-4C94-8AEB-03B6B5F429C7}" type="datetimeFigureOut">
              <a:rPr lang="en-IN" smtClean="0"/>
              <a:pPr/>
              <a:t>20-03-2023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5785-8B62-4D49-8A0F-045BFDA0A0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4299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5F3-424F-4C94-8AEB-03B6B5F429C7}" type="datetimeFigureOut">
              <a:rPr lang="en-IN" smtClean="0"/>
              <a:pPr/>
              <a:t>20-03-2023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5785-8B62-4D49-8A0F-045BFDA0A0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16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9405F3-424F-4C94-8AEB-03B6B5F429C7}" type="datetimeFigureOut">
              <a:rPr lang="en-IN" smtClean="0"/>
              <a:pPr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F65785-8B62-4D49-8A0F-045BFDA0A0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0329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5F3-424F-4C94-8AEB-03B6B5F429C7}" type="datetimeFigureOut">
              <a:rPr lang="en-IN" smtClean="0"/>
              <a:pPr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5785-8B62-4D49-8A0F-045BFDA0A0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6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9405F3-424F-4C94-8AEB-03B6B5F429C7}" type="datetimeFigureOut">
              <a:rPr lang="en-IN" smtClean="0"/>
              <a:pPr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F65785-8B62-4D49-8A0F-045BFDA0A02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4710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versalclass.com/articles/business/case-studies-types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handakafunda.com/how-to-approach-a-case-study-based-group-discussion/" TargetMode="External"/><Relationship Id="rId4" Type="http://schemas.openxmlformats.org/officeDocument/2006/relationships/hyperlink" Target="https://research-methodology.net/research-methods/qualitative-research/case-studi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xmlns="" id="{C46C6EC7-824A-B1AB-D0BE-8D6528FB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328" t="32664" r="61002" b="35104"/>
          <a:stretch>
            <a:fillRect/>
          </a:stretch>
        </p:blipFill>
        <p:spPr bwMode="auto">
          <a:xfrm>
            <a:off x="5367867" y="1325034"/>
            <a:ext cx="1534584" cy="169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6B19627-C3AD-D5AF-29EF-4FCBF8DD3009}"/>
              </a:ext>
            </a:extLst>
          </p:cNvPr>
          <p:cNvGrpSpPr>
            <a:grpSpLocks/>
          </p:cNvGrpSpPr>
          <p:nvPr/>
        </p:nvGrpSpPr>
        <p:grpSpPr bwMode="auto">
          <a:xfrm>
            <a:off x="0" y="3137954"/>
            <a:ext cx="12192000" cy="594783"/>
            <a:chOff x="0" y="3138055"/>
            <a:chExt cx="12192000" cy="595746"/>
          </a:xfrm>
          <a:solidFill>
            <a:srgbClr val="DF2A36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11602265-C46B-EFFD-8777-780FDAA2F91C}"/>
                </a:ext>
              </a:extLst>
            </p:cNvPr>
            <p:cNvSpPr/>
            <p:nvPr/>
          </p:nvSpPr>
          <p:spPr>
            <a:xfrm>
              <a:off x="0" y="3138055"/>
              <a:ext cx="2432051" cy="5957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72E9D8F8-A2C2-6A94-9F79-AF566321C6B9}"/>
                </a:ext>
              </a:extLst>
            </p:cNvPr>
            <p:cNvSpPr/>
            <p:nvPr/>
          </p:nvSpPr>
          <p:spPr>
            <a:xfrm>
              <a:off x="9734551" y="3138055"/>
              <a:ext cx="2457449" cy="5957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E5E8336-24D7-1A34-E84B-B0DB3FBCBE77}"/>
              </a:ext>
            </a:extLst>
          </p:cNvPr>
          <p:cNvSpPr txBox="1"/>
          <p:nvPr/>
        </p:nvSpPr>
        <p:spPr>
          <a:xfrm>
            <a:off x="2904067" y="3139018"/>
            <a:ext cx="638386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spc="600" dirty="0">
                <a:solidFill>
                  <a:srgbClr val="8C212C"/>
                </a:solidFill>
                <a:latin typeface="Gotham Black Regular" charset="0"/>
                <a:ea typeface="Gotham Black Regular" charset="0"/>
                <a:cs typeface="Gotham Black Regular" charset="0"/>
              </a:rPr>
              <a:t>GITAM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C8058FB-FF76-FAD8-F6A3-13DCF11BC2C9}"/>
              </a:ext>
            </a:extLst>
          </p:cNvPr>
          <p:cNvSpPr/>
          <p:nvPr/>
        </p:nvSpPr>
        <p:spPr>
          <a:xfrm>
            <a:off x="3060700" y="379730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-Medium" charset="0"/>
                <a:ea typeface="Gotham-Medium" charset="0"/>
                <a:cs typeface="Gotham-Medium" charset="0"/>
              </a:rPr>
              <a:t>A University should be a place of light, of liberty, and of learning.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1F91C1D-1BC1-0420-433B-839F04E57563}"/>
              </a:ext>
            </a:extLst>
          </p:cNvPr>
          <p:cNvGrpSpPr>
            <a:grpSpLocks/>
          </p:cNvGrpSpPr>
          <p:nvPr/>
        </p:nvGrpSpPr>
        <p:grpSpPr bwMode="auto">
          <a:xfrm rot="2700000">
            <a:off x="5992282" y="5185832"/>
            <a:ext cx="228600" cy="224367"/>
            <a:chOff x="11117944" y="1"/>
            <a:chExt cx="1074056" cy="10541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8DCAF27D-4907-EDA6-FA51-3D5DFBA5F547}"/>
                </a:ext>
              </a:extLst>
            </p:cNvPr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6F0DC1C-631C-7B15-8624-1E982BBAF4F6}"/>
                </a:ext>
              </a:extLst>
            </p:cNvPr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1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88F991B-38C3-C887-02C8-16130103EBFC}"/>
              </a:ext>
            </a:extLst>
          </p:cNvPr>
          <p:cNvSpPr txBox="1"/>
          <p:nvPr/>
        </p:nvSpPr>
        <p:spPr>
          <a:xfrm>
            <a:off x="2970740" y="56718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-Medium" charset="0"/>
                <a:ea typeface="Gotham-Medium" charset="0"/>
                <a:cs typeface="Gotham-Medium" charset="0"/>
              </a:rPr>
              <a:t>www.gitam.edu</a:t>
            </a:r>
          </a:p>
        </p:txBody>
      </p:sp>
    </p:spTree>
    <p:extLst>
      <p:ext uri="{BB962C8B-B14F-4D97-AF65-F5344CB8AC3E}">
        <p14:creationId xmlns:p14="http://schemas.microsoft.com/office/powerpoint/2010/main" xmlns="" val="42245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409F0E-1C6F-F5AA-E84D-0E275C1E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Topics for GD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E58B36-304D-9A77-6A8D-030113842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800" dirty="0">
                <a:solidFill>
                  <a:schemeClr val="tx1"/>
                </a:solidFill>
              </a:rPr>
              <a:t>Abstract topics can have multiple interpretations. </a:t>
            </a:r>
          </a:p>
          <a:p>
            <a:pPr>
              <a:lnSpc>
                <a:spcPct val="200000"/>
              </a:lnSpc>
            </a:pPr>
            <a:r>
              <a:rPr lang="en-IN" sz="2800" dirty="0">
                <a:solidFill>
                  <a:schemeClr val="tx1"/>
                </a:solidFill>
              </a:rPr>
              <a:t>Why are abstract topics used in GD? </a:t>
            </a:r>
          </a:p>
          <a:p>
            <a:pPr>
              <a:lnSpc>
                <a:spcPct val="200000"/>
              </a:lnSpc>
            </a:pPr>
            <a:r>
              <a:rPr lang="en-IN" sz="2800" dirty="0">
                <a:solidFill>
                  <a:schemeClr val="tx1"/>
                </a:solidFill>
              </a:rPr>
              <a:t>The abstract topics can help the evaluators  identify creativity and evaluate the candidates based on communication skills. </a:t>
            </a:r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327" t="32664" r="11839" b="35104"/>
          <a:stretch>
            <a:fillRect/>
          </a:stretch>
        </p:blipFill>
        <p:spPr bwMode="auto">
          <a:xfrm>
            <a:off x="321083" y="280009"/>
            <a:ext cx="2054013" cy="66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1637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409F0E-1C6F-F5AA-E84D-0E275C1E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&amp; </a:t>
            </a:r>
            <a:r>
              <a:rPr lang="en-IN" dirty="0" smtClean="0"/>
              <a:t>Current </a:t>
            </a:r>
            <a:r>
              <a:rPr lang="en-IN" dirty="0"/>
              <a:t>T</a:t>
            </a:r>
            <a:r>
              <a:rPr lang="en-IN" dirty="0" smtClean="0"/>
              <a:t>opics </a:t>
            </a:r>
            <a:r>
              <a:rPr lang="en-IN" dirty="0"/>
              <a:t>for GD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E58B36-304D-9A77-6A8D-030113842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800" dirty="0">
                <a:solidFill>
                  <a:schemeClr val="tx1"/>
                </a:solidFill>
              </a:rPr>
              <a:t>How to overcome the air pollution?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sz="2800" dirty="0">
                <a:solidFill>
                  <a:schemeClr val="tx1"/>
                </a:solidFill>
              </a:rPr>
              <a:t>Discuss the crises in Sri Lanka.</a:t>
            </a:r>
          </a:p>
          <a:p>
            <a:pPr>
              <a:lnSpc>
                <a:spcPct val="200000"/>
              </a:lnSpc>
            </a:pPr>
            <a:r>
              <a:rPr lang="en-IN" sz="2800" dirty="0">
                <a:solidFill>
                  <a:schemeClr val="tx1"/>
                </a:solidFill>
              </a:rPr>
              <a:t>What is happening in between Russia and Ukraine? And what could be the reasons?</a:t>
            </a:r>
          </a:p>
        </p:txBody>
      </p:sp>
    </p:spTree>
    <p:extLst>
      <p:ext uri="{BB962C8B-B14F-4D97-AF65-F5344CB8AC3E}">
        <p14:creationId xmlns:p14="http://schemas.microsoft.com/office/powerpoint/2010/main" xmlns="" val="393941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409F0E-1C6F-F5AA-E84D-0E275C1E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Current Affairs and General topics for GD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E58B36-304D-9A77-6A8D-030113842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833463" cy="1975152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IN" sz="2800" dirty="0">
                <a:solidFill>
                  <a:schemeClr val="tx1"/>
                </a:solidFill>
              </a:rPr>
              <a:t>The general topics &amp; current affairs are related to news, facts and figures.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sz="2800" dirty="0">
                <a:solidFill>
                  <a:schemeClr val="tx1"/>
                </a:solidFill>
              </a:rPr>
              <a:t>It requires, excellent presentation skills. </a:t>
            </a:r>
          </a:p>
        </p:txBody>
      </p:sp>
    </p:spTree>
    <p:extLst>
      <p:ext uri="{BB962C8B-B14F-4D97-AF65-F5344CB8AC3E}">
        <p14:creationId xmlns:p14="http://schemas.microsoft.com/office/powerpoint/2010/main" xmlns="" val="70281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CD2675-7267-457E-9A47-72414E5E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Summarize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664F611-59AC-7924-7007-19F1E2B6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327" t="32664" r="11839" b="35104"/>
          <a:stretch>
            <a:fillRect/>
          </a:stretch>
        </p:blipFill>
        <p:spPr bwMode="auto">
          <a:xfrm>
            <a:off x="321083" y="280009"/>
            <a:ext cx="2054013" cy="66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114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CD2675-7267-457E-9A47-72414E5E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3248A5-BBE0-42E2-858D-2310B064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https://www.universalclass.com/articles/business/case-studies-types.htm#:~:text=For%20example%2C%20an%20exploratory%20case,contribute%20to%20PTSD%20than%20others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>
                <a:hlinkClick r:id="rId4"/>
              </a:rPr>
              <a:t>https://research-methodology.net/research-methods/qualitative-research/case-studies/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https://www.handakafunda.com/how-to-approach-a-case-study-based-group-discussion/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327" t="32664" r="11839" b="35104"/>
          <a:stretch>
            <a:fillRect/>
          </a:stretch>
        </p:blipFill>
        <p:spPr bwMode="auto">
          <a:xfrm>
            <a:off x="321083" y="280009"/>
            <a:ext cx="2054013" cy="66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072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xmlns="" id="{AE220058-3FCE-496E-ADF2-D8A6961F39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xmlns="" id="{E193F809-7E50-4AAD-8E26-878207931C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7354" y="2588454"/>
            <a:ext cx="7319175" cy="1427167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alibri" pitchFamily="34" charset="0"/>
                <a:cs typeface="Calibri" pitchFamily="34" charset="0"/>
              </a:rPr>
              <a:t>Topic 4:</a:t>
            </a:r>
            <a:r>
              <a:rPr lang="en-US" sz="4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Group </a:t>
            </a:r>
            <a:r>
              <a:rPr lang="en-US" sz="4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Discussion - 2</a:t>
            </a:r>
            <a:endParaRPr lang="en-IN" sz="4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sz="2000" b="1" dirty="0"/>
              <a:t>D</a:t>
            </a:r>
            <a:r>
              <a:rPr lang="en-US" sz="2000" dirty="0"/>
              <a:t>irectorate of </a:t>
            </a:r>
            <a:r>
              <a:rPr lang="en-US" sz="2000" b="1" dirty="0"/>
              <a:t>s</a:t>
            </a:r>
            <a:r>
              <a:rPr lang="en-US" sz="2000" dirty="0"/>
              <a:t>oft </a:t>
            </a:r>
            <a:r>
              <a:rPr lang="en-US" sz="2000" b="1" dirty="0"/>
              <a:t>s</a:t>
            </a:r>
            <a:r>
              <a:rPr lang="en-US" sz="2000" dirty="0"/>
              <a:t>kills </a:t>
            </a:r>
            <a:r>
              <a:rPr lang="en-US" sz="2000" b="1" dirty="0"/>
              <a:t>d</a:t>
            </a:r>
            <a:r>
              <a:rPr lang="en-US" sz="2000" dirty="0"/>
              <a:t>evelopment</a:t>
            </a:r>
            <a:endParaRPr lang="en-IN" sz="2000" dirty="0"/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xmlns="" id="{2DEDE589-1B25-4706-9E6D-F85445B0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xmlns="" id="{3E9C5090-7D25-41E3-A6D3-CCAEE505E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1BF8809-0DAC-41E5-A212-ACB4A01BE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327" t="32664" r="11839" b="35104"/>
          <a:stretch>
            <a:fillRect/>
          </a:stretch>
        </p:blipFill>
        <p:spPr bwMode="auto">
          <a:xfrm>
            <a:off x="321083" y="280009"/>
            <a:ext cx="2054013" cy="66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496536" y="827647"/>
            <a:ext cx="7319175" cy="14271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800" b="1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Module </a:t>
            </a:r>
            <a:r>
              <a:rPr lang="en-IN" sz="4800" b="1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3: </a:t>
            </a:r>
            <a:r>
              <a:rPr lang="en-IN" sz="4800" b="1" dirty="0" smtClean="0">
                <a:solidFill>
                  <a:srgbClr val="FF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Problem Solving</a:t>
            </a:r>
            <a:endParaRPr lang="en-IN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80" y="275702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Intended Learning Outcomes: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61" y="1604286"/>
            <a:ext cx="9434868" cy="411071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20000"/>
              </a:lnSpc>
            </a:pPr>
            <a:r>
              <a:rPr lang="en-US" sz="12800" dirty="0">
                <a:solidFill>
                  <a:schemeClr val="tx1"/>
                </a:solidFill>
              </a:rPr>
              <a:t>By the end of the session you will be able to:</a:t>
            </a:r>
          </a:p>
          <a:p>
            <a:pPr marL="1371600" indent="-1371600">
              <a:lnSpc>
                <a:spcPct val="220000"/>
              </a:lnSpc>
              <a:buFont typeface="+mj-lt"/>
              <a:buAutoNum type="arabicPeriod"/>
            </a:pPr>
            <a:r>
              <a:rPr lang="en-US" sz="11200" dirty="0">
                <a:solidFill>
                  <a:schemeClr val="tx1"/>
                </a:solidFill>
              </a:rPr>
              <a:t>Understand the types of Group Discussion.</a:t>
            </a:r>
          </a:p>
          <a:p>
            <a:pPr marL="1371600" indent="-1371600">
              <a:lnSpc>
                <a:spcPct val="220000"/>
              </a:lnSpc>
              <a:buFont typeface="+mj-lt"/>
              <a:buAutoNum type="arabicPeriod"/>
            </a:pPr>
            <a:r>
              <a:rPr lang="en-US" sz="11200" dirty="0">
                <a:solidFill>
                  <a:schemeClr val="tx1"/>
                </a:solidFill>
              </a:rPr>
              <a:t>Apply the techniques of Group Discussion.</a:t>
            </a:r>
          </a:p>
          <a:p>
            <a:pPr marL="1371600" indent="-1371600">
              <a:lnSpc>
                <a:spcPct val="220000"/>
              </a:lnSpc>
              <a:buFont typeface="+mj-lt"/>
              <a:buAutoNum type="arabicPeriod"/>
            </a:pPr>
            <a:r>
              <a:rPr lang="en-US" sz="11200" dirty="0">
                <a:solidFill>
                  <a:schemeClr val="tx1"/>
                </a:solidFill>
              </a:rPr>
              <a:t>Follow Do’s and Don’ts in Group Discussion.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16" y="4643446"/>
            <a:ext cx="2000264" cy="193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327" t="32664" r="11839" b="35104"/>
          <a:stretch>
            <a:fillRect/>
          </a:stretch>
        </p:blipFill>
        <p:spPr bwMode="auto">
          <a:xfrm>
            <a:off x="321083" y="280009"/>
            <a:ext cx="2054013" cy="66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Types of Group Discussion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B6A55E8-9048-4A95-48E5-8615AF7C8838}"/>
              </a:ext>
            </a:extLst>
          </p:cNvPr>
          <p:cNvSpPr txBox="1"/>
          <p:nvPr/>
        </p:nvSpPr>
        <p:spPr>
          <a:xfrm>
            <a:off x="3385457" y="1737360"/>
            <a:ext cx="54210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sz="3200" dirty="0"/>
              <a:t>Case Studies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sz="3200" dirty="0"/>
              <a:t>Abstract </a:t>
            </a:r>
            <a:r>
              <a:rPr lang="en-IN" sz="3200" dirty="0" smtClean="0"/>
              <a:t>Topics</a:t>
            </a:r>
            <a:endParaRPr lang="en-IN" sz="32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sz="3200" dirty="0"/>
              <a:t>Topic </a:t>
            </a:r>
            <a:r>
              <a:rPr lang="en-IN" sz="3200" dirty="0" smtClean="0"/>
              <a:t>Specific </a:t>
            </a:r>
            <a:endParaRPr lang="en-IN" sz="32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sz="3200" dirty="0"/>
              <a:t> Current Affairs</a:t>
            </a:r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327" t="32664" r="11839" b="35104"/>
          <a:stretch>
            <a:fillRect/>
          </a:stretch>
        </p:blipFill>
        <p:spPr bwMode="auto">
          <a:xfrm>
            <a:off x="321083" y="280009"/>
            <a:ext cx="2054013" cy="66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E1B437-769B-8635-02EB-30E243C4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Lets discuss!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865539-83DA-D576-412C-8A465AA6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43606" cy="38583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A high TDS level alters the taste of water and makes it salty, bitter, or metallic. High TDS levels also indicate the presence of toxic minerals which are hazardous to health.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In Visakhapatnam, the TDS value ranged from 261.3 to 1520 with a mean of 852 mg/l. The BIS specifies a desirable total dissolved solids limit of 500mg/l and study area shows all samples were exceeding permissible limit as prescribed by BIS (1991).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Why is TDS high in ground water, and discuss various suitable steps to overcome this problem?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* TDS = Total Dissolved </a:t>
            </a:r>
            <a:r>
              <a:rPr lang="en-US" sz="2200" b="1" dirty="0" smtClean="0">
                <a:solidFill>
                  <a:srgbClr val="0070C0"/>
                </a:solidFill>
              </a:rPr>
              <a:t>Solids. It refers </a:t>
            </a:r>
            <a:r>
              <a:rPr lang="en-US" sz="2200" b="1" dirty="0">
                <a:solidFill>
                  <a:srgbClr val="0070C0"/>
                </a:solidFill>
              </a:rPr>
              <a:t>to the total concentration of dissolved substances in drinking water. </a:t>
            </a:r>
            <a:endParaRPr lang="en-IN" sz="2200" b="1" dirty="0">
              <a:solidFill>
                <a:srgbClr val="0070C0"/>
              </a:solidFill>
            </a:endParaRPr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327" t="32664" r="11839" b="35104"/>
          <a:stretch>
            <a:fillRect/>
          </a:stretch>
        </p:blipFill>
        <p:spPr bwMode="auto">
          <a:xfrm>
            <a:off x="321083" y="280009"/>
            <a:ext cx="2054013" cy="66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371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F121CF1-C8AF-A001-E8A2-3042ADA16DBB}"/>
              </a:ext>
            </a:extLst>
          </p:cNvPr>
          <p:cNvSpPr txBox="1"/>
          <p:nvPr/>
        </p:nvSpPr>
        <p:spPr>
          <a:xfrm>
            <a:off x="1698171" y="2177143"/>
            <a:ext cx="9457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What is Case Study?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 case study is an in-depth &amp; intensive study, about a person, group or an event to generalize over several units.</a:t>
            </a:r>
            <a:endParaRPr lang="en-IN" sz="2800" dirty="0"/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327" t="32664" r="11839" b="35104"/>
          <a:stretch>
            <a:fillRect/>
          </a:stretch>
        </p:blipFill>
        <p:spPr bwMode="auto">
          <a:xfrm>
            <a:off x="321083" y="280009"/>
            <a:ext cx="2054013" cy="66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1012260"/>
            <a:ext cx="8904514" cy="584775"/>
          </a:xfrm>
        </p:spPr>
        <p:txBody>
          <a:bodyPr>
            <a:normAutofit fontScale="90000"/>
          </a:bodyPr>
          <a:lstStyle/>
          <a:p>
            <a:r>
              <a:rPr lang="en-IN" dirty="0"/>
              <a:t>Types of </a:t>
            </a:r>
            <a:r>
              <a:rPr lang="en-IN" dirty="0" smtClean="0"/>
              <a:t>Case </a:t>
            </a:r>
            <a:r>
              <a:rPr lang="en-IN" dirty="0"/>
              <a:t>S</a:t>
            </a:r>
            <a:r>
              <a:rPr lang="en-IN" dirty="0" smtClean="0"/>
              <a:t>tudy</a:t>
            </a:r>
            <a:r>
              <a:rPr lang="en-IN" dirty="0"/>
              <a:t>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F121CF1-C8AF-A001-E8A2-3042ADA16DBB}"/>
              </a:ext>
            </a:extLst>
          </p:cNvPr>
          <p:cNvSpPr txBox="1"/>
          <p:nvPr/>
        </p:nvSpPr>
        <p:spPr>
          <a:xfrm>
            <a:off x="489858" y="2133600"/>
            <a:ext cx="944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xmlns="" id="{EBB779D2-947F-8396-41EA-450948322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012629"/>
              </p:ext>
            </p:extLst>
          </p:nvPr>
        </p:nvGraphicFramePr>
        <p:xfrm>
          <a:off x="489858" y="1883229"/>
          <a:ext cx="11473540" cy="3962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385">
                  <a:extLst>
                    <a:ext uri="{9D8B030D-6E8A-4147-A177-3AD203B41FA5}">
                      <a16:colId xmlns:a16="http://schemas.microsoft.com/office/drawing/2014/main" xmlns="" val="1733183930"/>
                    </a:ext>
                  </a:extLst>
                </a:gridCol>
                <a:gridCol w="2868385">
                  <a:extLst>
                    <a:ext uri="{9D8B030D-6E8A-4147-A177-3AD203B41FA5}">
                      <a16:colId xmlns:a16="http://schemas.microsoft.com/office/drawing/2014/main" xmlns="" val="1270500421"/>
                    </a:ext>
                  </a:extLst>
                </a:gridCol>
                <a:gridCol w="2868385">
                  <a:extLst>
                    <a:ext uri="{9D8B030D-6E8A-4147-A177-3AD203B41FA5}">
                      <a16:colId xmlns:a16="http://schemas.microsoft.com/office/drawing/2014/main" xmlns="" val="2062462954"/>
                    </a:ext>
                  </a:extLst>
                </a:gridCol>
                <a:gridCol w="2868385">
                  <a:extLst>
                    <a:ext uri="{9D8B030D-6E8A-4147-A177-3AD203B41FA5}">
                      <a16:colId xmlns:a16="http://schemas.microsoft.com/office/drawing/2014/main" xmlns="" val="3545012873"/>
                    </a:ext>
                  </a:extLst>
                </a:gridCol>
              </a:tblGrid>
              <a:tr h="3493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Exploratory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8378770"/>
                  </a:ext>
                </a:extLst>
              </a:tr>
              <a:tr h="1659530">
                <a:tc>
                  <a:txBody>
                    <a:bodyPr/>
                    <a:lstStyle/>
                    <a:p>
                      <a:r>
                        <a:rPr lang="en-US" dirty="0"/>
                        <a:t>Aim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define questions and hypotheses for a subsequent study, or to determine the feasibility of the desired research procedure.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explain how events happened by comprising data based on cause &amp; effect.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present a complete </a:t>
                      </a:r>
                      <a:r>
                        <a:rPr lang="en-IN" dirty="0"/>
                        <a:t>description of the phenomenon with its context.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2610512"/>
                  </a:ext>
                </a:extLst>
              </a:tr>
              <a:tr h="349375">
                <a:tc>
                  <a:txBody>
                    <a:bodyPr/>
                    <a:lstStyle/>
                    <a:p>
                      <a:r>
                        <a:rPr lang="en-IN" dirty="0"/>
                        <a:t>Questions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How, why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How, why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Who, what, 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1363526"/>
                  </a:ext>
                </a:extLst>
              </a:tr>
              <a:tr h="1571461">
                <a:tc>
                  <a:txBody>
                    <a:bodyPr/>
                    <a:lstStyle/>
                    <a:p>
                      <a:r>
                        <a:rPr lang="en-IN" dirty="0"/>
                        <a:t>Example case studies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War veterans returning home with “Post Traumatic Stress Disorder”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“An investigation into the reasons of the global financial and economic crisis of 2008 – 2010.”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“Impact of increasing levels of multiculturalism on marketing practices: A case study of McDonald’s Indonesia.”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7580291"/>
                  </a:ext>
                </a:extLst>
              </a:tr>
            </a:tbl>
          </a:graphicData>
        </a:graphic>
      </p:graphicFrame>
      <p:pic>
        <p:nvPicPr>
          <p:cNvPr id="6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327" t="32664" r="11839" b="35104"/>
          <a:stretch>
            <a:fillRect/>
          </a:stretch>
        </p:blipFill>
        <p:spPr bwMode="auto">
          <a:xfrm>
            <a:off x="321083" y="280009"/>
            <a:ext cx="2054013" cy="66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4707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4A6452-4A3A-4FC3-A146-9FA2D746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</a:t>
            </a:r>
            <a:r>
              <a:rPr lang="en-US" sz="4400" dirty="0" smtClean="0"/>
              <a:t>Six Steps Approach </a:t>
            </a:r>
            <a:r>
              <a:rPr lang="en-US" sz="4400" dirty="0"/>
              <a:t>in </a:t>
            </a:r>
            <a:r>
              <a:rPr lang="en-US" sz="4400" dirty="0" smtClean="0"/>
              <a:t>Case </a:t>
            </a:r>
            <a:r>
              <a:rPr lang="en-US" sz="4400" dirty="0"/>
              <a:t>S</a:t>
            </a:r>
            <a:r>
              <a:rPr lang="en-US" sz="4400" dirty="0" smtClean="0"/>
              <a:t>tudy</a:t>
            </a:r>
            <a:r>
              <a:rPr lang="en-US" sz="4400" dirty="0"/>
              <a:t>:  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89686B-AA80-4DCB-B8BB-36302E4E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Step1: Situational </a:t>
            </a:r>
            <a:r>
              <a:rPr lang="en-US" sz="2800" dirty="0" smtClean="0">
                <a:solidFill>
                  <a:schemeClr val="tx1"/>
                </a:solidFill>
              </a:rPr>
              <a:t>Analysis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Step 2: Problem </a:t>
            </a:r>
            <a:r>
              <a:rPr lang="en-US" sz="2800" dirty="0" smtClean="0">
                <a:solidFill>
                  <a:schemeClr val="tx1"/>
                </a:solidFill>
              </a:rPr>
              <a:t>Definition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Step 3: Statement of </a:t>
            </a:r>
            <a:r>
              <a:rPr lang="en-US" sz="2800" dirty="0" smtClean="0">
                <a:solidFill>
                  <a:schemeClr val="tx1"/>
                </a:solidFill>
              </a:rPr>
              <a:t>Objectives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Step 4: Evaluation of </a:t>
            </a:r>
            <a:r>
              <a:rPr lang="en-US" sz="2800" dirty="0" smtClean="0">
                <a:solidFill>
                  <a:schemeClr val="tx1"/>
                </a:solidFill>
              </a:rPr>
              <a:t>Alternatives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Step 5: Recommendation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Step 6: Plan B, if any</a:t>
            </a:r>
          </a:p>
          <a:p>
            <a:r>
              <a:rPr lang="en-IN" sz="28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327" t="32664" r="11839" b="35104"/>
          <a:stretch>
            <a:fillRect/>
          </a:stretch>
        </p:blipFill>
        <p:spPr bwMode="auto">
          <a:xfrm>
            <a:off x="321083" y="280009"/>
            <a:ext cx="2054013" cy="66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807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4A6452-4A3A-4FC3-A146-9FA2D746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discuss!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89686B-AA80-4DCB-B8BB-36302E4E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How will the world be in 2070? </a:t>
            </a:r>
          </a:p>
          <a:p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Are aliens trying to contact us?</a:t>
            </a:r>
          </a:p>
          <a:p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Love Marriage or arranged marriage, which one is preferrable? </a:t>
            </a:r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327" t="32664" r="11839" b="35104"/>
          <a:stretch>
            <a:fillRect/>
          </a:stretch>
        </p:blipFill>
        <p:spPr bwMode="auto">
          <a:xfrm>
            <a:off x="321083" y="280009"/>
            <a:ext cx="2054013" cy="66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8479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605</Words>
  <Application>Microsoft Office PowerPoint</Application>
  <PresentationFormat>Custom</PresentationFormat>
  <Paragraphs>87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Slide 1</vt:lpstr>
      <vt:lpstr>Topic 4:Group Discussion - 2</vt:lpstr>
      <vt:lpstr>Intended Learning Outcomes:</vt:lpstr>
      <vt:lpstr>Types of Group Discussion</vt:lpstr>
      <vt:lpstr>Lets discuss!</vt:lpstr>
      <vt:lpstr>Case Study </vt:lpstr>
      <vt:lpstr>Types of Case Study: </vt:lpstr>
      <vt:lpstr>The Six Steps Approach in Case Study:  </vt:lpstr>
      <vt:lpstr>Let’s discuss!</vt:lpstr>
      <vt:lpstr>Abstract Topics for GD </vt:lpstr>
      <vt:lpstr>General &amp; Current Topics for GD </vt:lpstr>
      <vt:lpstr>Current Affairs and General topics for GD </vt:lpstr>
      <vt:lpstr>Let’s Summarize</vt:lpstr>
      <vt:lpstr>References: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Manthina Ugandhar</dc:creator>
  <cp:lastModifiedBy>Molli</cp:lastModifiedBy>
  <cp:revision>101</cp:revision>
  <dcterms:created xsi:type="dcterms:W3CDTF">2020-11-22T10:49:38Z</dcterms:created>
  <dcterms:modified xsi:type="dcterms:W3CDTF">2023-03-20T00:39:20Z</dcterms:modified>
</cp:coreProperties>
</file>