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0" r:id="rId1"/>
  </p:sldMasterIdLst>
  <p:sldIdLst>
    <p:sldId id="256" r:id="rId2"/>
    <p:sldId id="257" r:id="rId3"/>
    <p:sldId id="264" r:id="rId4"/>
    <p:sldId id="277" r:id="rId5"/>
    <p:sldId id="276" r:id="rId6"/>
    <p:sldId id="272" r:id="rId7"/>
    <p:sldId id="275" r:id="rId8"/>
    <p:sldId id="266" r:id="rId9"/>
    <p:sldId id="267" r:id="rId10"/>
    <p:sldId id="273" r:id="rId11"/>
    <p:sldId id="258" r:id="rId12"/>
    <p:sldId id="259" r:id="rId13"/>
    <p:sldId id="260" r:id="rId14"/>
    <p:sldId id="261" r:id="rId15"/>
    <p:sldId id="262" r:id="rId16"/>
    <p:sldId id="269"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36" autoAdjust="0"/>
    <p:restoredTop sz="94660"/>
  </p:normalViewPr>
  <p:slideViewPr>
    <p:cSldViewPr snapToGrid="0">
      <p:cViewPr varScale="1">
        <p:scale>
          <a:sx n="89" d="100"/>
          <a:sy n="89" d="100"/>
        </p:scale>
        <p:origin x="52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BFF77FB-8BD5-48C7-BCDA-EF5F359385B1}" type="datetimeFigureOut">
              <a:rPr lang="en-US" smtClean="0"/>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6DE36E-38AF-4D14-B177-753E5800EE38}" type="slidenum">
              <a:rPr lang="en-US" smtClean="0"/>
              <a:t>‹#›</a:t>
            </a:fld>
            <a:endParaRPr lang="en-US"/>
          </a:p>
        </p:txBody>
      </p:sp>
    </p:spTree>
    <p:extLst>
      <p:ext uri="{BB962C8B-B14F-4D97-AF65-F5344CB8AC3E}">
        <p14:creationId xmlns:p14="http://schemas.microsoft.com/office/powerpoint/2010/main" val="3805822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FF77FB-8BD5-48C7-BCDA-EF5F359385B1}" type="datetimeFigureOut">
              <a:rPr lang="en-US" smtClean="0"/>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6DE36E-38AF-4D14-B177-753E5800EE38}" type="slidenum">
              <a:rPr lang="en-US" smtClean="0"/>
              <a:t>‹#›</a:t>
            </a:fld>
            <a:endParaRPr lang="en-US"/>
          </a:p>
        </p:txBody>
      </p:sp>
    </p:spTree>
    <p:extLst>
      <p:ext uri="{BB962C8B-B14F-4D97-AF65-F5344CB8AC3E}">
        <p14:creationId xmlns:p14="http://schemas.microsoft.com/office/powerpoint/2010/main" val="3889284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FF77FB-8BD5-48C7-BCDA-EF5F359385B1}" type="datetimeFigureOut">
              <a:rPr lang="en-US" smtClean="0"/>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6DE36E-38AF-4D14-B177-753E5800EE38}" type="slidenum">
              <a:rPr lang="en-US" smtClean="0"/>
              <a:t>‹#›</a:t>
            </a:fld>
            <a:endParaRPr lang="en-US"/>
          </a:p>
        </p:txBody>
      </p:sp>
    </p:spTree>
    <p:extLst>
      <p:ext uri="{BB962C8B-B14F-4D97-AF65-F5344CB8AC3E}">
        <p14:creationId xmlns:p14="http://schemas.microsoft.com/office/powerpoint/2010/main" val="187409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FF77FB-8BD5-48C7-BCDA-EF5F359385B1}" type="datetimeFigureOut">
              <a:rPr lang="en-US" smtClean="0"/>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6DE36E-38AF-4D14-B177-753E5800EE38}" type="slidenum">
              <a:rPr lang="en-US" smtClean="0"/>
              <a:t>‹#›</a:t>
            </a:fld>
            <a:endParaRPr lang="en-US"/>
          </a:p>
        </p:txBody>
      </p:sp>
    </p:spTree>
    <p:extLst>
      <p:ext uri="{BB962C8B-B14F-4D97-AF65-F5344CB8AC3E}">
        <p14:creationId xmlns:p14="http://schemas.microsoft.com/office/powerpoint/2010/main" val="52921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FF77FB-8BD5-48C7-BCDA-EF5F359385B1}" type="datetimeFigureOut">
              <a:rPr lang="en-US" smtClean="0"/>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6DE36E-38AF-4D14-B177-753E5800EE38}" type="slidenum">
              <a:rPr lang="en-US" smtClean="0"/>
              <a:t>‹#›</a:t>
            </a:fld>
            <a:endParaRPr lang="en-US"/>
          </a:p>
        </p:txBody>
      </p:sp>
    </p:spTree>
    <p:extLst>
      <p:ext uri="{BB962C8B-B14F-4D97-AF65-F5344CB8AC3E}">
        <p14:creationId xmlns:p14="http://schemas.microsoft.com/office/powerpoint/2010/main" val="2004831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BFF77FB-8BD5-48C7-BCDA-EF5F359385B1}" type="datetimeFigureOut">
              <a:rPr lang="en-US" smtClean="0"/>
              <a:t>4/28/2022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6DE36E-38AF-4D14-B177-753E5800EE38}" type="slidenum">
              <a:rPr lang="en-US" smtClean="0"/>
              <a:t>‹#›</a:t>
            </a:fld>
            <a:endParaRPr lang="en-US"/>
          </a:p>
        </p:txBody>
      </p:sp>
    </p:spTree>
    <p:extLst>
      <p:ext uri="{BB962C8B-B14F-4D97-AF65-F5344CB8AC3E}">
        <p14:creationId xmlns:p14="http://schemas.microsoft.com/office/powerpoint/2010/main" val="1110297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BFF77FB-8BD5-48C7-BCDA-EF5F359385B1}" type="datetimeFigureOut">
              <a:rPr lang="en-US" smtClean="0"/>
              <a:t>4/28/2022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6DE36E-38AF-4D14-B177-753E5800EE38}" type="slidenum">
              <a:rPr lang="en-US" smtClean="0"/>
              <a:t>‹#›</a:t>
            </a:fld>
            <a:endParaRPr lang="en-US"/>
          </a:p>
        </p:txBody>
      </p:sp>
    </p:spTree>
    <p:extLst>
      <p:ext uri="{BB962C8B-B14F-4D97-AF65-F5344CB8AC3E}">
        <p14:creationId xmlns:p14="http://schemas.microsoft.com/office/powerpoint/2010/main" val="3786820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BFF77FB-8BD5-48C7-BCDA-EF5F359385B1}" type="datetimeFigureOut">
              <a:rPr lang="en-US" smtClean="0"/>
              <a:t>4/28/2022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6DE36E-38AF-4D14-B177-753E5800EE38}" type="slidenum">
              <a:rPr lang="en-US" smtClean="0"/>
              <a:t>‹#›</a:t>
            </a:fld>
            <a:endParaRPr lang="en-US"/>
          </a:p>
        </p:txBody>
      </p:sp>
    </p:spTree>
    <p:extLst>
      <p:ext uri="{BB962C8B-B14F-4D97-AF65-F5344CB8AC3E}">
        <p14:creationId xmlns:p14="http://schemas.microsoft.com/office/powerpoint/2010/main" val="3179545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FF77FB-8BD5-48C7-BCDA-EF5F359385B1}" type="datetimeFigureOut">
              <a:rPr lang="en-US" smtClean="0"/>
              <a:t>4/28/2022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6DE36E-38AF-4D14-B177-753E5800EE38}" type="slidenum">
              <a:rPr lang="en-US" smtClean="0"/>
              <a:t>‹#›</a:t>
            </a:fld>
            <a:endParaRPr lang="en-US"/>
          </a:p>
        </p:txBody>
      </p:sp>
    </p:spTree>
    <p:extLst>
      <p:ext uri="{BB962C8B-B14F-4D97-AF65-F5344CB8AC3E}">
        <p14:creationId xmlns:p14="http://schemas.microsoft.com/office/powerpoint/2010/main" val="3202966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FF77FB-8BD5-48C7-BCDA-EF5F359385B1}" type="datetimeFigureOut">
              <a:rPr lang="en-US" smtClean="0"/>
              <a:t>4/28/2022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6DE36E-38AF-4D14-B177-753E5800EE38}" type="slidenum">
              <a:rPr lang="en-US" smtClean="0"/>
              <a:t>‹#›</a:t>
            </a:fld>
            <a:endParaRPr lang="en-US"/>
          </a:p>
        </p:txBody>
      </p:sp>
    </p:spTree>
    <p:extLst>
      <p:ext uri="{BB962C8B-B14F-4D97-AF65-F5344CB8AC3E}">
        <p14:creationId xmlns:p14="http://schemas.microsoft.com/office/powerpoint/2010/main" val="3874321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FF77FB-8BD5-48C7-BCDA-EF5F359385B1}" type="datetimeFigureOut">
              <a:rPr lang="en-US" smtClean="0"/>
              <a:t>4/28/2022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6DE36E-38AF-4D14-B177-753E5800EE38}" type="slidenum">
              <a:rPr lang="en-US" smtClean="0"/>
              <a:t>‹#›</a:t>
            </a:fld>
            <a:endParaRPr lang="en-US"/>
          </a:p>
        </p:txBody>
      </p:sp>
    </p:spTree>
    <p:extLst>
      <p:ext uri="{BB962C8B-B14F-4D97-AF65-F5344CB8AC3E}">
        <p14:creationId xmlns:p14="http://schemas.microsoft.com/office/powerpoint/2010/main" val="360960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FF77FB-8BD5-48C7-BCDA-EF5F359385B1}" type="datetimeFigureOut">
              <a:rPr lang="en-US" smtClean="0"/>
              <a:t>4/28/2022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6DE36E-38AF-4D14-B177-753E5800EE38}" type="slidenum">
              <a:rPr lang="en-US" smtClean="0"/>
              <a:t>‹#›</a:t>
            </a:fld>
            <a:endParaRPr lang="en-US"/>
          </a:p>
        </p:txBody>
      </p:sp>
    </p:spTree>
    <p:extLst>
      <p:ext uri="{BB962C8B-B14F-4D97-AF65-F5344CB8AC3E}">
        <p14:creationId xmlns:p14="http://schemas.microsoft.com/office/powerpoint/2010/main" val="313481202"/>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16.xml.rels><?xml version="1.0" encoding="UTF-8" standalone="yes"?>
<Relationships xmlns="http://schemas.openxmlformats.org/package/2006/relationships"><Relationship Id="rId2" Type="http://schemas.openxmlformats.org/officeDocument/2006/relationships/hyperlink" Target="http://predict2105.herokuapp.co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s://www.britannica.com/dictionary/elicit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27140" y="348433"/>
            <a:ext cx="7272068" cy="1015663"/>
          </a:xfrm>
          <a:prstGeom prst="rect">
            <a:avLst/>
          </a:prstGeom>
        </p:spPr>
        <p:txBody>
          <a:bodyPr wrap="square">
            <a:spAutoFit/>
          </a:bodyPr>
          <a:lstStyle/>
          <a:p>
            <a:r>
              <a:rPr lang="en-US" sz="2400" b="0" i="0" u="none" strike="noStrike" dirty="0" smtClean="0">
                <a:solidFill>
                  <a:srgbClr val="000000"/>
                </a:solidFill>
                <a:effectLst/>
                <a:latin typeface="Times New Roman" panose="02020603050405020304" pitchFamily="18" charset="0"/>
                <a:cs typeface="Times New Roman" panose="02020603050405020304" pitchFamily="18" charset="0"/>
              </a:rPr>
              <a:t>NATIONAL INSTITUTE OF TECHNOLOGY, RAIPUR</a:t>
            </a:r>
            <a:r>
              <a:rPr lang="en-US" b="0" i="0" u="none" strike="noStrike" dirty="0" smtClean="0">
                <a:solidFill>
                  <a:srgbClr val="000000"/>
                </a:solidFill>
                <a:effectLst/>
                <a:latin typeface="EB Garamond"/>
              </a:rPr>
              <a:t> </a:t>
            </a:r>
            <a:endParaRPr lang="en-US" b="0" dirty="0" smtClean="0">
              <a:effectLst/>
            </a:endParaRPr>
          </a:p>
          <a:p>
            <a:r>
              <a:rPr lang="en-US" dirty="0" smtClean="0"/>
              <a:t/>
            </a:r>
            <a:br>
              <a:rPr lang="en-US" dirty="0" smtClean="0"/>
            </a:br>
            <a:endParaRPr lang="en-US" dirty="0"/>
          </a:p>
        </p:txBody>
      </p:sp>
      <p:sp>
        <p:nvSpPr>
          <p:cNvPr id="5" name="Rectangle 4"/>
          <p:cNvSpPr/>
          <p:nvPr/>
        </p:nvSpPr>
        <p:spPr>
          <a:xfrm>
            <a:off x="145213" y="5143629"/>
            <a:ext cx="6096000" cy="646331"/>
          </a:xfrm>
          <a:prstGeom prst="rect">
            <a:avLst/>
          </a:prstGeom>
        </p:spPr>
        <p:txBody>
          <a:bodyPr>
            <a:spAutoFit/>
          </a:bodyPr>
          <a:lstStyle/>
          <a:p>
            <a:r>
              <a:rPr lang="en-US" dirty="0" smtClean="0"/>
              <a:t/>
            </a:r>
            <a:br>
              <a:rPr lang="en-US" dirty="0" smtClean="0"/>
            </a:br>
            <a:endParaRPr lang="en-US" dirty="0"/>
          </a:p>
        </p:txBody>
      </p:sp>
      <p:sp>
        <p:nvSpPr>
          <p:cNvPr id="7" name="Rectangle 6"/>
          <p:cNvSpPr/>
          <p:nvPr/>
        </p:nvSpPr>
        <p:spPr>
          <a:xfrm>
            <a:off x="7782466" y="4805074"/>
            <a:ext cx="4107610" cy="1323439"/>
          </a:xfrm>
          <a:prstGeom prst="rect">
            <a:avLst/>
          </a:prstGeom>
        </p:spPr>
        <p:txBody>
          <a:bodyPr wrap="square">
            <a:spAutoFit/>
          </a:bodyPr>
          <a:lstStyle/>
          <a:p>
            <a:pPr algn="ctr"/>
            <a:r>
              <a:rPr lang="en-US" sz="2000" dirty="0">
                <a:latin typeface="Times New Roman" panose="02020603050405020304" pitchFamily="18" charset="0"/>
                <a:cs typeface="Times New Roman" panose="02020603050405020304" pitchFamily="18" charset="0"/>
              </a:rPr>
              <a:t>GUIDED BY</a:t>
            </a:r>
          </a:p>
          <a:p>
            <a:pPr algn="ctr"/>
            <a:r>
              <a:rPr lang="en-US" sz="2000" b="1" dirty="0">
                <a:latin typeface="Times New Roman" panose="02020603050405020304" pitchFamily="18" charset="0"/>
                <a:cs typeface="Times New Roman" panose="02020603050405020304" pitchFamily="18" charset="0"/>
              </a:rPr>
              <a:t>Dr. D. </a:t>
            </a:r>
            <a:r>
              <a:rPr lang="en-US" sz="2000" b="1" dirty="0" err="1">
                <a:latin typeface="Times New Roman" panose="02020603050405020304" pitchFamily="18" charset="0"/>
                <a:cs typeface="Times New Roman" panose="02020603050405020304" pitchFamily="18" charset="0"/>
              </a:rPr>
              <a:t>Vasanth</a:t>
            </a:r>
            <a:endParaRPr lang="en-US" sz="2000" b="1"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(ASST PROFESSOR. DEPT OF BIOTECHNOLOGY)</a:t>
            </a:r>
          </a:p>
        </p:txBody>
      </p:sp>
      <p:pic>
        <p:nvPicPr>
          <p:cNvPr id="1028" name="Picture 4" descr="https://lh3.googleusercontent.com/UvDUK0Dxi4anzB5pIzgTZ8g0hhWlf0vEfFpq2531KaBl1c1ZkEU2XK8mYsjJR0DD6kZvnpDPuZeylgJ4FXaJlvSklyW_TnaD38Sg3dTYOpAWmGX0eZXahGM-6c4LgkUL367RZN6rMTBL-tlpz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7669" y="1095837"/>
            <a:ext cx="1987586" cy="2227697"/>
          </a:xfrm>
          <a:prstGeom prst="rect">
            <a:avLst/>
          </a:prstGeom>
          <a:noFill/>
          <a:extLst>
            <a:ext uri="{909E8E84-426E-40DD-AFC4-6F175D3DCCD1}">
              <a14:hiddenFill xmlns:a14="http://schemas.microsoft.com/office/drawing/2010/main">
                <a:solidFill>
                  <a:srgbClr val="FFFFFF"/>
                </a:solidFill>
              </a14:hiddenFill>
            </a:ext>
          </a:extLst>
        </p:spPr>
      </p:pic>
      <p:sp>
        <p:nvSpPr>
          <p:cNvPr id="10" name="Subtitle 2">
            <a:extLst>
              <a:ext uri="{FF2B5EF4-FFF2-40B4-BE49-F238E27FC236}">
                <a16:creationId xmlns:a16="http://schemas.microsoft.com/office/drawing/2014/main" xmlns="" id="{DBAB65AC-6BED-47F1-83E8-379CDF6665F0}"/>
              </a:ext>
            </a:extLst>
          </p:cNvPr>
          <p:cNvSpPr>
            <a:spLocks noGrp="1"/>
          </p:cNvSpPr>
          <p:nvPr>
            <p:ph type="subTitle" idx="1"/>
          </p:nvPr>
        </p:nvSpPr>
        <p:spPr>
          <a:xfrm>
            <a:off x="1505476" y="3802680"/>
            <a:ext cx="8537829" cy="382659"/>
          </a:xfrm>
        </p:spPr>
        <p:txBody>
          <a:bodyPr>
            <a:normAutofit fontScale="92500" lnSpcReduction="10000"/>
          </a:bodyPr>
          <a:lstStyle/>
          <a:p>
            <a:r>
              <a:rPr lang="en-US" b="1" dirty="0" smtClean="0">
                <a:solidFill>
                  <a:schemeClr val="accent6">
                    <a:lumMod val="50000"/>
                  </a:schemeClr>
                </a:solidFill>
                <a:latin typeface="Times New Roman" panose="02020603050405020304" pitchFamily="18" charset="0"/>
                <a:cs typeface="Times New Roman" panose="02020603050405020304" pitchFamily="18" charset="0"/>
              </a:rPr>
              <a:t>MAJOR PROJECT</a:t>
            </a:r>
            <a:endParaRPr lang="en-US"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11" name="Subtitle 2">
            <a:extLst>
              <a:ext uri="{FF2B5EF4-FFF2-40B4-BE49-F238E27FC236}">
                <a16:creationId xmlns:a16="http://schemas.microsoft.com/office/drawing/2014/main" xmlns="" id="{DBAB65AC-6BED-47F1-83E8-379CDF6665F0}"/>
              </a:ext>
            </a:extLst>
          </p:cNvPr>
          <p:cNvSpPr txBox="1">
            <a:spLocks/>
          </p:cNvSpPr>
          <p:nvPr/>
        </p:nvSpPr>
        <p:spPr>
          <a:xfrm>
            <a:off x="1391174" y="4194258"/>
            <a:ext cx="9144000" cy="47022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b="1" dirty="0" smtClean="0">
                <a:solidFill>
                  <a:schemeClr val="accent6">
                    <a:lumMod val="75000"/>
                  </a:schemeClr>
                </a:solidFill>
                <a:latin typeface="Times New Roman" panose="02020603050405020304" pitchFamily="18" charset="0"/>
                <a:cs typeface="Times New Roman" panose="02020603050405020304" pitchFamily="18" charset="0"/>
              </a:rPr>
              <a:t>Plant Disease </a:t>
            </a:r>
            <a:r>
              <a:rPr lang="en-US" sz="2800" dirty="0" smtClean="0">
                <a:solidFill>
                  <a:schemeClr val="accent6">
                    <a:lumMod val="75000"/>
                  </a:schemeClr>
                </a:solidFill>
                <a:latin typeface="Times New Roman" panose="02020603050405020304" pitchFamily="18" charset="0"/>
                <a:cs typeface="Times New Roman" panose="02020603050405020304" pitchFamily="18" charset="0"/>
              </a:rPr>
              <a:t>detection via AI</a:t>
            </a:r>
            <a:endParaRPr lang="en-US" sz="2800"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8" name="Rectangle 7"/>
          <p:cNvSpPr/>
          <p:nvPr/>
        </p:nvSpPr>
        <p:spPr>
          <a:xfrm>
            <a:off x="929622" y="5343353"/>
            <a:ext cx="4107610" cy="707886"/>
          </a:xfrm>
          <a:prstGeom prst="rect">
            <a:avLst/>
          </a:prstGeom>
        </p:spPr>
        <p:txBody>
          <a:bodyPr wrap="square">
            <a:spAutoFit/>
          </a:bodyPr>
          <a:lstStyle/>
          <a:p>
            <a:pPr algn="ctr"/>
            <a:r>
              <a:rPr lang="en-US" sz="2000" dirty="0" smtClean="0">
                <a:latin typeface="Times New Roman" panose="02020603050405020304" pitchFamily="18" charset="0"/>
                <a:cs typeface="Times New Roman" panose="02020603050405020304" pitchFamily="18" charset="0"/>
              </a:rPr>
              <a:t>BRANCH : BIOTECHNOLOGY</a:t>
            </a:r>
          </a:p>
          <a:p>
            <a:pPr algn="ctr"/>
            <a:r>
              <a:rPr lang="en-US" sz="2000" dirty="0" smtClean="0">
                <a:latin typeface="Times New Roman" panose="02020603050405020304" pitchFamily="18" charset="0"/>
                <a:cs typeface="Times New Roman" panose="02020603050405020304" pitchFamily="18" charset="0"/>
              </a:rPr>
              <a:t>SEMESTER: 8th</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51006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6658" t="26440" r="13662" b="8337"/>
          <a:stretch/>
        </p:blipFill>
        <p:spPr>
          <a:xfrm>
            <a:off x="-1" y="1252848"/>
            <a:ext cx="12192001" cy="5613779"/>
          </a:xfrm>
          <a:prstGeom prst="rect">
            <a:avLst/>
          </a:prstGeom>
        </p:spPr>
      </p:pic>
      <p:sp>
        <p:nvSpPr>
          <p:cNvPr id="5" name="TextBox 4"/>
          <p:cNvSpPr txBox="1"/>
          <p:nvPr/>
        </p:nvSpPr>
        <p:spPr>
          <a:xfrm>
            <a:off x="5022683" y="512793"/>
            <a:ext cx="2346960" cy="523220"/>
          </a:xfrm>
          <a:prstGeom prst="rect">
            <a:avLst/>
          </a:prstGeom>
          <a:noFill/>
        </p:spPr>
        <p:txBody>
          <a:bodyPr wrap="square" rtlCol="0">
            <a:spAutoFit/>
          </a:bodyPr>
          <a:lstStyle/>
          <a:p>
            <a:r>
              <a:rPr lang="en-US" sz="2800" dirty="0" smtClean="0">
                <a:solidFill>
                  <a:schemeClr val="accent6">
                    <a:lumMod val="75000"/>
                  </a:schemeClr>
                </a:solidFill>
                <a:latin typeface="Times New Roman" panose="02020603050405020304" pitchFamily="18" charset="0"/>
                <a:cs typeface="Times New Roman" panose="02020603050405020304" pitchFamily="18" charset="0"/>
              </a:rPr>
              <a:t>Work Flow</a:t>
            </a:r>
            <a:endParaRPr lang="en-US" sz="2800" dirty="0">
              <a:solidFill>
                <a:schemeClr val="accent6">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72583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9188" y="179553"/>
            <a:ext cx="10515600" cy="1325563"/>
          </a:xfrm>
        </p:spPr>
        <p:txBody>
          <a:bodyPr>
            <a:normAutofit/>
          </a:bodyPr>
          <a:lstStyle/>
          <a:p>
            <a:r>
              <a:rPr lang="en-IN" sz="3200" b="1" u="sng" dirty="0">
                <a:solidFill>
                  <a:schemeClr val="accent6">
                    <a:lumMod val="75000"/>
                  </a:schemeClr>
                </a:solidFill>
                <a:latin typeface="Times New Roman" panose="02020603050405020304" pitchFamily="18" charset="0"/>
                <a:cs typeface="Times New Roman" panose="02020603050405020304" pitchFamily="18" charset="0"/>
              </a:rPr>
              <a:t>Diseases that were used to train the </a:t>
            </a:r>
            <a:r>
              <a:rPr lang="en-IN" sz="3200" b="1" u="sng" dirty="0" smtClean="0">
                <a:solidFill>
                  <a:schemeClr val="accent6">
                    <a:lumMod val="75000"/>
                  </a:schemeClr>
                </a:solidFill>
                <a:latin typeface="Times New Roman" panose="02020603050405020304" pitchFamily="18" charset="0"/>
                <a:cs typeface="Times New Roman" panose="02020603050405020304" pitchFamily="18" charset="0"/>
              </a:rPr>
              <a:t>model:</a:t>
            </a:r>
            <a:r>
              <a:rPr lang="en-US" sz="3200" b="1" dirty="0">
                <a:solidFill>
                  <a:schemeClr val="accent6">
                    <a:lumMod val="75000"/>
                  </a:schemeClr>
                </a:solidFill>
                <a:latin typeface="Times New Roman" panose="02020603050405020304" pitchFamily="18" charset="0"/>
                <a:cs typeface="Times New Roman" panose="02020603050405020304" pitchFamily="18" charset="0"/>
              </a:rPr>
              <a:t/>
            </a:r>
            <a:br>
              <a:rPr lang="en-US" sz="3200" b="1" dirty="0">
                <a:solidFill>
                  <a:schemeClr val="accent6">
                    <a:lumMod val="75000"/>
                  </a:schemeClr>
                </a:solidFill>
                <a:latin typeface="Times New Roman" panose="02020603050405020304" pitchFamily="18" charset="0"/>
                <a:cs typeface="Times New Roman" panose="02020603050405020304" pitchFamily="18" charset="0"/>
              </a:rPr>
            </a:br>
            <a:r>
              <a:rPr lang="it-IT" sz="2400" dirty="0">
                <a:latin typeface="Times New Roman" panose="02020603050405020304" pitchFamily="18" charset="0"/>
                <a:cs typeface="Times New Roman" panose="02020603050405020304" pitchFamily="18" charset="0"/>
              </a:rPr>
              <a:t>T</a:t>
            </a:r>
            <a:r>
              <a:rPr lang="it-IT" sz="2400" dirty="0" smtClean="0">
                <a:latin typeface="Times New Roman" panose="02020603050405020304" pitchFamily="18" charset="0"/>
                <a:cs typeface="Times New Roman" panose="02020603050405020304" pitchFamily="18" charset="0"/>
              </a:rPr>
              <a:t>omato</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98740" y="1467929"/>
            <a:ext cx="8876581" cy="4709034"/>
          </a:xfrm>
        </p:spPr>
        <p:txBody>
          <a:bodyPr>
            <a:normAutofit fontScale="40000" lnSpcReduction="20000"/>
          </a:bodyPr>
          <a:lstStyle/>
          <a:p>
            <a:pPr lvl="0">
              <a:lnSpc>
                <a:spcPct val="120000"/>
              </a:lnSpc>
            </a:pPr>
            <a:r>
              <a:rPr lang="en-IN" sz="3500" dirty="0">
                <a:solidFill>
                  <a:schemeClr val="accent6">
                    <a:lumMod val="75000"/>
                  </a:schemeClr>
                </a:solidFill>
                <a:latin typeface="Times New Roman" panose="02020603050405020304" pitchFamily="18" charset="0"/>
                <a:cs typeface="Times New Roman" panose="02020603050405020304" pitchFamily="18" charset="0"/>
              </a:rPr>
              <a:t>Apple </a:t>
            </a:r>
            <a:r>
              <a:rPr lang="en-IN" sz="3500" dirty="0" smtClean="0">
                <a:solidFill>
                  <a:schemeClr val="accent6">
                    <a:lumMod val="75000"/>
                  </a:schemeClr>
                </a:solidFill>
                <a:latin typeface="Times New Roman" panose="02020603050405020304" pitchFamily="18" charset="0"/>
                <a:cs typeface="Times New Roman" panose="02020603050405020304" pitchFamily="18" charset="0"/>
              </a:rPr>
              <a:t>Scab</a:t>
            </a:r>
          </a:p>
          <a:p>
            <a:pPr marL="0" indent="0">
              <a:lnSpc>
                <a:spcPct val="120000"/>
              </a:lnSpc>
              <a:buNone/>
            </a:pPr>
            <a:r>
              <a:rPr lang="en-IN" sz="3500" dirty="0" smtClean="0">
                <a:latin typeface="Times New Roman" panose="02020603050405020304" pitchFamily="18" charset="0"/>
                <a:cs typeface="Times New Roman" panose="02020603050405020304" pitchFamily="18" charset="0"/>
              </a:rPr>
              <a:t>Pathogen - </a:t>
            </a:r>
            <a:r>
              <a:rPr lang="en-IN" sz="3500" dirty="0" err="1" smtClean="0">
                <a:latin typeface="Times New Roman" panose="02020603050405020304" pitchFamily="18" charset="0"/>
                <a:cs typeface="Times New Roman" panose="02020603050405020304" pitchFamily="18" charset="0"/>
              </a:rPr>
              <a:t>Venturia</a:t>
            </a:r>
            <a:r>
              <a:rPr lang="en-IN" sz="3500" dirty="0" smtClean="0">
                <a:latin typeface="Times New Roman" panose="02020603050405020304" pitchFamily="18" charset="0"/>
                <a:cs typeface="Times New Roman" panose="02020603050405020304" pitchFamily="18" charset="0"/>
              </a:rPr>
              <a:t> </a:t>
            </a:r>
            <a:r>
              <a:rPr lang="en-IN" sz="3500" dirty="0" err="1" smtClean="0">
                <a:latin typeface="Times New Roman" panose="02020603050405020304" pitchFamily="18" charset="0"/>
                <a:cs typeface="Times New Roman" panose="02020603050405020304" pitchFamily="18" charset="0"/>
              </a:rPr>
              <a:t>inaequalis</a:t>
            </a:r>
            <a:endParaRPr lang="en-IN" sz="3500" dirty="0" smtClean="0">
              <a:latin typeface="Times New Roman" panose="02020603050405020304" pitchFamily="18" charset="0"/>
              <a:cs typeface="Times New Roman" panose="02020603050405020304" pitchFamily="18" charset="0"/>
            </a:endParaRPr>
          </a:p>
          <a:p>
            <a:pPr marL="0" lvl="0" indent="0">
              <a:lnSpc>
                <a:spcPct val="120000"/>
              </a:lnSpc>
              <a:buNone/>
            </a:pPr>
            <a:r>
              <a:rPr lang="en-IN" sz="3500" dirty="0" smtClean="0">
                <a:latin typeface="Times New Roman" panose="02020603050405020304" pitchFamily="18" charset="0"/>
                <a:cs typeface="Times New Roman" panose="02020603050405020304" pitchFamily="18" charset="0"/>
              </a:rPr>
              <a:t>Symptoms - Scabby </a:t>
            </a:r>
            <a:r>
              <a:rPr lang="en-IN" sz="3500" dirty="0">
                <a:latin typeface="Times New Roman" panose="02020603050405020304" pitchFamily="18" charset="0"/>
                <a:cs typeface="Times New Roman" panose="02020603050405020304" pitchFamily="18" charset="0"/>
              </a:rPr>
              <a:t>spots are sunken and brown, and the centre may contain velvety spores</a:t>
            </a:r>
            <a:r>
              <a:rPr lang="en-IN" sz="3500" dirty="0" smtClean="0">
                <a:latin typeface="Times New Roman" panose="02020603050405020304" pitchFamily="18" charset="0"/>
                <a:cs typeface="Times New Roman" panose="02020603050405020304" pitchFamily="18" charset="0"/>
              </a:rPr>
              <a:t>.</a:t>
            </a:r>
            <a:r>
              <a:rPr lang="en-IN" sz="3500" dirty="0">
                <a:latin typeface="Times New Roman" panose="02020603050405020304" pitchFamily="18" charset="0"/>
                <a:cs typeface="Times New Roman" panose="02020603050405020304" pitchFamily="18" charset="0"/>
              </a:rPr>
              <a:t> Fruit that has been infected gets deformed and may crack, allowing secondary pathogens to enter. Fruit that has been severely harmed may drop, especially if it is young</a:t>
            </a:r>
          </a:p>
          <a:p>
            <a:pPr lvl="0">
              <a:lnSpc>
                <a:spcPct val="120000"/>
              </a:lnSpc>
            </a:pPr>
            <a:r>
              <a:rPr lang="en-IN" sz="3500" dirty="0" smtClean="0">
                <a:solidFill>
                  <a:schemeClr val="accent6">
                    <a:lumMod val="75000"/>
                  </a:schemeClr>
                </a:solidFill>
                <a:latin typeface="Times New Roman" panose="02020603050405020304" pitchFamily="18" charset="0"/>
                <a:cs typeface="Times New Roman" panose="02020603050405020304" pitchFamily="18" charset="0"/>
              </a:rPr>
              <a:t>Black Rot</a:t>
            </a:r>
          </a:p>
          <a:p>
            <a:pPr marL="0" lvl="0" indent="0">
              <a:lnSpc>
                <a:spcPct val="120000"/>
              </a:lnSpc>
              <a:buNone/>
            </a:pPr>
            <a:r>
              <a:rPr lang="en-IN" sz="3500" dirty="0" smtClean="0">
                <a:latin typeface="Times New Roman" panose="02020603050405020304" pitchFamily="18" charset="0"/>
                <a:cs typeface="Times New Roman" panose="02020603050405020304" pitchFamily="18" charset="0"/>
              </a:rPr>
              <a:t>Pathogen - </a:t>
            </a:r>
            <a:r>
              <a:rPr lang="en-IN" sz="3500" dirty="0" err="1" smtClean="0">
                <a:latin typeface="Times New Roman" panose="02020603050405020304" pitchFamily="18" charset="0"/>
                <a:cs typeface="Times New Roman" panose="02020603050405020304" pitchFamily="18" charset="0"/>
              </a:rPr>
              <a:t>Botryosphaeria</a:t>
            </a:r>
            <a:r>
              <a:rPr lang="en-IN" sz="3500" dirty="0" smtClean="0">
                <a:latin typeface="Times New Roman" panose="02020603050405020304" pitchFamily="18" charset="0"/>
                <a:cs typeface="Times New Roman" panose="02020603050405020304" pitchFamily="18" charset="0"/>
              </a:rPr>
              <a:t> </a:t>
            </a:r>
            <a:r>
              <a:rPr lang="en-IN" sz="3500" dirty="0" err="1">
                <a:latin typeface="Times New Roman" panose="02020603050405020304" pitchFamily="18" charset="0"/>
                <a:cs typeface="Times New Roman" panose="02020603050405020304" pitchFamily="18" charset="0"/>
              </a:rPr>
              <a:t>obtusa</a:t>
            </a:r>
            <a:r>
              <a:rPr lang="en-IN" sz="3500" dirty="0">
                <a:latin typeface="Times New Roman" panose="02020603050405020304" pitchFamily="18" charset="0"/>
                <a:cs typeface="Times New Roman" panose="02020603050405020304" pitchFamily="18" charset="0"/>
              </a:rPr>
              <a:t> </a:t>
            </a:r>
            <a:endParaRPr lang="en-IN" sz="3500" dirty="0" smtClean="0">
              <a:latin typeface="Times New Roman" panose="02020603050405020304" pitchFamily="18" charset="0"/>
              <a:cs typeface="Times New Roman" panose="02020603050405020304" pitchFamily="18" charset="0"/>
            </a:endParaRPr>
          </a:p>
          <a:p>
            <a:pPr marL="0" lvl="0" indent="0">
              <a:lnSpc>
                <a:spcPct val="120000"/>
              </a:lnSpc>
              <a:buNone/>
            </a:pPr>
            <a:r>
              <a:rPr lang="en-IN" sz="3500" dirty="0" smtClean="0">
                <a:latin typeface="Times New Roman" panose="02020603050405020304" pitchFamily="18" charset="0"/>
                <a:cs typeface="Times New Roman" panose="02020603050405020304" pitchFamily="18" charset="0"/>
              </a:rPr>
              <a:t>Symptom - small </a:t>
            </a:r>
            <a:r>
              <a:rPr lang="en-IN" sz="3500" dirty="0">
                <a:latin typeface="Times New Roman" panose="02020603050405020304" pitchFamily="18" charset="0"/>
                <a:cs typeface="Times New Roman" panose="02020603050405020304" pitchFamily="18" charset="0"/>
              </a:rPr>
              <a:t>purple fleck on the leaf, then grows into a circular lesion around 4-5 mm in diameter. </a:t>
            </a:r>
            <a:r>
              <a:rPr lang="en-IN" sz="3500" dirty="0" smtClean="0">
                <a:latin typeface="Times New Roman" panose="02020603050405020304" pitchFamily="18" charset="0"/>
                <a:cs typeface="Times New Roman" panose="02020603050405020304" pitchFamily="18" charset="0"/>
              </a:rPr>
              <a:t>1-3 weeks </a:t>
            </a:r>
            <a:r>
              <a:rPr lang="en-IN" sz="3500" dirty="0">
                <a:latin typeface="Times New Roman" panose="02020603050405020304" pitchFamily="18" charset="0"/>
                <a:cs typeface="Times New Roman" panose="02020603050405020304" pitchFamily="18" charset="0"/>
              </a:rPr>
              <a:t>following petal fall, the illness usually appears. The edge of the lesion remains purple as it becomes larger, while the centre turns tan or brown with a light centre, giving it a “frog-eye” appearance. </a:t>
            </a:r>
            <a:endParaRPr lang="en-IN" sz="3500" dirty="0" smtClean="0">
              <a:latin typeface="Times New Roman" panose="02020603050405020304" pitchFamily="18" charset="0"/>
              <a:cs typeface="Times New Roman" panose="02020603050405020304" pitchFamily="18" charset="0"/>
            </a:endParaRPr>
          </a:p>
          <a:p>
            <a:pPr>
              <a:lnSpc>
                <a:spcPct val="120000"/>
              </a:lnSpc>
            </a:pPr>
            <a:r>
              <a:rPr lang="en-IN" sz="3500" dirty="0">
                <a:solidFill>
                  <a:schemeClr val="accent6">
                    <a:lumMod val="75000"/>
                  </a:schemeClr>
                </a:solidFill>
                <a:latin typeface="Times New Roman" panose="02020603050405020304" pitchFamily="18" charset="0"/>
                <a:cs typeface="Times New Roman" panose="02020603050405020304" pitchFamily="18" charset="0"/>
              </a:rPr>
              <a:t>Cedar-Apple </a:t>
            </a:r>
            <a:r>
              <a:rPr lang="en-IN" sz="3500" dirty="0" smtClean="0">
                <a:solidFill>
                  <a:schemeClr val="accent6">
                    <a:lumMod val="75000"/>
                  </a:schemeClr>
                </a:solidFill>
                <a:latin typeface="Times New Roman" panose="02020603050405020304" pitchFamily="18" charset="0"/>
                <a:cs typeface="Times New Roman" panose="02020603050405020304" pitchFamily="18" charset="0"/>
              </a:rPr>
              <a:t>Rust</a:t>
            </a:r>
          </a:p>
          <a:p>
            <a:pPr marL="0" indent="0">
              <a:lnSpc>
                <a:spcPct val="120000"/>
              </a:lnSpc>
              <a:buNone/>
            </a:pPr>
            <a:r>
              <a:rPr lang="en-IN" sz="3500" dirty="0" smtClean="0">
                <a:latin typeface="Times New Roman" panose="02020603050405020304" pitchFamily="18" charset="0"/>
                <a:cs typeface="Times New Roman" panose="02020603050405020304" pitchFamily="18" charset="0"/>
              </a:rPr>
              <a:t>Pathogen - </a:t>
            </a:r>
            <a:r>
              <a:rPr lang="en-IN" sz="3500" dirty="0" err="1">
                <a:latin typeface="Times New Roman" panose="02020603050405020304" pitchFamily="18" charset="0"/>
                <a:cs typeface="Times New Roman" panose="02020603050405020304" pitchFamily="18" charset="0"/>
              </a:rPr>
              <a:t>Gymnosporangium</a:t>
            </a:r>
            <a:r>
              <a:rPr lang="en-IN" sz="3500" dirty="0">
                <a:latin typeface="Times New Roman" panose="02020603050405020304" pitchFamily="18" charset="0"/>
                <a:cs typeface="Times New Roman" panose="02020603050405020304" pitchFamily="18" charset="0"/>
              </a:rPr>
              <a:t> </a:t>
            </a:r>
            <a:r>
              <a:rPr lang="en-IN" sz="3500" dirty="0" err="1">
                <a:latin typeface="Times New Roman" panose="02020603050405020304" pitchFamily="18" charset="0"/>
                <a:cs typeface="Times New Roman" panose="02020603050405020304" pitchFamily="18" charset="0"/>
              </a:rPr>
              <a:t>juniperi-virginianae</a:t>
            </a:r>
            <a:r>
              <a:rPr lang="en-IN" sz="3500" dirty="0">
                <a:latin typeface="Times New Roman" panose="02020603050405020304" pitchFamily="18" charset="0"/>
                <a:cs typeface="Times New Roman" panose="02020603050405020304" pitchFamily="18" charset="0"/>
              </a:rPr>
              <a:t> </a:t>
            </a:r>
            <a:endParaRPr lang="en-IN" sz="3500" dirty="0" smtClean="0">
              <a:latin typeface="Times New Roman" panose="02020603050405020304" pitchFamily="18" charset="0"/>
              <a:cs typeface="Times New Roman" panose="02020603050405020304" pitchFamily="18" charset="0"/>
            </a:endParaRPr>
          </a:p>
          <a:p>
            <a:pPr marL="0" indent="0">
              <a:lnSpc>
                <a:spcPct val="120000"/>
              </a:lnSpc>
              <a:buNone/>
            </a:pPr>
            <a:r>
              <a:rPr lang="en-IN" sz="3500" dirty="0" smtClean="0">
                <a:latin typeface="Times New Roman" panose="02020603050405020304" pitchFamily="18" charset="0"/>
                <a:cs typeface="Times New Roman" panose="02020603050405020304" pitchFamily="18" charset="0"/>
              </a:rPr>
              <a:t>Symptoms - </a:t>
            </a:r>
            <a:r>
              <a:rPr lang="en-IN" sz="3500" dirty="0">
                <a:latin typeface="Times New Roman" panose="02020603050405020304" pitchFamily="18" charset="0"/>
                <a:cs typeface="Times New Roman" panose="02020603050405020304" pitchFamily="18" charset="0"/>
              </a:rPr>
              <a:t>Early in June, lesions emerge as greenish-yellow patches that grow in size. Depending on the apple or crab apple variety, they develop into vividly coloured dots that range in hue from yellowish-orange to red. </a:t>
            </a:r>
            <a:endParaRPr lang="en-US" sz="3500" dirty="0">
              <a:latin typeface="Times New Roman" panose="02020603050405020304" pitchFamily="18" charset="0"/>
              <a:cs typeface="Times New Roman" panose="02020603050405020304" pitchFamily="18" charset="0"/>
            </a:endParaRPr>
          </a:p>
          <a:p>
            <a:pPr lvl="0"/>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8876" y="1171562"/>
            <a:ext cx="1375912" cy="137591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77027" y="3102641"/>
            <a:ext cx="1439609" cy="143960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9908876" y="4880303"/>
            <a:ext cx="1575758" cy="1575758"/>
          </a:xfrm>
          <a:prstGeom prst="rect">
            <a:avLst/>
          </a:prstGeom>
        </p:spPr>
      </p:pic>
    </p:spTree>
    <p:extLst>
      <p:ext uri="{BB962C8B-B14F-4D97-AF65-F5344CB8AC3E}">
        <p14:creationId xmlns:p14="http://schemas.microsoft.com/office/powerpoint/2010/main" val="5103460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6441" y="0"/>
            <a:ext cx="9271958" cy="1500907"/>
          </a:xfrm>
        </p:spPr>
        <p:txBody>
          <a:bodyPr/>
          <a:lstStyle/>
          <a:p>
            <a:r>
              <a:rPr lang="it-IT" dirty="0" smtClean="0"/>
              <a:t> </a:t>
            </a:r>
            <a:r>
              <a:rPr lang="it-IT" sz="2400" dirty="0" smtClean="0">
                <a:latin typeface="Times New Roman" panose="02020603050405020304" pitchFamily="18" charset="0"/>
                <a:cs typeface="Times New Roman" panose="02020603050405020304" pitchFamily="18" charset="0"/>
              </a:rPr>
              <a:t>Corn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10241" y="1131852"/>
            <a:ext cx="7908985" cy="4351338"/>
          </a:xfrm>
        </p:spPr>
        <p:txBody>
          <a:bodyPr>
            <a:noAutofit/>
          </a:bodyPr>
          <a:lstStyle/>
          <a:p>
            <a:pPr>
              <a:lnSpc>
                <a:spcPct val="120000"/>
              </a:lnSpc>
            </a:pPr>
            <a:r>
              <a:rPr lang="en-IN" sz="1400" dirty="0" smtClean="0">
                <a:latin typeface="Times New Roman" panose="02020603050405020304" pitchFamily="18" charset="0"/>
                <a:cs typeface="Times New Roman" panose="02020603050405020304" pitchFamily="18" charset="0"/>
              </a:rPr>
              <a:t> </a:t>
            </a:r>
            <a:r>
              <a:rPr lang="en-IN" sz="1400" dirty="0">
                <a:solidFill>
                  <a:schemeClr val="accent6">
                    <a:lumMod val="75000"/>
                  </a:schemeClr>
                </a:solidFill>
                <a:latin typeface="Times New Roman" panose="02020603050405020304" pitchFamily="18" charset="0"/>
                <a:cs typeface="Times New Roman" panose="02020603050405020304" pitchFamily="18" charset="0"/>
              </a:rPr>
              <a:t>Cercospora </a:t>
            </a:r>
            <a:r>
              <a:rPr lang="en-IN" sz="1400" dirty="0" err="1">
                <a:solidFill>
                  <a:schemeClr val="accent6">
                    <a:lumMod val="75000"/>
                  </a:schemeClr>
                </a:solidFill>
                <a:latin typeface="Times New Roman" panose="02020603050405020304" pitchFamily="18" charset="0"/>
                <a:cs typeface="Times New Roman" panose="02020603050405020304" pitchFamily="18" charset="0"/>
              </a:rPr>
              <a:t>zeaemaydis</a:t>
            </a:r>
            <a:r>
              <a:rPr lang="en-IN" sz="1400" dirty="0">
                <a:solidFill>
                  <a:schemeClr val="accent6">
                    <a:lumMod val="75000"/>
                  </a:schemeClr>
                </a:solidFill>
                <a:latin typeface="Times New Roman" panose="02020603050405020304" pitchFamily="18" charset="0"/>
                <a:cs typeface="Times New Roman" panose="02020603050405020304" pitchFamily="18" charset="0"/>
              </a:rPr>
              <a:t>/Grey </a:t>
            </a:r>
            <a:r>
              <a:rPr lang="en-IN" sz="1400" dirty="0" smtClean="0">
                <a:solidFill>
                  <a:schemeClr val="accent6">
                    <a:lumMod val="75000"/>
                  </a:schemeClr>
                </a:solidFill>
                <a:latin typeface="Times New Roman" panose="02020603050405020304" pitchFamily="18" charset="0"/>
                <a:cs typeface="Times New Roman" panose="02020603050405020304" pitchFamily="18" charset="0"/>
              </a:rPr>
              <a:t>Leaf</a:t>
            </a:r>
          </a:p>
          <a:p>
            <a:pPr marL="0" indent="0">
              <a:lnSpc>
                <a:spcPct val="120000"/>
              </a:lnSpc>
              <a:buNone/>
            </a:pPr>
            <a:r>
              <a:rPr lang="en-IN" sz="1400" dirty="0" smtClean="0">
                <a:latin typeface="Times New Roman" panose="02020603050405020304" pitchFamily="18" charset="0"/>
                <a:cs typeface="Times New Roman" panose="02020603050405020304" pitchFamily="18" charset="0"/>
              </a:rPr>
              <a:t>Pathogen - Cercospora </a:t>
            </a:r>
            <a:r>
              <a:rPr lang="en-IN" sz="1400" dirty="0">
                <a:latin typeface="Times New Roman" panose="02020603050405020304" pitchFamily="18" charset="0"/>
                <a:cs typeface="Times New Roman" panose="02020603050405020304" pitchFamily="18" charset="0"/>
              </a:rPr>
              <a:t>zeaemaydis </a:t>
            </a:r>
            <a:endParaRPr lang="en-IN" sz="1400" dirty="0" smtClean="0">
              <a:latin typeface="Times New Roman" panose="02020603050405020304" pitchFamily="18" charset="0"/>
              <a:cs typeface="Times New Roman" panose="02020603050405020304" pitchFamily="18" charset="0"/>
            </a:endParaRPr>
          </a:p>
          <a:p>
            <a:pPr marL="0" indent="0">
              <a:lnSpc>
                <a:spcPct val="120000"/>
              </a:lnSpc>
              <a:buNone/>
            </a:pPr>
            <a:r>
              <a:rPr lang="en-IN" sz="1400" dirty="0" smtClean="0">
                <a:latin typeface="Times New Roman" panose="02020603050405020304" pitchFamily="18" charset="0"/>
                <a:cs typeface="Times New Roman" panose="02020603050405020304" pitchFamily="18" charset="0"/>
              </a:rPr>
              <a:t>Symptoms - </a:t>
            </a:r>
            <a:r>
              <a:rPr lang="en-IN" sz="1400" dirty="0">
                <a:latin typeface="Times New Roman" panose="02020603050405020304" pitchFamily="18" charset="0"/>
                <a:cs typeface="Times New Roman" panose="02020603050405020304" pitchFamily="18" charset="0"/>
              </a:rPr>
              <a:t>On the leaves, early grey leaf spot symptoms appear as minute, pinpoint lesions surrounded by yellow halos</a:t>
            </a:r>
          </a:p>
          <a:p>
            <a:pPr>
              <a:lnSpc>
                <a:spcPct val="120000"/>
              </a:lnSpc>
            </a:pPr>
            <a:r>
              <a:rPr lang="en-IN" sz="1400" dirty="0" smtClean="0">
                <a:solidFill>
                  <a:schemeClr val="accent6">
                    <a:lumMod val="75000"/>
                  </a:schemeClr>
                </a:solidFill>
                <a:latin typeface="Times New Roman" panose="02020603050405020304" pitchFamily="18" charset="0"/>
                <a:cs typeface="Times New Roman" panose="02020603050405020304" pitchFamily="18" charset="0"/>
              </a:rPr>
              <a:t>  </a:t>
            </a:r>
            <a:r>
              <a:rPr lang="en-IN" sz="1400" dirty="0">
                <a:solidFill>
                  <a:schemeClr val="accent6">
                    <a:lumMod val="75000"/>
                  </a:schemeClr>
                </a:solidFill>
                <a:latin typeface="Times New Roman" panose="02020603050405020304" pitchFamily="18" charset="0"/>
                <a:cs typeface="Times New Roman" panose="02020603050405020304" pitchFamily="18" charset="0"/>
              </a:rPr>
              <a:t>Common </a:t>
            </a:r>
            <a:r>
              <a:rPr lang="en-IN" sz="1400" dirty="0" smtClean="0">
                <a:solidFill>
                  <a:schemeClr val="accent6">
                    <a:lumMod val="75000"/>
                  </a:schemeClr>
                </a:solidFill>
                <a:latin typeface="Times New Roman" panose="02020603050405020304" pitchFamily="18" charset="0"/>
                <a:cs typeface="Times New Roman" panose="02020603050405020304" pitchFamily="18" charset="0"/>
              </a:rPr>
              <a:t>Rust</a:t>
            </a:r>
          </a:p>
          <a:p>
            <a:pPr marL="0" indent="0">
              <a:lnSpc>
                <a:spcPct val="120000"/>
              </a:lnSpc>
              <a:buNone/>
            </a:pPr>
            <a:r>
              <a:rPr lang="en-IN" sz="1400" dirty="0" smtClean="0">
                <a:latin typeface="Times New Roman" panose="02020603050405020304" pitchFamily="18" charset="0"/>
                <a:cs typeface="Times New Roman" panose="02020603050405020304" pitchFamily="18" charset="0"/>
              </a:rPr>
              <a:t>Pathogen - </a:t>
            </a:r>
            <a:r>
              <a:rPr lang="en-IN" sz="1400" dirty="0" err="1">
                <a:latin typeface="Times New Roman" panose="02020603050405020304" pitchFamily="18" charset="0"/>
                <a:cs typeface="Times New Roman" panose="02020603050405020304" pitchFamily="18" charset="0"/>
              </a:rPr>
              <a:t>Puccinia</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sorghi</a:t>
            </a:r>
            <a:r>
              <a:rPr lang="en-IN" sz="1400" dirty="0">
                <a:latin typeface="Times New Roman" panose="02020603050405020304" pitchFamily="18" charset="0"/>
                <a:cs typeface="Times New Roman" panose="02020603050405020304" pitchFamily="18" charset="0"/>
              </a:rPr>
              <a:t> </a:t>
            </a:r>
            <a:endParaRPr lang="en-IN" sz="1400" dirty="0" smtClean="0">
              <a:latin typeface="Times New Roman" panose="02020603050405020304" pitchFamily="18" charset="0"/>
              <a:cs typeface="Times New Roman" panose="02020603050405020304" pitchFamily="18" charset="0"/>
            </a:endParaRPr>
          </a:p>
          <a:p>
            <a:pPr marL="0" indent="0">
              <a:lnSpc>
                <a:spcPct val="120000"/>
              </a:lnSpc>
              <a:buNone/>
            </a:pPr>
            <a:r>
              <a:rPr lang="en-IN" sz="1400" dirty="0" smtClean="0">
                <a:latin typeface="Times New Roman" panose="02020603050405020304" pitchFamily="18" charset="0"/>
                <a:cs typeface="Times New Roman" panose="02020603050405020304" pitchFamily="18" charset="0"/>
              </a:rPr>
              <a:t>Symptoms - </a:t>
            </a:r>
            <a:r>
              <a:rPr lang="en-IN" sz="1400" dirty="0">
                <a:latin typeface="Times New Roman" panose="02020603050405020304" pitchFamily="18" charset="0"/>
                <a:cs typeface="Times New Roman" panose="02020603050405020304" pitchFamily="18" charset="0"/>
              </a:rPr>
              <a:t>Chlorotic specks on the leaf </a:t>
            </a:r>
            <a:r>
              <a:rPr lang="en-IN" sz="1400" dirty="0" smtClean="0">
                <a:latin typeface="Times New Roman" panose="02020603050405020304" pitchFamily="18" charset="0"/>
                <a:cs typeface="Times New Roman" panose="02020603050405020304" pitchFamily="18" charset="0"/>
              </a:rPr>
              <a:t>surface. </a:t>
            </a:r>
            <a:r>
              <a:rPr lang="en-IN" sz="1400" dirty="0">
                <a:latin typeface="Times New Roman" panose="02020603050405020304" pitchFamily="18" charset="0"/>
                <a:cs typeface="Times New Roman" panose="02020603050405020304" pitchFamily="18" charset="0"/>
              </a:rPr>
              <a:t>As the spores burst through the leaf surface, these turn into powdery, brick-red pustules. Pustules are oval or elongated, about 1/8 inch long, and can be seen infrequently or in clusters. The leaf tissue surrounding the pustules may become yellow or die, creating dead tissue lesions. The lesions can sometimes form a band across the leaf, and if the infection is serious enough, the entire leaf can </a:t>
            </a:r>
            <a:r>
              <a:rPr lang="en-IN" sz="1400" dirty="0" err="1">
                <a:latin typeface="Times New Roman" panose="02020603050405020304" pitchFamily="18" charset="0"/>
                <a:cs typeface="Times New Roman" panose="02020603050405020304" pitchFamily="18" charset="0"/>
              </a:rPr>
              <a:t>die.The</a:t>
            </a:r>
            <a:r>
              <a:rPr lang="en-IN" sz="1400" dirty="0">
                <a:latin typeface="Times New Roman" panose="02020603050405020304" pitchFamily="18" charset="0"/>
                <a:cs typeface="Times New Roman" panose="02020603050405020304" pitchFamily="18" charset="0"/>
              </a:rPr>
              <a:t> red spores in the pustules turn black as they age, making the pustules seem black and continuing to erupt through the leaf surface. Infected husks, leaf sheaths, and stalks are also possible.</a:t>
            </a:r>
            <a:endParaRPr lang="en-US" sz="1400" dirty="0">
              <a:latin typeface="Times New Roman" panose="02020603050405020304" pitchFamily="18" charset="0"/>
              <a:cs typeface="Times New Roman" panose="02020603050405020304" pitchFamily="18" charset="0"/>
            </a:endParaRPr>
          </a:p>
          <a:p>
            <a:pPr>
              <a:lnSpc>
                <a:spcPct val="120000"/>
              </a:lnSpc>
            </a:pPr>
            <a:r>
              <a:rPr lang="en-IN" sz="1400" dirty="0">
                <a:solidFill>
                  <a:schemeClr val="accent6">
                    <a:lumMod val="75000"/>
                  </a:schemeClr>
                </a:solidFill>
                <a:latin typeface="Times New Roman" panose="02020603050405020304" pitchFamily="18" charset="0"/>
                <a:cs typeface="Times New Roman" panose="02020603050405020304" pitchFamily="18" charset="0"/>
              </a:rPr>
              <a:t> </a:t>
            </a:r>
            <a:r>
              <a:rPr lang="en-IN" sz="1400" dirty="0" smtClean="0">
                <a:solidFill>
                  <a:schemeClr val="accent6">
                    <a:lumMod val="75000"/>
                  </a:schemeClr>
                </a:solidFill>
                <a:latin typeface="Times New Roman" panose="02020603050405020304" pitchFamily="18" charset="0"/>
                <a:cs typeface="Times New Roman" panose="02020603050405020304" pitchFamily="18" charset="0"/>
              </a:rPr>
              <a:t>Northern </a:t>
            </a:r>
            <a:r>
              <a:rPr lang="en-IN" sz="1400" dirty="0">
                <a:solidFill>
                  <a:schemeClr val="accent6">
                    <a:lumMod val="75000"/>
                  </a:schemeClr>
                </a:solidFill>
                <a:latin typeface="Times New Roman" panose="02020603050405020304" pitchFamily="18" charset="0"/>
                <a:cs typeface="Times New Roman" panose="02020603050405020304" pitchFamily="18" charset="0"/>
              </a:rPr>
              <a:t>leaf </a:t>
            </a:r>
            <a:r>
              <a:rPr lang="en-IN" sz="1400" dirty="0" smtClean="0">
                <a:solidFill>
                  <a:schemeClr val="accent6">
                    <a:lumMod val="75000"/>
                  </a:schemeClr>
                </a:solidFill>
                <a:latin typeface="Times New Roman" panose="02020603050405020304" pitchFamily="18" charset="0"/>
                <a:cs typeface="Times New Roman" panose="02020603050405020304" pitchFamily="18" charset="0"/>
              </a:rPr>
              <a:t>blight</a:t>
            </a:r>
          </a:p>
          <a:p>
            <a:pPr marL="0" indent="0">
              <a:lnSpc>
                <a:spcPct val="120000"/>
              </a:lnSpc>
              <a:buNone/>
            </a:pPr>
            <a:r>
              <a:rPr lang="en-IN" sz="1400" dirty="0" smtClean="0">
                <a:latin typeface="Times New Roman" panose="02020603050405020304" pitchFamily="18" charset="0"/>
                <a:cs typeface="Times New Roman" panose="02020603050405020304" pitchFamily="18" charset="0"/>
              </a:rPr>
              <a:t>Pathogen - </a:t>
            </a:r>
            <a:r>
              <a:rPr lang="en-IN" sz="1400" dirty="0" err="1">
                <a:latin typeface="Times New Roman" panose="02020603050405020304" pitchFamily="18" charset="0"/>
                <a:cs typeface="Times New Roman" panose="02020603050405020304" pitchFamily="18" charset="0"/>
              </a:rPr>
              <a:t>Exserohilum</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turcicum</a:t>
            </a:r>
            <a:r>
              <a:rPr lang="en-IN" sz="1400" dirty="0">
                <a:latin typeface="Times New Roman" panose="02020603050405020304" pitchFamily="18" charset="0"/>
                <a:cs typeface="Times New Roman" panose="02020603050405020304" pitchFamily="18" charset="0"/>
              </a:rPr>
              <a:t> </a:t>
            </a:r>
          </a:p>
          <a:p>
            <a:pPr marL="0" indent="0">
              <a:lnSpc>
                <a:spcPct val="120000"/>
              </a:lnSpc>
              <a:buNone/>
            </a:pPr>
            <a:r>
              <a:rPr lang="en-IN" sz="1400" dirty="0" smtClean="0">
                <a:latin typeface="Times New Roman" panose="02020603050405020304" pitchFamily="18" charset="0"/>
                <a:cs typeface="Times New Roman" panose="02020603050405020304" pitchFamily="18" charset="0"/>
              </a:rPr>
              <a:t>Symptoms - long</a:t>
            </a:r>
            <a:r>
              <a:rPr lang="en-IN" sz="1400" dirty="0">
                <a:latin typeface="Times New Roman" panose="02020603050405020304" pitchFamily="18" charset="0"/>
                <a:cs typeface="Times New Roman" panose="02020603050405020304" pitchFamily="18" charset="0"/>
              </a:rPr>
              <a:t>, narrow tan lesions that form parallel to the leaf margins.</a:t>
            </a:r>
            <a:endParaRPr lang="en-US" sz="1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7094" y="941016"/>
            <a:ext cx="1697965" cy="169796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7094" y="2812211"/>
            <a:ext cx="1769641" cy="176964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59969" y="4755082"/>
            <a:ext cx="1766766" cy="1766766"/>
          </a:xfrm>
          <a:prstGeom prst="rect">
            <a:avLst/>
          </a:prstGeom>
        </p:spPr>
      </p:pic>
    </p:spTree>
    <p:extLst>
      <p:ext uri="{BB962C8B-B14F-4D97-AF65-F5344CB8AC3E}">
        <p14:creationId xmlns:p14="http://schemas.microsoft.com/office/powerpoint/2010/main" val="18346545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t-IT" sz="2400" dirty="0">
                <a:latin typeface="Times New Roman" panose="02020603050405020304" pitchFamily="18" charset="0"/>
                <a:cs typeface="Times New Roman" panose="02020603050405020304" pitchFamily="18" charset="0"/>
              </a:rPr>
              <a:t>G</a:t>
            </a:r>
            <a:r>
              <a:rPr lang="it-IT" sz="2400" dirty="0" smtClean="0">
                <a:latin typeface="Times New Roman" panose="02020603050405020304" pitchFamily="18" charset="0"/>
                <a:cs typeface="Times New Roman" panose="02020603050405020304" pitchFamily="18" charset="0"/>
              </a:rPr>
              <a:t>rapes</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1487" y="1506448"/>
            <a:ext cx="7832785" cy="4325009"/>
          </a:xfrm>
        </p:spPr>
        <p:txBody>
          <a:bodyPr>
            <a:normAutofit fontScale="55000" lnSpcReduction="20000"/>
          </a:bodyPr>
          <a:lstStyle/>
          <a:p>
            <a:pPr lvl="0">
              <a:lnSpc>
                <a:spcPct val="120000"/>
              </a:lnSpc>
            </a:pPr>
            <a:r>
              <a:rPr lang="en-IN" dirty="0">
                <a:solidFill>
                  <a:schemeClr val="accent6">
                    <a:lumMod val="75000"/>
                  </a:schemeClr>
                </a:solidFill>
                <a:latin typeface="Times New Roman" panose="02020603050405020304" pitchFamily="18" charset="0"/>
                <a:cs typeface="Times New Roman" panose="02020603050405020304" pitchFamily="18" charset="0"/>
              </a:rPr>
              <a:t>Black </a:t>
            </a:r>
            <a:r>
              <a:rPr lang="en-IN" dirty="0" smtClean="0">
                <a:solidFill>
                  <a:schemeClr val="accent6">
                    <a:lumMod val="75000"/>
                  </a:schemeClr>
                </a:solidFill>
                <a:latin typeface="Times New Roman" panose="02020603050405020304" pitchFamily="18" charset="0"/>
                <a:cs typeface="Times New Roman" panose="02020603050405020304" pitchFamily="18" charset="0"/>
              </a:rPr>
              <a:t>Rot</a:t>
            </a:r>
          </a:p>
          <a:p>
            <a:pPr marL="0" lvl="0" indent="0">
              <a:lnSpc>
                <a:spcPct val="120000"/>
              </a:lnSpc>
              <a:buNone/>
            </a:pPr>
            <a:r>
              <a:rPr lang="en-IN" dirty="0" smtClean="0">
                <a:latin typeface="Times New Roman" panose="02020603050405020304" pitchFamily="18" charset="0"/>
                <a:cs typeface="Times New Roman" panose="02020603050405020304" pitchFamily="18" charset="0"/>
              </a:rPr>
              <a:t>Pathogen - </a:t>
            </a:r>
            <a:r>
              <a:rPr lang="en-IN" dirty="0" err="1">
                <a:latin typeface="Times New Roman" panose="02020603050405020304" pitchFamily="18" charset="0"/>
                <a:cs typeface="Times New Roman" panose="02020603050405020304" pitchFamily="18" charset="0"/>
              </a:rPr>
              <a:t>Guignardia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bidwellii</a:t>
            </a:r>
            <a:r>
              <a:rPr lang="en-IN" dirty="0">
                <a:latin typeface="Times New Roman" panose="02020603050405020304" pitchFamily="18" charset="0"/>
                <a:cs typeface="Times New Roman" panose="02020603050405020304" pitchFamily="18" charset="0"/>
              </a:rPr>
              <a:t> </a:t>
            </a:r>
            <a:endParaRPr lang="en-IN" dirty="0" smtClean="0">
              <a:latin typeface="Times New Roman" panose="02020603050405020304" pitchFamily="18" charset="0"/>
              <a:cs typeface="Times New Roman" panose="02020603050405020304" pitchFamily="18" charset="0"/>
            </a:endParaRPr>
          </a:p>
          <a:p>
            <a:pPr marL="0" lvl="0" indent="0">
              <a:lnSpc>
                <a:spcPct val="120000"/>
              </a:lnSpc>
              <a:buNone/>
            </a:pPr>
            <a:r>
              <a:rPr lang="en-IN" dirty="0" smtClean="0">
                <a:latin typeface="Times New Roman" panose="02020603050405020304" pitchFamily="18" charset="0"/>
                <a:cs typeface="Times New Roman" panose="02020603050405020304" pitchFamily="18" charset="0"/>
              </a:rPr>
              <a:t>Symptoms - </a:t>
            </a:r>
            <a:r>
              <a:rPr lang="en-IN" dirty="0">
                <a:latin typeface="Times New Roman" panose="02020603050405020304" pitchFamily="18" charset="0"/>
                <a:cs typeface="Times New Roman" panose="02020603050405020304" pitchFamily="18" charset="0"/>
              </a:rPr>
              <a:t>On the leaves, round, tan lesions with dark purple to brown margins can be seen. On the lesions, small, spherical, black fruiting bodies (</a:t>
            </a:r>
            <a:r>
              <a:rPr lang="en-IN" dirty="0" err="1">
                <a:latin typeface="Times New Roman" panose="02020603050405020304" pitchFamily="18" charset="0"/>
                <a:cs typeface="Times New Roman" panose="02020603050405020304" pitchFamily="18" charset="0"/>
              </a:rPr>
              <a:t>pycnidia</a:t>
            </a:r>
            <a:r>
              <a:rPr lang="en-IN" dirty="0">
                <a:latin typeface="Times New Roman" panose="02020603050405020304" pitchFamily="18" charset="0"/>
                <a:cs typeface="Times New Roman" panose="02020603050405020304" pitchFamily="18" charset="0"/>
              </a:rPr>
              <a:t>) are developed, which can be seen with a hand lens. Leaf deformation might occur if the infection is </a:t>
            </a:r>
            <a:r>
              <a:rPr lang="en-IN" dirty="0" smtClean="0">
                <a:latin typeface="Times New Roman" panose="02020603050405020304" pitchFamily="18" charset="0"/>
                <a:cs typeface="Times New Roman" panose="02020603050405020304" pitchFamily="18" charset="0"/>
              </a:rPr>
              <a:t>severe</a:t>
            </a:r>
            <a:endParaRPr lang="en-US" dirty="0" smtClean="0">
              <a:latin typeface="Times New Roman" panose="02020603050405020304" pitchFamily="18" charset="0"/>
              <a:cs typeface="Times New Roman" panose="02020603050405020304" pitchFamily="18" charset="0"/>
            </a:endParaRPr>
          </a:p>
          <a:p>
            <a:pPr>
              <a:lnSpc>
                <a:spcPct val="120000"/>
              </a:lnSpc>
            </a:pPr>
            <a:r>
              <a:rPr lang="en-IN" dirty="0">
                <a:solidFill>
                  <a:schemeClr val="accent6">
                    <a:lumMod val="75000"/>
                  </a:schemeClr>
                </a:solidFill>
                <a:latin typeface="Times New Roman" panose="02020603050405020304" pitchFamily="18" charset="0"/>
                <a:cs typeface="Times New Roman" panose="02020603050405020304" pitchFamily="18" charset="0"/>
              </a:rPr>
              <a:t>Esca(Black measles</a:t>
            </a:r>
            <a:r>
              <a:rPr lang="en-IN" dirty="0" smtClean="0">
                <a:solidFill>
                  <a:schemeClr val="accent6">
                    <a:lumMod val="75000"/>
                  </a:schemeClr>
                </a:solidFill>
                <a:latin typeface="Times New Roman" panose="02020603050405020304" pitchFamily="18" charset="0"/>
                <a:cs typeface="Times New Roman" panose="02020603050405020304" pitchFamily="18" charset="0"/>
              </a:rPr>
              <a:t>)</a:t>
            </a:r>
          </a:p>
          <a:p>
            <a:pPr marL="0" indent="0">
              <a:lnSpc>
                <a:spcPct val="120000"/>
              </a:lnSpc>
              <a:buNone/>
            </a:pPr>
            <a:r>
              <a:rPr lang="en-IN" dirty="0" smtClean="0">
                <a:latin typeface="Times New Roman" panose="02020603050405020304" pitchFamily="18" charset="0"/>
                <a:cs typeface="Times New Roman" panose="02020603050405020304" pitchFamily="18" charset="0"/>
              </a:rPr>
              <a:t>Pathogen - fungus </a:t>
            </a:r>
            <a:r>
              <a:rPr lang="en-IN" dirty="0" err="1">
                <a:latin typeface="Times New Roman" panose="02020603050405020304" pitchFamily="18" charset="0"/>
                <a:cs typeface="Times New Roman" panose="02020603050405020304" pitchFamily="18" charset="0"/>
              </a:rPr>
              <a:t>Phaeoacremonium</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aleophilum</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Phaeomoniella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chlamydospora</a:t>
            </a:r>
            <a:r>
              <a:rPr lang="en-IN" dirty="0">
                <a:latin typeface="Times New Roman" panose="02020603050405020304" pitchFamily="18" charset="0"/>
                <a:cs typeface="Times New Roman" panose="02020603050405020304" pitchFamily="18" charset="0"/>
              </a:rPr>
              <a:t>, and </a:t>
            </a:r>
            <a:r>
              <a:rPr lang="en-IN" dirty="0" err="1">
                <a:latin typeface="Times New Roman" panose="02020603050405020304" pitchFamily="18" charset="0"/>
                <a:cs typeface="Times New Roman" panose="02020603050405020304" pitchFamily="18" charset="0"/>
              </a:rPr>
              <a:t>Fomitiporia</a:t>
            </a:r>
            <a:r>
              <a:rPr lang="en-IN" dirty="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mediterranea</a:t>
            </a:r>
            <a:endParaRPr lang="en-IN" dirty="0" smtClean="0">
              <a:latin typeface="Times New Roman" panose="02020603050405020304" pitchFamily="18" charset="0"/>
              <a:cs typeface="Times New Roman" panose="02020603050405020304" pitchFamily="18" charset="0"/>
            </a:endParaRPr>
          </a:p>
          <a:p>
            <a:pPr marL="0" indent="0">
              <a:lnSpc>
                <a:spcPct val="120000"/>
              </a:lnSpc>
              <a:buNone/>
            </a:pPr>
            <a:r>
              <a:rPr lang="en-IN" dirty="0" smtClean="0">
                <a:latin typeface="Times New Roman" panose="02020603050405020304" pitchFamily="18" charset="0"/>
                <a:cs typeface="Times New Roman" panose="02020603050405020304" pitchFamily="18" charset="0"/>
              </a:rPr>
              <a:t>Symptoms - </a:t>
            </a:r>
            <a:r>
              <a:rPr lang="en-IN" dirty="0">
                <a:latin typeface="Times New Roman" panose="02020603050405020304" pitchFamily="18" charset="0"/>
                <a:cs typeface="Times New Roman" panose="02020603050405020304" pitchFamily="18" charset="0"/>
              </a:rPr>
              <a:t>Red cultivars will have red regions followed by necrosis, whilst white cultivars will have chlorosis followed by necrosis. Early spring signs include shoot tip dieback, leaf yellowing, and, in severe cases, complete defoliation.</a:t>
            </a:r>
            <a:endParaRPr lang="en-US" dirty="0">
              <a:latin typeface="Times New Roman" panose="02020603050405020304" pitchFamily="18" charset="0"/>
              <a:cs typeface="Times New Roman" panose="02020603050405020304" pitchFamily="18" charset="0"/>
            </a:endParaRPr>
          </a:p>
          <a:p>
            <a:pPr>
              <a:lnSpc>
                <a:spcPct val="120000"/>
              </a:lnSpc>
            </a:pPr>
            <a:r>
              <a:rPr lang="en-IN" dirty="0">
                <a:solidFill>
                  <a:schemeClr val="accent6">
                    <a:lumMod val="75000"/>
                  </a:schemeClr>
                </a:solidFill>
                <a:latin typeface="Times New Roman" panose="02020603050405020304" pitchFamily="18" charset="0"/>
                <a:cs typeface="Times New Roman" panose="02020603050405020304" pitchFamily="18" charset="0"/>
              </a:rPr>
              <a:t>Leaf blight (</a:t>
            </a:r>
            <a:r>
              <a:rPr lang="en-IN" dirty="0" err="1">
                <a:solidFill>
                  <a:schemeClr val="accent6">
                    <a:lumMod val="75000"/>
                  </a:schemeClr>
                </a:solidFill>
                <a:latin typeface="Times New Roman" panose="02020603050405020304" pitchFamily="18" charset="0"/>
                <a:cs typeface="Times New Roman" panose="02020603050405020304" pitchFamily="18" charset="0"/>
              </a:rPr>
              <a:t>Isariopsis</a:t>
            </a:r>
            <a:r>
              <a:rPr lang="en-IN" dirty="0">
                <a:solidFill>
                  <a:schemeClr val="accent6">
                    <a:lumMod val="75000"/>
                  </a:schemeClr>
                </a:solidFill>
                <a:latin typeface="Times New Roman" panose="02020603050405020304" pitchFamily="18" charset="0"/>
                <a:cs typeface="Times New Roman" panose="02020603050405020304" pitchFamily="18" charset="0"/>
              </a:rPr>
              <a:t> leaf </a:t>
            </a:r>
            <a:r>
              <a:rPr lang="en-IN" dirty="0" smtClean="0">
                <a:solidFill>
                  <a:schemeClr val="accent6">
                    <a:lumMod val="75000"/>
                  </a:schemeClr>
                </a:solidFill>
                <a:latin typeface="Times New Roman" panose="02020603050405020304" pitchFamily="18" charset="0"/>
                <a:cs typeface="Times New Roman" panose="02020603050405020304" pitchFamily="18" charset="0"/>
              </a:rPr>
              <a:t>spot)</a:t>
            </a:r>
          </a:p>
          <a:p>
            <a:pPr marL="0" indent="0">
              <a:lnSpc>
                <a:spcPct val="120000"/>
              </a:lnSpc>
              <a:buNone/>
            </a:pPr>
            <a:r>
              <a:rPr lang="en-IN" dirty="0" smtClean="0">
                <a:latin typeface="Times New Roman" panose="02020603050405020304" pitchFamily="18" charset="0"/>
                <a:cs typeface="Times New Roman" panose="02020603050405020304" pitchFamily="18" charset="0"/>
              </a:rPr>
              <a:t>Pathogen - </a:t>
            </a:r>
            <a:r>
              <a:rPr lang="en-IN" dirty="0" err="1">
                <a:latin typeface="Times New Roman" panose="02020603050405020304" pitchFamily="18" charset="0"/>
                <a:cs typeface="Times New Roman" panose="02020603050405020304" pitchFamily="18" charset="0"/>
              </a:rPr>
              <a:t>Pseudocercospora</a:t>
            </a:r>
            <a:r>
              <a:rPr lang="en-IN" dirty="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vitis</a:t>
            </a:r>
            <a:endParaRPr lang="en-IN" dirty="0" smtClean="0">
              <a:latin typeface="Times New Roman" panose="02020603050405020304" pitchFamily="18" charset="0"/>
              <a:cs typeface="Times New Roman" panose="02020603050405020304" pitchFamily="18" charset="0"/>
            </a:endParaRPr>
          </a:p>
          <a:p>
            <a:pPr marL="0" indent="0">
              <a:lnSpc>
                <a:spcPct val="120000"/>
              </a:lnSpc>
              <a:buNone/>
            </a:pPr>
            <a:r>
              <a:rPr lang="en-IN" dirty="0" smtClean="0">
                <a:latin typeface="Times New Roman" panose="02020603050405020304" pitchFamily="18" charset="0"/>
                <a:cs typeface="Times New Roman" panose="02020603050405020304" pitchFamily="18" charset="0"/>
              </a:rPr>
              <a:t>Symptoms - </a:t>
            </a:r>
            <a:r>
              <a:rPr lang="en-IN" dirty="0">
                <a:latin typeface="Times New Roman" panose="02020603050405020304" pitchFamily="18" charset="0"/>
                <a:cs typeface="Times New Roman" panose="02020603050405020304" pitchFamily="18" charset="0"/>
              </a:rPr>
              <a:t>symptom similar to black rot but the entire clusters will collapse.</a:t>
            </a:r>
            <a:endParaRPr lang="en-US" dirty="0">
              <a:latin typeface="Times New Roman" panose="02020603050405020304" pitchFamily="18" charset="0"/>
              <a:cs typeface="Times New Roman" panose="02020603050405020304" pitchFamily="18" charset="0"/>
            </a:endParaRPr>
          </a:p>
          <a:p>
            <a:pPr lvl="0"/>
            <a:endParaRPr lang="en-IN" b="1" u="sng"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3794" y="1027906"/>
            <a:ext cx="1420483" cy="142048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3538" y="2771627"/>
            <a:ext cx="1420482" cy="142048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63486" y="4515347"/>
            <a:ext cx="1741098" cy="1741098"/>
          </a:xfrm>
          <a:prstGeom prst="rect">
            <a:avLst/>
          </a:prstGeom>
        </p:spPr>
      </p:pic>
    </p:spTree>
    <p:extLst>
      <p:ext uri="{BB962C8B-B14F-4D97-AF65-F5344CB8AC3E}">
        <p14:creationId xmlns:p14="http://schemas.microsoft.com/office/powerpoint/2010/main" val="40033529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t-IT" sz="2400" dirty="0">
                <a:latin typeface="Times New Roman" panose="02020603050405020304" pitchFamily="18" charset="0"/>
                <a:cs typeface="Times New Roman" panose="02020603050405020304" pitchFamily="18" charset="0"/>
              </a:rPr>
              <a:t>P</a:t>
            </a:r>
            <a:r>
              <a:rPr lang="it-IT" sz="2400" dirty="0" smtClean="0">
                <a:latin typeface="Times New Roman" panose="02020603050405020304" pitchFamily="18" charset="0"/>
                <a:cs typeface="Times New Roman" panose="02020603050405020304" pitchFamily="18" charset="0"/>
              </a:rPr>
              <a:t>otato</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8150525" cy="4351338"/>
          </a:xfrm>
        </p:spPr>
        <p:txBody>
          <a:bodyPr>
            <a:noAutofit/>
          </a:bodyPr>
          <a:lstStyle/>
          <a:p>
            <a:pPr lvl="0">
              <a:lnSpc>
                <a:spcPct val="120000"/>
              </a:lnSpc>
            </a:pPr>
            <a:r>
              <a:rPr lang="en-IN" sz="1800" dirty="0">
                <a:solidFill>
                  <a:schemeClr val="accent6">
                    <a:lumMod val="75000"/>
                  </a:schemeClr>
                </a:solidFill>
                <a:latin typeface="Times New Roman" panose="02020603050405020304" pitchFamily="18" charset="0"/>
                <a:cs typeface="Times New Roman" panose="02020603050405020304" pitchFamily="18" charset="0"/>
              </a:rPr>
              <a:t>Early </a:t>
            </a:r>
            <a:r>
              <a:rPr lang="en-IN" sz="1800" dirty="0" smtClean="0">
                <a:solidFill>
                  <a:schemeClr val="accent6">
                    <a:lumMod val="75000"/>
                  </a:schemeClr>
                </a:solidFill>
                <a:latin typeface="Times New Roman" panose="02020603050405020304" pitchFamily="18" charset="0"/>
                <a:cs typeface="Times New Roman" panose="02020603050405020304" pitchFamily="18" charset="0"/>
              </a:rPr>
              <a:t>blight</a:t>
            </a:r>
          </a:p>
          <a:p>
            <a:pPr marL="0" lvl="0" indent="0">
              <a:lnSpc>
                <a:spcPct val="120000"/>
              </a:lnSpc>
              <a:buNone/>
            </a:pPr>
            <a:r>
              <a:rPr lang="en-IN" sz="1800" dirty="0" smtClean="0">
                <a:latin typeface="Times New Roman" panose="02020603050405020304" pitchFamily="18" charset="0"/>
                <a:cs typeface="Times New Roman" panose="02020603050405020304" pitchFamily="18" charset="0"/>
              </a:rPr>
              <a:t>Pathogen= </a:t>
            </a:r>
            <a:r>
              <a:rPr lang="en-IN" sz="1800" dirty="0" err="1">
                <a:latin typeface="Times New Roman" panose="02020603050405020304" pitchFamily="18" charset="0"/>
                <a:cs typeface="Times New Roman" panose="02020603050405020304" pitchFamily="18" charset="0"/>
              </a:rPr>
              <a:t>Alternaria</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solani</a:t>
            </a:r>
            <a:r>
              <a:rPr lang="en-IN" sz="1800" dirty="0">
                <a:latin typeface="Times New Roman" panose="02020603050405020304" pitchFamily="18" charset="0"/>
                <a:cs typeface="Times New Roman" panose="02020603050405020304" pitchFamily="18" charset="0"/>
              </a:rPr>
              <a:t> </a:t>
            </a:r>
            <a:endParaRPr lang="en-IN" sz="1800" dirty="0" smtClean="0">
              <a:latin typeface="Times New Roman" panose="02020603050405020304" pitchFamily="18" charset="0"/>
              <a:cs typeface="Times New Roman" panose="02020603050405020304" pitchFamily="18" charset="0"/>
            </a:endParaRPr>
          </a:p>
          <a:p>
            <a:pPr marL="0" lvl="0" indent="0">
              <a:lnSpc>
                <a:spcPct val="120000"/>
              </a:lnSpc>
              <a:buNone/>
            </a:pPr>
            <a:r>
              <a:rPr lang="en-IN" sz="1800" dirty="0" smtClean="0">
                <a:latin typeface="Times New Roman" panose="02020603050405020304" pitchFamily="18" charset="0"/>
                <a:cs typeface="Times New Roman" panose="02020603050405020304" pitchFamily="18" charset="0"/>
              </a:rPr>
              <a:t>Symptoms= </a:t>
            </a:r>
            <a:r>
              <a:rPr lang="en-IN" sz="1800" dirty="0">
                <a:latin typeface="Times New Roman" panose="02020603050405020304" pitchFamily="18" charset="0"/>
                <a:cs typeface="Times New Roman" panose="02020603050405020304" pitchFamily="18" charset="0"/>
              </a:rPr>
              <a:t>Tuber symptoms of early blight include circular to irregular lesions that are slightly sunken and often surrounded by a raised purple to dark brown border. These lesions reduce the quality and marketability of fresh market tubers</a:t>
            </a:r>
            <a:endParaRPr lang="en-IN" sz="1800" dirty="0" smtClean="0">
              <a:latin typeface="Times New Roman" panose="02020603050405020304" pitchFamily="18" charset="0"/>
              <a:cs typeface="Times New Roman" panose="02020603050405020304" pitchFamily="18" charset="0"/>
            </a:endParaRPr>
          </a:p>
          <a:p>
            <a:pPr>
              <a:lnSpc>
                <a:spcPct val="120000"/>
              </a:lnSpc>
            </a:pPr>
            <a:r>
              <a:rPr lang="en-IN" sz="1800" dirty="0">
                <a:solidFill>
                  <a:schemeClr val="accent6">
                    <a:lumMod val="75000"/>
                  </a:schemeClr>
                </a:solidFill>
                <a:latin typeface="Times New Roman" panose="02020603050405020304" pitchFamily="18" charset="0"/>
                <a:cs typeface="Times New Roman" panose="02020603050405020304" pitchFamily="18" charset="0"/>
              </a:rPr>
              <a:t>Late </a:t>
            </a:r>
            <a:r>
              <a:rPr lang="en-IN" sz="1800" dirty="0" smtClean="0">
                <a:solidFill>
                  <a:schemeClr val="accent6">
                    <a:lumMod val="75000"/>
                  </a:schemeClr>
                </a:solidFill>
                <a:latin typeface="Times New Roman" panose="02020603050405020304" pitchFamily="18" charset="0"/>
                <a:cs typeface="Times New Roman" panose="02020603050405020304" pitchFamily="18" charset="0"/>
              </a:rPr>
              <a:t>blight</a:t>
            </a:r>
          </a:p>
          <a:p>
            <a:pPr marL="0" indent="0">
              <a:lnSpc>
                <a:spcPct val="120000"/>
              </a:lnSpc>
              <a:buNone/>
            </a:pPr>
            <a:r>
              <a:rPr lang="en-IN" sz="1800" dirty="0" smtClean="0">
                <a:latin typeface="Times New Roman" panose="02020603050405020304" pitchFamily="18" charset="0"/>
                <a:cs typeface="Times New Roman" panose="02020603050405020304" pitchFamily="18" charset="0"/>
              </a:rPr>
              <a:t>Pathogen= </a:t>
            </a:r>
            <a:r>
              <a:rPr lang="en-IN" sz="1800" dirty="0" err="1">
                <a:latin typeface="Times New Roman" panose="02020603050405020304" pitchFamily="18" charset="0"/>
                <a:cs typeface="Times New Roman" panose="02020603050405020304" pitchFamily="18" charset="0"/>
              </a:rPr>
              <a:t>Phytophthora</a:t>
            </a:r>
            <a:r>
              <a:rPr lang="en-IN" sz="1800" dirty="0">
                <a:latin typeface="Times New Roman" panose="02020603050405020304" pitchFamily="18" charset="0"/>
                <a:cs typeface="Times New Roman" panose="02020603050405020304" pitchFamily="18" charset="0"/>
              </a:rPr>
              <a:t> </a:t>
            </a:r>
            <a:r>
              <a:rPr lang="en-IN" sz="1800" dirty="0" err="1" smtClean="0">
                <a:latin typeface="Times New Roman" panose="02020603050405020304" pitchFamily="18" charset="0"/>
                <a:cs typeface="Times New Roman" panose="02020603050405020304" pitchFamily="18" charset="0"/>
              </a:rPr>
              <a:t>infestans</a:t>
            </a:r>
            <a:endParaRPr lang="en-IN" sz="1800" dirty="0" smtClean="0">
              <a:latin typeface="Times New Roman" panose="02020603050405020304" pitchFamily="18" charset="0"/>
              <a:cs typeface="Times New Roman" panose="02020603050405020304" pitchFamily="18" charset="0"/>
            </a:endParaRPr>
          </a:p>
          <a:p>
            <a:pPr marL="0" indent="0">
              <a:lnSpc>
                <a:spcPct val="120000"/>
              </a:lnSpc>
              <a:buNone/>
            </a:pPr>
            <a:r>
              <a:rPr lang="en-IN" sz="1800" dirty="0" err="1" smtClean="0">
                <a:latin typeface="Times New Roman" panose="02020603050405020304" pitchFamily="18" charset="0"/>
                <a:cs typeface="Times New Roman" panose="02020603050405020304" pitchFamily="18" charset="0"/>
              </a:rPr>
              <a:t>Symptons</a:t>
            </a:r>
            <a:r>
              <a:rPr lang="en-IN" sz="1800" dirty="0" smtClean="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small light to dark green circular to irregular-shaped water-soaked lesions on the potato plant’s leaves</a:t>
            </a:r>
            <a:endParaRPr lang="en-US"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84898" y="967297"/>
            <a:ext cx="2198298" cy="219829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4847" y="3676291"/>
            <a:ext cx="2438400" cy="2438400"/>
          </a:xfrm>
          <a:prstGeom prst="rect">
            <a:avLst/>
          </a:prstGeom>
        </p:spPr>
      </p:pic>
    </p:spTree>
    <p:extLst>
      <p:ext uri="{BB962C8B-B14F-4D97-AF65-F5344CB8AC3E}">
        <p14:creationId xmlns:p14="http://schemas.microsoft.com/office/powerpoint/2010/main" val="28157708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t-IT" sz="2400" dirty="0">
                <a:latin typeface="Times New Roman" panose="02020603050405020304" pitchFamily="18" charset="0"/>
                <a:cs typeface="Times New Roman" panose="02020603050405020304" pitchFamily="18" charset="0"/>
              </a:rPr>
              <a:t>T</a:t>
            </a:r>
            <a:r>
              <a:rPr lang="it-IT" sz="2400" dirty="0" smtClean="0">
                <a:latin typeface="Times New Roman" panose="02020603050405020304" pitchFamily="18" charset="0"/>
                <a:cs typeface="Times New Roman" panose="02020603050405020304" pitchFamily="18" charset="0"/>
              </a:rPr>
              <a:t>omato</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0562" y="1523192"/>
            <a:ext cx="7719204" cy="4351338"/>
          </a:xfrm>
        </p:spPr>
        <p:txBody>
          <a:bodyPr>
            <a:noAutofit/>
          </a:bodyPr>
          <a:lstStyle/>
          <a:p>
            <a:pPr lvl="0">
              <a:lnSpc>
                <a:spcPct val="100000"/>
              </a:lnSpc>
            </a:pPr>
            <a:r>
              <a:rPr lang="en-IN" sz="1400" dirty="0">
                <a:solidFill>
                  <a:schemeClr val="accent6">
                    <a:lumMod val="75000"/>
                  </a:schemeClr>
                </a:solidFill>
                <a:latin typeface="Times New Roman" panose="02020603050405020304" pitchFamily="18" charset="0"/>
                <a:cs typeface="Times New Roman" panose="02020603050405020304" pitchFamily="18" charset="0"/>
              </a:rPr>
              <a:t>Bacterial </a:t>
            </a:r>
            <a:r>
              <a:rPr lang="en-IN" sz="1400" dirty="0" smtClean="0">
                <a:solidFill>
                  <a:schemeClr val="accent6">
                    <a:lumMod val="75000"/>
                  </a:schemeClr>
                </a:solidFill>
                <a:latin typeface="Times New Roman" panose="02020603050405020304" pitchFamily="18" charset="0"/>
                <a:cs typeface="Times New Roman" panose="02020603050405020304" pitchFamily="18" charset="0"/>
              </a:rPr>
              <a:t>spot</a:t>
            </a:r>
          </a:p>
          <a:p>
            <a:pPr marL="0" lvl="0" indent="0">
              <a:lnSpc>
                <a:spcPct val="100000"/>
              </a:lnSpc>
              <a:buNone/>
            </a:pPr>
            <a:r>
              <a:rPr lang="en-IN" sz="1400" dirty="0" smtClean="0">
                <a:latin typeface="Times New Roman" panose="02020603050405020304" pitchFamily="18" charset="0"/>
                <a:cs typeface="Times New Roman" panose="02020603050405020304" pitchFamily="18" charset="0"/>
              </a:rPr>
              <a:t>Pathogen - </a:t>
            </a:r>
            <a:r>
              <a:rPr lang="en-IN" sz="1400" dirty="0" err="1" smtClean="0">
                <a:latin typeface="Times New Roman" panose="02020603050405020304" pitchFamily="18" charset="0"/>
                <a:cs typeface="Times New Roman" panose="02020603050405020304" pitchFamily="18" charset="0"/>
              </a:rPr>
              <a:t>Xanthomonas</a:t>
            </a:r>
            <a:r>
              <a:rPr lang="en-IN" sz="1400" dirty="0" smtClean="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vesicatoria</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Xanthomonas</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euvesicatoria</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Xanthomonas</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gardneri</a:t>
            </a:r>
            <a:r>
              <a:rPr lang="en-IN" sz="1400" dirty="0">
                <a:latin typeface="Times New Roman" panose="02020603050405020304" pitchFamily="18" charset="0"/>
                <a:cs typeface="Times New Roman" panose="02020603050405020304" pitchFamily="18" charset="0"/>
              </a:rPr>
              <a:t>, and </a:t>
            </a:r>
            <a:r>
              <a:rPr lang="en-IN" sz="1400" dirty="0" err="1">
                <a:latin typeface="Times New Roman" panose="02020603050405020304" pitchFamily="18" charset="0"/>
                <a:cs typeface="Times New Roman" panose="02020603050405020304" pitchFamily="18" charset="0"/>
              </a:rPr>
              <a:t>Xanthomonas</a:t>
            </a:r>
            <a:r>
              <a:rPr lang="en-IN" sz="1400" dirty="0">
                <a:latin typeface="Times New Roman" panose="02020603050405020304" pitchFamily="18" charset="0"/>
                <a:cs typeface="Times New Roman" panose="02020603050405020304" pitchFamily="18" charset="0"/>
              </a:rPr>
              <a:t> </a:t>
            </a:r>
            <a:r>
              <a:rPr lang="en-IN" sz="1400" dirty="0" err="1" smtClean="0">
                <a:latin typeface="Times New Roman" panose="02020603050405020304" pitchFamily="18" charset="0"/>
                <a:cs typeface="Times New Roman" panose="02020603050405020304" pitchFamily="18" charset="0"/>
              </a:rPr>
              <a:t>perforans</a:t>
            </a:r>
            <a:endParaRPr lang="en-IN" sz="1400" dirty="0" smtClean="0">
              <a:latin typeface="Times New Roman" panose="02020603050405020304" pitchFamily="18" charset="0"/>
              <a:cs typeface="Times New Roman" panose="02020603050405020304" pitchFamily="18" charset="0"/>
            </a:endParaRPr>
          </a:p>
          <a:p>
            <a:pPr marL="0" lvl="0" indent="0">
              <a:lnSpc>
                <a:spcPct val="100000"/>
              </a:lnSpc>
              <a:buNone/>
            </a:pPr>
            <a:r>
              <a:rPr lang="en-IN" sz="1400" dirty="0" err="1" smtClean="0">
                <a:latin typeface="Times New Roman" panose="02020603050405020304" pitchFamily="18" charset="0"/>
                <a:cs typeface="Times New Roman" panose="02020603050405020304" pitchFamily="18" charset="0"/>
              </a:rPr>
              <a:t>Symproms</a:t>
            </a:r>
            <a:r>
              <a:rPr lang="en-IN" sz="1400" dirty="0">
                <a:latin typeface="Times New Roman" panose="02020603050405020304" pitchFamily="18" charset="0"/>
                <a:cs typeface="Times New Roman" panose="02020603050405020304" pitchFamily="18" charset="0"/>
              </a:rPr>
              <a:t> </a:t>
            </a:r>
            <a:r>
              <a:rPr lang="en-IN" sz="1400" dirty="0" smtClean="0">
                <a:latin typeface="Times New Roman" panose="02020603050405020304" pitchFamily="18" charset="0"/>
                <a:cs typeface="Times New Roman" panose="02020603050405020304" pitchFamily="18" charset="0"/>
              </a:rPr>
              <a:t>- circular </a:t>
            </a:r>
            <a:r>
              <a:rPr lang="en-IN" sz="1400" dirty="0">
                <a:latin typeface="Times New Roman" panose="02020603050405020304" pitchFamily="18" charset="0"/>
                <a:cs typeface="Times New Roman" panose="02020603050405020304" pitchFamily="18" charset="0"/>
              </a:rPr>
              <a:t>spots that are sometimes water-soaked (i.e., wet-looking). Spots may appear yellow-green at first, but as they age, they darken to a brownish-red colour.</a:t>
            </a:r>
            <a:endParaRPr lang="en-IN" sz="1400" dirty="0" smtClean="0">
              <a:latin typeface="Times New Roman" panose="02020603050405020304" pitchFamily="18" charset="0"/>
              <a:cs typeface="Times New Roman" panose="02020603050405020304" pitchFamily="18" charset="0"/>
            </a:endParaRPr>
          </a:p>
          <a:p>
            <a:pPr>
              <a:lnSpc>
                <a:spcPct val="100000"/>
              </a:lnSpc>
            </a:pPr>
            <a:r>
              <a:rPr lang="en-IN" sz="1400" dirty="0">
                <a:solidFill>
                  <a:schemeClr val="accent6">
                    <a:lumMod val="75000"/>
                  </a:schemeClr>
                </a:solidFill>
                <a:latin typeface="Times New Roman" panose="02020603050405020304" pitchFamily="18" charset="0"/>
                <a:cs typeface="Times New Roman" panose="02020603050405020304" pitchFamily="18" charset="0"/>
              </a:rPr>
              <a:t>Early </a:t>
            </a:r>
            <a:r>
              <a:rPr lang="en-IN" sz="1400" dirty="0" smtClean="0">
                <a:solidFill>
                  <a:schemeClr val="accent6">
                    <a:lumMod val="75000"/>
                  </a:schemeClr>
                </a:solidFill>
                <a:latin typeface="Times New Roman" panose="02020603050405020304" pitchFamily="18" charset="0"/>
                <a:cs typeface="Times New Roman" panose="02020603050405020304" pitchFamily="18" charset="0"/>
              </a:rPr>
              <a:t>blight</a:t>
            </a:r>
          </a:p>
          <a:p>
            <a:pPr marL="0" indent="0">
              <a:lnSpc>
                <a:spcPct val="100000"/>
              </a:lnSpc>
              <a:buNone/>
            </a:pPr>
            <a:r>
              <a:rPr lang="en-IN" sz="1400" dirty="0" smtClean="0">
                <a:latin typeface="Times New Roman" panose="02020603050405020304" pitchFamily="18" charset="0"/>
                <a:cs typeface="Times New Roman" panose="02020603050405020304" pitchFamily="18" charset="0"/>
              </a:rPr>
              <a:t>Pathogen - </a:t>
            </a:r>
            <a:r>
              <a:rPr lang="en-IN" sz="1400" dirty="0" err="1" smtClean="0">
                <a:latin typeface="Times New Roman" panose="02020603050405020304" pitchFamily="18" charset="0"/>
                <a:cs typeface="Times New Roman" panose="02020603050405020304" pitchFamily="18" charset="0"/>
              </a:rPr>
              <a:t>Alternaria</a:t>
            </a:r>
            <a:r>
              <a:rPr lang="en-IN" sz="1400" dirty="0" smtClean="0">
                <a:latin typeface="Times New Roman" panose="02020603050405020304" pitchFamily="18" charset="0"/>
                <a:cs typeface="Times New Roman" panose="02020603050405020304" pitchFamily="18" charset="0"/>
              </a:rPr>
              <a:t> </a:t>
            </a:r>
            <a:r>
              <a:rPr lang="en-IN" sz="1400" dirty="0" err="1" smtClean="0">
                <a:latin typeface="Times New Roman" panose="02020603050405020304" pitchFamily="18" charset="0"/>
                <a:cs typeface="Times New Roman" panose="02020603050405020304" pitchFamily="18" charset="0"/>
              </a:rPr>
              <a:t>linariae</a:t>
            </a:r>
            <a:endParaRPr lang="en-IN" sz="1400" dirty="0" smtClean="0">
              <a:latin typeface="Times New Roman" panose="02020603050405020304" pitchFamily="18" charset="0"/>
              <a:cs typeface="Times New Roman" panose="02020603050405020304" pitchFamily="18" charset="0"/>
            </a:endParaRPr>
          </a:p>
          <a:p>
            <a:pPr marL="0" indent="0">
              <a:lnSpc>
                <a:spcPct val="100000"/>
              </a:lnSpc>
              <a:buNone/>
            </a:pPr>
            <a:r>
              <a:rPr lang="en-IN" sz="1400" dirty="0" smtClean="0">
                <a:latin typeface="Times New Roman" panose="02020603050405020304" pitchFamily="18" charset="0"/>
                <a:cs typeface="Times New Roman" panose="02020603050405020304" pitchFamily="18" charset="0"/>
              </a:rPr>
              <a:t>Symptoms - Lesions </a:t>
            </a:r>
            <a:r>
              <a:rPr lang="en-IN" sz="1400" dirty="0">
                <a:latin typeface="Times New Roman" panose="02020603050405020304" pitchFamily="18" charset="0"/>
                <a:cs typeface="Times New Roman" panose="02020603050405020304" pitchFamily="18" charset="0"/>
              </a:rPr>
              <a:t>appear as little brownish-black spots on lower leaves that can grow to be 1/4 to 1/2 inches in diameter with typical concentric rings in the darkened area. The area around the lesions may turn yellow, and the entire leaf may turn yellow as the disease spreads. Lesions on the upper leaves and defoliation in the bottom half of the plant may arise later, leaving the fruit vulnerable to sunscald</a:t>
            </a:r>
            <a:r>
              <a:rPr lang="en-IN" sz="1400" dirty="0" smtClean="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p>
            <a:pPr>
              <a:lnSpc>
                <a:spcPct val="100000"/>
              </a:lnSpc>
            </a:pPr>
            <a:r>
              <a:rPr lang="en-IN" sz="1400" dirty="0">
                <a:solidFill>
                  <a:schemeClr val="accent6">
                    <a:lumMod val="75000"/>
                  </a:schemeClr>
                </a:solidFill>
                <a:latin typeface="Times New Roman" panose="02020603050405020304" pitchFamily="18" charset="0"/>
                <a:cs typeface="Times New Roman" panose="02020603050405020304" pitchFamily="18" charset="0"/>
              </a:rPr>
              <a:t>Late </a:t>
            </a:r>
            <a:r>
              <a:rPr lang="en-IN" sz="1400" dirty="0" smtClean="0">
                <a:solidFill>
                  <a:schemeClr val="accent6">
                    <a:lumMod val="75000"/>
                  </a:schemeClr>
                </a:solidFill>
                <a:latin typeface="Times New Roman" panose="02020603050405020304" pitchFamily="18" charset="0"/>
                <a:cs typeface="Times New Roman" panose="02020603050405020304" pitchFamily="18" charset="0"/>
              </a:rPr>
              <a:t>blight</a:t>
            </a:r>
          </a:p>
          <a:p>
            <a:pPr marL="0" indent="0">
              <a:lnSpc>
                <a:spcPct val="100000"/>
              </a:lnSpc>
              <a:buNone/>
            </a:pPr>
            <a:r>
              <a:rPr lang="en-IN" sz="1400" dirty="0" smtClean="0">
                <a:latin typeface="Times New Roman" panose="02020603050405020304" pitchFamily="18" charset="0"/>
                <a:cs typeface="Times New Roman" panose="02020603050405020304" pitchFamily="18" charset="0"/>
              </a:rPr>
              <a:t>Pathogen - </a:t>
            </a:r>
            <a:r>
              <a:rPr lang="en-IN" sz="1400" dirty="0" err="1" smtClean="0">
                <a:latin typeface="Times New Roman" panose="02020603050405020304" pitchFamily="18" charset="0"/>
                <a:cs typeface="Times New Roman" panose="02020603050405020304" pitchFamily="18" charset="0"/>
              </a:rPr>
              <a:t>Phytophthora</a:t>
            </a:r>
            <a:r>
              <a:rPr lang="en-IN" sz="1400" dirty="0" smtClean="0">
                <a:latin typeface="Times New Roman" panose="02020603050405020304" pitchFamily="18" charset="0"/>
                <a:cs typeface="Times New Roman" panose="02020603050405020304" pitchFamily="18" charset="0"/>
              </a:rPr>
              <a:t> </a:t>
            </a:r>
            <a:r>
              <a:rPr lang="en-IN" sz="1400" dirty="0" err="1" smtClean="0">
                <a:latin typeface="Times New Roman" panose="02020603050405020304" pitchFamily="18" charset="0"/>
                <a:cs typeface="Times New Roman" panose="02020603050405020304" pitchFamily="18" charset="0"/>
              </a:rPr>
              <a:t>infestans</a:t>
            </a:r>
            <a:endParaRPr lang="en-IN" sz="1400" dirty="0" smtClean="0">
              <a:latin typeface="Times New Roman" panose="02020603050405020304" pitchFamily="18" charset="0"/>
              <a:cs typeface="Times New Roman" panose="02020603050405020304" pitchFamily="18" charset="0"/>
            </a:endParaRPr>
          </a:p>
          <a:p>
            <a:pPr marL="0" indent="0">
              <a:lnSpc>
                <a:spcPct val="100000"/>
              </a:lnSpc>
              <a:buNone/>
            </a:pPr>
            <a:r>
              <a:rPr lang="en-IN" sz="1400" dirty="0" smtClean="0">
                <a:latin typeface="Times New Roman" panose="02020603050405020304" pitchFamily="18" charset="0"/>
                <a:cs typeface="Times New Roman" panose="02020603050405020304" pitchFamily="18" charset="0"/>
              </a:rPr>
              <a:t>Symptoms - </a:t>
            </a:r>
            <a:r>
              <a:rPr lang="en-IN" sz="1400" dirty="0">
                <a:latin typeface="Times New Roman" panose="02020603050405020304" pitchFamily="18" charset="0"/>
                <a:cs typeface="Times New Roman" panose="02020603050405020304" pitchFamily="18" charset="0"/>
              </a:rPr>
              <a:t>During periods of high humidity, white cottony growth on the underside of the leaf, where sporangia form, may be evident. On both sides of the leaves, there are spots. </a:t>
            </a:r>
            <a:endParaRPr lang="en-US" sz="1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63641" y="662707"/>
            <a:ext cx="1720970" cy="172097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53910" y="2681259"/>
            <a:ext cx="1662022" cy="166202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48468" y="4640863"/>
            <a:ext cx="1825924" cy="1825924"/>
          </a:xfrm>
          <a:prstGeom prst="rect">
            <a:avLst/>
          </a:prstGeom>
        </p:spPr>
      </p:pic>
    </p:spTree>
    <p:extLst>
      <p:ext uri="{BB962C8B-B14F-4D97-AF65-F5344CB8AC3E}">
        <p14:creationId xmlns:p14="http://schemas.microsoft.com/office/powerpoint/2010/main" val="22441365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3310" y="365125"/>
            <a:ext cx="10515600" cy="1325563"/>
          </a:xfrm>
        </p:spPr>
        <p:txBody>
          <a:bodyPr>
            <a:normAutofit/>
          </a:bodyPr>
          <a:lstStyle/>
          <a:p>
            <a:pPr algn="ctr"/>
            <a:r>
              <a:rPr lang="en-US" dirty="0" smtClean="0">
                <a:solidFill>
                  <a:schemeClr val="accent6">
                    <a:lumMod val="75000"/>
                  </a:schemeClr>
                </a:solidFill>
                <a:latin typeface="Times New Roman" panose="02020603050405020304" pitchFamily="18" charset="0"/>
                <a:cs typeface="Times New Roman" panose="02020603050405020304" pitchFamily="18" charset="0"/>
              </a:rPr>
              <a:t>Result</a:t>
            </a:r>
            <a:endParaRPr lang="en-US"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04513" y="1782493"/>
            <a:ext cx="9542253" cy="4351338"/>
          </a:xfrm>
        </p:spPr>
        <p:txBody>
          <a:bodyPr>
            <a:normAutofit/>
          </a:bodyPr>
          <a:lstStyle/>
          <a:p>
            <a:pPr algn="ctr">
              <a:lnSpc>
                <a:spcPct val="100000"/>
              </a:lnSpc>
            </a:pPr>
            <a:r>
              <a:rPr lang="en-US" sz="2400" dirty="0" smtClean="0">
                <a:latin typeface="Times New Roman" panose="02020603050405020304" pitchFamily="18" charset="0"/>
                <a:cs typeface="Times New Roman" panose="02020603050405020304" pitchFamily="18" charset="0"/>
              </a:rPr>
              <a:t>We </a:t>
            </a:r>
            <a:r>
              <a:rPr lang="en-US" sz="2400" dirty="0">
                <a:latin typeface="Times New Roman" panose="02020603050405020304" pitchFamily="18" charset="0"/>
                <a:cs typeface="Times New Roman" panose="02020603050405020304" pitchFamily="18" charset="0"/>
              </a:rPr>
              <a:t>performed the </a:t>
            </a:r>
            <a:r>
              <a:rPr lang="en-US" sz="2400">
                <a:latin typeface="Times New Roman" panose="02020603050405020304" pitchFamily="18" charset="0"/>
                <a:cs typeface="Times New Roman" panose="02020603050405020304" pitchFamily="18" charset="0"/>
              </a:rPr>
              <a:t>test </a:t>
            </a:r>
            <a:r>
              <a:rPr lang="en-US" sz="2400" smtClean="0">
                <a:latin typeface="Times New Roman" panose="02020603050405020304" pitchFamily="18" charset="0"/>
                <a:cs typeface="Times New Roman" panose="02020603050405020304" pitchFamily="18" charset="0"/>
              </a:rPr>
              <a:t>on</a:t>
            </a:r>
            <a:r>
              <a:rPr lang="en-US" sz="240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various </a:t>
            </a:r>
            <a:r>
              <a:rPr lang="en-US" sz="2400" dirty="0">
                <a:latin typeface="Times New Roman" panose="02020603050405020304" pitchFamily="18" charset="0"/>
                <a:cs typeface="Times New Roman" panose="02020603050405020304" pitchFamily="18" charset="0"/>
              </a:rPr>
              <a:t>leaf </a:t>
            </a:r>
            <a:r>
              <a:rPr lang="en-US" sz="2400" dirty="0" smtClean="0">
                <a:latin typeface="Times New Roman" panose="02020603050405020304" pitchFamily="18" charset="0"/>
                <a:cs typeface="Times New Roman" panose="02020603050405020304" pitchFamily="18" charset="0"/>
              </a:rPr>
              <a:t>images with deep </a:t>
            </a:r>
            <a:r>
              <a:rPr lang="en-US" sz="2400" dirty="0">
                <a:latin typeface="Times New Roman" panose="02020603050405020304" pitchFamily="18" charset="0"/>
                <a:cs typeface="Times New Roman" panose="02020603050405020304" pitchFamily="18" charset="0"/>
              </a:rPr>
              <a:t>learning-based image recognition technology </a:t>
            </a:r>
            <a:r>
              <a:rPr lang="en-US" sz="2400" dirty="0" smtClean="0">
                <a:latin typeface="Times New Roman" panose="02020603050405020304" pitchFamily="18" charset="0"/>
                <a:cs typeface="Times New Roman" panose="02020603050405020304" pitchFamily="18" charset="0"/>
              </a:rPr>
              <a:t>using deep </a:t>
            </a:r>
            <a:r>
              <a:rPr lang="en-US" sz="2400" dirty="0">
                <a:latin typeface="Times New Roman" panose="02020603050405020304" pitchFamily="18" charset="0"/>
                <a:cs typeface="Times New Roman" panose="02020603050405020304" pitchFamily="18" charset="0"/>
              </a:rPr>
              <a:t>convolutional neural </a:t>
            </a:r>
            <a:r>
              <a:rPr lang="en-US" sz="2400" dirty="0" smtClean="0">
                <a:latin typeface="Times New Roman" panose="02020603050405020304" pitchFamily="18" charset="0"/>
                <a:cs typeface="Times New Roman" panose="02020603050405020304" pitchFamily="18" charset="0"/>
              </a:rPr>
              <a:t>networks, the </a:t>
            </a:r>
            <a:r>
              <a:rPr lang="en-US" sz="2400" dirty="0">
                <a:latin typeface="Times New Roman" panose="02020603050405020304" pitchFamily="18" charset="0"/>
                <a:cs typeface="Times New Roman" panose="02020603050405020304" pitchFamily="18" charset="0"/>
              </a:rPr>
              <a:t>most common deep learning </a:t>
            </a:r>
            <a:r>
              <a:rPr lang="en-US" sz="2400" dirty="0" smtClean="0">
                <a:latin typeface="Times New Roman" panose="02020603050405020304" pitchFamily="18" charset="0"/>
                <a:cs typeface="Times New Roman" panose="02020603050405020304" pitchFamily="18" charset="0"/>
              </a:rPr>
              <a:t>framework, and successfully detected </a:t>
            </a:r>
            <a:r>
              <a:rPr lang="en-US" sz="2400" smtClean="0">
                <a:latin typeface="Times New Roman" panose="02020603050405020304" pitchFamily="18" charset="0"/>
                <a:cs typeface="Times New Roman" panose="02020603050405020304" pitchFamily="18" charset="0"/>
              </a:rPr>
              <a:t>the </a:t>
            </a:r>
            <a:r>
              <a:rPr lang="en-US" sz="2400" smtClean="0">
                <a:latin typeface="Times New Roman" panose="02020603050405020304" pitchFamily="18" charset="0"/>
                <a:cs typeface="Times New Roman" panose="02020603050405020304" pitchFamily="18" charset="0"/>
              </a:rPr>
              <a:t>diseases.</a:t>
            </a:r>
            <a:endParaRPr lang="en-US" sz="2400" dirty="0" smtClean="0">
              <a:latin typeface="Times New Roman" panose="02020603050405020304" pitchFamily="18" charset="0"/>
              <a:cs typeface="Times New Roman" panose="02020603050405020304" pitchFamily="18" charset="0"/>
            </a:endParaRPr>
          </a:p>
          <a:p>
            <a:pPr algn="ctr">
              <a:lnSpc>
                <a:spcPct val="100000"/>
              </a:lnSpc>
            </a:pPr>
            <a:endParaRPr lang="en-US" sz="2400" dirty="0" smtClean="0">
              <a:latin typeface="Times New Roman" panose="02020603050405020304" pitchFamily="18" charset="0"/>
              <a:cs typeface="Times New Roman" panose="02020603050405020304" pitchFamily="18" charset="0"/>
            </a:endParaRPr>
          </a:p>
          <a:p>
            <a:pPr algn="ctr">
              <a:lnSpc>
                <a:spcPct val="100000"/>
              </a:lnSpc>
            </a:pPr>
            <a:r>
              <a:rPr lang="en-US" sz="2400" dirty="0" smtClean="0">
                <a:latin typeface="Times New Roman" panose="02020603050405020304" pitchFamily="18" charset="0"/>
                <a:cs typeface="Times New Roman" panose="02020603050405020304" pitchFamily="18" charset="0"/>
              </a:rPr>
              <a:t>The website can be accessed using this </a:t>
            </a:r>
            <a:r>
              <a:rPr lang="en-US" sz="2400" dirty="0">
                <a:latin typeface="Times New Roman" panose="02020603050405020304" pitchFamily="18" charset="0"/>
                <a:cs typeface="Times New Roman" panose="02020603050405020304" pitchFamily="18" charset="0"/>
              </a:rPr>
              <a:t>l</a:t>
            </a:r>
            <a:r>
              <a:rPr lang="en-US" sz="2400" dirty="0" smtClean="0">
                <a:latin typeface="Times New Roman" panose="02020603050405020304" pitchFamily="18" charset="0"/>
                <a:cs typeface="Times New Roman" panose="02020603050405020304" pitchFamily="18" charset="0"/>
              </a:rPr>
              <a:t>ink:- </a:t>
            </a:r>
            <a:r>
              <a:rPr lang="en-US" sz="2400" dirty="0" smtClean="0">
                <a:latin typeface="Times New Roman" panose="02020603050405020304" pitchFamily="18" charset="0"/>
                <a:cs typeface="Times New Roman" panose="02020603050405020304" pitchFamily="18" charset="0"/>
                <a:hlinkClick r:id="rId2"/>
              </a:rPr>
              <a:t>http://predict2105.herokuapp.com/</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1845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453" y="2564861"/>
            <a:ext cx="10515600" cy="1325563"/>
          </a:xfrm>
        </p:spPr>
        <p:txBody>
          <a:bodyPr>
            <a:normAutofit/>
          </a:bodyPr>
          <a:lstStyle/>
          <a:p>
            <a:pPr algn="ctr"/>
            <a:r>
              <a:rPr lang="en-US" sz="6600" dirty="0" smtClean="0">
                <a:solidFill>
                  <a:schemeClr val="accent6">
                    <a:lumMod val="75000"/>
                  </a:schemeClr>
                </a:solidFill>
                <a:latin typeface="Times New Roman" panose="02020603050405020304" pitchFamily="18" charset="0"/>
                <a:cs typeface="Times New Roman" panose="02020603050405020304" pitchFamily="18" charset="0"/>
              </a:rPr>
              <a:t>Thank you</a:t>
            </a:r>
            <a:endParaRPr lang="en-US" sz="6600" dirty="0">
              <a:solidFill>
                <a:schemeClr val="accent6">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05322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solidFill>
                  <a:schemeClr val="accent6">
                    <a:lumMod val="75000"/>
                  </a:schemeClr>
                </a:solidFill>
                <a:latin typeface="Times New Roman" panose="02020603050405020304" pitchFamily="18" charset="0"/>
                <a:cs typeface="Times New Roman" panose="02020603050405020304" pitchFamily="18" charset="0"/>
              </a:rPr>
              <a:t>Presented by :</a:t>
            </a:r>
            <a:endParaRPr lang="en-US" sz="4000"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ctr">
              <a:lnSpc>
                <a:spcPct val="150000"/>
              </a:lnSpc>
            </a:pPr>
            <a:r>
              <a:rPr lang="en-US" dirty="0" err="1" smtClean="0">
                <a:latin typeface="Times New Roman" panose="02020603050405020304" pitchFamily="18" charset="0"/>
                <a:cs typeface="Times New Roman" panose="02020603050405020304" pitchFamily="18" charset="0"/>
              </a:rPr>
              <a:t>Banothu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Sathish</a:t>
            </a:r>
            <a:r>
              <a:rPr lang="en-US" dirty="0" smtClean="0">
                <a:latin typeface="Times New Roman" panose="02020603050405020304" pitchFamily="18" charset="0"/>
                <a:cs typeface="Times New Roman" panose="02020603050405020304" pitchFamily="18" charset="0"/>
              </a:rPr>
              <a:t> , 181120</a:t>
            </a:r>
            <a:r>
              <a:rPr lang="en-US" dirty="0" smtClean="0">
                <a:solidFill>
                  <a:schemeClr val="accent6"/>
                </a:solidFill>
                <a:latin typeface="Times New Roman" panose="02020603050405020304" pitchFamily="18" charset="0"/>
                <a:cs typeface="Times New Roman" panose="02020603050405020304" pitchFamily="18" charset="0"/>
              </a:rPr>
              <a:t>12</a:t>
            </a:r>
          </a:p>
          <a:p>
            <a:pPr algn="ctr">
              <a:lnSpc>
                <a:spcPct val="150000"/>
              </a:lnSpc>
            </a:pPr>
            <a:r>
              <a:rPr lang="en-US" dirty="0" smtClean="0">
                <a:latin typeface="Times New Roman" panose="02020603050405020304" pitchFamily="18" charset="0"/>
                <a:cs typeface="Times New Roman" panose="02020603050405020304" pitchFamily="18" charset="0"/>
              </a:rPr>
              <a:t>Bansuri Rajwade, 181120</a:t>
            </a:r>
            <a:r>
              <a:rPr lang="en-US" dirty="0" smtClean="0">
                <a:solidFill>
                  <a:schemeClr val="accent6"/>
                </a:solidFill>
                <a:latin typeface="Times New Roman" panose="02020603050405020304" pitchFamily="18" charset="0"/>
                <a:cs typeface="Times New Roman" panose="02020603050405020304" pitchFamily="18" charset="0"/>
              </a:rPr>
              <a:t>13</a:t>
            </a:r>
          </a:p>
          <a:p>
            <a:pPr algn="ctr">
              <a:lnSpc>
                <a:spcPct val="150000"/>
              </a:lnSpc>
            </a:pPr>
            <a:r>
              <a:rPr lang="en-US" dirty="0" err="1" smtClean="0">
                <a:latin typeface="Times New Roman" panose="02020603050405020304" pitchFamily="18" charset="0"/>
                <a:cs typeface="Times New Roman" panose="02020603050405020304" pitchFamily="18" charset="0"/>
              </a:rPr>
              <a:t>Bhavesh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Wadhwani</a:t>
            </a:r>
            <a:r>
              <a:rPr lang="en-US" dirty="0" smtClean="0">
                <a:latin typeface="Times New Roman" panose="02020603050405020304" pitchFamily="18" charset="0"/>
                <a:cs typeface="Times New Roman" panose="02020603050405020304" pitchFamily="18" charset="0"/>
              </a:rPr>
              <a:t>, 181120</a:t>
            </a:r>
            <a:r>
              <a:rPr lang="en-US" dirty="0" smtClean="0">
                <a:solidFill>
                  <a:schemeClr val="accent6"/>
                </a:solidFill>
                <a:latin typeface="Times New Roman" panose="02020603050405020304" pitchFamily="18" charset="0"/>
                <a:cs typeface="Times New Roman" panose="02020603050405020304" pitchFamily="18" charset="0"/>
              </a:rPr>
              <a:t>14</a:t>
            </a:r>
          </a:p>
          <a:p>
            <a:pPr algn="ctr">
              <a:lnSpc>
                <a:spcPct val="150000"/>
              </a:lnSpc>
            </a:pPr>
            <a:r>
              <a:rPr lang="en-US" dirty="0" err="1" smtClean="0">
                <a:latin typeface="Times New Roman" panose="02020603050405020304" pitchFamily="18" charset="0"/>
                <a:cs typeface="Times New Roman" panose="02020603050405020304" pitchFamily="18" charset="0"/>
              </a:rPr>
              <a:t>Maanas</a:t>
            </a:r>
            <a:r>
              <a:rPr lang="en-US" dirty="0" smtClean="0">
                <a:latin typeface="Times New Roman" panose="02020603050405020304" pitchFamily="18" charset="0"/>
                <a:cs typeface="Times New Roman" panose="02020603050405020304" pitchFamily="18" charset="0"/>
              </a:rPr>
              <a:t>, 181120</a:t>
            </a:r>
            <a:r>
              <a:rPr lang="en-US" dirty="0" smtClean="0">
                <a:solidFill>
                  <a:schemeClr val="accent6"/>
                </a:solidFill>
                <a:latin typeface="Times New Roman" panose="02020603050405020304" pitchFamily="18" charset="0"/>
                <a:cs typeface="Times New Roman" panose="02020603050405020304" pitchFamily="18" charset="0"/>
              </a:rPr>
              <a:t>26</a:t>
            </a:r>
          </a:p>
          <a:p>
            <a:pPr algn="ctr">
              <a:lnSpc>
                <a:spcPct val="150000"/>
              </a:lnSpc>
            </a:pPr>
            <a:r>
              <a:rPr lang="en-US" dirty="0" err="1" smtClean="0">
                <a:latin typeface="Times New Roman" panose="02020603050405020304" pitchFamily="18" charset="0"/>
                <a:cs typeface="Times New Roman" panose="02020603050405020304" pitchFamily="18" charset="0"/>
              </a:rPr>
              <a:t>Rishabh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Siddharth</a:t>
            </a:r>
            <a:r>
              <a:rPr lang="en-US" dirty="0" smtClean="0">
                <a:latin typeface="Times New Roman" panose="02020603050405020304" pitchFamily="18" charset="0"/>
                <a:cs typeface="Times New Roman" panose="02020603050405020304" pitchFamily="18" charset="0"/>
              </a:rPr>
              <a:t>, 181120</a:t>
            </a:r>
            <a:r>
              <a:rPr lang="en-US" dirty="0" smtClean="0">
                <a:solidFill>
                  <a:schemeClr val="accent6"/>
                </a:solidFill>
                <a:latin typeface="Times New Roman" panose="02020603050405020304" pitchFamily="18" charset="0"/>
                <a:cs typeface="Times New Roman" panose="02020603050405020304" pitchFamily="18" charset="0"/>
              </a:rPr>
              <a:t>43</a:t>
            </a:r>
            <a:endParaRPr lang="en-US"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46129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6">
                    <a:lumMod val="75000"/>
                  </a:schemeClr>
                </a:solidFill>
                <a:latin typeface="Times New Roman" panose="02020603050405020304" pitchFamily="18" charset="0"/>
                <a:cs typeface="Times New Roman" panose="02020603050405020304" pitchFamily="18" charset="0"/>
              </a:rPr>
              <a:t>Objective</a:t>
            </a:r>
            <a:endParaRPr lang="en-US"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58970" y="2265573"/>
            <a:ext cx="10626306" cy="3169069"/>
          </a:xfrm>
        </p:spPr>
        <p:txBody>
          <a:bodyPr/>
          <a:lstStyle/>
          <a:p>
            <a:pPr algn="ctr"/>
            <a:r>
              <a:rPr lang="en-US" dirty="0" smtClean="0"/>
              <a:t>To detect the diseased part of plant leaf using AI by finding  the optimum way with minimum cost.</a:t>
            </a:r>
          </a:p>
          <a:p>
            <a:pPr algn="ctr"/>
            <a:endParaRPr lang="en-US" dirty="0" smtClean="0"/>
          </a:p>
          <a:p>
            <a:pPr algn="ctr"/>
            <a:r>
              <a:rPr lang="en-US" dirty="0"/>
              <a:t>Plant diseases and pests </a:t>
            </a:r>
            <a:r>
              <a:rPr lang="en-US" dirty="0" smtClean="0"/>
              <a:t>disrupt </a:t>
            </a:r>
            <a:r>
              <a:rPr lang="en-US" dirty="0"/>
              <a:t>normal plant growth and even result in plant mortality during the whole developmental phase of plants, from seed formation to seedling development and seedling growth. </a:t>
            </a:r>
          </a:p>
        </p:txBody>
      </p:sp>
    </p:spTree>
    <p:extLst>
      <p:ext uri="{BB962C8B-B14F-4D97-AF65-F5344CB8AC3E}">
        <p14:creationId xmlns:p14="http://schemas.microsoft.com/office/powerpoint/2010/main" val="42247327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75000"/>
                  </a:schemeClr>
                </a:solidFill>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838200" y="1825625"/>
            <a:ext cx="8055634" cy="4351338"/>
          </a:xfrm>
        </p:spPr>
        <p:txBody>
          <a:bodyPr>
            <a:normAutofit/>
          </a:bodyPr>
          <a:lstStyle/>
          <a:p>
            <a:pPr>
              <a:lnSpc>
                <a:spcPct val="110000"/>
              </a:lnSpc>
            </a:pPr>
            <a:r>
              <a:rPr lang="en-US" sz="1800" dirty="0">
                <a:latin typeface="Times New Roman" panose="02020603050405020304" pitchFamily="18" charset="0"/>
                <a:ea typeface="Arial Unicode MS" panose="020B0604020202020204" pitchFamily="34" charset="-128"/>
                <a:cs typeface="Times New Roman" panose="02020603050405020304" pitchFamily="18" charset="0"/>
              </a:rPr>
              <a:t>A</a:t>
            </a:r>
            <a:r>
              <a:rPr lang="en-US" sz="1800" dirty="0" smtClean="0">
                <a:latin typeface="Times New Roman" panose="02020603050405020304" pitchFamily="18" charset="0"/>
                <a:ea typeface="Arial Unicode MS" panose="020B0604020202020204" pitchFamily="34" charset="-128"/>
                <a:cs typeface="Times New Roman" panose="02020603050405020304" pitchFamily="18" charset="0"/>
              </a:rPr>
              <a:t> </a:t>
            </a:r>
            <a:r>
              <a:rPr lang="en-US" sz="1800" dirty="0">
                <a:latin typeface="Times New Roman" panose="02020603050405020304" pitchFamily="18" charset="0"/>
                <a:ea typeface="Arial Unicode MS" panose="020B0604020202020204" pitchFamily="34" charset="-128"/>
                <a:cs typeface="Times New Roman" panose="02020603050405020304" pitchFamily="18" charset="0"/>
              </a:rPr>
              <a:t>plant becomes diseased when it is continuously disturbed by some causal agent that results in an abnormal physiological process that disrupts the plant’s normal structure, growth, function, or other activities. This interference with one or more of a plant’s essential physiological or biochemical systems </a:t>
            </a:r>
            <a:r>
              <a:rPr lang="en-US" sz="1800" dirty="0">
                <a:latin typeface="Times New Roman" panose="02020603050405020304" pitchFamily="18" charset="0"/>
                <a:ea typeface="Arial Unicode MS" panose="020B0604020202020204" pitchFamily="34" charset="-128"/>
                <a:cs typeface="Times New Roman" panose="02020603050405020304" pitchFamily="18" charset="0"/>
                <a:hlinkClick r:id="rId2"/>
              </a:rPr>
              <a:t>elicits</a:t>
            </a:r>
            <a:r>
              <a:rPr lang="en-US" sz="1800" dirty="0">
                <a:latin typeface="Times New Roman" panose="02020603050405020304" pitchFamily="18" charset="0"/>
                <a:ea typeface="Arial Unicode MS" panose="020B0604020202020204" pitchFamily="34" charset="-128"/>
                <a:cs typeface="Times New Roman" panose="02020603050405020304" pitchFamily="18" charset="0"/>
              </a:rPr>
              <a:t> characteristic pathological conditions or symptoms</a:t>
            </a:r>
            <a:r>
              <a:rPr lang="en-US" sz="1800" dirty="0" smtClean="0">
                <a:latin typeface="Times New Roman" panose="02020603050405020304" pitchFamily="18" charset="0"/>
                <a:ea typeface="Arial Unicode MS" panose="020B0604020202020204" pitchFamily="34" charset="-128"/>
                <a:cs typeface="Times New Roman" panose="02020603050405020304" pitchFamily="18" charset="0"/>
              </a:rPr>
              <a:t>.</a:t>
            </a:r>
          </a:p>
          <a:p>
            <a:pPr marL="0" indent="0">
              <a:lnSpc>
                <a:spcPct val="110000"/>
              </a:lnSpc>
              <a:buNone/>
            </a:pPr>
            <a:endParaRPr lang="en-US" sz="1800" dirty="0" smtClean="0">
              <a:latin typeface="Times New Roman" panose="02020603050405020304" pitchFamily="18" charset="0"/>
              <a:ea typeface="Arial Unicode MS" panose="020B0604020202020204" pitchFamily="34" charset="-128"/>
              <a:cs typeface="Times New Roman" panose="02020603050405020304" pitchFamily="18" charset="0"/>
            </a:endParaRPr>
          </a:p>
          <a:p>
            <a:pPr>
              <a:lnSpc>
                <a:spcPct val="110000"/>
              </a:lnSpc>
            </a:pPr>
            <a:r>
              <a:rPr lang="en-US" sz="1800" dirty="0" smtClean="0">
                <a:latin typeface="Times New Roman" panose="02020603050405020304" pitchFamily="18" charset="0"/>
                <a:ea typeface="Arial Unicode MS" panose="020B0604020202020204" pitchFamily="34" charset="-128"/>
                <a:cs typeface="Times New Roman" panose="02020603050405020304" pitchFamily="18" charset="0"/>
              </a:rPr>
              <a:t>The study and detection </a:t>
            </a:r>
            <a:r>
              <a:rPr lang="en-US" sz="1800" dirty="0">
                <a:latin typeface="Times New Roman" panose="02020603050405020304" pitchFamily="18" charset="0"/>
                <a:ea typeface="Arial Unicode MS" panose="020B0604020202020204" pitchFamily="34" charset="-128"/>
                <a:cs typeface="Times New Roman" panose="02020603050405020304" pitchFamily="18" charset="0"/>
              </a:rPr>
              <a:t>of plant diseases is important as they cause loss to the plant as well as plant produce.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98660" y="2030981"/>
            <a:ext cx="3381580" cy="3653826"/>
          </a:xfrm>
          <a:prstGeom prst="rect">
            <a:avLst/>
          </a:prstGeom>
        </p:spPr>
      </p:pic>
    </p:spTree>
    <p:extLst>
      <p:ext uri="{BB962C8B-B14F-4D97-AF65-F5344CB8AC3E}">
        <p14:creationId xmlns:p14="http://schemas.microsoft.com/office/powerpoint/2010/main" val="9483266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75000"/>
                  </a:schemeClr>
                </a:solidFill>
                <a:latin typeface="Times New Roman" panose="02020603050405020304" pitchFamily="18" charset="0"/>
                <a:cs typeface="Times New Roman" panose="02020603050405020304" pitchFamily="18" charset="0"/>
              </a:rPr>
              <a:t>Steps to detect:</a:t>
            </a:r>
            <a:endParaRPr lang="en-US"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838200" y="2833733"/>
            <a:ext cx="3541143" cy="954107"/>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sz="2800" dirty="0">
                <a:latin typeface="Times New Roman" panose="02020603050405020304" pitchFamily="18" charset="0"/>
                <a:cs typeface="Times New Roman" panose="02020603050405020304" pitchFamily="18" charset="0"/>
              </a:rPr>
              <a:t>Image of a diseased plant </a:t>
            </a:r>
          </a:p>
        </p:txBody>
      </p:sp>
      <p:sp>
        <p:nvSpPr>
          <p:cNvPr id="7" name="TextBox 6"/>
          <p:cNvSpPr txBox="1"/>
          <p:nvPr/>
        </p:nvSpPr>
        <p:spPr>
          <a:xfrm>
            <a:off x="4794848" y="2833731"/>
            <a:ext cx="1587261"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Deep learning</a:t>
            </a:r>
            <a:endParaRPr lang="en-US" dirty="0">
              <a:latin typeface="Times New Roman" panose="02020603050405020304" pitchFamily="18" charset="0"/>
              <a:cs typeface="Times New Roman" panose="02020603050405020304" pitchFamily="18" charset="0"/>
            </a:endParaRPr>
          </a:p>
        </p:txBody>
      </p:sp>
      <p:sp>
        <p:nvSpPr>
          <p:cNvPr id="8" name="TextBox 7"/>
          <p:cNvSpPr txBox="1"/>
          <p:nvPr/>
        </p:nvSpPr>
        <p:spPr>
          <a:xfrm>
            <a:off x="7453221" y="2602898"/>
            <a:ext cx="2274498" cy="461665"/>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2400" dirty="0" smtClean="0">
                <a:latin typeface="Times New Roman" panose="02020603050405020304" pitchFamily="18" charset="0"/>
                <a:cs typeface="Times New Roman" panose="02020603050405020304" pitchFamily="18" charset="0"/>
              </a:rPr>
              <a:t>1.Classification</a:t>
            </a:r>
            <a:endParaRPr lang="en-US"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7556739" y="3557007"/>
            <a:ext cx="2067463" cy="461665"/>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2400" dirty="0" smtClean="0">
                <a:latin typeface="Times New Roman" panose="02020603050405020304" pitchFamily="18" charset="0"/>
                <a:cs typeface="Times New Roman" panose="02020603050405020304" pitchFamily="18" charset="0"/>
              </a:rPr>
              <a:t>2.Detection</a:t>
            </a:r>
            <a:endParaRPr lang="en-US" sz="24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7556739" y="4596905"/>
            <a:ext cx="2247181" cy="461665"/>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2400" dirty="0" smtClean="0">
                <a:latin typeface="Times New Roman" panose="02020603050405020304" pitchFamily="18" charset="0"/>
                <a:cs typeface="Times New Roman" panose="02020603050405020304" pitchFamily="18" charset="0"/>
              </a:rPr>
              <a:t>3.Segmentation</a:t>
            </a:r>
            <a:endParaRPr lang="en-US" sz="2000" dirty="0">
              <a:latin typeface="Times New Roman" panose="02020603050405020304" pitchFamily="18" charset="0"/>
              <a:cs typeface="Times New Roman" panose="02020603050405020304" pitchFamily="18" charset="0"/>
            </a:endParaRPr>
          </a:p>
        </p:txBody>
      </p:sp>
      <p:cxnSp>
        <p:nvCxnSpPr>
          <p:cNvPr id="12" name="Straight Arrow Connector 11"/>
          <p:cNvCxnSpPr/>
          <p:nvPr/>
        </p:nvCxnSpPr>
        <p:spPr>
          <a:xfrm>
            <a:off x="4534619" y="3342381"/>
            <a:ext cx="210772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959392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4079" y="971610"/>
            <a:ext cx="10013829" cy="4351338"/>
          </a:xfrm>
        </p:spPr>
        <p:txBody>
          <a:bodyPr>
            <a:normAutofit/>
          </a:bodyPr>
          <a:lstStyle/>
          <a:p>
            <a:pPr marL="0" indent="0">
              <a:buNone/>
            </a:pPr>
            <a:endParaRPr lang="en-US" b="1" dirty="0" smtClean="0"/>
          </a:p>
          <a:p>
            <a:r>
              <a:rPr lang="en-US" sz="2400" b="1" dirty="0" smtClean="0">
                <a:solidFill>
                  <a:schemeClr val="accent6">
                    <a:lumMod val="75000"/>
                  </a:schemeClr>
                </a:solidFill>
                <a:latin typeface="Times New Roman" panose="02020603050405020304" pitchFamily="18" charset="0"/>
                <a:cs typeface="Times New Roman" panose="02020603050405020304" pitchFamily="18" charset="0"/>
              </a:rPr>
              <a:t>Image </a:t>
            </a:r>
            <a:r>
              <a:rPr lang="en-US" sz="2400" b="1" dirty="0">
                <a:solidFill>
                  <a:schemeClr val="accent6">
                    <a:lumMod val="75000"/>
                  </a:schemeClr>
                </a:solidFill>
                <a:latin typeface="Times New Roman" panose="02020603050405020304" pitchFamily="18" charset="0"/>
                <a:cs typeface="Times New Roman" panose="02020603050405020304" pitchFamily="18" charset="0"/>
              </a:rPr>
              <a:t>recognition based on deep </a:t>
            </a:r>
            <a:r>
              <a:rPr lang="en-US" sz="2400" b="1" dirty="0" smtClean="0">
                <a:solidFill>
                  <a:schemeClr val="accent6">
                    <a:lumMod val="75000"/>
                  </a:schemeClr>
                </a:solidFill>
                <a:latin typeface="Times New Roman" panose="02020603050405020304" pitchFamily="18" charset="0"/>
                <a:cs typeface="Times New Roman" panose="02020603050405020304" pitchFamily="18" charset="0"/>
              </a:rPr>
              <a:t>learning</a:t>
            </a:r>
          </a:p>
          <a:p>
            <a:endParaRPr lang="en-US" sz="2400" b="1" dirty="0">
              <a:latin typeface="Times New Roman" panose="02020603050405020304" pitchFamily="18" charset="0"/>
              <a:cs typeface="Times New Roman" panose="02020603050405020304" pitchFamily="18" charset="0"/>
            </a:endParaRPr>
          </a:p>
          <a:p>
            <a:pPr marL="0" indent="0">
              <a:buNone/>
            </a:pPr>
            <a:endParaRPr lang="en-US" sz="2400" b="1"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In </a:t>
            </a:r>
            <a:r>
              <a:rPr lang="en-US" sz="2400" dirty="0">
                <a:latin typeface="Times New Roman" panose="02020603050405020304" pitchFamily="18" charset="0"/>
                <a:cs typeface="Times New Roman" panose="02020603050405020304" pitchFamily="18" charset="0"/>
              </a:rPr>
              <a:t>comparison to other image recognition methods, deep learning-based image recognition technology does not require the extraction of specific features, and can instead find appropriate features through iterative learning. It can acquire global and contextual features of images, and has strong robustness and recognition accuracy</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56741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9125" y="810883"/>
            <a:ext cx="10594675" cy="5366080"/>
          </a:xfrm>
        </p:spPr>
        <p:txBody>
          <a:bodyPr>
            <a:normAutofit/>
          </a:bodyPr>
          <a:lstStyle/>
          <a:p>
            <a:pPr marL="0" indent="0">
              <a:lnSpc>
                <a:spcPct val="100000"/>
              </a:lnSpc>
              <a:buNone/>
            </a:pPr>
            <a:r>
              <a:rPr lang="en-US" sz="2000" b="1" dirty="0">
                <a:solidFill>
                  <a:schemeClr val="accent6">
                    <a:lumMod val="75000"/>
                  </a:schemeClr>
                </a:solidFill>
                <a:latin typeface="Times New Roman" panose="02020603050405020304" pitchFamily="18" charset="0"/>
                <a:cs typeface="Times New Roman" panose="02020603050405020304" pitchFamily="18" charset="0"/>
              </a:rPr>
              <a:t>Deep learning </a:t>
            </a:r>
            <a:r>
              <a:rPr lang="en-US" sz="2000" b="1" dirty="0" smtClean="0">
                <a:solidFill>
                  <a:schemeClr val="accent6">
                    <a:lumMod val="75000"/>
                  </a:schemeClr>
                </a:solidFill>
                <a:latin typeface="Times New Roman" panose="02020603050405020304" pitchFamily="18" charset="0"/>
                <a:cs typeface="Times New Roman" panose="02020603050405020304" pitchFamily="18" charset="0"/>
              </a:rPr>
              <a:t>theory</a:t>
            </a:r>
          </a:p>
          <a:p>
            <a:pPr marL="0" indent="0">
              <a:lnSpc>
                <a:spcPct val="100000"/>
              </a:lnSpc>
              <a:buNone/>
            </a:pPr>
            <a:endParaRPr lang="en-US" sz="2000" dirty="0">
              <a:latin typeface="Times New Roman" panose="02020603050405020304" pitchFamily="18" charset="0"/>
              <a:cs typeface="Times New Roman" panose="02020603050405020304" pitchFamily="18" charset="0"/>
            </a:endParaRPr>
          </a:p>
          <a:p>
            <a:pPr>
              <a:lnSpc>
                <a:spcPct val="100000"/>
              </a:lnSpc>
            </a:pPr>
            <a:r>
              <a:rPr lang="en-US" sz="2000" dirty="0">
                <a:latin typeface="Times New Roman" panose="02020603050405020304" pitchFamily="18" charset="0"/>
                <a:cs typeface="Times New Roman" panose="02020603050405020304" pitchFamily="18" charset="0"/>
              </a:rPr>
              <a:t>The basic idea of deep learning </a:t>
            </a:r>
            <a:r>
              <a:rPr lang="en-US" sz="2000" dirty="0" smtClean="0">
                <a:latin typeface="Times New Roman" panose="02020603050405020304" pitchFamily="18" charset="0"/>
                <a:cs typeface="Times New Roman" panose="02020603050405020304" pitchFamily="18" charset="0"/>
              </a:rPr>
              <a:t>is </a:t>
            </a:r>
            <a:r>
              <a:rPr lang="en-US" sz="2000" dirty="0">
                <a:latin typeface="Times New Roman" panose="02020603050405020304" pitchFamily="18" charset="0"/>
                <a:cs typeface="Times New Roman" panose="02020603050405020304" pitchFamily="18" charset="0"/>
              </a:rPr>
              <a:t>that data features are extracted by multiple hidden layers, each hidden layer can be regarded as a perceptron, the perceptron is used to extract low-level features, and then low-level features are combined to obtain abstract high-level features, which can significantly alleviate the problem of local minimum when using neural networks for data analysis and feature </a:t>
            </a:r>
            <a:r>
              <a:rPr lang="en-US" sz="2000" dirty="0" smtClean="0">
                <a:latin typeface="Times New Roman" panose="02020603050405020304" pitchFamily="18" charset="0"/>
                <a:cs typeface="Times New Roman" panose="02020603050405020304" pitchFamily="18" charset="0"/>
              </a:rPr>
              <a:t>learning</a:t>
            </a:r>
          </a:p>
          <a:p>
            <a:pPr>
              <a:lnSpc>
                <a:spcPct val="100000"/>
              </a:lnSpc>
            </a:pPr>
            <a:endParaRPr lang="en-US" sz="2000" dirty="0" smtClean="0">
              <a:latin typeface="Times New Roman" panose="02020603050405020304" pitchFamily="18" charset="0"/>
              <a:cs typeface="Times New Roman" panose="02020603050405020304" pitchFamily="18" charset="0"/>
            </a:endParaRPr>
          </a:p>
          <a:p>
            <a:pPr>
              <a:lnSpc>
                <a:spcPct val="100000"/>
              </a:lnSpc>
            </a:pPr>
            <a:r>
              <a:rPr lang="en-US" sz="2000" dirty="0" smtClean="0">
                <a:latin typeface="Times New Roman" panose="02020603050405020304" pitchFamily="18" charset="0"/>
                <a:cs typeface="Times New Roman" panose="02020603050405020304" pitchFamily="18" charset="0"/>
              </a:rPr>
              <a:t>Many </a:t>
            </a:r>
            <a:r>
              <a:rPr lang="en-US" sz="2000" dirty="0">
                <a:latin typeface="Times New Roman" panose="02020603050405020304" pitchFamily="18" charset="0"/>
                <a:cs typeface="Times New Roman" panose="02020603050405020304" pitchFamily="18" charset="0"/>
              </a:rPr>
              <a:t>well-known deep neural network models have been constructed using deep learning approaches, including the deep belief network (DBN), deep Boltzmann machine (DBM), stack de-noising </a:t>
            </a:r>
            <a:r>
              <a:rPr lang="en-US" sz="2000" dirty="0" err="1">
                <a:latin typeface="Times New Roman" panose="02020603050405020304" pitchFamily="18" charset="0"/>
                <a:cs typeface="Times New Roman" panose="02020603050405020304" pitchFamily="18" charset="0"/>
              </a:rPr>
              <a:t>autoencoder</a:t>
            </a:r>
            <a:r>
              <a:rPr lang="en-US" sz="2000" dirty="0">
                <a:latin typeface="Times New Roman" panose="02020603050405020304" pitchFamily="18" charset="0"/>
                <a:cs typeface="Times New Roman" panose="02020603050405020304" pitchFamily="18" charset="0"/>
              </a:rPr>
              <a:t> (SDAE), and deep convolutional neural network (DCNN) (CNN). </a:t>
            </a:r>
          </a:p>
        </p:txBody>
      </p:sp>
    </p:spTree>
    <p:extLst>
      <p:ext uri="{BB962C8B-B14F-4D97-AF65-F5344CB8AC3E}">
        <p14:creationId xmlns:p14="http://schemas.microsoft.com/office/powerpoint/2010/main" val="33153355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chemeClr val="accent6">
                    <a:lumMod val="75000"/>
                  </a:schemeClr>
                </a:solidFill>
                <a:latin typeface="Times New Roman" panose="02020603050405020304" pitchFamily="18" charset="0"/>
                <a:cs typeface="Times New Roman" panose="02020603050405020304" pitchFamily="18" charset="0"/>
              </a:rPr>
              <a:t>Convolutional Neural </a:t>
            </a:r>
            <a:r>
              <a:rPr lang="en-US" sz="2800" dirty="0" smtClean="0">
                <a:solidFill>
                  <a:schemeClr val="accent6">
                    <a:lumMod val="75000"/>
                  </a:schemeClr>
                </a:solidFill>
                <a:latin typeface="Times New Roman" panose="02020603050405020304" pitchFamily="18" charset="0"/>
                <a:cs typeface="Times New Roman" panose="02020603050405020304" pitchFamily="18" charset="0"/>
              </a:rPr>
              <a:t>Network</a:t>
            </a:r>
            <a:r>
              <a:rPr lang="en-US" sz="2800" dirty="0">
                <a:solidFill>
                  <a:schemeClr val="accent6">
                    <a:lumMod val="75000"/>
                  </a:schemeClr>
                </a:solidFill>
                <a:latin typeface="Times New Roman" panose="02020603050405020304" pitchFamily="18" charset="0"/>
                <a:cs typeface="Times New Roman" panose="02020603050405020304" pitchFamily="18" charset="0"/>
              </a:rPr>
              <a:t> </a:t>
            </a:r>
            <a:r>
              <a:rPr lang="en-US" sz="3200" dirty="0" smtClean="0">
                <a:solidFill>
                  <a:schemeClr val="accent6">
                    <a:lumMod val="75000"/>
                  </a:schemeClr>
                </a:solidFill>
                <a:latin typeface="Times New Roman" panose="02020603050405020304" pitchFamily="18" charset="0"/>
                <a:cs typeface="Times New Roman" panose="02020603050405020304" pitchFamily="18" charset="0"/>
              </a:rPr>
              <a:t>(CNN)</a:t>
            </a:r>
            <a:endParaRPr lang="en-US" sz="3200"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In the realm of deep learning, CNN is a prominent model. The reason for this is due to the large model capacity and complicated information provided by CNN's core structural properties, which allows CNN to excel in picture identification.</a:t>
            </a: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3319517" y="3553100"/>
            <a:ext cx="5996940" cy="1242060"/>
          </a:xfrm>
          <a:prstGeom prst="rect">
            <a:avLst/>
          </a:prstGeom>
        </p:spPr>
      </p:pic>
    </p:spTree>
    <p:extLst>
      <p:ext uri="{BB962C8B-B14F-4D97-AF65-F5344CB8AC3E}">
        <p14:creationId xmlns:p14="http://schemas.microsoft.com/office/powerpoint/2010/main" val="38388961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75000"/>
                  </a:schemeClr>
                </a:solidFill>
                <a:latin typeface="Times New Roman" panose="02020603050405020304" pitchFamily="18" charset="0"/>
                <a:cs typeface="Times New Roman" panose="02020603050405020304" pitchFamily="18" charset="0"/>
              </a:rPr>
              <a:t>VGG19</a:t>
            </a:r>
            <a:endParaRPr lang="en-US"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0562" y="2035745"/>
            <a:ext cx="6727166" cy="4351338"/>
          </a:xfrm>
        </p:spPr>
        <p:txBody>
          <a:bodyPr>
            <a:normAutofit/>
          </a:bodyPr>
          <a:lstStyle/>
          <a:p>
            <a:pPr>
              <a:lnSpc>
                <a:spcPct val="100000"/>
              </a:lnSpc>
            </a:pPr>
            <a:r>
              <a:rPr lang="en-US" sz="2000" dirty="0" smtClean="0">
                <a:latin typeface="Times New Roman" panose="02020603050405020304" pitchFamily="18" charset="0"/>
                <a:cs typeface="Times New Roman" panose="02020603050405020304" pitchFamily="18" charset="0"/>
              </a:rPr>
              <a:t>VGG-19 is a 19-layer deep convolutional neural network. You may use the ImageNet database to load a </a:t>
            </a:r>
            <a:r>
              <a:rPr lang="en-US" sz="2000" dirty="0" err="1" smtClean="0">
                <a:latin typeface="Times New Roman" panose="02020603050405020304" pitchFamily="18" charset="0"/>
                <a:cs typeface="Times New Roman" panose="02020603050405020304" pitchFamily="18" charset="0"/>
              </a:rPr>
              <a:t>pretrained</a:t>
            </a:r>
            <a:r>
              <a:rPr lang="en-US" sz="2000" dirty="0" smtClean="0">
                <a:latin typeface="Times New Roman" panose="02020603050405020304" pitchFamily="18" charset="0"/>
                <a:cs typeface="Times New Roman" panose="02020603050405020304" pitchFamily="18" charset="0"/>
              </a:rPr>
              <a:t> version of the network that has been trained on over a million photos. The network can categorize photos into 1000 different object categories, including keyboards, mice, pencils, and a variety of animals. As a result, the network has learnt a variety of rich feature representations for variety of pictures. The network's picture input size is 224 × 224 pixels.</a:t>
            </a: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2838"/>
          <a:stretch/>
        </p:blipFill>
        <p:spPr>
          <a:xfrm>
            <a:off x="7582618" y="2255721"/>
            <a:ext cx="4333336" cy="2135123"/>
          </a:xfrm>
          <a:prstGeom prst="rect">
            <a:avLst/>
          </a:prstGeom>
        </p:spPr>
      </p:pic>
    </p:spTree>
    <p:extLst>
      <p:ext uri="{BB962C8B-B14F-4D97-AF65-F5344CB8AC3E}">
        <p14:creationId xmlns:p14="http://schemas.microsoft.com/office/powerpoint/2010/main" val="34788796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750</TotalTime>
  <Words>1283</Words>
  <Application>Microsoft Office PowerPoint</Application>
  <PresentationFormat>Widescreen</PresentationFormat>
  <Paragraphs>97</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 Unicode MS</vt:lpstr>
      <vt:lpstr>Arial</vt:lpstr>
      <vt:lpstr>Calibri</vt:lpstr>
      <vt:lpstr>Calibri Light</vt:lpstr>
      <vt:lpstr>EB Garamond</vt:lpstr>
      <vt:lpstr>Times New Roman</vt:lpstr>
      <vt:lpstr>Office Theme</vt:lpstr>
      <vt:lpstr>PowerPoint Presentation</vt:lpstr>
      <vt:lpstr>Presented by :</vt:lpstr>
      <vt:lpstr>Objective</vt:lpstr>
      <vt:lpstr>Introduction</vt:lpstr>
      <vt:lpstr>Steps to detect:</vt:lpstr>
      <vt:lpstr>PowerPoint Presentation</vt:lpstr>
      <vt:lpstr>PowerPoint Presentation</vt:lpstr>
      <vt:lpstr>Convolutional Neural Network (CNN)</vt:lpstr>
      <vt:lpstr>VGG19</vt:lpstr>
      <vt:lpstr>PowerPoint Presentation</vt:lpstr>
      <vt:lpstr>Diseases that were used to train the model: Tomato</vt:lpstr>
      <vt:lpstr> Corn</vt:lpstr>
      <vt:lpstr>Grapes</vt:lpstr>
      <vt:lpstr>Potato</vt:lpstr>
      <vt:lpstr>Tomato</vt:lpstr>
      <vt:lpstr>Result</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49</cp:revision>
  <dcterms:created xsi:type="dcterms:W3CDTF">2022-04-27T09:32:13Z</dcterms:created>
  <dcterms:modified xsi:type="dcterms:W3CDTF">2022-04-27T22:27:45Z</dcterms:modified>
</cp:coreProperties>
</file>