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94" r:id="rId1"/>
  </p:sldMasterIdLst>
  <p:notesMasterIdLst>
    <p:notesMasterId r:id="rId25"/>
  </p:notesMasterIdLst>
  <p:sldIdLst>
    <p:sldId id="256" r:id="rId2"/>
    <p:sldId id="257" r:id="rId3"/>
    <p:sldId id="258" r:id="rId4"/>
    <p:sldId id="259" r:id="rId5"/>
    <p:sldId id="260" r:id="rId6"/>
    <p:sldId id="261" r:id="rId7"/>
    <p:sldId id="268" r:id="rId8"/>
    <p:sldId id="269" r:id="rId9"/>
    <p:sldId id="270" r:id="rId10"/>
    <p:sldId id="286" r:id="rId11"/>
    <p:sldId id="285" r:id="rId12"/>
    <p:sldId id="287" r:id="rId13"/>
    <p:sldId id="272" r:id="rId14"/>
    <p:sldId id="273" r:id="rId15"/>
    <p:sldId id="274" r:id="rId16"/>
    <p:sldId id="275" r:id="rId17"/>
    <p:sldId id="276" r:id="rId18"/>
    <p:sldId id="277" r:id="rId19"/>
    <p:sldId id="288" r:id="rId20"/>
    <p:sldId id="278" r:id="rId21"/>
    <p:sldId id="279" r:id="rId22"/>
    <p:sldId id="265" r:id="rId23"/>
    <p:sldId id="266" r:id="rId24"/>
  </p:sldIdLst>
  <p:sldSz cx="18288000" cy="10287000"/>
  <p:notesSz cx="6858000" cy="9144000"/>
  <p:embeddedFontLst>
    <p:embeddedFont>
      <p:font typeface="Clear Sans Regular Bold" panose="020B0604020202020204" charset="0"/>
      <p:regular r:id="rId26"/>
    </p:embeddedFont>
    <p:embeddedFont>
      <p:font typeface="DM Sans" pitchFamily="2" charset="0"/>
      <p:regular r:id="rId27"/>
      <p:bold r:id="rId28"/>
      <p:italic r:id="rId29"/>
      <p:boldItalic r:id="rId3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79" userDrawn="1">
          <p15:clr>
            <a:srgbClr val="A4A3A4"/>
          </p15:clr>
        </p15:guide>
        <p15:guide id="2" pos="2903"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100FF"/>
    <a:srgbClr val="883C84"/>
    <a:srgbClr val="461B49"/>
    <a:srgbClr val="963488"/>
    <a:srgbClr val="2831A2"/>
    <a:srgbClr val="2086AA"/>
    <a:srgbClr val="1994B1"/>
    <a:srgbClr val="00BA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676" autoAdjust="0"/>
    <p:restoredTop sz="94206" autoAdjust="0"/>
  </p:normalViewPr>
  <p:slideViewPr>
    <p:cSldViewPr showGuides="1">
      <p:cViewPr varScale="1">
        <p:scale>
          <a:sx n="48" d="100"/>
          <a:sy n="48" d="100"/>
        </p:scale>
        <p:origin x="510" y="54"/>
      </p:cViewPr>
      <p:guideLst>
        <p:guide orient="horz" pos="2179"/>
        <p:guide pos="2903"/>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19.10.2024</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19.10.2024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a:t>
            </a:fld>
            <a:endParaRPr lang="cs-CZ"/>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19.10.2024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2</a:t>
            </a:fld>
            <a:endParaRPr lang="cs-CZ"/>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19.10.2024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3</a:t>
            </a:fld>
            <a:endParaRPr lang="cs-CZ"/>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19.10.2024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4</a:t>
            </a:fld>
            <a:endParaRPr lang="cs-CZ"/>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19.10.2024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5</a:t>
            </a:fld>
            <a:endParaRPr lang="cs-CZ"/>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19.10.2024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6</a:t>
            </a:fld>
            <a:endParaRPr lang="cs-CZ"/>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19.10.2024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22</a:t>
            </a:fld>
            <a:endParaRPr lang="cs-CZ"/>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19.10.2024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23</a:t>
            </a:fld>
            <a:endParaRPr lang="cs-CZ"/>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7E506C-9FB0-E205-141F-819DA8A7CBB6}"/>
              </a:ext>
            </a:extLst>
          </p:cNvPr>
          <p:cNvSpPr>
            <a:spLocks noGrp="1"/>
          </p:cNvSpPr>
          <p:nvPr>
            <p:ph type="ctrTitle"/>
          </p:nvPr>
        </p:nvSpPr>
        <p:spPr>
          <a:xfrm>
            <a:off x="2286000" y="1683545"/>
            <a:ext cx="13716000" cy="3581400"/>
          </a:xfrm>
        </p:spPr>
        <p:txBody>
          <a:bodyPr anchor="b"/>
          <a:lstStyle>
            <a:lvl1pPr algn="ctr">
              <a:defRPr sz="9000"/>
            </a:lvl1pPr>
          </a:lstStyle>
          <a:p>
            <a:r>
              <a:rPr lang="en-US"/>
              <a:t>Click to edit Master title style</a:t>
            </a:r>
            <a:endParaRPr lang="en-IN"/>
          </a:p>
        </p:txBody>
      </p:sp>
      <p:sp>
        <p:nvSpPr>
          <p:cNvPr id="3" name="Subtitle 2">
            <a:extLst>
              <a:ext uri="{FF2B5EF4-FFF2-40B4-BE49-F238E27FC236}">
                <a16:creationId xmlns:a16="http://schemas.microsoft.com/office/drawing/2014/main" id="{72219221-6734-3010-8E95-9077F44F5919}"/>
              </a:ext>
            </a:extLst>
          </p:cNvPr>
          <p:cNvSpPr>
            <a:spLocks noGrp="1"/>
          </p:cNvSpPr>
          <p:nvPr>
            <p:ph type="subTitle" idx="1"/>
          </p:nvPr>
        </p:nvSpPr>
        <p:spPr>
          <a:xfrm>
            <a:off x="2286000" y="5403057"/>
            <a:ext cx="13716000" cy="2483643"/>
          </a:xfrm>
        </p:spPr>
        <p:txBody>
          <a:bodyPr/>
          <a:lstStyle>
            <a:lvl1pPr marL="0" indent="0" algn="ctr">
              <a:buNone/>
              <a:defRPr sz="3600"/>
            </a:lvl1pPr>
            <a:lvl2pPr marL="685800" indent="0" algn="ctr">
              <a:buNone/>
              <a:defRPr sz="3000"/>
            </a:lvl2pPr>
            <a:lvl3pPr marL="1371600" indent="0" algn="ctr">
              <a:buNone/>
              <a:defRPr sz="2700"/>
            </a:lvl3pPr>
            <a:lvl4pPr marL="2057400" indent="0" algn="ctr">
              <a:buNone/>
              <a:defRPr sz="2400"/>
            </a:lvl4pPr>
            <a:lvl5pPr marL="2743200" indent="0" algn="ctr">
              <a:buNone/>
              <a:defRPr sz="2400"/>
            </a:lvl5pPr>
            <a:lvl6pPr marL="3429000" indent="0" algn="ctr">
              <a:buNone/>
              <a:defRPr sz="2400"/>
            </a:lvl6pPr>
            <a:lvl7pPr marL="4114800" indent="0" algn="ctr">
              <a:buNone/>
              <a:defRPr sz="2400"/>
            </a:lvl7pPr>
            <a:lvl8pPr marL="4800600" indent="0" algn="ctr">
              <a:buNone/>
              <a:defRPr sz="2400"/>
            </a:lvl8pPr>
            <a:lvl9pPr marL="5486400" indent="0" algn="ctr">
              <a:buNone/>
              <a:defRPr sz="24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48832F7-CCF5-DB2B-9BE4-ADBA89FB5E75}"/>
              </a:ext>
            </a:extLst>
          </p:cNvPr>
          <p:cNvSpPr>
            <a:spLocks noGrp="1"/>
          </p:cNvSpPr>
          <p:nvPr>
            <p:ph type="dt" sz="half" idx="10"/>
          </p:nvPr>
        </p:nvSpPr>
        <p:spPr/>
        <p:txBody>
          <a:bodyPr/>
          <a:lstStyle/>
          <a:p>
            <a:fld id="{1D8BD707-D9CF-40AE-B4C6-C98DA3205C09}" type="datetimeFigureOut">
              <a:rPr lang="en-US" smtClean="0"/>
              <a:t>10/19/2024</a:t>
            </a:fld>
            <a:endParaRPr lang="en-US"/>
          </a:p>
        </p:txBody>
      </p:sp>
      <p:sp>
        <p:nvSpPr>
          <p:cNvPr id="5" name="Footer Placeholder 4">
            <a:extLst>
              <a:ext uri="{FF2B5EF4-FFF2-40B4-BE49-F238E27FC236}">
                <a16:creationId xmlns:a16="http://schemas.microsoft.com/office/drawing/2014/main" id="{CF9E1D99-3577-37FE-68A0-E916010687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7C26C7-905B-3AF7-90D3-5A6E1DDFBEC3}"/>
              </a:ext>
            </a:extLst>
          </p:cNvPr>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21518082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14EB4D-FAC8-8060-213F-153273ABCA5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EB6C0ED-B3D1-5E97-D369-ADEE3B00FA8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D2D84D7-1BD2-0E27-8411-1638A78627A8}"/>
              </a:ext>
            </a:extLst>
          </p:cNvPr>
          <p:cNvSpPr>
            <a:spLocks noGrp="1"/>
          </p:cNvSpPr>
          <p:nvPr>
            <p:ph type="dt" sz="half" idx="10"/>
          </p:nvPr>
        </p:nvSpPr>
        <p:spPr/>
        <p:txBody>
          <a:bodyPr/>
          <a:lstStyle/>
          <a:p>
            <a:fld id="{1D8BD707-D9CF-40AE-B4C6-C98DA3205C09}" type="datetimeFigureOut">
              <a:rPr lang="en-US" smtClean="0"/>
              <a:t>10/19/2024</a:t>
            </a:fld>
            <a:endParaRPr lang="en-US"/>
          </a:p>
        </p:txBody>
      </p:sp>
      <p:sp>
        <p:nvSpPr>
          <p:cNvPr id="5" name="Footer Placeholder 4">
            <a:extLst>
              <a:ext uri="{FF2B5EF4-FFF2-40B4-BE49-F238E27FC236}">
                <a16:creationId xmlns:a16="http://schemas.microsoft.com/office/drawing/2014/main" id="{84AF4D69-BAD0-19A6-48E6-EDA2BA5FC2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86E6EEA-33F7-03ED-3224-0BA8B5ECF74D}"/>
              </a:ext>
            </a:extLst>
          </p:cNvPr>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13215300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7AB3C92-333E-4488-2FD4-5DCC9CBE39F4}"/>
              </a:ext>
            </a:extLst>
          </p:cNvPr>
          <p:cNvSpPr>
            <a:spLocks noGrp="1"/>
          </p:cNvSpPr>
          <p:nvPr>
            <p:ph type="title" orient="vert"/>
          </p:nvPr>
        </p:nvSpPr>
        <p:spPr>
          <a:xfrm>
            <a:off x="13087350" y="547688"/>
            <a:ext cx="3943350" cy="8717757"/>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0385442-63AD-41FC-A1A1-4F0B01468EA8}"/>
              </a:ext>
            </a:extLst>
          </p:cNvPr>
          <p:cNvSpPr>
            <a:spLocks noGrp="1"/>
          </p:cNvSpPr>
          <p:nvPr>
            <p:ph type="body" orient="vert" idx="1"/>
          </p:nvPr>
        </p:nvSpPr>
        <p:spPr>
          <a:xfrm>
            <a:off x="1257300" y="547688"/>
            <a:ext cx="11601450" cy="871775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AA9FB20-F2A1-7D92-D928-E788AC4AA7A2}"/>
              </a:ext>
            </a:extLst>
          </p:cNvPr>
          <p:cNvSpPr>
            <a:spLocks noGrp="1"/>
          </p:cNvSpPr>
          <p:nvPr>
            <p:ph type="dt" sz="half" idx="10"/>
          </p:nvPr>
        </p:nvSpPr>
        <p:spPr/>
        <p:txBody>
          <a:bodyPr/>
          <a:lstStyle/>
          <a:p>
            <a:fld id="{1D8BD707-D9CF-40AE-B4C6-C98DA3205C09}" type="datetimeFigureOut">
              <a:rPr lang="en-US" smtClean="0"/>
              <a:t>10/19/2024</a:t>
            </a:fld>
            <a:endParaRPr lang="en-US"/>
          </a:p>
        </p:txBody>
      </p:sp>
      <p:sp>
        <p:nvSpPr>
          <p:cNvPr id="5" name="Footer Placeholder 4">
            <a:extLst>
              <a:ext uri="{FF2B5EF4-FFF2-40B4-BE49-F238E27FC236}">
                <a16:creationId xmlns:a16="http://schemas.microsoft.com/office/drawing/2014/main" id="{9F9EA9C2-5BB4-3FD4-DB86-1C003D3AC9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D93FEA-2E8E-964A-4616-C73860CB6732}"/>
              </a:ext>
            </a:extLst>
          </p:cNvPr>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10018526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9BF28-AC62-BE25-C627-CEA28157E81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BD73A16-A279-8B9F-FC18-731E3A90E0A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EBFCE64-5CDF-B9B1-5113-1E143CDB31E5}"/>
              </a:ext>
            </a:extLst>
          </p:cNvPr>
          <p:cNvSpPr>
            <a:spLocks noGrp="1"/>
          </p:cNvSpPr>
          <p:nvPr>
            <p:ph type="dt" sz="half" idx="10"/>
          </p:nvPr>
        </p:nvSpPr>
        <p:spPr/>
        <p:txBody>
          <a:bodyPr/>
          <a:lstStyle/>
          <a:p>
            <a:fld id="{1D8BD707-D9CF-40AE-B4C6-C98DA3205C09}" type="datetimeFigureOut">
              <a:rPr lang="en-US" smtClean="0"/>
              <a:t>10/19/2024</a:t>
            </a:fld>
            <a:endParaRPr lang="en-US"/>
          </a:p>
        </p:txBody>
      </p:sp>
      <p:sp>
        <p:nvSpPr>
          <p:cNvPr id="5" name="Footer Placeholder 4">
            <a:extLst>
              <a:ext uri="{FF2B5EF4-FFF2-40B4-BE49-F238E27FC236}">
                <a16:creationId xmlns:a16="http://schemas.microsoft.com/office/drawing/2014/main" id="{97AD8B1A-A301-67D9-0BA0-3A434F4B3E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54372C7-2048-BE5C-EB55-F29403B765A5}"/>
              </a:ext>
            </a:extLst>
          </p:cNvPr>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40192255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972573-0588-39AA-2449-6BB7BEA8F99E}"/>
              </a:ext>
            </a:extLst>
          </p:cNvPr>
          <p:cNvSpPr>
            <a:spLocks noGrp="1"/>
          </p:cNvSpPr>
          <p:nvPr>
            <p:ph type="title"/>
          </p:nvPr>
        </p:nvSpPr>
        <p:spPr>
          <a:xfrm>
            <a:off x="1247775" y="2564608"/>
            <a:ext cx="15773400" cy="4279106"/>
          </a:xfrm>
        </p:spPr>
        <p:txBody>
          <a:bodyPr anchor="b"/>
          <a:lstStyle>
            <a:lvl1pPr>
              <a:defRPr sz="9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8B361C9-161B-9A95-4E47-DC7966810478}"/>
              </a:ext>
            </a:extLst>
          </p:cNvPr>
          <p:cNvSpPr>
            <a:spLocks noGrp="1"/>
          </p:cNvSpPr>
          <p:nvPr>
            <p:ph type="body" idx="1"/>
          </p:nvPr>
        </p:nvSpPr>
        <p:spPr>
          <a:xfrm>
            <a:off x="1247775" y="6884195"/>
            <a:ext cx="15773400" cy="2250281"/>
          </a:xfrm>
        </p:spPr>
        <p:txBody>
          <a:bodyPr/>
          <a:lstStyle>
            <a:lvl1pPr marL="0" indent="0">
              <a:buNone/>
              <a:defRPr sz="3600">
                <a:solidFill>
                  <a:schemeClr val="tx1">
                    <a:tint val="75000"/>
                  </a:schemeClr>
                </a:solidFill>
              </a:defRPr>
            </a:lvl1pPr>
            <a:lvl2pPr marL="685800" indent="0">
              <a:buNone/>
              <a:defRPr sz="3000">
                <a:solidFill>
                  <a:schemeClr val="tx1">
                    <a:tint val="75000"/>
                  </a:schemeClr>
                </a:solidFill>
              </a:defRPr>
            </a:lvl2pPr>
            <a:lvl3pPr marL="1371600" indent="0">
              <a:buNone/>
              <a:defRPr sz="2700">
                <a:solidFill>
                  <a:schemeClr val="tx1">
                    <a:tint val="75000"/>
                  </a:schemeClr>
                </a:solidFill>
              </a:defRPr>
            </a:lvl3pPr>
            <a:lvl4pPr marL="2057400" indent="0">
              <a:buNone/>
              <a:defRPr sz="2400">
                <a:solidFill>
                  <a:schemeClr val="tx1">
                    <a:tint val="75000"/>
                  </a:schemeClr>
                </a:solidFill>
              </a:defRPr>
            </a:lvl4pPr>
            <a:lvl5pPr marL="2743200" indent="0">
              <a:buNone/>
              <a:defRPr sz="2400">
                <a:solidFill>
                  <a:schemeClr val="tx1">
                    <a:tint val="75000"/>
                  </a:schemeClr>
                </a:solidFill>
              </a:defRPr>
            </a:lvl5pPr>
            <a:lvl6pPr marL="3429000" indent="0">
              <a:buNone/>
              <a:defRPr sz="2400">
                <a:solidFill>
                  <a:schemeClr val="tx1">
                    <a:tint val="75000"/>
                  </a:schemeClr>
                </a:solidFill>
              </a:defRPr>
            </a:lvl6pPr>
            <a:lvl7pPr marL="4114800" indent="0">
              <a:buNone/>
              <a:defRPr sz="2400">
                <a:solidFill>
                  <a:schemeClr val="tx1">
                    <a:tint val="75000"/>
                  </a:schemeClr>
                </a:solidFill>
              </a:defRPr>
            </a:lvl7pPr>
            <a:lvl8pPr marL="4800600" indent="0">
              <a:buNone/>
              <a:defRPr sz="2400">
                <a:solidFill>
                  <a:schemeClr val="tx1">
                    <a:tint val="75000"/>
                  </a:schemeClr>
                </a:solidFill>
              </a:defRPr>
            </a:lvl8pPr>
            <a:lvl9pPr marL="5486400" indent="0">
              <a:buNone/>
              <a:defRPr sz="24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C2369C4-DF77-A2BE-A3E9-657F231227CA}"/>
              </a:ext>
            </a:extLst>
          </p:cNvPr>
          <p:cNvSpPr>
            <a:spLocks noGrp="1"/>
          </p:cNvSpPr>
          <p:nvPr>
            <p:ph type="dt" sz="half" idx="10"/>
          </p:nvPr>
        </p:nvSpPr>
        <p:spPr/>
        <p:txBody>
          <a:bodyPr/>
          <a:lstStyle/>
          <a:p>
            <a:fld id="{1D8BD707-D9CF-40AE-B4C6-C98DA3205C09}" type="datetimeFigureOut">
              <a:rPr lang="en-US" smtClean="0"/>
              <a:t>10/19/2024</a:t>
            </a:fld>
            <a:endParaRPr lang="en-US"/>
          </a:p>
        </p:txBody>
      </p:sp>
      <p:sp>
        <p:nvSpPr>
          <p:cNvPr id="5" name="Footer Placeholder 4">
            <a:extLst>
              <a:ext uri="{FF2B5EF4-FFF2-40B4-BE49-F238E27FC236}">
                <a16:creationId xmlns:a16="http://schemas.microsoft.com/office/drawing/2014/main" id="{A3562579-ED6F-BF57-9EF0-7FA86FEE09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D6A5876-D381-C570-4506-4FB07131E58C}"/>
              </a:ext>
            </a:extLst>
          </p:cNvPr>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2133024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252867-6DBC-678A-B72C-B622E5B6BBF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EF266F5-C5CD-ABC1-A329-4A99BCC8A97B}"/>
              </a:ext>
            </a:extLst>
          </p:cNvPr>
          <p:cNvSpPr>
            <a:spLocks noGrp="1"/>
          </p:cNvSpPr>
          <p:nvPr>
            <p:ph sz="half" idx="1"/>
          </p:nvPr>
        </p:nvSpPr>
        <p:spPr>
          <a:xfrm>
            <a:off x="1257300" y="2738438"/>
            <a:ext cx="7772400" cy="65270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E321F06-B0B2-80D8-1856-DDD23C0925FD}"/>
              </a:ext>
            </a:extLst>
          </p:cNvPr>
          <p:cNvSpPr>
            <a:spLocks noGrp="1"/>
          </p:cNvSpPr>
          <p:nvPr>
            <p:ph sz="half" idx="2"/>
          </p:nvPr>
        </p:nvSpPr>
        <p:spPr>
          <a:xfrm>
            <a:off x="9258300" y="2738438"/>
            <a:ext cx="7772400" cy="65270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EE41569-C6C5-75FF-FC00-F406240CF55F}"/>
              </a:ext>
            </a:extLst>
          </p:cNvPr>
          <p:cNvSpPr>
            <a:spLocks noGrp="1"/>
          </p:cNvSpPr>
          <p:nvPr>
            <p:ph type="dt" sz="half" idx="10"/>
          </p:nvPr>
        </p:nvSpPr>
        <p:spPr/>
        <p:txBody>
          <a:bodyPr/>
          <a:lstStyle/>
          <a:p>
            <a:fld id="{1D8BD707-D9CF-40AE-B4C6-C98DA3205C09}" type="datetimeFigureOut">
              <a:rPr lang="en-US" smtClean="0"/>
              <a:t>10/19/2024</a:t>
            </a:fld>
            <a:endParaRPr lang="en-US"/>
          </a:p>
        </p:txBody>
      </p:sp>
      <p:sp>
        <p:nvSpPr>
          <p:cNvPr id="6" name="Footer Placeholder 5">
            <a:extLst>
              <a:ext uri="{FF2B5EF4-FFF2-40B4-BE49-F238E27FC236}">
                <a16:creationId xmlns:a16="http://schemas.microsoft.com/office/drawing/2014/main" id="{378DE607-D2D8-664F-66E5-6CDF322CF3F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CDBF5FF-1F93-9BEC-C51D-BED9C8DD15F3}"/>
              </a:ext>
            </a:extLst>
          </p:cNvPr>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1674439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06620-5FF9-ABDC-6641-B532D2ACD777}"/>
              </a:ext>
            </a:extLst>
          </p:cNvPr>
          <p:cNvSpPr>
            <a:spLocks noGrp="1"/>
          </p:cNvSpPr>
          <p:nvPr>
            <p:ph type="title"/>
          </p:nvPr>
        </p:nvSpPr>
        <p:spPr>
          <a:xfrm>
            <a:off x="1259682" y="547688"/>
            <a:ext cx="15773400" cy="1988345"/>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88E9A0F-478F-55A2-EF19-F7B9134F272F}"/>
              </a:ext>
            </a:extLst>
          </p:cNvPr>
          <p:cNvSpPr>
            <a:spLocks noGrp="1"/>
          </p:cNvSpPr>
          <p:nvPr>
            <p:ph type="body" idx="1"/>
          </p:nvPr>
        </p:nvSpPr>
        <p:spPr>
          <a:xfrm>
            <a:off x="1259683" y="2521745"/>
            <a:ext cx="7736681" cy="1235868"/>
          </a:xfrm>
        </p:spPr>
        <p:txBody>
          <a:bodyPr anchor="b"/>
          <a:lstStyle>
            <a:lvl1pPr marL="0" indent="0">
              <a:buNone/>
              <a:defRPr sz="3600" b="1"/>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4" name="Content Placeholder 3">
            <a:extLst>
              <a:ext uri="{FF2B5EF4-FFF2-40B4-BE49-F238E27FC236}">
                <a16:creationId xmlns:a16="http://schemas.microsoft.com/office/drawing/2014/main" id="{B8C7BEB8-6F8B-AFF5-D1A4-7636FC68366E}"/>
              </a:ext>
            </a:extLst>
          </p:cNvPr>
          <p:cNvSpPr>
            <a:spLocks noGrp="1"/>
          </p:cNvSpPr>
          <p:nvPr>
            <p:ph sz="half" idx="2"/>
          </p:nvPr>
        </p:nvSpPr>
        <p:spPr>
          <a:xfrm>
            <a:off x="1259683" y="3757613"/>
            <a:ext cx="7736681" cy="55268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F25588E-6A48-027F-11FC-169DF7A1FD3C}"/>
              </a:ext>
            </a:extLst>
          </p:cNvPr>
          <p:cNvSpPr>
            <a:spLocks noGrp="1"/>
          </p:cNvSpPr>
          <p:nvPr>
            <p:ph type="body" sz="quarter" idx="3"/>
          </p:nvPr>
        </p:nvSpPr>
        <p:spPr>
          <a:xfrm>
            <a:off x="9258300" y="2521745"/>
            <a:ext cx="7774782" cy="1235868"/>
          </a:xfrm>
        </p:spPr>
        <p:txBody>
          <a:bodyPr anchor="b"/>
          <a:lstStyle>
            <a:lvl1pPr marL="0" indent="0">
              <a:buNone/>
              <a:defRPr sz="3600" b="1"/>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6" name="Content Placeholder 5">
            <a:extLst>
              <a:ext uri="{FF2B5EF4-FFF2-40B4-BE49-F238E27FC236}">
                <a16:creationId xmlns:a16="http://schemas.microsoft.com/office/drawing/2014/main" id="{FFE34E83-AC45-EF69-0825-A15E9AE71F0E}"/>
              </a:ext>
            </a:extLst>
          </p:cNvPr>
          <p:cNvSpPr>
            <a:spLocks noGrp="1"/>
          </p:cNvSpPr>
          <p:nvPr>
            <p:ph sz="quarter" idx="4"/>
          </p:nvPr>
        </p:nvSpPr>
        <p:spPr>
          <a:xfrm>
            <a:off x="9258300" y="3757613"/>
            <a:ext cx="7774782" cy="55268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765B9A1-73D3-C1F8-6354-10FDB45380DA}"/>
              </a:ext>
            </a:extLst>
          </p:cNvPr>
          <p:cNvSpPr>
            <a:spLocks noGrp="1"/>
          </p:cNvSpPr>
          <p:nvPr>
            <p:ph type="dt" sz="half" idx="10"/>
          </p:nvPr>
        </p:nvSpPr>
        <p:spPr/>
        <p:txBody>
          <a:bodyPr/>
          <a:lstStyle/>
          <a:p>
            <a:fld id="{1D8BD707-D9CF-40AE-B4C6-C98DA3205C09}" type="datetimeFigureOut">
              <a:rPr lang="en-US" smtClean="0"/>
              <a:t>10/19/2024</a:t>
            </a:fld>
            <a:endParaRPr lang="en-US"/>
          </a:p>
        </p:txBody>
      </p:sp>
      <p:sp>
        <p:nvSpPr>
          <p:cNvPr id="8" name="Footer Placeholder 7">
            <a:extLst>
              <a:ext uri="{FF2B5EF4-FFF2-40B4-BE49-F238E27FC236}">
                <a16:creationId xmlns:a16="http://schemas.microsoft.com/office/drawing/2014/main" id="{A577DF36-DDC9-4E9B-B928-F3EC6BF1266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DDCA32B-F09D-4FF9-FB2D-5844DEF9F362}"/>
              </a:ext>
            </a:extLst>
          </p:cNvPr>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11274363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EB986-9EF5-567F-2310-6565112A6BB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32C50B0-6FDE-C86C-D22C-47FBAB567A6E}"/>
              </a:ext>
            </a:extLst>
          </p:cNvPr>
          <p:cNvSpPr>
            <a:spLocks noGrp="1"/>
          </p:cNvSpPr>
          <p:nvPr>
            <p:ph type="dt" sz="half" idx="10"/>
          </p:nvPr>
        </p:nvSpPr>
        <p:spPr/>
        <p:txBody>
          <a:bodyPr/>
          <a:lstStyle/>
          <a:p>
            <a:fld id="{1D8BD707-D9CF-40AE-B4C6-C98DA3205C09}" type="datetimeFigureOut">
              <a:rPr lang="en-US" smtClean="0"/>
              <a:t>10/19/2024</a:t>
            </a:fld>
            <a:endParaRPr lang="en-US"/>
          </a:p>
        </p:txBody>
      </p:sp>
      <p:sp>
        <p:nvSpPr>
          <p:cNvPr id="4" name="Footer Placeholder 3">
            <a:extLst>
              <a:ext uri="{FF2B5EF4-FFF2-40B4-BE49-F238E27FC236}">
                <a16:creationId xmlns:a16="http://schemas.microsoft.com/office/drawing/2014/main" id="{8EFB54B6-5F60-3E61-EC0A-5DC6BA0E1F4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FDEDA0A-46D0-C351-CFDC-C3C79D774B3B}"/>
              </a:ext>
            </a:extLst>
          </p:cNvPr>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4906331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A7FCECC-4873-AADC-C163-2235E8C5BF7B}"/>
              </a:ext>
            </a:extLst>
          </p:cNvPr>
          <p:cNvSpPr>
            <a:spLocks noGrp="1"/>
          </p:cNvSpPr>
          <p:nvPr>
            <p:ph type="dt" sz="half" idx="10"/>
          </p:nvPr>
        </p:nvSpPr>
        <p:spPr/>
        <p:txBody>
          <a:bodyPr/>
          <a:lstStyle/>
          <a:p>
            <a:fld id="{1D8BD707-D9CF-40AE-B4C6-C98DA3205C09}" type="datetimeFigureOut">
              <a:rPr lang="en-US" smtClean="0"/>
              <a:t>10/19/2024</a:t>
            </a:fld>
            <a:endParaRPr lang="en-US"/>
          </a:p>
        </p:txBody>
      </p:sp>
      <p:sp>
        <p:nvSpPr>
          <p:cNvPr id="3" name="Footer Placeholder 2">
            <a:extLst>
              <a:ext uri="{FF2B5EF4-FFF2-40B4-BE49-F238E27FC236}">
                <a16:creationId xmlns:a16="http://schemas.microsoft.com/office/drawing/2014/main" id="{9BCB125C-8FAF-F62C-57C9-D72734E537C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2C53CA2-0F7D-AFEB-9DF0-9022A6D06FA7}"/>
              </a:ext>
            </a:extLst>
          </p:cNvPr>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39256305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6B4927-1C57-016C-54FB-CC6CD2160B90}"/>
              </a:ext>
            </a:extLst>
          </p:cNvPr>
          <p:cNvSpPr>
            <a:spLocks noGrp="1"/>
          </p:cNvSpPr>
          <p:nvPr>
            <p:ph type="title"/>
          </p:nvPr>
        </p:nvSpPr>
        <p:spPr>
          <a:xfrm>
            <a:off x="1259683" y="685800"/>
            <a:ext cx="5898356" cy="2400300"/>
          </a:xfrm>
        </p:spPr>
        <p:txBody>
          <a:bodyPr anchor="b"/>
          <a:lstStyle>
            <a:lvl1pPr>
              <a:defRPr sz="48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1FCC06D-A7DF-900D-BFA8-A704F7DD5648}"/>
              </a:ext>
            </a:extLst>
          </p:cNvPr>
          <p:cNvSpPr>
            <a:spLocks noGrp="1"/>
          </p:cNvSpPr>
          <p:nvPr>
            <p:ph idx="1"/>
          </p:nvPr>
        </p:nvSpPr>
        <p:spPr>
          <a:xfrm>
            <a:off x="7774782" y="1481138"/>
            <a:ext cx="9258300" cy="7310438"/>
          </a:xfrm>
        </p:spPr>
        <p:txBody>
          <a:bodyPr/>
          <a:lstStyle>
            <a:lvl1pPr>
              <a:defRPr sz="4800"/>
            </a:lvl1pPr>
            <a:lvl2pPr>
              <a:defRPr sz="4200"/>
            </a:lvl2pPr>
            <a:lvl3pPr>
              <a:defRPr sz="3600"/>
            </a:lvl3pPr>
            <a:lvl4pPr>
              <a:defRPr sz="3000"/>
            </a:lvl4pPr>
            <a:lvl5pPr>
              <a:defRPr sz="3000"/>
            </a:lvl5pPr>
            <a:lvl6pPr>
              <a:defRPr sz="3000"/>
            </a:lvl6pPr>
            <a:lvl7pPr>
              <a:defRPr sz="3000"/>
            </a:lvl7pPr>
            <a:lvl8pPr>
              <a:defRPr sz="3000"/>
            </a:lvl8pPr>
            <a:lvl9pPr>
              <a:defRPr sz="3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BDA4663-1C23-E91D-7E44-71DB996EF26C}"/>
              </a:ext>
            </a:extLst>
          </p:cNvPr>
          <p:cNvSpPr>
            <a:spLocks noGrp="1"/>
          </p:cNvSpPr>
          <p:nvPr>
            <p:ph type="body" sz="half" idx="2"/>
          </p:nvPr>
        </p:nvSpPr>
        <p:spPr>
          <a:xfrm>
            <a:off x="1259683" y="3086100"/>
            <a:ext cx="5898356" cy="5717382"/>
          </a:xfrm>
        </p:spPr>
        <p:txBody>
          <a:bodyPr/>
          <a:lstStyle>
            <a:lvl1pPr marL="0" indent="0">
              <a:buNone/>
              <a:defRPr sz="2400"/>
            </a:lvl1pPr>
            <a:lvl2pPr marL="685800" indent="0">
              <a:buNone/>
              <a:defRPr sz="2100"/>
            </a:lvl2pPr>
            <a:lvl3pPr marL="1371600" indent="0">
              <a:buNone/>
              <a:defRPr sz="1800"/>
            </a:lvl3pPr>
            <a:lvl4pPr marL="2057400" indent="0">
              <a:buNone/>
              <a:defRPr sz="1500"/>
            </a:lvl4pPr>
            <a:lvl5pPr marL="2743200" indent="0">
              <a:buNone/>
              <a:defRPr sz="1500"/>
            </a:lvl5pPr>
            <a:lvl6pPr marL="3429000" indent="0">
              <a:buNone/>
              <a:defRPr sz="1500"/>
            </a:lvl6pPr>
            <a:lvl7pPr marL="4114800" indent="0">
              <a:buNone/>
              <a:defRPr sz="1500"/>
            </a:lvl7pPr>
            <a:lvl8pPr marL="4800600" indent="0">
              <a:buNone/>
              <a:defRPr sz="1500"/>
            </a:lvl8pPr>
            <a:lvl9pPr marL="5486400" indent="0">
              <a:buNone/>
              <a:defRPr sz="1500"/>
            </a:lvl9pPr>
          </a:lstStyle>
          <a:p>
            <a:pPr lvl="0"/>
            <a:r>
              <a:rPr lang="en-US"/>
              <a:t>Click to edit Master text styles</a:t>
            </a:r>
          </a:p>
        </p:txBody>
      </p:sp>
      <p:sp>
        <p:nvSpPr>
          <p:cNvPr id="5" name="Date Placeholder 4">
            <a:extLst>
              <a:ext uri="{FF2B5EF4-FFF2-40B4-BE49-F238E27FC236}">
                <a16:creationId xmlns:a16="http://schemas.microsoft.com/office/drawing/2014/main" id="{833B6F32-B377-7943-F91F-733043E8E0AC}"/>
              </a:ext>
            </a:extLst>
          </p:cNvPr>
          <p:cNvSpPr>
            <a:spLocks noGrp="1"/>
          </p:cNvSpPr>
          <p:nvPr>
            <p:ph type="dt" sz="half" idx="10"/>
          </p:nvPr>
        </p:nvSpPr>
        <p:spPr/>
        <p:txBody>
          <a:bodyPr/>
          <a:lstStyle/>
          <a:p>
            <a:fld id="{1D8BD707-D9CF-40AE-B4C6-C98DA3205C09}" type="datetimeFigureOut">
              <a:rPr lang="en-US" smtClean="0"/>
              <a:t>10/19/2024</a:t>
            </a:fld>
            <a:endParaRPr lang="en-US"/>
          </a:p>
        </p:txBody>
      </p:sp>
      <p:sp>
        <p:nvSpPr>
          <p:cNvPr id="6" name="Footer Placeholder 5">
            <a:extLst>
              <a:ext uri="{FF2B5EF4-FFF2-40B4-BE49-F238E27FC236}">
                <a16:creationId xmlns:a16="http://schemas.microsoft.com/office/drawing/2014/main" id="{B8A99A00-82E5-00D5-7007-7776A548835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1F3AF48-BC4D-48B8-E7E5-DA2269524927}"/>
              </a:ext>
            </a:extLst>
          </p:cNvPr>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13691833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1C7DDC-B635-8EA9-1569-9C09DB12F6EF}"/>
              </a:ext>
            </a:extLst>
          </p:cNvPr>
          <p:cNvSpPr>
            <a:spLocks noGrp="1"/>
          </p:cNvSpPr>
          <p:nvPr>
            <p:ph type="title"/>
          </p:nvPr>
        </p:nvSpPr>
        <p:spPr>
          <a:xfrm>
            <a:off x="1259683" y="685800"/>
            <a:ext cx="5898356" cy="2400300"/>
          </a:xfrm>
        </p:spPr>
        <p:txBody>
          <a:bodyPr anchor="b"/>
          <a:lstStyle>
            <a:lvl1pPr>
              <a:defRPr sz="48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603A41F-3BEB-490A-6EA6-5FE51D7AAE16}"/>
              </a:ext>
            </a:extLst>
          </p:cNvPr>
          <p:cNvSpPr>
            <a:spLocks noGrp="1"/>
          </p:cNvSpPr>
          <p:nvPr>
            <p:ph type="pic" idx="1"/>
          </p:nvPr>
        </p:nvSpPr>
        <p:spPr>
          <a:xfrm>
            <a:off x="7774782" y="1481138"/>
            <a:ext cx="9258300" cy="7310438"/>
          </a:xfrm>
        </p:spPr>
        <p:txBody>
          <a:bodyPr/>
          <a:lstStyle>
            <a:lvl1pPr marL="0" indent="0">
              <a:buNone/>
              <a:defRPr sz="4800"/>
            </a:lvl1pPr>
            <a:lvl2pPr marL="685800" indent="0">
              <a:buNone/>
              <a:defRPr sz="4200"/>
            </a:lvl2pPr>
            <a:lvl3pPr marL="1371600" indent="0">
              <a:buNone/>
              <a:defRPr sz="3600"/>
            </a:lvl3pPr>
            <a:lvl4pPr marL="2057400" indent="0">
              <a:buNone/>
              <a:defRPr sz="3000"/>
            </a:lvl4pPr>
            <a:lvl5pPr marL="2743200" indent="0">
              <a:buNone/>
              <a:defRPr sz="3000"/>
            </a:lvl5pPr>
            <a:lvl6pPr marL="3429000" indent="0">
              <a:buNone/>
              <a:defRPr sz="3000"/>
            </a:lvl6pPr>
            <a:lvl7pPr marL="4114800" indent="0">
              <a:buNone/>
              <a:defRPr sz="3000"/>
            </a:lvl7pPr>
            <a:lvl8pPr marL="4800600" indent="0">
              <a:buNone/>
              <a:defRPr sz="3000"/>
            </a:lvl8pPr>
            <a:lvl9pPr marL="5486400" indent="0">
              <a:buNone/>
              <a:defRPr sz="3000"/>
            </a:lvl9pPr>
          </a:lstStyle>
          <a:p>
            <a:endParaRPr lang="en-IN"/>
          </a:p>
        </p:txBody>
      </p:sp>
      <p:sp>
        <p:nvSpPr>
          <p:cNvPr id="4" name="Text Placeholder 3">
            <a:extLst>
              <a:ext uri="{FF2B5EF4-FFF2-40B4-BE49-F238E27FC236}">
                <a16:creationId xmlns:a16="http://schemas.microsoft.com/office/drawing/2014/main" id="{60402B70-97E3-B80E-884E-F11109B288AB}"/>
              </a:ext>
            </a:extLst>
          </p:cNvPr>
          <p:cNvSpPr>
            <a:spLocks noGrp="1"/>
          </p:cNvSpPr>
          <p:nvPr>
            <p:ph type="body" sz="half" idx="2"/>
          </p:nvPr>
        </p:nvSpPr>
        <p:spPr>
          <a:xfrm>
            <a:off x="1259683" y="3086100"/>
            <a:ext cx="5898356" cy="5717382"/>
          </a:xfrm>
        </p:spPr>
        <p:txBody>
          <a:bodyPr/>
          <a:lstStyle>
            <a:lvl1pPr marL="0" indent="0">
              <a:buNone/>
              <a:defRPr sz="2400"/>
            </a:lvl1pPr>
            <a:lvl2pPr marL="685800" indent="0">
              <a:buNone/>
              <a:defRPr sz="2100"/>
            </a:lvl2pPr>
            <a:lvl3pPr marL="1371600" indent="0">
              <a:buNone/>
              <a:defRPr sz="1800"/>
            </a:lvl3pPr>
            <a:lvl4pPr marL="2057400" indent="0">
              <a:buNone/>
              <a:defRPr sz="1500"/>
            </a:lvl4pPr>
            <a:lvl5pPr marL="2743200" indent="0">
              <a:buNone/>
              <a:defRPr sz="1500"/>
            </a:lvl5pPr>
            <a:lvl6pPr marL="3429000" indent="0">
              <a:buNone/>
              <a:defRPr sz="1500"/>
            </a:lvl6pPr>
            <a:lvl7pPr marL="4114800" indent="0">
              <a:buNone/>
              <a:defRPr sz="1500"/>
            </a:lvl7pPr>
            <a:lvl8pPr marL="4800600" indent="0">
              <a:buNone/>
              <a:defRPr sz="1500"/>
            </a:lvl8pPr>
            <a:lvl9pPr marL="5486400" indent="0">
              <a:buNone/>
              <a:defRPr sz="1500"/>
            </a:lvl9pPr>
          </a:lstStyle>
          <a:p>
            <a:pPr lvl="0"/>
            <a:r>
              <a:rPr lang="en-US"/>
              <a:t>Click to edit Master text styles</a:t>
            </a:r>
          </a:p>
        </p:txBody>
      </p:sp>
      <p:sp>
        <p:nvSpPr>
          <p:cNvPr id="5" name="Date Placeholder 4">
            <a:extLst>
              <a:ext uri="{FF2B5EF4-FFF2-40B4-BE49-F238E27FC236}">
                <a16:creationId xmlns:a16="http://schemas.microsoft.com/office/drawing/2014/main" id="{E57B7016-63D3-B64C-B57C-56454E871FA7}"/>
              </a:ext>
            </a:extLst>
          </p:cNvPr>
          <p:cNvSpPr>
            <a:spLocks noGrp="1"/>
          </p:cNvSpPr>
          <p:nvPr>
            <p:ph type="dt" sz="half" idx="10"/>
          </p:nvPr>
        </p:nvSpPr>
        <p:spPr/>
        <p:txBody>
          <a:bodyPr/>
          <a:lstStyle/>
          <a:p>
            <a:fld id="{1D8BD707-D9CF-40AE-B4C6-C98DA3205C09}" type="datetimeFigureOut">
              <a:rPr lang="en-US" smtClean="0"/>
              <a:t>10/19/2024</a:t>
            </a:fld>
            <a:endParaRPr lang="en-US"/>
          </a:p>
        </p:txBody>
      </p:sp>
      <p:sp>
        <p:nvSpPr>
          <p:cNvPr id="6" name="Footer Placeholder 5">
            <a:extLst>
              <a:ext uri="{FF2B5EF4-FFF2-40B4-BE49-F238E27FC236}">
                <a16:creationId xmlns:a16="http://schemas.microsoft.com/office/drawing/2014/main" id="{1F28BE73-06FF-4E6B-AA2A-BA751E7733B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0D3251-A717-D4B7-1922-595D58D61F02}"/>
              </a:ext>
            </a:extLst>
          </p:cNvPr>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24267620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70712E0-5CEC-8E62-BE87-376D5B18246C}"/>
              </a:ext>
            </a:extLst>
          </p:cNvPr>
          <p:cNvSpPr>
            <a:spLocks noGrp="1"/>
          </p:cNvSpPr>
          <p:nvPr>
            <p:ph type="title"/>
          </p:nvPr>
        </p:nvSpPr>
        <p:spPr>
          <a:xfrm>
            <a:off x="1257300" y="547688"/>
            <a:ext cx="15773400" cy="1988345"/>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730C20E-4B67-4992-33B8-315837279A2F}"/>
              </a:ext>
            </a:extLst>
          </p:cNvPr>
          <p:cNvSpPr>
            <a:spLocks noGrp="1"/>
          </p:cNvSpPr>
          <p:nvPr>
            <p:ph type="body" idx="1"/>
          </p:nvPr>
        </p:nvSpPr>
        <p:spPr>
          <a:xfrm>
            <a:off x="1257300" y="2738438"/>
            <a:ext cx="15773400" cy="65270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F0334CB-5B05-760A-2149-CD0E95AB5996}"/>
              </a:ext>
            </a:extLst>
          </p:cNvPr>
          <p:cNvSpPr>
            <a:spLocks noGrp="1"/>
          </p:cNvSpPr>
          <p:nvPr>
            <p:ph type="dt" sz="half" idx="2"/>
          </p:nvPr>
        </p:nvSpPr>
        <p:spPr>
          <a:xfrm>
            <a:off x="1257300" y="9534526"/>
            <a:ext cx="4114800" cy="547688"/>
          </a:xfrm>
          <a:prstGeom prst="rect">
            <a:avLst/>
          </a:prstGeom>
        </p:spPr>
        <p:txBody>
          <a:bodyPr vert="horz" lIns="91440" tIns="45720" rIns="91440" bIns="45720" rtlCol="0" anchor="ctr"/>
          <a:lstStyle>
            <a:lvl1pPr algn="l">
              <a:defRPr sz="1800">
                <a:solidFill>
                  <a:schemeClr val="tx1">
                    <a:tint val="75000"/>
                  </a:schemeClr>
                </a:solidFill>
              </a:defRPr>
            </a:lvl1pPr>
          </a:lstStyle>
          <a:p>
            <a:fld id="{1D8BD707-D9CF-40AE-B4C6-C98DA3205C09}" type="datetimeFigureOut">
              <a:rPr lang="en-US" smtClean="0"/>
              <a:t>10/19/2024</a:t>
            </a:fld>
            <a:endParaRPr lang="en-US"/>
          </a:p>
        </p:txBody>
      </p:sp>
      <p:sp>
        <p:nvSpPr>
          <p:cNvPr id="5" name="Footer Placeholder 4">
            <a:extLst>
              <a:ext uri="{FF2B5EF4-FFF2-40B4-BE49-F238E27FC236}">
                <a16:creationId xmlns:a16="http://schemas.microsoft.com/office/drawing/2014/main" id="{C4524526-948C-191F-4925-83FB5BAEDAE4}"/>
              </a:ext>
            </a:extLst>
          </p:cNvPr>
          <p:cNvSpPr>
            <a:spLocks noGrp="1"/>
          </p:cNvSpPr>
          <p:nvPr>
            <p:ph type="ftr" sz="quarter" idx="3"/>
          </p:nvPr>
        </p:nvSpPr>
        <p:spPr>
          <a:xfrm>
            <a:off x="6057900" y="9534526"/>
            <a:ext cx="6172200" cy="547688"/>
          </a:xfrm>
          <a:prstGeom prst="rect">
            <a:avLst/>
          </a:prstGeom>
        </p:spPr>
        <p:txBody>
          <a:bodyPr vert="horz" lIns="91440" tIns="45720" rIns="91440" bIns="45720" rtlCol="0" anchor="ctr"/>
          <a:lstStyle>
            <a:lvl1pPr algn="ctr">
              <a:defRPr sz="18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E35F7ED-7943-3320-4137-7D4B1D7FB39A}"/>
              </a:ext>
            </a:extLst>
          </p:cNvPr>
          <p:cNvSpPr>
            <a:spLocks noGrp="1"/>
          </p:cNvSpPr>
          <p:nvPr>
            <p:ph type="sldNum" sz="quarter" idx="4"/>
          </p:nvPr>
        </p:nvSpPr>
        <p:spPr>
          <a:xfrm>
            <a:off x="12915900" y="9534526"/>
            <a:ext cx="4114800" cy="547688"/>
          </a:xfrm>
          <a:prstGeom prst="rect">
            <a:avLst/>
          </a:prstGeom>
        </p:spPr>
        <p:txBody>
          <a:bodyPr vert="horz" lIns="91440" tIns="45720" rIns="91440" bIns="45720" rtlCol="0" anchor="ctr"/>
          <a:lstStyle>
            <a:lvl1pPr algn="r">
              <a:defRPr sz="1800">
                <a:solidFill>
                  <a:schemeClr val="tx1">
                    <a:tint val="75000"/>
                  </a:schemeClr>
                </a:solidFill>
              </a:defRPr>
            </a:lvl1pPr>
          </a:lstStyle>
          <a:p>
            <a:fld id="{B6F15528-21DE-4FAA-801E-634DDDAF4B2B}" type="slidenum">
              <a:rPr lang="en-US" smtClean="0"/>
              <a:t>‹#›</a:t>
            </a:fld>
            <a:endParaRPr lang="en-US"/>
          </a:p>
        </p:txBody>
      </p:sp>
    </p:spTree>
    <p:extLst>
      <p:ext uri="{BB962C8B-B14F-4D97-AF65-F5344CB8AC3E}">
        <p14:creationId xmlns:p14="http://schemas.microsoft.com/office/powerpoint/2010/main" val="2640899175"/>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Lst>
  <p:txStyles>
    <p:titleStyle>
      <a:lvl1pPr algn="l" defTabSz="1371600" rtl="0" eaLnBrk="1" latinLnBrk="0" hangingPunct="1">
        <a:lnSpc>
          <a:spcPct val="90000"/>
        </a:lnSpc>
        <a:spcBef>
          <a:spcPct val="0"/>
        </a:spcBef>
        <a:buNone/>
        <a:defRPr sz="6600" kern="1200">
          <a:solidFill>
            <a:schemeClr val="tx1"/>
          </a:solidFill>
          <a:latin typeface="+mj-lt"/>
          <a:ea typeface="+mj-ea"/>
          <a:cs typeface="+mj-cs"/>
        </a:defRPr>
      </a:lvl1pPr>
    </p:titleStyle>
    <p:bodyStyle>
      <a:lvl1pPr marL="342900" indent="-342900" algn="l" defTabSz="1371600" rtl="0" eaLnBrk="1" latinLnBrk="0" hangingPunct="1">
        <a:lnSpc>
          <a:spcPct val="90000"/>
        </a:lnSpc>
        <a:spcBef>
          <a:spcPts val="1500"/>
        </a:spcBef>
        <a:buFont typeface="Arial" panose="020B0604020202020204" pitchFamily="34" charset="0"/>
        <a:buChar char="•"/>
        <a:defRPr sz="4200" kern="1200">
          <a:solidFill>
            <a:schemeClr val="tx1"/>
          </a:solidFill>
          <a:latin typeface="+mn-lt"/>
          <a:ea typeface="+mn-ea"/>
          <a:cs typeface="+mn-cs"/>
        </a:defRPr>
      </a:lvl1pPr>
      <a:lvl2pPr marL="1028700" indent="-342900" algn="l" defTabSz="1371600" rtl="0" eaLnBrk="1" latinLnBrk="0" hangingPunct="1">
        <a:lnSpc>
          <a:spcPct val="90000"/>
        </a:lnSpc>
        <a:spcBef>
          <a:spcPts val="750"/>
        </a:spcBef>
        <a:buFont typeface="Arial" panose="020B0604020202020204" pitchFamily="34" charset="0"/>
        <a:buChar char="•"/>
        <a:defRPr sz="3600" kern="1200">
          <a:solidFill>
            <a:schemeClr val="tx1"/>
          </a:solidFill>
          <a:latin typeface="+mn-lt"/>
          <a:ea typeface="+mn-ea"/>
          <a:cs typeface="+mn-cs"/>
        </a:defRPr>
      </a:lvl2pPr>
      <a:lvl3pPr marL="1714500" indent="-342900" algn="l" defTabSz="1371600" rtl="0" eaLnBrk="1" latinLnBrk="0" hangingPunct="1">
        <a:lnSpc>
          <a:spcPct val="90000"/>
        </a:lnSpc>
        <a:spcBef>
          <a:spcPts val="750"/>
        </a:spcBef>
        <a:buFont typeface="Arial" panose="020B0604020202020204" pitchFamily="34" charset="0"/>
        <a:buChar char="•"/>
        <a:defRPr sz="3000" kern="1200">
          <a:solidFill>
            <a:schemeClr val="tx1"/>
          </a:solidFill>
          <a:latin typeface="+mn-lt"/>
          <a:ea typeface="+mn-ea"/>
          <a:cs typeface="+mn-cs"/>
        </a:defRPr>
      </a:lvl3pPr>
      <a:lvl4pPr marL="2400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4pPr>
      <a:lvl5pPr marL="30861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5pPr>
      <a:lvl6pPr marL="37719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7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35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9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p:bodyStyle>
    <p:otherStyle>
      <a:defPPr>
        <a:defRPr lang="en-US"/>
      </a:defPPr>
      <a:lvl1pPr marL="0" algn="l" defTabSz="1371600" rtl="0" eaLnBrk="1" latinLnBrk="0" hangingPunct="1">
        <a:defRPr sz="2700" kern="1200">
          <a:solidFill>
            <a:schemeClr val="tx1"/>
          </a:solidFill>
          <a:latin typeface="+mn-lt"/>
          <a:ea typeface="+mn-ea"/>
          <a:cs typeface="+mn-cs"/>
        </a:defRPr>
      </a:lvl1pPr>
      <a:lvl2pPr marL="685800" algn="l" defTabSz="1371600" rtl="0" eaLnBrk="1" latinLnBrk="0" hangingPunct="1">
        <a:defRPr sz="2700" kern="1200">
          <a:solidFill>
            <a:schemeClr val="tx1"/>
          </a:solidFill>
          <a:latin typeface="+mn-lt"/>
          <a:ea typeface="+mn-ea"/>
          <a:cs typeface="+mn-cs"/>
        </a:defRPr>
      </a:lvl2pPr>
      <a:lvl3pPr marL="1371600" algn="l" defTabSz="1371600" rtl="0" eaLnBrk="1" latinLnBrk="0" hangingPunct="1">
        <a:defRPr sz="2700" kern="1200">
          <a:solidFill>
            <a:schemeClr val="tx1"/>
          </a:solidFill>
          <a:latin typeface="+mn-lt"/>
          <a:ea typeface="+mn-ea"/>
          <a:cs typeface="+mn-cs"/>
        </a:defRPr>
      </a:lvl3pPr>
      <a:lvl4pPr marL="2057400" algn="l" defTabSz="1371600" rtl="0" eaLnBrk="1" latinLnBrk="0" hangingPunct="1">
        <a:defRPr sz="2700" kern="1200">
          <a:solidFill>
            <a:schemeClr val="tx1"/>
          </a:solidFill>
          <a:latin typeface="+mn-lt"/>
          <a:ea typeface="+mn-ea"/>
          <a:cs typeface="+mn-cs"/>
        </a:defRPr>
      </a:lvl4pPr>
      <a:lvl5pPr marL="2743200" algn="l" defTabSz="1371600" rtl="0" eaLnBrk="1" latinLnBrk="0" hangingPunct="1">
        <a:defRPr sz="2700" kern="1200">
          <a:solidFill>
            <a:schemeClr val="tx1"/>
          </a:solidFill>
          <a:latin typeface="+mn-lt"/>
          <a:ea typeface="+mn-ea"/>
          <a:cs typeface="+mn-cs"/>
        </a:defRPr>
      </a:lvl5pPr>
      <a:lvl6pPr marL="3429000" algn="l" defTabSz="1371600" rtl="0" eaLnBrk="1" latinLnBrk="0" hangingPunct="1">
        <a:defRPr sz="2700" kern="1200">
          <a:solidFill>
            <a:schemeClr val="tx1"/>
          </a:solidFill>
          <a:latin typeface="+mn-lt"/>
          <a:ea typeface="+mn-ea"/>
          <a:cs typeface="+mn-cs"/>
        </a:defRPr>
      </a:lvl6pPr>
      <a:lvl7pPr marL="4114800" algn="l" defTabSz="1371600" rtl="0" eaLnBrk="1" latinLnBrk="0" hangingPunct="1">
        <a:defRPr sz="2700" kern="1200">
          <a:solidFill>
            <a:schemeClr val="tx1"/>
          </a:solidFill>
          <a:latin typeface="+mn-lt"/>
          <a:ea typeface="+mn-ea"/>
          <a:cs typeface="+mn-cs"/>
        </a:defRPr>
      </a:lvl7pPr>
      <a:lvl8pPr marL="4800600" algn="l" defTabSz="1371600" rtl="0" eaLnBrk="1" latinLnBrk="0" hangingPunct="1">
        <a:defRPr sz="2700" kern="1200">
          <a:solidFill>
            <a:schemeClr val="tx1"/>
          </a:solidFill>
          <a:latin typeface="+mn-lt"/>
          <a:ea typeface="+mn-ea"/>
          <a:cs typeface="+mn-cs"/>
        </a:defRPr>
      </a:lvl8pPr>
      <a:lvl9pPr marL="5486400" algn="l" defTabSz="1371600" rtl="0" eaLnBrk="1" latinLnBrk="0" hangingPunct="1">
        <a:defRPr sz="2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xml"/><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1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slides/_rels/slide2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1.png"/><Relationship Id="rId7" Type="http://schemas.openxmlformats.org/officeDocument/2006/relationships/image" Target="../media/image8.sv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33.jpeg"/><Relationship Id="rId4" Type="http://schemas.openxmlformats.org/officeDocument/2006/relationships/image" Target="../media/image32.svg"/></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34.sv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2.svg"/></Relationships>
</file>

<file path=ppt/slides/_rels/slide4.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6.svg"/><Relationship Id="rId9" Type="http://schemas.openxmlformats.org/officeDocument/2006/relationships/image" Target="../media/image12.jpe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5.jpe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14.jpeg"/><Relationship Id="rId5" Type="http://schemas.openxmlformats.org/officeDocument/2006/relationships/image" Target="../media/image13.jpeg"/><Relationship Id="rId4" Type="http://schemas.openxmlformats.org/officeDocument/2006/relationships/image" Target="../media/image8.sv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3" name="Group 3"/>
          <p:cNvGrpSpPr/>
          <p:nvPr/>
        </p:nvGrpSpPr>
        <p:grpSpPr>
          <a:xfrm>
            <a:off x="6545735" y="406153"/>
            <a:ext cx="10042534" cy="9474693"/>
            <a:chOff x="0" y="0"/>
            <a:chExt cx="13390046" cy="12632924"/>
          </a:xfrm>
        </p:grpSpPr>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0"/>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3279405"/>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6558809"/>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9838214"/>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0"/>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3279405"/>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6558809"/>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9838214"/>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0"/>
              <a:ext cx="3005065" cy="2794710"/>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3279405"/>
              <a:ext cx="3005065" cy="2794710"/>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6558809"/>
              <a:ext cx="3005065" cy="2794710"/>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9838214"/>
              <a:ext cx="3005065" cy="2794710"/>
            </a:xfrm>
            <a:prstGeom prst="rect">
              <a:avLst/>
            </a:prstGeom>
          </p:spPr>
        </p:pic>
      </p:grpSp>
      <p:grpSp>
        <p:nvGrpSpPr>
          <p:cNvPr id="20" name="Group 20"/>
          <p:cNvGrpSpPr/>
          <p:nvPr/>
        </p:nvGrpSpPr>
        <p:grpSpPr>
          <a:xfrm>
            <a:off x="1104900" y="824285"/>
            <a:ext cx="8750843" cy="8318192"/>
            <a:chOff x="0" y="0"/>
            <a:chExt cx="11667791" cy="11090922"/>
          </a:xfrm>
        </p:grpSpPr>
        <p:grpSp>
          <p:nvGrpSpPr>
            <p:cNvPr id="21" name="Group 21"/>
            <p:cNvGrpSpPr>
              <a:grpSpLocks noChangeAspect="1"/>
            </p:cNvGrpSpPr>
            <p:nvPr/>
          </p:nvGrpSpPr>
          <p:grpSpPr>
            <a:xfrm>
              <a:off x="1931835" y="1354967"/>
              <a:ext cx="9735956" cy="9735956"/>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AU" dirty="0"/>
              </a:p>
            </p:txBody>
          </p:sp>
        </p:grpSp>
        <p:pic>
          <p:nvPicPr>
            <p:cNvPr id="23" name="Picture 2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96140" y="376277"/>
              <a:ext cx="9735956" cy="9756713"/>
            </a:xfrm>
            <a:prstGeom prst="rect">
              <a:avLst/>
            </a:prstGeom>
          </p:spPr>
        </p:pic>
      </p:grpSp>
      <p:sp>
        <p:nvSpPr>
          <p:cNvPr id="25" name="TextBox 33">
            <a:extLst>
              <a:ext uri="{FF2B5EF4-FFF2-40B4-BE49-F238E27FC236}">
                <a16:creationId xmlns:a16="http://schemas.microsoft.com/office/drawing/2014/main" id="{F7EDA1DF-26E8-DBF1-24B5-2D77FF59D665}"/>
              </a:ext>
            </a:extLst>
          </p:cNvPr>
          <p:cNvSpPr txBox="1"/>
          <p:nvPr/>
        </p:nvSpPr>
        <p:spPr>
          <a:xfrm>
            <a:off x="2526552" y="2802715"/>
            <a:ext cx="5236455" cy="3568349"/>
          </a:xfrm>
          <a:prstGeom prst="rect">
            <a:avLst/>
          </a:prstGeom>
        </p:spPr>
        <p:txBody>
          <a:bodyPr wrap="square" lIns="0" tIns="0" rIns="0" bIns="0" rtlCol="0" anchor="t">
            <a:spAutoFit/>
          </a:bodyPr>
          <a:lstStyle/>
          <a:p>
            <a:pPr algn="ctr">
              <a:lnSpc>
                <a:spcPts val="9600"/>
              </a:lnSpc>
            </a:pPr>
            <a:r>
              <a:rPr lang="en-US" sz="6000" spc="-80" dirty="0">
                <a:solidFill>
                  <a:schemeClr val="tx1">
                    <a:lumMod val="95000"/>
                    <a:lumOff val="5000"/>
                  </a:schemeClr>
                </a:solidFill>
                <a:latin typeface="Graphik Regular" panose="020B0503030202060203" pitchFamily="34" charset="0"/>
              </a:rPr>
              <a:t>Project </a:t>
            </a:r>
            <a:r>
              <a:rPr lang="en-US" sz="6000" spc="-80" dirty="0" err="1">
                <a:solidFill>
                  <a:schemeClr val="tx1">
                    <a:lumMod val="95000"/>
                    <a:lumOff val="5000"/>
                  </a:schemeClr>
                </a:solidFill>
                <a:latin typeface="Graphik Regular" panose="020B0503030202060203" pitchFamily="34" charset="0"/>
              </a:rPr>
              <a:t>BuzzScale</a:t>
            </a:r>
            <a:r>
              <a:rPr lang="en-US" sz="6000" spc="-80" dirty="0">
                <a:solidFill>
                  <a:schemeClr val="tx1">
                    <a:lumMod val="95000"/>
                    <a:lumOff val="5000"/>
                  </a:schemeClr>
                </a:solidFill>
                <a:latin typeface="Graphik Regular" panose="020B0503030202060203" pitchFamily="34" charset="0"/>
              </a:rPr>
              <a:t> IPO &amp; Data Optimization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E4E628-D062-DE3A-30A7-B6AD27AA2709}"/>
              </a:ext>
            </a:extLst>
          </p:cNvPr>
          <p:cNvSpPr>
            <a:spLocks noGrp="1"/>
          </p:cNvSpPr>
          <p:nvPr>
            <p:ph type="ctrTitle"/>
          </p:nvPr>
        </p:nvSpPr>
        <p:spPr>
          <a:xfrm>
            <a:off x="4610100" y="287792"/>
            <a:ext cx="7772400" cy="1470025"/>
          </a:xfrm>
        </p:spPr>
        <p:txBody>
          <a:bodyPr>
            <a:normAutofit/>
          </a:bodyPr>
          <a:lstStyle/>
          <a:p>
            <a:r>
              <a:rPr lang="en-US" sz="8000" dirty="0">
                <a:solidFill>
                  <a:schemeClr val="tx1">
                    <a:lumMod val="95000"/>
                    <a:lumOff val="5000"/>
                  </a:schemeClr>
                </a:solidFill>
              </a:rPr>
              <a:t> Data Cleaning</a:t>
            </a:r>
            <a:endParaRPr lang="en-IN" sz="8000" dirty="0">
              <a:solidFill>
                <a:schemeClr val="tx1">
                  <a:lumMod val="95000"/>
                  <a:lumOff val="5000"/>
                </a:schemeClr>
              </a:solidFill>
            </a:endParaRPr>
          </a:p>
        </p:txBody>
      </p:sp>
      <p:sp>
        <p:nvSpPr>
          <p:cNvPr id="3" name="Subtitle 2">
            <a:extLst>
              <a:ext uri="{FF2B5EF4-FFF2-40B4-BE49-F238E27FC236}">
                <a16:creationId xmlns:a16="http://schemas.microsoft.com/office/drawing/2014/main" id="{30997F84-3906-72DB-D87A-AD74DB4DA3F3}"/>
              </a:ext>
            </a:extLst>
          </p:cNvPr>
          <p:cNvSpPr>
            <a:spLocks noGrp="1"/>
          </p:cNvSpPr>
          <p:nvPr>
            <p:ph type="subTitle" idx="1"/>
          </p:nvPr>
        </p:nvSpPr>
        <p:spPr>
          <a:xfrm>
            <a:off x="598714" y="2019301"/>
            <a:ext cx="10896600" cy="7162800"/>
          </a:xfrm>
        </p:spPr>
        <p:txBody>
          <a:bodyPr>
            <a:noAutofit/>
          </a:bodyPr>
          <a:lstStyle/>
          <a:p>
            <a:pPr algn="l"/>
            <a:r>
              <a:rPr lang="en-IN" sz="2800" dirty="0">
                <a:solidFill>
                  <a:schemeClr val="tx1">
                    <a:lumMod val="95000"/>
                    <a:lumOff val="5000"/>
                  </a:schemeClr>
                </a:solidFill>
              </a:rPr>
              <a:t>Here’s how we do it:</a:t>
            </a:r>
          </a:p>
          <a:p>
            <a:pPr algn="l"/>
            <a:endParaRPr lang="en-IN" sz="2800" dirty="0">
              <a:solidFill>
                <a:schemeClr val="tx1">
                  <a:lumMod val="95000"/>
                  <a:lumOff val="5000"/>
                </a:schemeClr>
              </a:solidFill>
            </a:endParaRPr>
          </a:p>
          <a:p>
            <a:pPr algn="l"/>
            <a:r>
              <a:rPr lang="en-US" sz="2800" b="0" i="0" dirty="0">
                <a:solidFill>
                  <a:schemeClr val="tx1">
                    <a:lumMod val="95000"/>
                    <a:lumOff val="5000"/>
                  </a:schemeClr>
                </a:solidFill>
                <a:effectLst/>
                <a:latin typeface="DM Sans" panose="020F0502020204030204" pitchFamily="2" charset="0"/>
              </a:rPr>
              <a:t>Removing rows with missing values: We deleted rows in the reactions dataset that contained blank or missing data to prevent inaccuracies in the analysis.</a:t>
            </a:r>
          </a:p>
          <a:p>
            <a:pPr algn="l"/>
            <a:endParaRPr lang="en-US" sz="2800" b="0" i="0" dirty="0">
              <a:solidFill>
                <a:schemeClr val="tx1">
                  <a:lumMod val="95000"/>
                  <a:lumOff val="5000"/>
                </a:schemeClr>
              </a:solidFill>
              <a:effectLst/>
              <a:latin typeface="DM Sans" panose="020F0502020204030204" pitchFamily="2" charset="0"/>
            </a:endParaRPr>
          </a:p>
          <a:p>
            <a:pPr algn="l"/>
            <a:endParaRPr lang="en-US" sz="2800" b="0" i="0" dirty="0">
              <a:solidFill>
                <a:schemeClr val="tx1">
                  <a:lumMod val="95000"/>
                  <a:lumOff val="5000"/>
                </a:schemeClr>
              </a:solidFill>
              <a:effectLst/>
              <a:latin typeface="DM Sans" panose="020F0502020204030204" pitchFamily="2" charset="0"/>
            </a:endParaRPr>
          </a:p>
          <a:p>
            <a:pPr algn="l"/>
            <a:endParaRPr lang="en-US" sz="2800" b="0" i="0" dirty="0">
              <a:solidFill>
                <a:schemeClr val="tx1">
                  <a:lumMod val="95000"/>
                  <a:lumOff val="5000"/>
                </a:schemeClr>
              </a:solidFill>
              <a:effectLst/>
              <a:latin typeface="DM Sans" panose="020F0502020204030204" pitchFamily="2" charset="0"/>
            </a:endParaRPr>
          </a:p>
          <a:p>
            <a:pPr algn="l"/>
            <a:r>
              <a:rPr lang="en-US" sz="2800" b="0" i="0" dirty="0">
                <a:solidFill>
                  <a:schemeClr val="tx1">
                    <a:lumMod val="95000"/>
                    <a:lumOff val="5000"/>
                  </a:schemeClr>
                </a:solidFill>
                <a:effectLst/>
                <a:latin typeface="DM Sans" panose="020F0502020204030204" pitchFamily="2" charset="0"/>
              </a:rPr>
              <a:t>Changing data types: We ensured that all columns had appropriate data types, making it easier to analyze and visualize the data.</a:t>
            </a:r>
          </a:p>
          <a:p>
            <a:pPr algn="l"/>
            <a:endParaRPr lang="en-US" sz="2800" b="0" i="0" dirty="0">
              <a:solidFill>
                <a:schemeClr val="tx1">
                  <a:lumMod val="95000"/>
                  <a:lumOff val="5000"/>
                </a:schemeClr>
              </a:solidFill>
              <a:effectLst/>
              <a:latin typeface="DM Sans" panose="020F0502020204030204" pitchFamily="2" charset="0"/>
            </a:endParaRPr>
          </a:p>
          <a:p>
            <a:pPr algn="l"/>
            <a:endParaRPr lang="en-US" sz="2800" b="0" i="0" dirty="0">
              <a:solidFill>
                <a:schemeClr val="tx1">
                  <a:lumMod val="95000"/>
                  <a:lumOff val="5000"/>
                </a:schemeClr>
              </a:solidFill>
              <a:effectLst/>
              <a:latin typeface="DM Sans" panose="020F0502020204030204" pitchFamily="2" charset="0"/>
            </a:endParaRPr>
          </a:p>
          <a:p>
            <a:pPr algn="l"/>
            <a:r>
              <a:rPr lang="en-US" sz="2800" b="0" i="0" dirty="0">
                <a:solidFill>
                  <a:schemeClr val="tx1">
                    <a:lumMod val="95000"/>
                    <a:lumOff val="5000"/>
                  </a:schemeClr>
                </a:solidFill>
                <a:effectLst/>
                <a:latin typeface="DM Sans" panose="020F0502020204030204" pitchFamily="2" charset="0"/>
              </a:rPr>
              <a:t>Removing irrelevant columns: Columns like 'User ID' and 'URL' were removed as they didn’t provide any relevant information for this task.</a:t>
            </a:r>
          </a:p>
          <a:p>
            <a:endParaRPr lang="en-IN" sz="2800" dirty="0">
              <a:solidFill>
                <a:schemeClr val="tx1">
                  <a:lumMod val="95000"/>
                  <a:lumOff val="5000"/>
                </a:schemeClr>
              </a:solidFill>
            </a:endParaRPr>
          </a:p>
        </p:txBody>
      </p:sp>
      <p:pic>
        <p:nvPicPr>
          <p:cNvPr id="4" name="Picture 3">
            <a:extLst>
              <a:ext uri="{FF2B5EF4-FFF2-40B4-BE49-F238E27FC236}">
                <a16:creationId xmlns:a16="http://schemas.microsoft.com/office/drawing/2014/main" id="{F5A56D15-9AC0-50D3-01E0-0E9D488B7BCE}"/>
              </a:ext>
            </a:extLst>
          </p:cNvPr>
          <p:cNvPicPr>
            <a:picLocks noChangeAspect="1"/>
          </p:cNvPicPr>
          <p:nvPr/>
        </p:nvPicPr>
        <p:blipFill>
          <a:blip r:embed="rId2"/>
          <a:stretch>
            <a:fillRect/>
          </a:stretch>
        </p:blipFill>
        <p:spPr>
          <a:xfrm>
            <a:off x="13716000" y="1757817"/>
            <a:ext cx="3657600" cy="3157083"/>
          </a:xfrm>
          <a:prstGeom prst="rect">
            <a:avLst/>
          </a:prstGeom>
        </p:spPr>
      </p:pic>
      <p:sp>
        <p:nvSpPr>
          <p:cNvPr id="5" name="Arrow: Right 4">
            <a:extLst>
              <a:ext uri="{FF2B5EF4-FFF2-40B4-BE49-F238E27FC236}">
                <a16:creationId xmlns:a16="http://schemas.microsoft.com/office/drawing/2014/main" id="{115F0D76-2438-1671-61F6-C9AB7C73C5B9}"/>
              </a:ext>
            </a:extLst>
          </p:cNvPr>
          <p:cNvSpPr/>
          <p:nvPr/>
        </p:nvSpPr>
        <p:spPr>
          <a:xfrm>
            <a:off x="11734800" y="3695700"/>
            <a:ext cx="1295400" cy="381000"/>
          </a:xfrm>
          <a:prstGeom prst="rightArrow">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Arrow: Right 5">
            <a:extLst>
              <a:ext uri="{FF2B5EF4-FFF2-40B4-BE49-F238E27FC236}">
                <a16:creationId xmlns:a16="http://schemas.microsoft.com/office/drawing/2014/main" id="{B04CF52D-1148-A8FB-B92A-E9C3BBD10AA5}"/>
              </a:ext>
            </a:extLst>
          </p:cNvPr>
          <p:cNvSpPr/>
          <p:nvPr/>
        </p:nvSpPr>
        <p:spPr>
          <a:xfrm>
            <a:off x="11734800" y="6210301"/>
            <a:ext cx="1295400" cy="381000"/>
          </a:xfrm>
          <a:prstGeom prst="rightArrow">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Arrow: Right 7">
            <a:extLst>
              <a:ext uri="{FF2B5EF4-FFF2-40B4-BE49-F238E27FC236}">
                <a16:creationId xmlns:a16="http://schemas.microsoft.com/office/drawing/2014/main" id="{6AEB8925-A154-70C8-FE55-D49D2ED3F69C}"/>
              </a:ext>
            </a:extLst>
          </p:cNvPr>
          <p:cNvSpPr/>
          <p:nvPr/>
        </p:nvSpPr>
        <p:spPr>
          <a:xfrm>
            <a:off x="11734800" y="8746674"/>
            <a:ext cx="1295400" cy="381000"/>
          </a:xfrm>
          <a:prstGeom prst="rightArrow">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0" name="Picture 9">
            <a:extLst>
              <a:ext uri="{FF2B5EF4-FFF2-40B4-BE49-F238E27FC236}">
                <a16:creationId xmlns:a16="http://schemas.microsoft.com/office/drawing/2014/main" id="{731E0CC7-3EBC-5DF3-CD87-65D3A52DEC83}"/>
              </a:ext>
            </a:extLst>
          </p:cNvPr>
          <p:cNvPicPr>
            <a:picLocks noChangeAspect="1"/>
          </p:cNvPicPr>
          <p:nvPr/>
        </p:nvPicPr>
        <p:blipFill>
          <a:blip r:embed="rId3"/>
          <a:stretch>
            <a:fillRect/>
          </a:stretch>
        </p:blipFill>
        <p:spPr>
          <a:xfrm>
            <a:off x="13163217" y="7779751"/>
            <a:ext cx="4763165" cy="1933845"/>
          </a:xfrm>
          <a:prstGeom prst="rect">
            <a:avLst/>
          </a:prstGeom>
        </p:spPr>
      </p:pic>
      <p:pic>
        <p:nvPicPr>
          <p:cNvPr id="11" name="Content Placeholder 8">
            <a:extLst>
              <a:ext uri="{FF2B5EF4-FFF2-40B4-BE49-F238E27FC236}">
                <a16:creationId xmlns:a16="http://schemas.microsoft.com/office/drawing/2014/main" id="{67385664-7E8B-9624-D138-4F4924278C7F}"/>
              </a:ext>
            </a:extLst>
          </p:cNvPr>
          <p:cNvPicPr>
            <a:picLocks noChangeAspect="1"/>
          </p:cNvPicPr>
          <p:nvPr/>
        </p:nvPicPr>
        <p:blipFill>
          <a:blip r:embed="rId4"/>
          <a:stretch>
            <a:fillRect/>
          </a:stretch>
        </p:blipFill>
        <p:spPr>
          <a:xfrm>
            <a:off x="13269686" y="5372101"/>
            <a:ext cx="4656696" cy="1933845"/>
          </a:xfrm>
          <a:prstGeom prst="rect">
            <a:avLst/>
          </a:prstGeom>
        </p:spPr>
      </p:pic>
    </p:spTree>
    <p:extLst>
      <p:ext uri="{BB962C8B-B14F-4D97-AF65-F5344CB8AC3E}">
        <p14:creationId xmlns:p14="http://schemas.microsoft.com/office/powerpoint/2010/main" val="4829327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4E499B-095A-C776-4709-C3048EBD3B53}"/>
              </a:ext>
            </a:extLst>
          </p:cNvPr>
          <p:cNvSpPr>
            <a:spLocks noGrp="1"/>
          </p:cNvSpPr>
          <p:nvPr>
            <p:ph type="ctrTitle"/>
          </p:nvPr>
        </p:nvSpPr>
        <p:spPr>
          <a:xfrm>
            <a:off x="5257800" y="723901"/>
            <a:ext cx="7772400" cy="1470025"/>
          </a:xfrm>
        </p:spPr>
        <p:txBody>
          <a:bodyPr>
            <a:normAutofit/>
          </a:bodyPr>
          <a:lstStyle/>
          <a:p>
            <a:r>
              <a:rPr lang="en-US" sz="8000" dirty="0">
                <a:solidFill>
                  <a:schemeClr val="tx1">
                    <a:lumMod val="95000"/>
                    <a:lumOff val="5000"/>
                  </a:schemeClr>
                </a:solidFill>
              </a:rPr>
              <a:t> Data Cleaning</a:t>
            </a:r>
            <a:endParaRPr lang="en-IN" sz="8000" dirty="0">
              <a:solidFill>
                <a:schemeClr val="tx1">
                  <a:lumMod val="95000"/>
                  <a:lumOff val="5000"/>
                </a:schemeClr>
              </a:solidFill>
            </a:endParaRPr>
          </a:p>
        </p:txBody>
      </p:sp>
      <p:sp>
        <p:nvSpPr>
          <p:cNvPr id="3" name="Subtitle 2">
            <a:extLst>
              <a:ext uri="{FF2B5EF4-FFF2-40B4-BE49-F238E27FC236}">
                <a16:creationId xmlns:a16="http://schemas.microsoft.com/office/drawing/2014/main" id="{791ABC88-C6F1-3637-FFF5-7A08FBC59CE6}"/>
              </a:ext>
            </a:extLst>
          </p:cNvPr>
          <p:cNvSpPr>
            <a:spLocks noGrp="1"/>
          </p:cNvSpPr>
          <p:nvPr>
            <p:ph type="subTitle" idx="1"/>
          </p:nvPr>
        </p:nvSpPr>
        <p:spPr>
          <a:xfrm>
            <a:off x="914400" y="2384424"/>
            <a:ext cx="16459200" cy="7178675"/>
          </a:xfrm>
        </p:spPr>
        <p:txBody>
          <a:bodyPr>
            <a:noAutofit/>
          </a:bodyPr>
          <a:lstStyle/>
          <a:p>
            <a:pPr algn="just"/>
            <a:r>
              <a:rPr lang="en-US" sz="2800" dirty="0">
                <a:solidFill>
                  <a:schemeClr val="tx1">
                    <a:lumMod val="95000"/>
                    <a:lumOff val="5000"/>
                  </a:schemeClr>
                </a:solidFill>
              </a:rPr>
              <a:t>Key actions taken:</a:t>
            </a:r>
          </a:p>
          <a:p>
            <a:pPr algn="just"/>
            <a:endParaRPr lang="en-US" sz="2800" dirty="0">
              <a:solidFill>
                <a:schemeClr val="tx1">
                  <a:lumMod val="95000"/>
                  <a:lumOff val="5000"/>
                </a:schemeClr>
              </a:solidFill>
            </a:endParaRPr>
          </a:p>
          <a:p>
            <a:pPr marL="457200" indent="-457200" algn="just">
              <a:buFont typeface="Arial" panose="020B0604020202020204" pitchFamily="34" charset="0"/>
              <a:buChar char="•"/>
            </a:pPr>
            <a:r>
              <a:rPr lang="en-US" sz="2800" dirty="0">
                <a:solidFill>
                  <a:schemeClr val="tx1">
                    <a:lumMod val="95000"/>
                    <a:lumOff val="5000"/>
                  </a:schemeClr>
                </a:solidFill>
              </a:rPr>
              <a:t>We found duplicate entries in the 'Category' column of the content dataset, some with quotation marks and some without. These were corrected to prevent duplication.</a:t>
            </a:r>
          </a:p>
          <a:p>
            <a:pPr marL="457200" indent="-457200" algn="just">
              <a:buFont typeface="Arial" panose="020B0604020202020204" pitchFamily="34" charset="0"/>
              <a:buChar char="•"/>
            </a:pPr>
            <a:endParaRPr lang="en-US" sz="2800" dirty="0">
              <a:solidFill>
                <a:schemeClr val="tx1">
                  <a:lumMod val="95000"/>
                  <a:lumOff val="5000"/>
                </a:schemeClr>
              </a:solidFill>
            </a:endParaRPr>
          </a:p>
          <a:p>
            <a:pPr marL="457200" indent="-457200" algn="just">
              <a:buFont typeface="Arial" panose="020B0604020202020204" pitchFamily="34" charset="0"/>
              <a:buChar char="•"/>
            </a:pPr>
            <a:r>
              <a:rPr lang="en-US" sz="2800" dirty="0">
                <a:solidFill>
                  <a:schemeClr val="tx1">
                    <a:lumMod val="95000"/>
                    <a:lumOff val="5000"/>
                  </a:schemeClr>
                </a:solidFill>
              </a:rPr>
              <a:t>We deleted rows with missing or blank values in the reactions dataset, improving the overall quality of the data.</a:t>
            </a:r>
          </a:p>
          <a:p>
            <a:pPr marL="457200" indent="-457200" algn="just">
              <a:buFont typeface="Arial" panose="020B0604020202020204" pitchFamily="34" charset="0"/>
              <a:buChar char="•"/>
            </a:pPr>
            <a:endParaRPr lang="en-US" sz="2800" dirty="0">
              <a:solidFill>
                <a:schemeClr val="tx1">
                  <a:lumMod val="95000"/>
                  <a:lumOff val="5000"/>
                </a:schemeClr>
              </a:solidFill>
            </a:endParaRPr>
          </a:p>
          <a:p>
            <a:pPr marL="457200" indent="-457200" algn="just">
              <a:buFont typeface="Arial" panose="020B0604020202020204" pitchFamily="34" charset="0"/>
              <a:buChar char="•"/>
            </a:pPr>
            <a:r>
              <a:rPr lang="en-US" sz="2800" dirty="0">
                <a:solidFill>
                  <a:schemeClr val="tx1">
                    <a:lumMod val="95000"/>
                    <a:lumOff val="5000"/>
                  </a:schemeClr>
                </a:solidFill>
              </a:rPr>
              <a:t>The 'User ID' column was removed from both the content and reactions datasets as it wasn’t required for the analysis.</a:t>
            </a:r>
          </a:p>
          <a:p>
            <a:pPr marL="457200" indent="-457200" algn="just">
              <a:buFont typeface="Arial" panose="020B0604020202020204" pitchFamily="34" charset="0"/>
              <a:buChar char="•"/>
            </a:pPr>
            <a:endParaRPr lang="en-US" sz="2800" dirty="0">
              <a:solidFill>
                <a:schemeClr val="tx1">
                  <a:lumMod val="95000"/>
                  <a:lumOff val="5000"/>
                </a:schemeClr>
              </a:solidFill>
            </a:endParaRPr>
          </a:p>
          <a:p>
            <a:pPr marL="457200" indent="-457200" algn="just">
              <a:buFont typeface="Arial" panose="020B0604020202020204" pitchFamily="34" charset="0"/>
              <a:buChar char="•"/>
            </a:pPr>
            <a:r>
              <a:rPr lang="en-US" sz="2800" dirty="0">
                <a:solidFill>
                  <a:schemeClr val="tx1">
                    <a:lumMod val="95000"/>
                    <a:lumOff val="5000"/>
                  </a:schemeClr>
                </a:solidFill>
              </a:rPr>
              <a:t>After cleaning, the reactions dataset contained 24,573 rows ready for further analysis.</a:t>
            </a:r>
          </a:p>
          <a:p>
            <a:pPr algn="just"/>
            <a:endParaRPr lang="en-IN" sz="2800" dirty="0">
              <a:solidFill>
                <a:schemeClr val="tx1">
                  <a:lumMod val="95000"/>
                  <a:lumOff val="5000"/>
                </a:schemeClr>
              </a:solidFill>
            </a:endParaRPr>
          </a:p>
        </p:txBody>
      </p:sp>
    </p:spTree>
    <p:extLst>
      <p:ext uri="{BB962C8B-B14F-4D97-AF65-F5344CB8AC3E}">
        <p14:creationId xmlns:p14="http://schemas.microsoft.com/office/powerpoint/2010/main" val="10533154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49A3CD-194F-E9AB-1E83-C814494C92F0}"/>
              </a:ext>
            </a:extLst>
          </p:cNvPr>
          <p:cNvSpPr>
            <a:spLocks noGrp="1"/>
          </p:cNvSpPr>
          <p:nvPr>
            <p:ph type="ctrTitle"/>
          </p:nvPr>
        </p:nvSpPr>
        <p:spPr>
          <a:xfrm>
            <a:off x="2819400" y="723900"/>
            <a:ext cx="8850086" cy="1470025"/>
          </a:xfrm>
        </p:spPr>
        <p:txBody>
          <a:bodyPr>
            <a:noAutofit/>
          </a:bodyPr>
          <a:lstStyle/>
          <a:p>
            <a:r>
              <a:rPr lang="en-IN" sz="8000" dirty="0">
                <a:solidFill>
                  <a:schemeClr val="tx1">
                    <a:lumMod val="95000"/>
                    <a:lumOff val="5000"/>
                  </a:schemeClr>
                </a:solidFill>
              </a:rPr>
              <a:t>Feature Engineering</a:t>
            </a:r>
          </a:p>
        </p:txBody>
      </p:sp>
      <p:sp>
        <p:nvSpPr>
          <p:cNvPr id="3" name="Subtitle 2">
            <a:extLst>
              <a:ext uri="{FF2B5EF4-FFF2-40B4-BE49-F238E27FC236}">
                <a16:creationId xmlns:a16="http://schemas.microsoft.com/office/drawing/2014/main" id="{63B9B6B2-2DCE-1B8D-85B5-70C04F233B35}"/>
              </a:ext>
            </a:extLst>
          </p:cNvPr>
          <p:cNvSpPr>
            <a:spLocks noGrp="1"/>
          </p:cNvSpPr>
          <p:nvPr>
            <p:ph type="subTitle" idx="1"/>
          </p:nvPr>
        </p:nvSpPr>
        <p:spPr>
          <a:xfrm>
            <a:off x="903514" y="2589390"/>
            <a:ext cx="10515600" cy="6973710"/>
          </a:xfrm>
        </p:spPr>
        <p:txBody>
          <a:bodyPr>
            <a:noAutofit/>
          </a:bodyPr>
          <a:lstStyle/>
          <a:p>
            <a:pPr algn="just"/>
            <a:endParaRPr lang="en-US" sz="2800" dirty="0">
              <a:solidFill>
                <a:schemeClr val="tx1">
                  <a:lumMod val="95000"/>
                  <a:lumOff val="5000"/>
                </a:schemeClr>
              </a:solidFill>
            </a:endParaRPr>
          </a:p>
          <a:p>
            <a:pPr algn="l"/>
            <a:r>
              <a:rPr lang="en-US" sz="2800" dirty="0">
                <a:solidFill>
                  <a:schemeClr val="tx1">
                    <a:lumMod val="95000"/>
                    <a:lumOff val="5000"/>
                  </a:schemeClr>
                </a:solidFill>
              </a:rPr>
              <a:t>In addition, we performed some feature engineering to improve clarity:</a:t>
            </a:r>
          </a:p>
          <a:p>
            <a:pPr algn="l"/>
            <a:endParaRPr lang="en-US" sz="2800" dirty="0">
              <a:solidFill>
                <a:schemeClr val="tx1">
                  <a:lumMod val="95000"/>
                  <a:lumOff val="5000"/>
                </a:schemeClr>
              </a:solidFill>
            </a:endParaRPr>
          </a:p>
          <a:p>
            <a:pPr marL="457200" indent="-457200" algn="l">
              <a:buFont typeface="Arial" panose="020B0604020202020204" pitchFamily="34" charset="0"/>
              <a:buChar char="•"/>
            </a:pPr>
            <a:r>
              <a:rPr lang="en-US" sz="2800" dirty="0">
                <a:solidFill>
                  <a:schemeClr val="tx1">
                    <a:lumMod val="95000"/>
                    <a:lumOff val="5000"/>
                  </a:schemeClr>
                </a:solidFill>
              </a:rPr>
              <a:t>We renamed the 'Type' column in the content dataset to 'Content Type’.</a:t>
            </a:r>
          </a:p>
          <a:p>
            <a:pPr marL="457200" indent="-457200" algn="l">
              <a:buFont typeface="Arial" panose="020B0604020202020204" pitchFamily="34" charset="0"/>
              <a:buChar char="•"/>
            </a:pPr>
            <a:endParaRPr lang="en-US" sz="2800" dirty="0">
              <a:solidFill>
                <a:schemeClr val="tx1">
                  <a:lumMod val="95000"/>
                  <a:lumOff val="5000"/>
                </a:schemeClr>
              </a:solidFill>
            </a:endParaRPr>
          </a:p>
          <a:p>
            <a:pPr marL="457200" indent="-457200" algn="l">
              <a:buFont typeface="Arial" panose="020B0604020202020204" pitchFamily="34" charset="0"/>
              <a:buChar char="•"/>
            </a:pPr>
            <a:endParaRPr lang="en-US" sz="2800" dirty="0">
              <a:solidFill>
                <a:schemeClr val="tx1">
                  <a:lumMod val="95000"/>
                  <a:lumOff val="5000"/>
                </a:schemeClr>
              </a:solidFill>
            </a:endParaRPr>
          </a:p>
          <a:p>
            <a:pPr marL="457200" indent="-457200" algn="l">
              <a:buFont typeface="Arial" panose="020B0604020202020204" pitchFamily="34" charset="0"/>
              <a:buChar char="•"/>
            </a:pPr>
            <a:r>
              <a:rPr lang="en-US" sz="2800" dirty="0">
                <a:solidFill>
                  <a:schemeClr val="tx1">
                    <a:lumMod val="95000"/>
                    <a:lumOff val="5000"/>
                  </a:schemeClr>
                </a:solidFill>
              </a:rPr>
              <a:t>In the reactions dataset, the 'Type' column was renamed to 'Reaction Type' for consistency and ease of use.</a:t>
            </a:r>
          </a:p>
          <a:p>
            <a:pPr marL="457200" indent="-457200" algn="l">
              <a:buFont typeface="Arial" panose="020B0604020202020204" pitchFamily="34" charset="0"/>
              <a:buChar char="•"/>
            </a:pPr>
            <a:endParaRPr lang="en-US" sz="2800" dirty="0">
              <a:solidFill>
                <a:schemeClr val="tx1">
                  <a:lumMod val="95000"/>
                  <a:lumOff val="5000"/>
                </a:schemeClr>
              </a:solidFill>
            </a:endParaRPr>
          </a:p>
          <a:p>
            <a:pPr marL="457200" indent="-457200" algn="l">
              <a:buFont typeface="Arial" panose="020B0604020202020204" pitchFamily="34" charset="0"/>
              <a:buChar char="•"/>
            </a:pPr>
            <a:endParaRPr lang="en-US" sz="2800" dirty="0">
              <a:solidFill>
                <a:schemeClr val="tx1">
                  <a:lumMod val="95000"/>
                  <a:lumOff val="5000"/>
                </a:schemeClr>
              </a:solidFill>
            </a:endParaRPr>
          </a:p>
          <a:p>
            <a:pPr marL="457200" indent="-457200" algn="l">
              <a:buFont typeface="Arial" panose="020B0604020202020204" pitchFamily="34" charset="0"/>
              <a:buChar char="•"/>
            </a:pPr>
            <a:r>
              <a:rPr lang="en-US" sz="2800" dirty="0">
                <a:solidFill>
                  <a:schemeClr val="tx1">
                    <a:lumMod val="95000"/>
                    <a:lumOff val="5000"/>
                  </a:schemeClr>
                </a:solidFill>
              </a:rPr>
              <a:t>This cleaned and structured data now serves as the foundation for further analysis and insights.</a:t>
            </a:r>
          </a:p>
          <a:p>
            <a:pPr marL="457200" indent="-457200" algn="just">
              <a:buFont typeface="Arial" panose="020B0604020202020204" pitchFamily="34" charset="0"/>
              <a:buChar char="•"/>
            </a:pPr>
            <a:endParaRPr lang="en-IN" sz="2800" dirty="0">
              <a:solidFill>
                <a:schemeClr val="tx1">
                  <a:lumMod val="95000"/>
                  <a:lumOff val="5000"/>
                </a:schemeClr>
              </a:solidFill>
            </a:endParaRPr>
          </a:p>
        </p:txBody>
      </p:sp>
      <p:pic>
        <p:nvPicPr>
          <p:cNvPr id="11" name="Content Placeholder 10">
            <a:extLst>
              <a:ext uri="{FF2B5EF4-FFF2-40B4-BE49-F238E27FC236}">
                <a16:creationId xmlns:a16="http://schemas.microsoft.com/office/drawing/2014/main" id="{098E516F-3B10-6812-A320-5764A9CA6566}"/>
              </a:ext>
            </a:extLst>
          </p:cNvPr>
          <p:cNvPicPr>
            <a:picLocks noChangeAspect="1"/>
          </p:cNvPicPr>
          <p:nvPr/>
        </p:nvPicPr>
        <p:blipFill>
          <a:blip r:embed="rId2"/>
          <a:stretch>
            <a:fillRect/>
          </a:stretch>
        </p:blipFill>
        <p:spPr>
          <a:xfrm>
            <a:off x="13332244" y="3864577"/>
            <a:ext cx="4052242" cy="993420"/>
          </a:xfrm>
          <a:prstGeom prst="rect">
            <a:avLst/>
          </a:prstGeom>
        </p:spPr>
      </p:pic>
      <p:pic>
        <p:nvPicPr>
          <p:cNvPr id="5" name="Picture 4">
            <a:extLst>
              <a:ext uri="{FF2B5EF4-FFF2-40B4-BE49-F238E27FC236}">
                <a16:creationId xmlns:a16="http://schemas.microsoft.com/office/drawing/2014/main" id="{669814E4-6597-6DA4-8E3E-5151437249B1}"/>
              </a:ext>
            </a:extLst>
          </p:cNvPr>
          <p:cNvPicPr>
            <a:picLocks noChangeAspect="1"/>
          </p:cNvPicPr>
          <p:nvPr/>
        </p:nvPicPr>
        <p:blipFill>
          <a:blip r:embed="rId3"/>
          <a:stretch>
            <a:fillRect/>
          </a:stretch>
        </p:blipFill>
        <p:spPr>
          <a:xfrm>
            <a:off x="13332244" y="5675490"/>
            <a:ext cx="3877152" cy="993420"/>
          </a:xfrm>
          <a:prstGeom prst="rect">
            <a:avLst/>
          </a:prstGeom>
        </p:spPr>
      </p:pic>
      <p:pic>
        <p:nvPicPr>
          <p:cNvPr id="7" name="Picture 6">
            <a:extLst>
              <a:ext uri="{FF2B5EF4-FFF2-40B4-BE49-F238E27FC236}">
                <a16:creationId xmlns:a16="http://schemas.microsoft.com/office/drawing/2014/main" id="{A5B3A738-C4D5-C103-81FC-0A0A0CEAEEAC}"/>
              </a:ext>
            </a:extLst>
          </p:cNvPr>
          <p:cNvPicPr>
            <a:picLocks noChangeAspect="1"/>
          </p:cNvPicPr>
          <p:nvPr/>
        </p:nvPicPr>
        <p:blipFill>
          <a:blip r:embed="rId4"/>
          <a:stretch>
            <a:fillRect/>
          </a:stretch>
        </p:blipFill>
        <p:spPr>
          <a:xfrm>
            <a:off x="13332242" y="7962900"/>
            <a:ext cx="4052243" cy="1162297"/>
          </a:xfrm>
          <a:prstGeom prst="rect">
            <a:avLst/>
          </a:prstGeom>
        </p:spPr>
      </p:pic>
      <p:sp>
        <p:nvSpPr>
          <p:cNvPr id="8" name="Arrow: Right 7">
            <a:extLst>
              <a:ext uri="{FF2B5EF4-FFF2-40B4-BE49-F238E27FC236}">
                <a16:creationId xmlns:a16="http://schemas.microsoft.com/office/drawing/2014/main" id="{6A63C5FB-452D-B4BB-972F-180A71197557}"/>
              </a:ext>
            </a:extLst>
          </p:cNvPr>
          <p:cNvSpPr/>
          <p:nvPr/>
        </p:nvSpPr>
        <p:spPr>
          <a:xfrm>
            <a:off x="11727979" y="4170787"/>
            <a:ext cx="1295400" cy="381000"/>
          </a:xfrm>
          <a:prstGeom prst="rightArrow">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lumMod val="95000"/>
                  <a:lumOff val="5000"/>
                </a:schemeClr>
              </a:solidFill>
              <a:highlight>
                <a:srgbClr val="000000"/>
              </a:highlight>
            </a:endParaRPr>
          </a:p>
        </p:txBody>
      </p:sp>
      <p:sp>
        <p:nvSpPr>
          <p:cNvPr id="9" name="Arrow: Right 8">
            <a:extLst>
              <a:ext uri="{FF2B5EF4-FFF2-40B4-BE49-F238E27FC236}">
                <a16:creationId xmlns:a16="http://schemas.microsoft.com/office/drawing/2014/main" id="{50E89336-F305-2229-6FD4-60A5FF97879F}"/>
              </a:ext>
            </a:extLst>
          </p:cNvPr>
          <p:cNvSpPr/>
          <p:nvPr/>
        </p:nvSpPr>
        <p:spPr>
          <a:xfrm>
            <a:off x="11727979" y="5981700"/>
            <a:ext cx="1295400" cy="381000"/>
          </a:xfrm>
          <a:prstGeom prst="rightArrow">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Arrow: Right 9">
            <a:extLst>
              <a:ext uri="{FF2B5EF4-FFF2-40B4-BE49-F238E27FC236}">
                <a16:creationId xmlns:a16="http://schemas.microsoft.com/office/drawing/2014/main" id="{4A7C3C7E-8FF3-E421-108F-2EDA427AE005}"/>
              </a:ext>
            </a:extLst>
          </p:cNvPr>
          <p:cNvSpPr/>
          <p:nvPr/>
        </p:nvSpPr>
        <p:spPr>
          <a:xfrm>
            <a:off x="11659255" y="8163048"/>
            <a:ext cx="1295400" cy="381000"/>
          </a:xfrm>
          <a:prstGeom prst="rightArrow">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0474395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83E226-324D-E274-4313-8FFCB7CE1D00}"/>
              </a:ext>
            </a:extLst>
          </p:cNvPr>
          <p:cNvSpPr>
            <a:spLocks noGrp="1"/>
          </p:cNvSpPr>
          <p:nvPr>
            <p:ph type="title"/>
          </p:nvPr>
        </p:nvSpPr>
        <p:spPr>
          <a:xfrm>
            <a:off x="4267200" y="571500"/>
            <a:ext cx="8229600" cy="1371600"/>
          </a:xfrm>
        </p:spPr>
        <p:txBody>
          <a:bodyPr>
            <a:normAutofit fontScale="90000"/>
          </a:bodyPr>
          <a:lstStyle/>
          <a:p>
            <a:pPr algn="l"/>
            <a:r>
              <a:rPr lang="en-IN" sz="8900" dirty="0">
                <a:solidFill>
                  <a:schemeClr val="tx1">
                    <a:lumMod val="95000"/>
                    <a:lumOff val="5000"/>
                  </a:schemeClr>
                </a:solidFill>
              </a:rPr>
              <a:t>    </a:t>
            </a:r>
            <a:br>
              <a:rPr lang="en-IN" sz="8900" dirty="0">
                <a:solidFill>
                  <a:schemeClr val="tx1">
                    <a:lumMod val="95000"/>
                    <a:lumOff val="5000"/>
                  </a:schemeClr>
                </a:solidFill>
              </a:rPr>
            </a:br>
            <a:r>
              <a:rPr lang="en-IN" sz="8900" dirty="0">
                <a:solidFill>
                  <a:schemeClr val="tx1">
                    <a:lumMod val="95000"/>
                    <a:lumOff val="5000"/>
                  </a:schemeClr>
                </a:solidFill>
              </a:rPr>
              <a:t>   Data Modelling</a:t>
            </a:r>
            <a:br>
              <a:rPr lang="en-IN" dirty="0">
                <a:solidFill>
                  <a:schemeClr val="tx1">
                    <a:lumMod val="95000"/>
                    <a:lumOff val="5000"/>
                  </a:schemeClr>
                </a:solidFill>
              </a:rPr>
            </a:br>
            <a:endParaRPr lang="en-IN" dirty="0">
              <a:solidFill>
                <a:schemeClr val="tx1">
                  <a:lumMod val="95000"/>
                  <a:lumOff val="5000"/>
                </a:schemeClr>
              </a:solidFill>
            </a:endParaRPr>
          </a:p>
        </p:txBody>
      </p:sp>
      <p:sp>
        <p:nvSpPr>
          <p:cNvPr id="3" name="Content Placeholder 2">
            <a:extLst>
              <a:ext uri="{FF2B5EF4-FFF2-40B4-BE49-F238E27FC236}">
                <a16:creationId xmlns:a16="http://schemas.microsoft.com/office/drawing/2014/main" id="{888496D2-4D5B-4BAC-DABA-B471314F7661}"/>
              </a:ext>
            </a:extLst>
          </p:cNvPr>
          <p:cNvSpPr>
            <a:spLocks noGrp="1"/>
          </p:cNvSpPr>
          <p:nvPr>
            <p:ph idx="1"/>
          </p:nvPr>
        </p:nvSpPr>
        <p:spPr>
          <a:xfrm>
            <a:off x="1295400" y="2944586"/>
            <a:ext cx="14935200" cy="4305300"/>
          </a:xfrm>
        </p:spPr>
        <p:txBody>
          <a:bodyPr>
            <a:noAutofit/>
          </a:bodyPr>
          <a:lstStyle/>
          <a:p>
            <a:pPr marL="0" indent="0">
              <a:buNone/>
            </a:pPr>
            <a:r>
              <a:rPr lang="en-US" sz="2800" dirty="0">
                <a:solidFill>
                  <a:schemeClr val="bg1"/>
                </a:solidFill>
              </a:rPr>
              <a:t>  </a:t>
            </a:r>
            <a:r>
              <a:rPr lang="en-US" sz="2800" dirty="0">
                <a:solidFill>
                  <a:schemeClr val="tx1">
                    <a:lumMod val="95000"/>
                    <a:lumOff val="5000"/>
                  </a:schemeClr>
                </a:solidFill>
              </a:rPr>
              <a:t>Data modeling is an essential step in the development of databases and data-driven applications, ensuring that data can be effectively utilized to meet business objectives. </a:t>
            </a:r>
          </a:p>
          <a:p>
            <a:pPr marL="0" indent="0">
              <a:buNone/>
            </a:pPr>
            <a:endParaRPr lang="en-US" sz="2800" dirty="0">
              <a:solidFill>
                <a:schemeClr val="tx1">
                  <a:lumMod val="95000"/>
                  <a:lumOff val="5000"/>
                </a:schemeClr>
              </a:solidFill>
            </a:endParaRPr>
          </a:p>
          <a:p>
            <a:pPr marL="0" indent="0">
              <a:buNone/>
            </a:pPr>
            <a:r>
              <a:rPr lang="en-US" sz="2800" dirty="0">
                <a:solidFill>
                  <a:schemeClr val="tx1">
                    <a:lumMod val="95000"/>
                    <a:lumOff val="5000"/>
                  </a:schemeClr>
                </a:solidFill>
              </a:rPr>
              <a:t>We performed two major tasks under data modeling:</a:t>
            </a:r>
          </a:p>
          <a:p>
            <a:pPr marL="0" indent="0">
              <a:buNone/>
            </a:pPr>
            <a:endParaRPr lang="en-US" sz="2800" dirty="0">
              <a:solidFill>
                <a:schemeClr val="tx1">
                  <a:lumMod val="95000"/>
                  <a:lumOff val="5000"/>
                </a:schemeClr>
              </a:solidFill>
            </a:endParaRPr>
          </a:p>
          <a:p>
            <a:r>
              <a:rPr lang="en-IN" sz="2800" dirty="0">
                <a:solidFill>
                  <a:schemeClr val="tx1">
                    <a:lumMod val="95000"/>
                    <a:lumOff val="5000"/>
                  </a:schemeClr>
                </a:solidFill>
              </a:rPr>
              <a:t>Created a Final Dataset</a:t>
            </a:r>
          </a:p>
          <a:p>
            <a:endParaRPr lang="en-IN" sz="2800" dirty="0">
              <a:solidFill>
                <a:schemeClr val="tx1">
                  <a:lumMod val="95000"/>
                  <a:lumOff val="5000"/>
                </a:schemeClr>
              </a:solidFill>
            </a:endParaRPr>
          </a:p>
          <a:p>
            <a:r>
              <a:rPr lang="en-US" sz="2800" dirty="0">
                <a:solidFill>
                  <a:schemeClr val="tx1">
                    <a:lumMod val="95000"/>
                    <a:lumOff val="5000"/>
                  </a:schemeClr>
                </a:solidFill>
              </a:rPr>
              <a:t>Figured Out the Top 5 Performing Categories</a:t>
            </a:r>
            <a:endParaRPr lang="en-IN" sz="2800" dirty="0">
              <a:solidFill>
                <a:schemeClr val="tx1">
                  <a:lumMod val="95000"/>
                  <a:lumOff val="5000"/>
                </a:schemeClr>
              </a:solidFill>
            </a:endParaRPr>
          </a:p>
        </p:txBody>
      </p:sp>
    </p:spTree>
    <p:extLst>
      <p:ext uri="{BB962C8B-B14F-4D97-AF65-F5344CB8AC3E}">
        <p14:creationId xmlns:p14="http://schemas.microsoft.com/office/powerpoint/2010/main" val="37683415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F618A083-E6B8-A623-240F-502F52F6D9AE}"/>
              </a:ext>
            </a:extLst>
          </p:cNvPr>
          <p:cNvSpPr>
            <a:spLocks noGrp="1"/>
          </p:cNvSpPr>
          <p:nvPr>
            <p:ph type="title"/>
          </p:nvPr>
        </p:nvSpPr>
        <p:spPr>
          <a:xfrm>
            <a:off x="3886200" y="495300"/>
            <a:ext cx="8229600" cy="1143000"/>
          </a:xfrm>
        </p:spPr>
        <p:txBody>
          <a:bodyPr>
            <a:noAutofit/>
          </a:bodyPr>
          <a:lstStyle/>
          <a:p>
            <a:pPr algn="ctr"/>
            <a:r>
              <a:rPr lang="en-IN" sz="8000" dirty="0">
                <a:solidFill>
                  <a:schemeClr val="tx1">
                    <a:lumMod val="95000"/>
                    <a:lumOff val="5000"/>
                  </a:schemeClr>
                </a:solidFill>
              </a:rPr>
              <a:t>Data Modelling</a:t>
            </a:r>
          </a:p>
        </p:txBody>
      </p:sp>
      <p:sp>
        <p:nvSpPr>
          <p:cNvPr id="4" name="Content Placeholder 3">
            <a:extLst>
              <a:ext uri="{FF2B5EF4-FFF2-40B4-BE49-F238E27FC236}">
                <a16:creationId xmlns:a16="http://schemas.microsoft.com/office/drawing/2014/main" id="{1084A5D2-82A5-AB82-DA79-4867E6BE426F}"/>
              </a:ext>
            </a:extLst>
          </p:cNvPr>
          <p:cNvSpPr>
            <a:spLocks noGrp="1"/>
          </p:cNvSpPr>
          <p:nvPr>
            <p:ph idx="1"/>
          </p:nvPr>
        </p:nvSpPr>
        <p:spPr>
          <a:xfrm>
            <a:off x="1562100" y="6668539"/>
            <a:ext cx="15163800" cy="2893522"/>
          </a:xfrm>
        </p:spPr>
        <p:txBody>
          <a:bodyPr>
            <a:normAutofit/>
          </a:bodyPr>
          <a:lstStyle/>
          <a:p>
            <a:pPr marL="0" indent="0" algn="just">
              <a:buNone/>
            </a:pPr>
            <a:r>
              <a:rPr lang="en-US" sz="2800" dirty="0">
                <a:solidFill>
                  <a:schemeClr val="tx1">
                    <a:lumMod val="95000"/>
                    <a:lumOff val="5000"/>
                  </a:schemeClr>
                </a:solidFill>
              </a:rPr>
              <a:t>We created the final dataset by merging three tables: Reactions, Content, and Reaction Types. We used the Reactions dataset as the base and joined relevant columns from the Content dataset (specifically, 'content type' and 'category') and from the Reaction Types dataset (specifically, 'sentiment' and 'score'). The joins were performed using '</a:t>
            </a:r>
            <a:r>
              <a:rPr lang="en-US" sz="2800" dirty="0" err="1">
                <a:solidFill>
                  <a:schemeClr val="tx1">
                    <a:lumMod val="95000"/>
                    <a:lumOff val="5000"/>
                  </a:schemeClr>
                </a:solidFill>
              </a:rPr>
              <a:t>content_id</a:t>
            </a:r>
            <a:r>
              <a:rPr lang="en-US" sz="2800" dirty="0">
                <a:solidFill>
                  <a:schemeClr val="tx1">
                    <a:lumMod val="95000"/>
                    <a:lumOff val="5000"/>
                  </a:schemeClr>
                </a:solidFill>
              </a:rPr>
              <a:t>' and '</a:t>
            </a:r>
            <a:r>
              <a:rPr lang="en-US" sz="2800" dirty="0" err="1">
                <a:solidFill>
                  <a:schemeClr val="tx1">
                    <a:lumMod val="95000"/>
                    <a:lumOff val="5000"/>
                  </a:schemeClr>
                </a:solidFill>
              </a:rPr>
              <a:t>reaction_type_id</a:t>
            </a:r>
            <a:r>
              <a:rPr lang="en-US" sz="2800" dirty="0">
                <a:solidFill>
                  <a:schemeClr val="tx1">
                    <a:lumMod val="95000"/>
                    <a:lumOff val="5000"/>
                  </a:schemeClr>
                </a:solidFill>
              </a:rPr>
              <a:t>' as keys.</a:t>
            </a:r>
            <a:endParaRPr lang="en-IN" sz="2800" dirty="0">
              <a:solidFill>
                <a:schemeClr val="tx1">
                  <a:lumMod val="95000"/>
                  <a:lumOff val="5000"/>
                </a:schemeClr>
              </a:solidFill>
            </a:endParaRPr>
          </a:p>
        </p:txBody>
      </p:sp>
      <p:pic>
        <p:nvPicPr>
          <p:cNvPr id="10" name="Content Placeholder 5">
            <a:extLst>
              <a:ext uri="{FF2B5EF4-FFF2-40B4-BE49-F238E27FC236}">
                <a16:creationId xmlns:a16="http://schemas.microsoft.com/office/drawing/2014/main" id="{C8161BF4-434A-7C1F-5C5B-59D4C3903662}"/>
              </a:ext>
            </a:extLst>
          </p:cNvPr>
          <p:cNvPicPr>
            <a:picLocks noChangeAspect="1"/>
          </p:cNvPicPr>
          <p:nvPr/>
        </p:nvPicPr>
        <p:blipFill>
          <a:blip r:embed="rId2"/>
          <a:stretch>
            <a:fillRect/>
          </a:stretch>
        </p:blipFill>
        <p:spPr>
          <a:xfrm>
            <a:off x="1562100" y="2171700"/>
            <a:ext cx="15163800" cy="3886200"/>
          </a:xfrm>
          <a:prstGeom prst="rect">
            <a:avLst/>
          </a:prstGeom>
        </p:spPr>
      </p:pic>
    </p:spTree>
    <p:extLst>
      <p:ext uri="{BB962C8B-B14F-4D97-AF65-F5344CB8AC3E}">
        <p14:creationId xmlns:p14="http://schemas.microsoft.com/office/powerpoint/2010/main" val="19716917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45C067-27B1-9F53-4B21-83E9F5C1C8D7}"/>
              </a:ext>
            </a:extLst>
          </p:cNvPr>
          <p:cNvSpPr>
            <a:spLocks noGrp="1"/>
          </p:cNvSpPr>
          <p:nvPr>
            <p:ph type="title"/>
          </p:nvPr>
        </p:nvSpPr>
        <p:spPr>
          <a:xfrm>
            <a:off x="4114800" y="457200"/>
            <a:ext cx="8229600" cy="1143000"/>
          </a:xfrm>
        </p:spPr>
        <p:txBody>
          <a:bodyPr>
            <a:noAutofit/>
          </a:bodyPr>
          <a:lstStyle/>
          <a:p>
            <a:br>
              <a:rPr lang="en-IN" sz="8000" dirty="0">
                <a:solidFill>
                  <a:schemeClr val="tx1">
                    <a:lumMod val="95000"/>
                    <a:lumOff val="5000"/>
                  </a:schemeClr>
                </a:solidFill>
              </a:rPr>
            </a:br>
            <a:r>
              <a:rPr lang="en-IN" sz="8000" dirty="0">
                <a:solidFill>
                  <a:schemeClr val="tx1">
                    <a:lumMod val="95000"/>
                    <a:lumOff val="5000"/>
                  </a:schemeClr>
                </a:solidFill>
              </a:rPr>
              <a:t>Data Modelling</a:t>
            </a:r>
            <a:br>
              <a:rPr lang="en-IN" sz="8000" dirty="0">
                <a:solidFill>
                  <a:schemeClr val="tx1">
                    <a:lumMod val="95000"/>
                    <a:lumOff val="5000"/>
                  </a:schemeClr>
                </a:solidFill>
              </a:rPr>
            </a:br>
            <a:endParaRPr lang="en-IN" sz="8000" dirty="0">
              <a:solidFill>
                <a:schemeClr val="tx1">
                  <a:lumMod val="95000"/>
                  <a:lumOff val="5000"/>
                </a:schemeClr>
              </a:solidFill>
            </a:endParaRPr>
          </a:p>
        </p:txBody>
      </p:sp>
      <p:sp>
        <p:nvSpPr>
          <p:cNvPr id="4" name="Content Placeholder 3">
            <a:extLst>
              <a:ext uri="{FF2B5EF4-FFF2-40B4-BE49-F238E27FC236}">
                <a16:creationId xmlns:a16="http://schemas.microsoft.com/office/drawing/2014/main" id="{FC796A5F-A29D-84C1-D92D-AD16C41774C1}"/>
              </a:ext>
            </a:extLst>
          </p:cNvPr>
          <p:cNvSpPr>
            <a:spLocks noGrp="1"/>
          </p:cNvSpPr>
          <p:nvPr>
            <p:ph idx="1"/>
          </p:nvPr>
        </p:nvSpPr>
        <p:spPr>
          <a:xfrm>
            <a:off x="762000" y="1790700"/>
            <a:ext cx="10134600" cy="7848600"/>
          </a:xfrm>
        </p:spPr>
        <p:txBody>
          <a:bodyPr>
            <a:normAutofit/>
          </a:bodyPr>
          <a:lstStyle/>
          <a:p>
            <a:pPr marL="0" indent="0">
              <a:buNone/>
            </a:pPr>
            <a:endParaRPr lang="en-US" dirty="0">
              <a:solidFill>
                <a:schemeClr val="bg1"/>
              </a:solidFill>
            </a:endParaRPr>
          </a:p>
          <a:p>
            <a:pPr marL="0" indent="0" algn="just">
              <a:buNone/>
            </a:pPr>
            <a:r>
              <a:rPr lang="en-US" sz="2800" dirty="0">
                <a:solidFill>
                  <a:schemeClr val="tx1">
                    <a:lumMod val="95000"/>
                    <a:lumOff val="5000"/>
                  </a:schemeClr>
                </a:solidFill>
              </a:rPr>
              <a:t>In the cleaned dataset, we created a new tab named 'Popular Categories’. </a:t>
            </a:r>
          </a:p>
          <a:p>
            <a:pPr marL="0" indent="0" algn="just">
              <a:buNone/>
            </a:pPr>
            <a:endParaRPr lang="en-US" sz="2800" dirty="0">
              <a:solidFill>
                <a:schemeClr val="tx1">
                  <a:lumMod val="95000"/>
                  <a:lumOff val="5000"/>
                </a:schemeClr>
              </a:solidFill>
            </a:endParaRPr>
          </a:p>
          <a:p>
            <a:pPr marL="0" indent="0" algn="just">
              <a:buNone/>
            </a:pPr>
            <a:endParaRPr lang="en-US" sz="2800" dirty="0">
              <a:solidFill>
                <a:schemeClr val="tx1">
                  <a:lumMod val="95000"/>
                  <a:lumOff val="5000"/>
                </a:schemeClr>
              </a:solidFill>
            </a:endParaRPr>
          </a:p>
          <a:p>
            <a:pPr marL="0" indent="0" algn="just">
              <a:buNone/>
            </a:pPr>
            <a:endParaRPr lang="en-US" sz="2800" dirty="0">
              <a:solidFill>
                <a:schemeClr val="tx1">
                  <a:lumMod val="95000"/>
                  <a:lumOff val="5000"/>
                </a:schemeClr>
              </a:solidFill>
            </a:endParaRPr>
          </a:p>
          <a:p>
            <a:pPr marL="0" indent="0" algn="just">
              <a:buNone/>
            </a:pPr>
            <a:r>
              <a:rPr lang="en-US" sz="2800" dirty="0">
                <a:solidFill>
                  <a:schemeClr val="tx1">
                    <a:lumMod val="95000"/>
                    <a:lumOff val="5000"/>
                  </a:schemeClr>
                </a:solidFill>
              </a:rPr>
              <a:t>We cleaned the list of categories and identified 16 unique categories. To calculate the popularity of each category, we computed an aggregate score by summing the individual scores of each category. </a:t>
            </a:r>
          </a:p>
          <a:p>
            <a:endParaRPr lang="en-US" dirty="0">
              <a:solidFill>
                <a:schemeClr val="bg1"/>
              </a:solidFill>
            </a:endParaRPr>
          </a:p>
        </p:txBody>
      </p:sp>
      <p:pic>
        <p:nvPicPr>
          <p:cNvPr id="6" name="Content Placeholder 4">
            <a:extLst>
              <a:ext uri="{FF2B5EF4-FFF2-40B4-BE49-F238E27FC236}">
                <a16:creationId xmlns:a16="http://schemas.microsoft.com/office/drawing/2014/main" id="{EE27594E-DC54-4DBE-97C6-7C45D8B41475}"/>
              </a:ext>
            </a:extLst>
          </p:cNvPr>
          <p:cNvPicPr>
            <a:picLocks noChangeAspect="1"/>
          </p:cNvPicPr>
          <p:nvPr/>
        </p:nvPicPr>
        <p:blipFill>
          <a:blip r:embed="rId2"/>
          <a:stretch>
            <a:fillRect/>
          </a:stretch>
        </p:blipFill>
        <p:spPr>
          <a:xfrm>
            <a:off x="12649200" y="2093558"/>
            <a:ext cx="4495800" cy="1583871"/>
          </a:xfrm>
          <a:prstGeom prst="rect">
            <a:avLst/>
          </a:prstGeom>
        </p:spPr>
      </p:pic>
      <p:pic>
        <p:nvPicPr>
          <p:cNvPr id="7" name="Picture 6">
            <a:extLst>
              <a:ext uri="{FF2B5EF4-FFF2-40B4-BE49-F238E27FC236}">
                <a16:creationId xmlns:a16="http://schemas.microsoft.com/office/drawing/2014/main" id="{6BD0F4CA-9380-1D60-C52A-483D7469C55B}"/>
              </a:ext>
            </a:extLst>
          </p:cNvPr>
          <p:cNvPicPr>
            <a:picLocks noChangeAspect="1"/>
          </p:cNvPicPr>
          <p:nvPr/>
        </p:nvPicPr>
        <p:blipFill>
          <a:blip r:embed="rId3"/>
          <a:stretch>
            <a:fillRect/>
          </a:stretch>
        </p:blipFill>
        <p:spPr>
          <a:xfrm>
            <a:off x="13854758" y="4551787"/>
            <a:ext cx="2686127" cy="5029200"/>
          </a:xfrm>
          <a:prstGeom prst="rect">
            <a:avLst/>
          </a:prstGeom>
        </p:spPr>
      </p:pic>
      <p:sp>
        <p:nvSpPr>
          <p:cNvPr id="8" name="Arrow: Right 7">
            <a:extLst>
              <a:ext uri="{FF2B5EF4-FFF2-40B4-BE49-F238E27FC236}">
                <a16:creationId xmlns:a16="http://schemas.microsoft.com/office/drawing/2014/main" id="{33D4CB52-810B-EE1E-DE63-28E15EAE31F4}"/>
              </a:ext>
            </a:extLst>
          </p:cNvPr>
          <p:cNvSpPr/>
          <p:nvPr/>
        </p:nvSpPr>
        <p:spPr>
          <a:xfrm>
            <a:off x="10896600" y="2885493"/>
            <a:ext cx="1295400" cy="381000"/>
          </a:xfrm>
          <a:prstGeom prst="right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Arrow: Right 8">
            <a:extLst>
              <a:ext uri="{FF2B5EF4-FFF2-40B4-BE49-F238E27FC236}">
                <a16:creationId xmlns:a16="http://schemas.microsoft.com/office/drawing/2014/main" id="{64D94411-7497-9A5B-EFE2-9F5294DD7302}"/>
              </a:ext>
            </a:extLst>
          </p:cNvPr>
          <p:cNvSpPr/>
          <p:nvPr/>
        </p:nvSpPr>
        <p:spPr>
          <a:xfrm>
            <a:off x="10896600" y="5715000"/>
            <a:ext cx="1295400" cy="381000"/>
          </a:xfrm>
          <a:prstGeom prst="right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7795041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E16098-1E70-E954-3886-C343CFC713FC}"/>
              </a:ext>
            </a:extLst>
          </p:cNvPr>
          <p:cNvSpPr>
            <a:spLocks noGrp="1"/>
          </p:cNvSpPr>
          <p:nvPr>
            <p:ph type="title"/>
          </p:nvPr>
        </p:nvSpPr>
        <p:spPr>
          <a:xfrm>
            <a:off x="2819400" y="221585"/>
            <a:ext cx="9944100" cy="2233612"/>
          </a:xfrm>
        </p:spPr>
        <p:txBody>
          <a:bodyPr>
            <a:noAutofit/>
          </a:bodyPr>
          <a:lstStyle/>
          <a:p>
            <a:pPr algn="ctr"/>
            <a:br>
              <a:rPr lang="en-IN" sz="8000" dirty="0">
                <a:solidFill>
                  <a:schemeClr val="tx1">
                    <a:lumMod val="95000"/>
                    <a:lumOff val="5000"/>
                  </a:schemeClr>
                </a:solidFill>
              </a:rPr>
            </a:br>
            <a:r>
              <a:rPr lang="en-IN" sz="8000" dirty="0">
                <a:solidFill>
                  <a:schemeClr val="tx1">
                    <a:lumMod val="95000"/>
                    <a:lumOff val="5000"/>
                  </a:schemeClr>
                </a:solidFill>
              </a:rPr>
              <a:t>Data Modelling</a:t>
            </a:r>
            <a:br>
              <a:rPr lang="en-IN" sz="8000" dirty="0">
                <a:solidFill>
                  <a:schemeClr val="tx1">
                    <a:lumMod val="95000"/>
                    <a:lumOff val="5000"/>
                  </a:schemeClr>
                </a:solidFill>
              </a:rPr>
            </a:br>
            <a:endParaRPr lang="en-IN" sz="8000" dirty="0">
              <a:solidFill>
                <a:schemeClr val="tx1">
                  <a:lumMod val="95000"/>
                  <a:lumOff val="5000"/>
                </a:schemeClr>
              </a:solidFill>
            </a:endParaRPr>
          </a:p>
        </p:txBody>
      </p:sp>
      <p:sp>
        <p:nvSpPr>
          <p:cNvPr id="3" name="Content Placeholder 2">
            <a:extLst>
              <a:ext uri="{FF2B5EF4-FFF2-40B4-BE49-F238E27FC236}">
                <a16:creationId xmlns:a16="http://schemas.microsoft.com/office/drawing/2014/main" id="{DCB45E94-864D-F2F0-F830-15FC8326A356}"/>
              </a:ext>
            </a:extLst>
          </p:cNvPr>
          <p:cNvSpPr>
            <a:spLocks noGrp="1"/>
          </p:cNvSpPr>
          <p:nvPr>
            <p:ph idx="1"/>
          </p:nvPr>
        </p:nvSpPr>
        <p:spPr>
          <a:xfrm>
            <a:off x="457200" y="2019300"/>
            <a:ext cx="8229600" cy="7162800"/>
          </a:xfrm>
        </p:spPr>
        <p:txBody>
          <a:bodyPr>
            <a:normAutofit/>
          </a:bodyPr>
          <a:lstStyle/>
          <a:p>
            <a:pPr marL="0" indent="0">
              <a:buNone/>
            </a:pPr>
            <a:endParaRPr lang="en-US" dirty="0">
              <a:solidFill>
                <a:schemeClr val="bg1"/>
              </a:solidFill>
            </a:endParaRPr>
          </a:p>
          <a:p>
            <a:endParaRPr lang="en-US" sz="2800" dirty="0">
              <a:solidFill>
                <a:schemeClr val="tx1">
                  <a:lumMod val="95000"/>
                  <a:lumOff val="5000"/>
                </a:schemeClr>
              </a:solidFill>
            </a:endParaRPr>
          </a:p>
          <a:p>
            <a:pPr algn="just"/>
            <a:r>
              <a:rPr lang="en-US" sz="2800" dirty="0">
                <a:solidFill>
                  <a:schemeClr val="tx1">
                    <a:lumMod val="95000"/>
                    <a:lumOff val="5000"/>
                  </a:schemeClr>
                </a:solidFill>
              </a:rPr>
              <a:t>The data was then sorted in descending order to identify the top 5 popular categories. </a:t>
            </a:r>
          </a:p>
          <a:p>
            <a:pPr algn="just"/>
            <a:endParaRPr lang="en-US" sz="2800" dirty="0">
              <a:solidFill>
                <a:schemeClr val="tx1">
                  <a:lumMod val="95000"/>
                  <a:lumOff val="5000"/>
                </a:schemeClr>
              </a:solidFill>
            </a:endParaRPr>
          </a:p>
          <a:p>
            <a:pPr algn="just"/>
            <a:endParaRPr lang="en-US" sz="2800" dirty="0">
              <a:solidFill>
                <a:schemeClr val="tx1">
                  <a:lumMod val="95000"/>
                  <a:lumOff val="5000"/>
                </a:schemeClr>
              </a:solidFill>
            </a:endParaRPr>
          </a:p>
          <a:p>
            <a:pPr algn="just"/>
            <a:endParaRPr lang="en-US" sz="2800" dirty="0">
              <a:solidFill>
                <a:schemeClr val="tx1">
                  <a:lumMod val="95000"/>
                  <a:lumOff val="5000"/>
                </a:schemeClr>
              </a:solidFill>
            </a:endParaRPr>
          </a:p>
          <a:p>
            <a:pPr algn="just"/>
            <a:r>
              <a:rPr lang="en-US" sz="2800" dirty="0">
                <a:solidFill>
                  <a:schemeClr val="tx1">
                    <a:lumMod val="95000"/>
                    <a:lumOff val="5000"/>
                  </a:schemeClr>
                </a:solidFill>
              </a:rPr>
              <a:t>A new tab, 'Top Categories', was created to show the top 5 categories along with their aggregate scores. </a:t>
            </a:r>
          </a:p>
          <a:p>
            <a:pPr algn="just"/>
            <a:endParaRPr lang="en-US" sz="2800" dirty="0">
              <a:solidFill>
                <a:schemeClr val="tx1">
                  <a:lumMod val="95000"/>
                  <a:lumOff val="5000"/>
                </a:schemeClr>
              </a:solidFill>
            </a:endParaRPr>
          </a:p>
          <a:p>
            <a:pPr algn="just"/>
            <a:endParaRPr lang="en-US" sz="2800" dirty="0">
              <a:solidFill>
                <a:schemeClr val="tx1">
                  <a:lumMod val="95000"/>
                  <a:lumOff val="5000"/>
                </a:schemeClr>
              </a:solidFill>
            </a:endParaRPr>
          </a:p>
          <a:p>
            <a:pPr algn="just"/>
            <a:r>
              <a:rPr lang="en-US" sz="2800" dirty="0">
                <a:solidFill>
                  <a:schemeClr val="tx1">
                    <a:lumMod val="95000"/>
                    <a:lumOff val="5000"/>
                  </a:schemeClr>
                </a:solidFill>
              </a:rPr>
              <a:t>Finally, we renamed the 'Popular Categories' tab to 'Aggregate Score'.</a:t>
            </a:r>
            <a:endParaRPr lang="en-IN" sz="2800" dirty="0">
              <a:solidFill>
                <a:schemeClr val="tx1">
                  <a:lumMod val="95000"/>
                  <a:lumOff val="5000"/>
                </a:schemeClr>
              </a:solidFill>
            </a:endParaRPr>
          </a:p>
          <a:p>
            <a:endParaRPr lang="en-IN" dirty="0"/>
          </a:p>
        </p:txBody>
      </p:sp>
      <p:pic>
        <p:nvPicPr>
          <p:cNvPr id="15" name="Picture 14">
            <a:extLst>
              <a:ext uri="{FF2B5EF4-FFF2-40B4-BE49-F238E27FC236}">
                <a16:creationId xmlns:a16="http://schemas.microsoft.com/office/drawing/2014/main" id="{4753620D-BBD2-21D9-79EB-544D2475C198}"/>
              </a:ext>
            </a:extLst>
          </p:cNvPr>
          <p:cNvPicPr>
            <a:picLocks noChangeAspect="1"/>
          </p:cNvPicPr>
          <p:nvPr/>
        </p:nvPicPr>
        <p:blipFill>
          <a:blip r:embed="rId2"/>
          <a:stretch>
            <a:fillRect/>
          </a:stretch>
        </p:blipFill>
        <p:spPr>
          <a:xfrm>
            <a:off x="11811000" y="1790700"/>
            <a:ext cx="3962400" cy="3124200"/>
          </a:xfrm>
          <a:prstGeom prst="rect">
            <a:avLst/>
          </a:prstGeom>
        </p:spPr>
      </p:pic>
      <p:pic>
        <p:nvPicPr>
          <p:cNvPr id="10" name="Content Placeholder 4">
            <a:extLst>
              <a:ext uri="{FF2B5EF4-FFF2-40B4-BE49-F238E27FC236}">
                <a16:creationId xmlns:a16="http://schemas.microsoft.com/office/drawing/2014/main" id="{416A7906-B995-1B03-D5A2-395DF708C8AC}"/>
              </a:ext>
            </a:extLst>
          </p:cNvPr>
          <p:cNvPicPr>
            <a:picLocks noChangeAspect="1"/>
          </p:cNvPicPr>
          <p:nvPr/>
        </p:nvPicPr>
        <p:blipFill>
          <a:blip r:embed="rId3"/>
          <a:stretch>
            <a:fillRect/>
          </a:stretch>
        </p:blipFill>
        <p:spPr>
          <a:xfrm>
            <a:off x="10972800" y="5600700"/>
            <a:ext cx="5638800" cy="1409700"/>
          </a:xfrm>
          <a:prstGeom prst="rect">
            <a:avLst/>
          </a:prstGeom>
        </p:spPr>
      </p:pic>
      <p:pic>
        <p:nvPicPr>
          <p:cNvPr id="13" name="Content Placeholder 12">
            <a:extLst>
              <a:ext uri="{FF2B5EF4-FFF2-40B4-BE49-F238E27FC236}">
                <a16:creationId xmlns:a16="http://schemas.microsoft.com/office/drawing/2014/main" id="{908BA8A2-DAF7-DF0F-4378-CD9997221066}"/>
              </a:ext>
            </a:extLst>
          </p:cNvPr>
          <p:cNvPicPr>
            <a:picLocks noChangeAspect="1"/>
          </p:cNvPicPr>
          <p:nvPr/>
        </p:nvPicPr>
        <p:blipFill>
          <a:blip r:embed="rId4"/>
          <a:stretch>
            <a:fillRect/>
          </a:stretch>
        </p:blipFill>
        <p:spPr>
          <a:xfrm>
            <a:off x="12039600" y="7462709"/>
            <a:ext cx="2895600" cy="2067182"/>
          </a:xfrm>
          <a:prstGeom prst="rect">
            <a:avLst/>
          </a:prstGeom>
        </p:spPr>
      </p:pic>
    </p:spTree>
    <p:extLst>
      <p:ext uri="{BB962C8B-B14F-4D97-AF65-F5344CB8AC3E}">
        <p14:creationId xmlns:p14="http://schemas.microsoft.com/office/powerpoint/2010/main" val="25806570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1C36BD-D15D-68A8-ACE7-FB077009517E}"/>
              </a:ext>
            </a:extLst>
          </p:cNvPr>
          <p:cNvSpPr>
            <a:spLocks noGrp="1"/>
          </p:cNvSpPr>
          <p:nvPr>
            <p:ph type="title"/>
          </p:nvPr>
        </p:nvSpPr>
        <p:spPr>
          <a:xfrm>
            <a:off x="4572000" y="419100"/>
            <a:ext cx="6858000" cy="1143000"/>
          </a:xfrm>
        </p:spPr>
        <p:txBody>
          <a:bodyPr>
            <a:noAutofit/>
          </a:bodyPr>
          <a:lstStyle/>
          <a:p>
            <a:br>
              <a:rPr lang="en-IN" sz="8000" dirty="0">
                <a:solidFill>
                  <a:schemeClr val="tx1">
                    <a:lumMod val="95000"/>
                    <a:lumOff val="5000"/>
                  </a:schemeClr>
                </a:solidFill>
              </a:rPr>
            </a:br>
            <a:r>
              <a:rPr lang="en-IN" sz="8000" dirty="0">
                <a:solidFill>
                  <a:schemeClr val="tx1">
                    <a:lumMod val="95000"/>
                    <a:lumOff val="5000"/>
                  </a:schemeClr>
                </a:solidFill>
              </a:rPr>
              <a:t>Data Modelling</a:t>
            </a:r>
            <a:br>
              <a:rPr lang="en-IN" sz="8000" dirty="0">
                <a:solidFill>
                  <a:schemeClr val="tx1">
                    <a:lumMod val="95000"/>
                    <a:lumOff val="5000"/>
                  </a:schemeClr>
                </a:solidFill>
              </a:rPr>
            </a:br>
            <a:endParaRPr lang="en-IN" sz="8000" dirty="0">
              <a:solidFill>
                <a:schemeClr val="tx1">
                  <a:lumMod val="95000"/>
                  <a:lumOff val="5000"/>
                </a:schemeClr>
              </a:solidFill>
            </a:endParaRPr>
          </a:p>
        </p:txBody>
      </p:sp>
      <p:sp>
        <p:nvSpPr>
          <p:cNvPr id="3" name="Content Placeholder 2">
            <a:extLst>
              <a:ext uri="{FF2B5EF4-FFF2-40B4-BE49-F238E27FC236}">
                <a16:creationId xmlns:a16="http://schemas.microsoft.com/office/drawing/2014/main" id="{0F0FCB4C-3868-7E21-BF00-D2FFAE3AFA24}"/>
              </a:ext>
            </a:extLst>
          </p:cNvPr>
          <p:cNvSpPr>
            <a:spLocks noGrp="1"/>
          </p:cNvSpPr>
          <p:nvPr>
            <p:ph idx="1"/>
          </p:nvPr>
        </p:nvSpPr>
        <p:spPr>
          <a:xfrm>
            <a:off x="1295400" y="5143500"/>
            <a:ext cx="15849600" cy="1139091"/>
          </a:xfrm>
        </p:spPr>
        <p:txBody>
          <a:bodyPr>
            <a:normAutofit/>
          </a:bodyPr>
          <a:lstStyle/>
          <a:p>
            <a:pPr marL="0" indent="0" algn="just">
              <a:buNone/>
            </a:pPr>
            <a:r>
              <a:rPr lang="en-US" sz="2800" dirty="0"/>
              <a:t>So now in our final dataset we have three tabs which are 'Cleaned table', 'Aggregate score' and 'Top 5 Categories'</a:t>
            </a:r>
            <a:endParaRPr lang="en-IN" sz="2800" dirty="0"/>
          </a:p>
        </p:txBody>
      </p:sp>
      <p:pic>
        <p:nvPicPr>
          <p:cNvPr id="5" name="Picture 4">
            <a:extLst>
              <a:ext uri="{FF2B5EF4-FFF2-40B4-BE49-F238E27FC236}">
                <a16:creationId xmlns:a16="http://schemas.microsoft.com/office/drawing/2014/main" id="{34CF18AD-AA82-B676-24B2-2624D940514D}"/>
              </a:ext>
            </a:extLst>
          </p:cNvPr>
          <p:cNvPicPr>
            <a:picLocks noChangeAspect="1"/>
          </p:cNvPicPr>
          <p:nvPr/>
        </p:nvPicPr>
        <p:blipFill>
          <a:blip r:embed="rId2"/>
          <a:stretch>
            <a:fillRect/>
          </a:stretch>
        </p:blipFill>
        <p:spPr>
          <a:xfrm>
            <a:off x="3581400" y="2861410"/>
            <a:ext cx="9144000" cy="1143000"/>
          </a:xfrm>
          <a:prstGeom prst="rect">
            <a:avLst/>
          </a:prstGeom>
        </p:spPr>
      </p:pic>
    </p:spTree>
    <p:extLst>
      <p:ext uri="{BB962C8B-B14F-4D97-AF65-F5344CB8AC3E}">
        <p14:creationId xmlns:p14="http://schemas.microsoft.com/office/powerpoint/2010/main" val="507911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57EB32-A7E5-6CBD-1B8B-8E2894A27B96}"/>
              </a:ext>
            </a:extLst>
          </p:cNvPr>
          <p:cNvSpPr>
            <a:spLocks noGrp="1"/>
          </p:cNvSpPr>
          <p:nvPr>
            <p:ph type="ctrTitle"/>
          </p:nvPr>
        </p:nvSpPr>
        <p:spPr>
          <a:xfrm>
            <a:off x="4572000" y="1208087"/>
            <a:ext cx="7772400" cy="1470025"/>
          </a:xfrm>
        </p:spPr>
        <p:txBody>
          <a:bodyPr>
            <a:normAutofit/>
          </a:bodyPr>
          <a:lstStyle/>
          <a:p>
            <a:r>
              <a:rPr lang="en-IN" sz="8000" dirty="0">
                <a:solidFill>
                  <a:schemeClr val="tx1">
                    <a:lumMod val="95000"/>
                    <a:lumOff val="5000"/>
                  </a:schemeClr>
                </a:solidFill>
              </a:rPr>
              <a:t>Data Analysis</a:t>
            </a:r>
          </a:p>
        </p:txBody>
      </p:sp>
      <p:sp>
        <p:nvSpPr>
          <p:cNvPr id="3" name="Subtitle 2">
            <a:extLst>
              <a:ext uri="{FF2B5EF4-FFF2-40B4-BE49-F238E27FC236}">
                <a16:creationId xmlns:a16="http://schemas.microsoft.com/office/drawing/2014/main" id="{90E2CBB4-7AFE-D926-9474-780781B6765D}"/>
              </a:ext>
            </a:extLst>
          </p:cNvPr>
          <p:cNvSpPr>
            <a:spLocks noGrp="1"/>
          </p:cNvSpPr>
          <p:nvPr>
            <p:ph type="subTitle" idx="1"/>
          </p:nvPr>
        </p:nvSpPr>
        <p:spPr>
          <a:xfrm>
            <a:off x="1905000" y="3771900"/>
            <a:ext cx="13716000" cy="4572000"/>
          </a:xfrm>
        </p:spPr>
        <p:txBody>
          <a:bodyPr>
            <a:noAutofit/>
          </a:bodyPr>
          <a:lstStyle/>
          <a:p>
            <a:endParaRPr lang="en-US" dirty="0">
              <a:solidFill>
                <a:schemeClr val="bg1"/>
              </a:solidFill>
            </a:endParaRPr>
          </a:p>
          <a:p>
            <a:pPr algn="just"/>
            <a:r>
              <a:rPr lang="en-US" sz="2800" dirty="0">
                <a:solidFill>
                  <a:schemeClr val="tx1">
                    <a:lumMod val="95000"/>
                    <a:lumOff val="5000"/>
                  </a:schemeClr>
                </a:solidFill>
              </a:rPr>
              <a:t>Data analysis is the systematic process of inspecting, transforming, and modeling data to uncover useful information, draw conclusions, and support decision-making. Through effective data analysis, we can reveal valuable insights that drive strategic actions. </a:t>
            </a:r>
          </a:p>
          <a:p>
            <a:pPr algn="just"/>
            <a:endParaRPr lang="en-US" sz="2800" dirty="0">
              <a:solidFill>
                <a:schemeClr val="tx1">
                  <a:lumMod val="95000"/>
                  <a:lumOff val="5000"/>
                </a:schemeClr>
              </a:solidFill>
            </a:endParaRPr>
          </a:p>
          <a:p>
            <a:pPr algn="just"/>
            <a:r>
              <a:rPr lang="en-US" sz="2800" dirty="0">
                <a:solidFill>
                  <a:schemeClr val="tx1">
                    <a:lumMod val="95000"/>
                    <a:lumOff val="5000"/>
                  </a:schemeClr>
                </a:solidFill>
              </a:rPr>
              <a:t>These insights not only enhance our understanding of the data but also guide future strategies in content management and audience engagement.</a:t>
            </a:r>
            <a:endParaRPr lang="en-IN" sz="2800" dirty="0">
              <a:solidFill>
                <a:schemeClr val="tx1">
                  <a:lumMod val="95000"/>
                  <a:lumOff val="5000"/>
                </a:schemeClr>
              </a:solidFill>
            </a:endParaRPr>
          </a:p>
        </p:txBody>
      </p:sp>
    </p:spTree>
    <p:extLst>
      <p:ext uri="{BB962C8B-B14F-4D97-AF65-F5344CB8AC3E}">
        <p14:creationId xmlns:p14="http://schemas.microsoft.com/office/powerpoint/2010/main" val="24001453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743F2A-69F9-D376-A34F-BB69BF127584}"/>
              </a:ext>
            </a:extLst>
          </p:cNvPr>
          <p:cNvSpPr>
            <a:spLocks noGrp="1"/>
          </p:cNvSpPr>
          <p:nvPr>
            <p:ph type="ctrTitle"/>
          </p:nvPr>
        </p:nvSpPr>
        <p:spPr>
          <a:xfrm>
            <a:off x="3733800" y="419100"/>
            <a:ext cx="7772400" cy="1470025"/>
          </a:xfrm>
        </p:spPr>
        <p:txBody>
          <a:bodyPr>
            <a:normAutofit/>
          </a:bodyPr>
          <a:lstStyle/>
          <a:p>
            <a:r>
              <a:rPr lang="en-IN" sz="8000" dirty="0">
                <a:solidFill>
                  <a:schemeClr val="tx1">
                    <a:lumMod val="95000"/>
                    <a:lumOff val="5000"/>
                  </a:schemeClr>
                </a:solidFill>
              </a:rPr>
              <a:t>Data Analysis</a:t>
            </a:r>
          </a:p>
        </p:txBody>
      </p:sp>
      <p:sp>
        <p:nvSpPr>
          <p:cNvPr id="3" name="Subtitle 2">
            <a:extLst>
              <a:ext uri="{FF2B5EF4-FFF2-40B4-BE49-F238E27FC236}">
                <a16:creationId xmlns:a16="http://schemas.microsoft.com/office/drawing/2014/main" id="{CF9F3DAD-E80C-E8B8-1CB8-AE784610A95A}"/>
              </a:ext>
            </a:extLst>
          </p:cNvPr>
          <p:cNvSpPr>
            <a:spLocks noGrp="1"/>
          </p:cNvSpPr>
          <p:nvPr>
            <p:ph type="subTitle" idx="1"/>
          </p:nvPr>
        </p:nvSpPr>
        <p:spPr>
          <a:xfrm>
            <a:off x="914400" y="2574171"/>
            <a:ext cx="10591800" cy="6844460"/>
          </a:xfrm>
        </p:spPr>
        <p:txBody>
          <a:bodyPr>
            <a:noAutofit/>
          </a:bodyPr>
          <a:lstStyle/>
          <a:p>
            <a:pPr marL="457200" indent="-457200" algn="just">
              <a:buFont typeface="Arial" panose="020B0604020202020204" pitchFamily="34" charset="0"/>
              <a:buChar char="•"/>
            </a:pPr>
            <a:r>
              <a:rPr lang="en-US" sz="2800" dirty="0">
                <a:solidFill>
                  <a:schemeClr val="tx1">
                    <a:lumMod val="95000"/>
                    <a:lumOff val="5000"/>
                  </a:schemeClr>
                </a:solidFill>
              </a:rPr>
              <a:t>Unique Categories: There are 16 unique categories within the dataset, highlighting the diversity of content.</a:t>
            </a:r>
          </a:p>
          <a:p>
            <a:pPr marL="457200" indent="-457200" algn="just">
              <a:buFont typeface="Arial" panose="020B0604020202020204" pitchFamily="34" charset="0"/>
              <a:buChar char="•"/>
            </a:pPr>
            <a:endParaRPr lang="en-US" sz="2800" dirty="0">
              <a:solidFill>
                <a:schemeClr val="tx1">
                  <a:lumMod val="95000"/>
                  <a:lumOff val="5000"/>
                </a:schemeClr>
              </a:solidFill>
            </a:endParaRPr>
          </a:p>
          <a:p>
            <a:pPr algn="just"/>
            <a:endParaRPr lang="en-US" sz="2800" dirty="0">
              <a:solidFill>
                <a:schemeClr val="tx1">
                  <a:lumMod val="95000"/>
                  <a:lumOff val="5000"/>
                </a:schemeClr>
              </a:solidFill>
            </a:endParaRPr>
          </a:p>
          <a:p>
            <a:pPr marL="457200" indent="-457200" algn="just">
              <a:buFont typeface="Arial" panose="020B0604020202020204" pitchFamily="34" charset="0"/>
              <a:buChar char="•"/>
            </a:pPr>
            <a:r>
              <a:rPr lang="en-US" sz="2800" dirty="0">
                <a:solidFill>
                  <a:schemeClr val="tx1">
                    <a:lumMod val="95000"/>
                    <a:lumOff val="5000"/>
                  </a:schemeClr>
                </a:solidFill>
              </a:rPr>
              <a:t>Most Popular Category: The category with the highest engagement received a total of 1,897 reactions, indicating strong audience interest.</a:t>
            </a:r>
          </a:p>
          <a:p>
            <a:pPr marL="457200" indent="-457200" algn="just">
              <a:buFont typeface="Arial" panose="020B0604020202020204" pitchFamily="34" charset="0"/>
              <a:buChar char="•"/>
            </a:pPr>
            <a:endParaRPr lang="en-US" sz="2800" dirty="0">
              <a:solidFill>
                <a:schemeClr val="tx1">
                  <a:lumMod val="95000"/>
                  <a:lumOff val="5000"/>
                </a:schemeClr>
              </a:solidFill>
            </a:endParaRPr>
          </a:p>
          <a:p>
            <a:pPr marL="457200" indent="-457200" algn="just">
              <a:buFont typeface="Arial" panose="020B0604020202020204" pitchFamily="34" charset="0"/>
              <a:buChar char="•"/>
            </a:pPr>
            <a:endParaRPr lang="en-US" sz="2800" dirty="0">
              <a:solidFill>
                <a:schemeClr val="tx1">
                  <a:lumMod val="95000"/>
                  <a:lumOff val="5000"/>
                </a:schemeClr>
              </a:solidFill>
            </a:endParaRPr>
          </a:p>
          <a:p>
            <a:pPr marL="457200" indent="-457200" algn="just">
              <a:buFont typeface="Arial" panose="020B0604020202020204" pitchFamily="34" charset="0"/>
              <a:buChar char="•"/>
            </a:pPr>
            <a:r>
              <a:rPr lang="en-US" sz="2800" dirty="0">
                <a:solidFill>
                  <a:schemeClr val="tx1">
                    <a:lumMod val="95000"/>
                    <a:lumOff val="5000"/>
                  </a:schemeClr>
                </a:solidFill>
              </a:rPr>
              <a:t>Peak Activity Month: January emerged as the month with the most posts, suggesting it was a significant period for content creation and interaction.</a:t>
            </a:r>
            <a:endParaRPr lang="en-IN" sz="2800" dirty="0">
              <a:solidFill>
                <a:schemeClr val="tx1">
                  <a:lumMod val="95000"/>
                  <a:lumOff val="5000"/>
                </a:schemeClr>
              </a:solidFill>
            </a:endParaRPr>
          </a:p>
        </p:txBody>
      </p:sp>
      <p:grpSp>
        <p:nvGrpSpPr>
          <p:cNvPr id="4" name="Group 29">
            <a:extLst>
              <a:ext uri="{FF2B5EF4-FFF2-40B4-BE49-F238E27FC236}">
                <a16:creationId xmlns:a16="http://schemas.microsoft.com/office/drawing/2014/main" id="{5D38425E-6C7B-15F1-E624-C0A56D4C832F}"/>
              </a:ext>
            </a:extLst>
          </p:cNvPr>
          <p:cNvGrpSpPr/>
          <p:nvPr/>
        </p:nvGrpSpPr>
        <p:grpSpPr>
          <a:xfrm>
            <a:off x="12953999" y="2566565"/>
            <a:ext cx="3788059" cy="1531930"/>
            <a:chOff x="-140750" y="332424"/>
            <a:chExt cx="2177515" cy="2042573"/>
          </a:xfrm>
        </p:grpSpPr>
        <p:grpSp>
          <p:nvGrpSpPr>
            <p:cNvPr id="8" name="Group 30">
              <a:extLst>
                <a:ext uri="{FF2B5EF4-FFF2-40B4-BE49-F238E27FC236}">
                  <a16:creationId xmlns:a16="http://schemas.microsoft.com/office/drawing/2014/main" id="{3F1E1E46-8FEB-58F5-5BF7-87740824705E}"/>
                </a:ext>
              </a:extLst>
            </p:cNvPr>
            <p:cNvGrpSpPr>
              <a:grpSpLocks noChangeAspect="1"/>
            </p:cNvGrpSpPr>
            <p:nvPr/>
          </p:nvGrpSpPr>
          <p:grpSpPr>
            <a:xfrm>
              <a:off x="-140750" y="342565"/>
              <a:ext cx="2173182" cy="2032432"/>
              <a:chOff x="-439751" y="0"/>
              <a:chExt cx="6789751" cy="6350000"/>
            </a:xfrm>
          </p:grpSpPr>
          <p:sp>
            <p:nvSpPr>
              <p:cNvPr id="10" name="Freeform 31">
                <a:extLst>
                  <a:ext uri="{FF2B5EF4-FFF2-40B4-BE49-F238E27FC236}">
                    <a16:creationId xmlns:a16="http://schemas.microsoft.com/office/drawing/2014/main" id="{EA7B5B2F-FA3A-DE8F-5504-CA553E70CE3C}"/>
                  </a:ext>
                </a:extLst>
              </p:cNvPr>
              <p:cNvSpPr/>
              <p:nvPr/>
            </p:nvSpPr>
            <p:spPr>
              <a:xfrm>
                <a:off x="-439751" y="0"/>
                <a:ext cx="6789751"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9" name="Picture 32">
              <a:extLst>
                <a:ext uri="{FF2B5EF4-FFF2-40B4-BE49-F238E27FC236}">
                  <a16:creationId xmlns:a16="http://schemas.microsoft.com/office/drawing/2014/main" id="{684D152B-0E2C-4E71-C273-681781AFB0A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b="321"/>
            <a:stretch>
              <a:fillRect/>
            </a:stretch>
          </p:blipFill>
          <p:spPr>
            <a:xfrm rot="16200000">
              <a:off x="2167" y="330257"/>
              <a:ext cx="2032432" cy="2036765"/>
            </a:xfrm>
            <a:prstGeom prst="rect">
              <a:avLst/>
            </a:prstGeom>
          </p:spPr>
        </p:pic>
      </p:grpSp>
      <p:sp>
        <p:nvSpPr>
          <p:cNvPr id="21" name="TextBox 20">
            <a:extLst>
              <a:ext uri="{FF2B5EF4-FFF2-40B4-BE49-F238E27FC236}">
                <a16:creationId xmlns:a16="http://schemas.microsoft.com/office/drawing/2014/main" id="{DA80BB59-9C75-6E7F-5D19-5E84ADC9DDD9}"/>
              </a:ext>
            </a:extLst>
          </p:cNvPr>
          <p:cNvSpPr txBox="1"/>
          <p:nvPr/>
        </p:nvSpPr>
        <p:spPr>
          <a:xfrm>
            <a:off x="14437055" y="2857500"/>
            <a:ext cx="1066800" cy="923330"/>
          </a:xfrm>
          <a:prstGeom prst="rect">
            <a:avLst/>
          </a:prstGeom>
          <a:noFill/>
        </p:spPr>
        <p:txBody>
          <a:bodyPr wrap="square" rtlCol="0">
            <a:spAutoFit/>
          </a:bodyPr>
          <a:lstStyle/>
          <a:p>
            <a:r>
              <a:rPr lang="en-IN" sz="5400" dirty="0">
                <a:solidFill>
                  <a:schemeClr val="tx1">
                    <a:lumMod val="95000"/>
                    <a:lumOff val="5000"/>
                  </a:schemeClr>
                </a:solidFill>
              </a:rPr>
              <a:t>16</a:t>
            </a:r>
          </a:p>
        </p:txBody>
      </p:sp>
      <p:grpSp>
        <p:nvGrpSpPr>
          <p:cNvPr id="32" name="Group 29">
            <a:extLst>
              <a:ext uri="{FF2B5EF4-FFF2-40B4-BE49-F238E27FC236}">
                <a16:creationId xmlns:a16="http://schemas.microsoft.com/office/drawing/2014/main" id="{D62A681D-303A-8C13-3801-1AEB64456AA0}"/>
              </a:ext>
            </a:extLst>
          </p:cNvPr>
          <p:cNvGrpSpPr/>
          <p:nvPr/>
        </p:nvGrpSpPr>
        <p:grpSpPr>
          <a:xfrm>
            <a:off x="12884368" y="4929492"/>
            <a:ext cx="3788059" cy="1531930"/>
            <a:chOff x="-140750" y="332424"/>
            <a:chExt cx="2177515" cy="2042573"/>
          </a:xfrm>
        </p:grpSpPr>
        <p:grpSp>
          <p:nvGrpSpPr>
            <p:cNvPr id="33" name="Group 30">
              <a:extLst>
                <a:ext uri="{FF2B5EF4-FFF2-40B4-BE49-F238E27FC236}">
                  <a16:creationId xmlns:a16="http://schemas.microsoft.com/office/drawing/2014/main" id="{A4F53D15-CB5D-79C0-E78B-8A60A3C88656}"/>
                </a:ext>
              </a:extLst>
            </p:cNvPr>
            <p:cNvGrpSpPr>
              <a:grpSpLocks noChangeAspect="1"/>
            </p:cNvGrpSpPr>
            <p:nvPr/>
          </p:nvGrpSpPr>
          <p:grpSpPr>
            <a:xfrm>
              <a:off x="-140750" y="342565"/>
              <a:ext cx="2173182" cy="2032432"/>
              <a:chOff x="-439751" y="0"/>
              <a:chExt cx="6789751" cy="6350000"/>
            </a:xfrm>
          </p:grpSpPr>
          <p:sp>
            <p:nvSpPr>
              <p:cNvPr id="35" name="Freeform 31">
                <a:extLst>
                  <a:ext uri="{FF2B5EF4-FFF2-40B4-BE49-F238E27FC236}">
                    <a16:creationId xmlns:a16="http://schemas.microsoft.com/office/drawing/2014/main" id="{9CDCDD1A-3CCC-F8F1-8461-57F8485C740E}"/>
                  </a:ext>
                </a:extLst>
              </p:cNvPr>
              <p:cNvSpPr/>
              <p:nvPr/>
            </p:nvSpPr>
            <p:spPr>
              <a:xfrm>
                <a:off x="-439751" y="0"/>
                <a:ext cx="6789751"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34" name="Picture 32">
              <a:extLst>
                <a:ext uri="{FF2B5EF4-FFF2-40B4-BE49-F238E27FC236}">
                  <a16:creationId xmlns:a16="http://schemas.microsoft.com/office/drawing/2014/main" id="{369B4480-4334-851E-23B5-ED6CDC7429B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b="321"/>
            <a:stretch>
              <a:fillRect/>
            </a:stretch>
          </p:blipFill>
          <p:spPr>
            <a:xfrm rot="16200000">
              <a:off x="2167" y="330257"/>
              <a:ext cx="2032432" cy="2036765"/>
            </a:xfrm>
            <a:prstGeom prst="rect">
              <a:avLst/>
            </a:prstGeom>
          </p:spPr>
        </p:pic>
      </p:grpSp>
      <p:grpSp>
        <p:nvGrpSpPr>
          <p:cNvPr id="36" name="Group 29">
            <a:extLst>
              <a:ext uri="{FF2B5EF4-FFF2-40B4-BE49-F238E27FC236}">
                <a16:creationId xmlns:a16="http://schemas.microsoft.com/office/drawing/2014/main" id="{246A432C-6C03-CE51-CD2C-DE0C54B5A95F}"/>
              </a:ext>
            </a:extLst>
          </p:cNvPr>
          <p:cNvGrpSpPr/>
          <p:nvPr/>
        </p:nvGrpSpPr>
        <p:grpSpPr>
          <a:xfrm>
            <a:off x="12912418" y="7720436"/>
            <a:ext cx="3788059" cy="1531930"/>
            <a:chOff x="-140750" y="332424"/>
            <a:chExt cx="2177515" cy="2042573"/>
          </a:xfrm>
        </p:grpSpPr>
        <p:grpSp>
          <p:nvGrpSpPr>
            <p:cNvPr id="37" name="Group 30">
              <a:extLst>
                <a:ext uri="{FF2B5EF4-FFF2-40B4-BE49-F238E27FC236}">
                  <a16:creationId xmlns:a16="http://schemas.microsoft.com/office/drawing/2014/main" id="{D9D007E6-C026-D901-F081-8BD95E5F1135}"/>
                </a:ext>
              </a:extLst>
            </p:cNvPr>
            <p:cNvGrpSpPr>
              <a:grpSpLocks noChangeAspect="1"/>
            </p:cNvGrpSpPr>
            <p:nvPr/>
          </p:nvGrpSpPr>
          <p:grpSpPr>
            <a:xfrm>
              <a:off x="-140750" y="342565"/>
              <a:ext cx="2173182" cy="2032432"/>
              <a:chOff x="-439751" y="0"/>
              <a:chExt cx="6789751" cy="6350000"/>
            </a:xfrm>
          </p:grpSpPr>
          <p:sp>
            <p:nvSpPr>
              <p:cNvPr id="39" name="Freeform 31">
                <a:extLst>
                  <a:ext uri="{FF2B5EF4-FFF2-40B4-BE49-F238E27FC236}">
                    <a16:creationId xmlns:a16="http://schemas.microsoft.com/office/drawing/2014/main" id="{25CD1B1E-33C5-A96E-CA04-A2047E4D9DC2}"/>
                  </a:ext>
                </a:extLst>
              </p:cNvPr>
              <p:cNvSpPr/>
              <p:nvPr/>
            </p:nvSpPr>
            <p:spPr>
              <a:xfrm>
                <a:off x="-439751" y="0"/>
                <a:ext cx="6789751"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38" name="Picture 32">
              <a:extLst>
                <a:ext uri="{FF2B5EF4-FFF2-40B4-BE49-F238E27FC236}">
                  <a16:creationId xmlns:a16="http://schemas.microsoft.com/office/drawing/2014/main" id="{B8B9ED17-90E4-1954-9C2C-D5B8122633B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b="321"/>
            <a:stretch>
              <a:fillRect/>
            </a:stretch>
          </p:blipFill>
          <p:spPr>
            <a:xfrm rot="16200000">
              <a:off x="2167" y="330257"/>
              <a:ext cx="2032432" cy="2036765"/>
            </a:xfrm>
            <a:prstGeom prst="rect">
              <a:avLst/>
            </a:prstGeom>
          </p:spPr>
        </p:pic>
      </p:grpSp>
      <p:sp>
        <p:nvSpPr>
          <p:cNvPr id="42" name="TextBox 41">
            <a:extLst>
              <a:ext uri="{FF2B5EF4-FFF2-40B4-BE49-F238E27FC236}">
                <a16:creationId xmlns:a16="http://schemas.microsoft.com/office/drawing/2014/main" id="{A9FCDC90-3B43-6AF9-62A2-D1280071F6CB}"/>
              </a:ext>
            </a:extLst>
          </p:cNvPr>
          <p:cNvSpPr txBox="1"/>
          <p:nvPr/>
        </p:nvSpPr>
        <p:spPr>
          <a:xfrm>
            <a:off x="14217371" y="5218730"/>
            <a:ext cx="1423006" cy="830997"/>
          </a:xfrm>
          <a:prstGeom prst="rect">
            <a:avLst/>
          </a:prstGeom>
          <a:noFill/>
        </p:spPr>
        <p:txBody>
          <a:bodyPr wrap="square" rtlCol="0">
            <a:spAutoFit/>
          </a:bodyPr>
          <a:lstStyle/>
          <a:p>
            <a:r>
              <a:rPr lang="en-IN" sz="4800" dirty="0">
                <a:solidFill>
                  <a:schemeClr val="tx1">
                    <a:lumMod val="95000"/>
                    <a:lumOff val="5000"/>
                  </a:schemeClr>
                </a:solidFill>
              </a:rPr>
              <a:t>1897</a:t>
            </a:r>
          </a:p>
        </p:txBody>
      </p:sp>
      <p:sp>
        <p:nvSpPr>
          <p:cNvPr id="43" name="TextBox 42">
            <a:extLst>
              <a:ext uri="{FF2B5EF4-FFF2-40B4-BE49-F238E27FC236}">
                <a16:creationId xmlns:a16="http://schemas.microsoft.com/office/drawing/2014/main" id="{09124A97-4C33-6E08-7E78-6B8AD3E35C57}"/>
              </a:ext>
            </a:extLst>
          </p:cNvPr>
          <p:cNvSpPr txBox="1"/>
          <p:nvPr/>
        </p:nvSpPr>
        <p:spPr>
          <a:xfrm>
            <a:off x="13955332" y="8054212"/>
            <a:ext cx="1777854" cy="707886"/>
          </a:xfrm>
          <a:prstGeom prst="rect">
            <a:avLst/>
          </a:prstGeom>
          <a:noFill/>
        </p:spPr>
        <p:txBody>
          <a:bodyPr wrap="square" rtlCol="0">
            <a:spAutoFit/>
          </a:bodyPr>
          <a:lstStyle/>
          <a:p>
            <a:r>
              <a:rPr lang="en-IN" sz="4000" dirty="0">
                <a:solidFill>
                  <a:schemeClr val="tx1">
                    <a:lumMod val="95000"/>
                    <a:lumOff val="5000"/>
                  </a:schemeClr>
                </a:solidFill>
              </a:rPr>
              <a:t>January</a:t>
            </a:r>
          </a:p>
        </p:txBody>
      </p:sp>
    </p:spTree>
    <p:extLst>
      <p:ext uri="{BB962C8B-B14F-4D97-AF65-F5344CB8AC3E}">
        <p14:creationId xmlns:p14="http://schemas.microsoft.com/office/powerpoint/2010/main" val="29639479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2743200" y="3298170"/>
            <a:ext cx="8851834" cy="3796455"/>
            <a:chOff x="-237855" y="17159"/>
            <a:chExt cx="11802446" cy="5061939"/>
          </a:xfrm>
        </p:grpSpPr>
        <p:sp>
          <p:nvSpPr>
            <p:cNvPr id="3" name="TextBox 3"/>
            <p:cNvSpPr txBox="1"/>
            <p:nvPr/>
          </p:nvSpPr>
          <p:spPr>
            <a:xfrm>
              <a:off x="-237855" y="17159"/>
              <a:ext cx="11564591" cy="1641474"/>
            </a:xfrm>
            <a:prstGeom prst="rect">
              <a:avLst/>
            </a:prstGeom>
          </p:spPr>
          <p:txBody>
            <a:bodyPr lIns="0" tIns="0" rIns="0" bIns="0" rtlCol="0" anchor="t">
              <a:spAutoFit/>
            </a:bodyPr>
            <a:lstStyle/>
            <a:p>
              <a:pPr>
                <a:lnSpc>
                  <a:spcPts val="9600"/>
                </a:lnSpc>
              </a:pPr>
              <a:r>
                <a:rPr lang="en-US" sz="8000" spc="-80" dirty="0">
                  <a:solidFill>
                    <a:srgbClr val="000000"/>
                  </a:solidFill>
                  <a:latin typeface="Graphik Regular" panose="020B0503030202060203" pitchFamily="34" charset="0"/>
                </a:rPr>
                <a:t>Today's agenda</a:t>
              </a:r>
            </a:p>
          </p:txBody>
        </p:sp>
        <p:sp>
          <p:nvSpPr>
            <p:cNvPr id="4" name="TextBox 4"/>
            <p:cNvSpPr txBox="1"/>
            <p:nvPr/>
          </p:nvSpPr>
          <p:spPr>
            <a:xfrm>
              <a:off x="0" y="2298166"/>
              <a:ext cx="11564591" cy="2780932"/>
            </a:xfrm>
            <a:prstGeom prst="rect">
              <a:avLst/>
            </a:prstGeom>
          </p:spPr>
          <p:txBody>
            <a:bodyPr lIns="0" tIns="0" rIns="0" bIns="0" rtlCol="0" anchor="t">
              <a:spAutoFit/>
            </a:bodyPr>
            <a:lstStyle/>
            <a:p>
              <a:pPr>
                <a:lnSpc>
                  <a:spcPts val="2660"/>
                </a:lnSpc>
              </a:pPr>
              <a:r>
                <a:rPr lang="en-US" sz="2800" spc="-19" dirty="0">
                  <a:solidFill>
                    <a:srgbClr val="000000"/>
                  </a:solidFill>
                  <a:latin typeface="Graphik Regular" panose="020B0503030202060203" pitchFamily="34" charset="0"/>
                </a:rPr>
                <a:t>Project recap</a:t>
              </a:r>
            </a:p>
            <a:p>
              <a:pPr>
                <a:lnSpc>
                  <a:spcPts val="2660"/>
                </a:lnSpc>
              </a:pPr>
              <a:r>
                <a:rPr lang="en-US" sz="2800" spc="-19" dirty="0">
                  <a:solidFill>
                    <a:srgbClr val="000000"/>
                  </a:solidFill>
                  <a:latin typeface="Graphik Regular" panose="020B0503030202060203" pitchFamily="34" charset="0"/>
                </a:rPr>
                <a:t>Problem</a:t>
              </a:r>
            </a:p>
            <a:p>
              <a:pPr>
                <a:lnSpc>
                  <a:spcPts val="2660"/>
                </a:lnSpc>
              </a:pPr>
              <a:r>
                <a:rPr lang="en-US" sz="2800" spc="-19" dirty="0">
                  <a:solidFill>
                    <a:srgbClr val="000000"/>
                  </a:solidFill>
                  <a:latin typeface="Graphik Regular" panose="020B0503030202060203" pitchFamily="34" charset="0"/>
                </a:rPr>
                <a:t>The Analytics team</a:t>
              </a:r>
            </a:p>
            <a:p>
              <a:pPr>
                <a:lnSpc>
                  <a:spcPts val="2660"/>
                </a:lnSpc>
              </a:pPr>
              <a:r>
                <a:rPr lang="en-US" sz="2800" spc="-19" dirty="0">
                  <a:solidFill>
                    <a:srgbClr val="000000"/>
                  </a:solidFill>
                  <a:latin typeface="Graphik Regular" panose="020B0503030202060203" pitchFamily="34" charset="0"/>
                </a:rPr>
                <a:t>Process</a:t>
              </a:r>
            </a:p>
            <a:p>
              <a:pPr>
                <a:lnSpc>
                  <a:spcPts val="2660"/>
                </a:lnSpc>
              </a:pPr>
              <a:r>
                <a:rPr lang="en-US" sz="2800" spc="-19" dirty="0">
                  <a:solidFill>
                    <a:srgbClr val="000000"/>
                  </a:solidFill>
                  <a:latin typeface="Graphik Regular" panose="020B0503030202060203" pitchFamily="34" charset="0"/>
                </a:rPr>
                <a:t>Insights</a:t>
              </a:r>
            </a:p>
            <a:p>
              <a:pPr>
                <a:lnSpc>
                  <a:spcPts val="2660"/>
                </a:lnSpc>
              </a:pPr>
              <a:r>
                <a:rPr lang="en-US" sz="2800" spc="-19" dirty="0">
                  <a:solidFill>
                    <a:srgbClr val="000000"/>
                  </a:solidFill>
                  <a:latin typeface="Graphik Regular" panose="020B0503030202060203" pitchFamily="34" charset="0"/>
                </a:rPr>
                <a:t>Summary</a:t>
              </a:r>
            </a:p>
          </p:txBody>
        </p:sp>
      </p:grpSp>
      <p:grpSp>
        <p:nvGrpSpPr>
          <p:cNvPr id="5" name="Group 5"/>
          <p:cNvGrpSpPr/>
          <p:nvPr/>
        </p:nvGrpSpPr>
        <p:grpSpPr>
          <a:xfrm>
            <a:off x="15307242" y="-1685151"/>
            <a:ext cx="3545508" cy="3370302"/>
            <a:chOff x="0" y="0"/>
            <a:chExt cx="4727344" cy="4493736"/>
          </a:xfrm>
        </p:grpSpPr>
        <p:grpSp>
          <p:nvGrpSpPr>
            <p:cNvPr id="6" name="Group 6"/>
            <p:cNvGrpSpPr>
              <a:grpSpLocks noChangeAspect="1"/>
            </p:cNvGrpSpPr>
            <p:nvPr/>
          </p:nvGrpSpPr>
          <p:grpSpPr>
            <a:xfrm>
              <a:off x="644072" y="410464"/>
              <a:ext cx="4083272" cy="4083272"/>
              <a:chOff x="0" y="0"/>
              <a:chExt cx="6350000" cy="6350000"/>
            </a:xfrm>
          </p:grpSpPr>
          <p:sp>
            <p:nvSpPr>
              <p:cNvPr id="7" name="Freeform 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8" name="Picture 8"/>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9" name="Group 9"/>
          <p:cNvGrpSpPr/>
          <p:nvPr/>
        </p:nvGrpSpPr>
        <p:grpSpPr>
          <a:xfrm>
            <a:off x="13610070" y="3458349"/>
            <a:ext cx="3545508" cy="3370302"/>
            <a:chOff x="0" y="0"/>
            <a:chExt cx="4727344" cy="4493736"/>
          </a:xfrm>
        </p:grpSpPr>
        <p:grpSp>
          <p:nvGrpSpPr>
            <p:cNvPr id="10" name="Group 10"/>
            <p:cNvGrpSpPr>
              <a:grpSpLocks noChangeAspect="1"/>
            </p:cNvGrpSpPr>
            <p:nvPr/>
          </p:nvGrpSpPr>
          <p:grpSpPr>
            <a:xfrm>
              <a:off x="644072" y="410464"/>
              <a:ext cx="4083272" cy="4083272"/>
              <a:chOff x="0" y="0"/>
              <a:chExt cx="6350000" cy="6350000"/>
            </a:xfrm>
          </p:grpSpPr>
          <p:sp>
            <p:nvSpPr>
              <p:cNvPr id="11" name="Freeform 1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2" name="Picture 1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13" name="Group 13"/>
          <p:cNvGrpSpPr/>
          <p:nvPr/>
        </p:nvGrpSpPr>
        <p:grpSpPr>
          <a:xfrm>
            <a:off x="11912898" y="8601849"/>
            <a:ext cx="3545508" cy="3370302"/>
            <a:chOff x="0" y="0"/>
            <a:chExt cx="4727344" cy="4493736"/>
          </a:xfrm>
        </p:grpSpPr>
        <p:grpSp>
          <p:nvGrpSpPr>
            <p:cNvPr id="14" name="Group 14"/>
            <p:cNvGrpSpPr>
              <a:grpSpLocks noChangeAspect="1"/>
            </p:cNvGrpSpPr>
            <p:nvPr/>
          </p:nvGrpSpPr>
          <p:grpSpPr>
            <a:xfrm>
              <a:off x="644072" y="410464"/>
              <a:ext cx="4083272" cy="408327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6" name="Picture 16"/>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17" name="Group 17"/>
          <p:cNvGrpSpPr/>
          <p:nvPr/>
        </p:nvGrpSpPr>
        <p:grpSpPr>
          <a:xfrm>
            <a:off x="-927557" y="406153"/>
            <a:ext cx="2253799" cy="9474693"/>
            <a:chOff x="0" y="0"/>
            <a:chExt cx="3005065" cy="12632924"/>
          </a:xfrm>
        </p:grpSpPr>
        <p:pic>
          <p:nvPicPr>
            <p:cNvPr id="18" name="Picture 1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3005065" cy="2794710"/>
            </a:xfrm>
            <a:prstGeom prst="rect">
              <a:avLst/>
            </a:prstGeom>
          </p:spPr>
        </p:pic>
        <p:pic>
          <p:nvPicPr>
            <p:cNvPr id="19" name="Picture 1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3279405"/>
              <a:ext cx="3005065" cy="2794710"/>
            </a:xfrm>
            <a:prstGeom prst="rect">
              <a:avLst/>
            </a:prstGeom>
          </p:spPr>
        </p:pic>
        <p:pic>
          <p:nvPicPr>
            <p:cNvPr id="20" name="Picture 2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6558809"/>
              <a:ext cx="3005065" cy="2794710"/>
            </a:xfrm>
            <a:prstGeom prst="rect">
              <a:avLst/>
            </a:prstGeom>
          </p:spPr>
        </p:pic>
        <p:pic>
          <p:nvPicPr>
            <p:cNvPr id="21" name="Picture 2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9838214"/>
              <a:ext cx="3005065" cy="2794710"/>
            </a:xfrm>
            <a:prstGeom prst="rect">
              <a:avLst/>
            </a:prstGeom>
          </p:spPr>
        </p:pic>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A72F1B-8AA9-4DF6-8BCB-7C1E7AC78F08}"/>
              </a:ext>
            </a:extLst>
          </p:cNvPr>
          <p:cNvSpPr>
            <a:spLocks noGrp="1"/>
          </p:cNvSpPr>
          <p:nvPr>
            <p:ph type="ctrTitle"/>
          </p:nvPr>
        </p:nvSpPr>
        <p:spPr>
          <a:xfrm>
            <a:off x="4114800" y="914400"/>
            <a:ext cx="7772400" cy="1470025"/>
          </a:xfrm>
        </p:spPr>
        <p:txBody>
          <a:bodyPr>
            <a:normAutofit/>
          </a:bodyPr>
          <a:lstStyle/>
          <a:p>
            <a:r>
              <a:rPr lang="en-US" sz="8000" dirty="0"/>
              <a:t>Data Analysis</a:t>
            </a:r>
            <a:endParaRPr lang="en-IN" sz="8000" dirty="0"/>
          </a:p>
        </p:txBody>
      </p:sp>
      <p:sp>
        <p:nvSpPr>
          <p:cNvPr id="3" name="Subtitle 2">
            <a:extLst>
              <a:ext uri="{FF2B5EF4-FFF2-40B4-BE49-F238E27FC236}">
                <a16:creationId xmlns:a16="http://schemas.microsoft.com/office/drawing/2014/main" id="{38550CD2-00A1-FD1E-E6E7-7C527971DDB5}"/>
              </a:ext>
            </a:extLst>
          </p:cNvPr>
          <p:cNvSpPr>
            <a:spLocks noGrp="1"/>
          </p:cNvSpPr>
          <p:nvPr>
            <p:ph type="subTitle" idx="1"/>
          </p:nvPr>
        </p:nvSpPr>
        <p:spPr>
          <a:xfrm>
            <a:off x="1157751" y="4745935"/>
            <a:ext cx="5410200" cy="1752600"/>
          </a:xfrm>
        </p:spPr>
        <p:txBody>
          <a:bodyPr>
            <a:normAutofit/>
          </a:bodyPr>
          <a:lstStyle/>
          <a:p>
            <a:pPr algn="just"/>
            <a:r>
              <a:rPr lang="en-IN" sz="2800" dirty="0">
                <a:solidFill>
                  <a:schemeClr val="tx1">
                    <a:lumMod val="95000"/>
                    <a:lumOff val="5000"/>
                  </a:schemeClr>
                </a:solidFill>
              </a:rPr>
              <a:t>Here we have visualized the top 5 categories based on their aggregate score</a:t>
            </a:r>
          </a:p>
        </p:txBody>
      </p:sp>
      <p:pic>
        <p:nvPicPr>
          <p:cNvPr id="5" name="Picture 4">
            <a:extLst>
              <a:ext uri="{FF2B5EF4-FFF2-40B4-BE49-F238E27FC236}">
                <a16:creationId xmlns:a16="http://schemas.microsoft.com/office/drawing/2014/main" id="{D74FF2F1-41F4-E7A8-A9E2-7D7E4807A15B}"/>
              </a:ext>
            </a:extLst>
          </p:cNvPr>
          <p:cNvPicPr>
            <a:picLocks noChangeAspect="1"/>
          </p:cNvPicPr>
          <p:nvPr/>
        </p:nvPicPr>
        <p:blipFill>
          <a:blip r:embed="rId2"/>
          <a:stretch>
            <a:fillRect/>
          </a:stretch>
        </p:blipFill>
        <p:spPr>
          <a:xfrm>
            <a:off x="7605249" y="3467100"/>
            <a:ext cx="9525000" cy="4800600"/>
          </a:xfrm>
          <a:prstGeom prst="rect">
            <a:avLst/>
          </a:prstGeom>
        </p:spPr>
      </p:pic>
    </p:spTree>
    <p:extLst>
      <p:ext uri="{BB962C8B-B14F-4D97-AF65-F5344CB8AC3E}">
        <p14:creationId xmlns:p14="http://schemas.microsoft.com/office/powerpoint/2010/main" val="31354435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9959D5-8A83-1832-D4D0-AD22741F784F}"/>
              </a:ext>
            </a:extLst>
          </p:cNvPr>
          <p:cNvSpPr>
            <a:spLocks noGrp="1"/>
          </p:cNvSpPr>
          <p:nvPr>
            <p:ph type="title"/>
          </p:nvPr>
        </p:nvSpPr>
        <p:spPr>
          <a:xfrm>
            <a:off x="4325178" y="342900"/>
            <a:ext cx="8229600" cy="1143000"/>
          </a:xfrm>
        </p:spPr>
        <p:txBody>
          <a:bodyPr>
            <a:noAutofit/>
          </a:bodyPr>
          <a:lstStyle/>
          <a:p>
            <a:pPr algn="ctr"/>
            <a:r>
              <a:rPr lang="en-US" sz="8000" dirty="0">
                <a:solidFill>
                  <a:schemeClr val="tx1">
                    <a:lumMod val="95000"/>
                    <a:lumOff val="5000"/>
                  </a:schemeClr>
                </a:solidFill>
              </a:rPr>
              <a:t>Data Analysis</a:t>
            </a:r>
            <a:endParaRPr lang="en-IN" sz="8000" dirty="0">
              <a:solidFill>
                <a:schemeClr val="tx1">
                  <a:lumMod val="95000"/>
                  <a:lumOff val="5000"/>
                </a:schemeClr>
              </a:solidFill>
            </a:endParaRPr>
          </a:p>
        </p:txBody>
      </p:sp>
      <p:pic>
        <p:nvPicPr>
          <p:cNvPr id="5" name="Content Placeholder 4">
            <a:extLst>
              <a:ext uri="{FF2B5EF4-FFF2-40B4-BE49-F238E27FC236}">
                <a16:creationId xmlns:a16="http://schemas.microsoft.com/office/drawing/2014/main" id="{0195E9BA-E202-B769-2851-18B437A55FBD}"/>
              </a:ext>
            </a:extLst>
          </p:cNvPr>
          <p:cNvPicPr>
            <a:picLocks noGrp="1" noChangeAspect="1"/>
          </p:cNvPicPr>
          <p:nvPr>
            <p:ph idx="1"/>
          </p:nvPr>
        </p:nvPicPr>
        <p:blipFill>
          <a:blip r:embed="rId2"/>
          <a:stretch>
            <a:fillRect/>
          </a:stretch>
        </p:blipFill>
        <p:spPr>
          <a:xfrm>
            <a:off x="8458200" y="3238500"/>
            <a:ext cx="7287642" cy="5125165"/>
          </a:xfrm>
        </p:spPr>
      </p:pic>
      <p:sp>
        <p:nvSpPr>
          <p:cNvPr id="3" name="Subtitle 2">
            <a:extLst>
              <a:ext uri="{FF2B5EF4-FFF2-40B4-BE49-F238E27FC236}">
                <a16:creationId xmlns:a16="http://schemas.microsoft.com/office/drawing/2014/main" id="{06A517A0-1345-4F2A-D894-442B663809B0}"/>
              </a:ext>
            </a:extLst>
          </p:cNvPr>
          <p:cNvSpPr txBox="1">
            <a:spLocks/>
          </p:cNvSpPr>
          <p:nvPr/>
        </p:nvSpPr>
        <p:spPr>
          <a:xfrm>
            <a:off x="1600200" y="4543782"/>
            <a:ext cx="5410200" cy="11430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just">
              <a:buNone/>
            </a:pPr>
            <a:r>
              <a:rPr lang="en-IN" sz="2800" dirty="0">
                <a:solidFill>
                  <a:schemeClr val="tx1">
                    <a:lumMod val="95000"/>
                    <a:lumOff val="5000"/>
                  </a:schemeClr>
                </a:solidFill>
              </a:rPr>
              <a:t>Here we have visualized the top 5 categories based on their popularity</a:t>
            </a:r>
          </a:p>
        </p:txBody>
      </p:sp>
    </p:spTree>
    <p:extLst>
      <p:ext uri="{BB962C8B-B14F-4D97-AF65-F5344CB8AC3E}">
        <p14:creationId xmlns:p14="http://schemas.microsoft.com/office/powerpoint/2010/main" val="37561092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5607217" y="5158502"/>
            <a:ext cx="942466" cy="279598"/>
          </a:xfrm>
          <a:prstGeom prst="rect">
            <a:avLst/>
          </a:prstGeom>
        </p:spPr>
      </p:pic>
      <p:pic>
        <p:nvPicPr>
          <p:cNvPr id="3" name="Picture 3"/>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5589112" y="2250643"/>
            <a:ext cx="942466" cy="279598"/>
          </a:xfrm>
          <a:prstGeom prst="rect">
            <a:avLst/>
          </a:prstGeom>
        </p:spPr>
      </p:pic>
      <p:pic>
        <p:nvPicPr>
          <p:cNvPr id="4" name="Picture 4"/>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5589112" y="8227992"/>
            <a:ext cx="942466" cy="279598"/>
          </a:xfrm>
          <a:prstGeom prst="rect">
            <a:avLst/>
          </a:prstGeom>
        </p:spPr>
      </p:pic>
      <p:pic>
        <p:nvPicPr>
          <p:cNvPr id="5" name="Picture 5"/>
          <p:cNvPicPr>
            <a:picLocks noChangeAspect="1"/>
          </p:cNvPicPr>
          <p:nvPr/>
        </p:nvPicPr>
        <p:blipFill>
          <a:blip r:embed="rId5"/>
          <a:srcRect l="4069" t="1617" r="4069" b="1617"/>
          <a:stretch>
            <a:fillRect/>
          </a:stretch>
        </p:blipFill>
        <p:spPr>
          <a:xfrm>
            <a:off x="883792" y="1919209"/>
            <a:ext cx="5036754" cy="7132144"/>
          </a:xfrm>
          <a:prstGeom prst="rect">
            <a:avLst/>
          </a:prstGeom>
        </p:spPr>
      </p:pic>
      <p:sp>
        <p:nvSpPr>
          <p:cNvPr id="6" name="TextBox 6"/>
          <p:cNvSpPr txBox="1"/>
          <p:nvPr/>
        </p:nvSpPr>
        <p:spPr>
          <a:xfrm>
            <a:off x="6218249" y="-115929"/>
            <a:ext cx="4703553" cy="1231106"/>
          </a:xfrm>
          <a:prstGeom prst="rect">
            <a:avLst/>
          </a:prstGeom>
        </p:spPr>
        <p:txBody>
          <a:bodyPr wrap="square" lIns="0" tIns="0" rIns="0" bIns="0" rtlCol="0" anchor="t">
            <a:spAutoFit/>
          </a:bodyPr>
          <a:lstStyle/>
          <a:p>
            <a:pPr>
              <a:lnSpc>
                <a:spcPts val="9600"/>
              </a:lnSpc>
            </a:pPr>
            <a:r>
              <a:rPr lang="en-US" sz="8000" spc="-80" dirty="0">
                <a:solidFill>
                  <a:srgbClr val="000000"/>
                </a:solidFill>
                <a:latin typeface="Graphik Regular" panose="020B0503030202060203" pitchFamily="34" charset="0"/>
              </a:rPr>
              <a:t>Conclusion</a:t>
            </a:r>
          </a:p>
        </p:txBody>
      </p:sp>
      <p:grpSp>
        <p:nvGrpSpPr>
          <p:cNvPr id="7" name="Group 7"/>
          <p:cNvGrpSpPr/>
          <p:nvPr/>
        </p:nvGrpSpPr>
        <p:grpSpPr>
          <a:xfrm>
            <a:off x="327032" y="9481425"/>
            <a:ext cx="6149968" cy="805575"/>
            <a:chOff x="0" y="0"/>
            <a:chExt cx="12948451" cy="2689439"/>
          </a:xfrm>
        </p:grpSpPr>
        <p:pic>
          <p:nvPicPr>
            <p:cNvPr id="8" name="Picture 8"/>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0056582" y="0"/>
              <a:ext cx="2891870" cy="2689439"/>
            </a:xfrm>
            <a:prstGeom prst="rect">
              <a:avLst/>
            </a:prstGeom>
          </p:spPr>
        </p:pic>
        <p:pic>
          <p:nvPicPr>
            <p:cNvPr id="9" name="Picture 9"/>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0" y="0"/>
              <a:ext cx="2891870" cy="2689439"/>
            </a:xfrm>
            <a:prstGeom prst="rect">
              <a:avLst/>
            </a:prstGeom>
          </p:spPr>
        </p:pic>
      </p:grpSp>
      <p:grpSp>
        <p:nvGrpSpPr>
          <p:cNvPr id="20" name="Group 11"/>
          <p:cNvGrpSpPr/>
          <p:nvPr/>
        </p:nvGrpSpPr>
        <p:grpSpPr>
          <a:xfrm>
            <a:off x="11581833" y="1580430"/>
            <a:ext cx="5677467" cy="867617"/>
            <a:chOff x="0" y="-47625"/>
            <a:chExt cx="7569956" cy="1156823"/>
          </a:xfrm>
        </p:grpSpPr>
        <p:sp>
          <p:nvSpPr>
            <p:cNvPr id="21" name="TextBox 12"/>
            <p:cNvSpPr txBox="1"/>
            <p:nvPr/>
          </p:nvSpPr>
          <p:spPr>
            <a:xfrm>
              <a:off x="0" y="691990"/>
              <a:ext cx="7569956" cy="417208"/>
            </a:xfrm>
            <a:prstGeom prst="rect">
              <a:avLst/>
            </a:prstGeom>
          </p:spPr>
          <p:txBody>
            <a:bodyPr lIns="0" tIns="0" rIns="0" bIns="0" rtlCol="0" anchor="t">
              <a:spAutoFit/>
            </a:bodyPr>
            <a:lstStyle/>
            <a:p>
              <a:pPr>
                <a:lnSpc>
                  <a:spcPts val="2660"/>
                </a:lnSpc>
              </a:pPr>
              <a:endParaRPr lang="en-US" sz="1900" spc="-19" dirty="0">
                <a:solidFill>
                  <a:srgbClr val="000000"/>
                </a:solidFill>
                <a:latin typeface="Graphik Regular" panose="020B0503030202060203" pitchFamily="34" charset="0"/>
              </a:endParaRPr>
            </a:p>
          </p:txBody>
        </p:sp>
        <p:sp>
          <p:nvSpPr>
            <p:cNvPr id="22" name="TextBox 13"/>
            <p:cNvSpPr txBox="1"/>
            <p:nvPr/>
          </p:nvSpPr>
          <p:spPr>
            <a:xfrm>
              <a:off x="0" y="-47625"/>
              <a:ext cx="7569956" cy="451705"/>
            </a:xfrm>
            <a:prstGeom prst="rect">
              <a:avLst/>
            </a:prstGeom>
          </p:spPr>
          <p:txBody>
            <a:bodyPr lIns="0" tIns="0" rIns="0" bIns="0" rtlCol="0" anchor="t">
              <a:spAutoFit/>
            </a:bodyPr>
            <a:lstStyle/>
            <a:p>
              <a:pPr>
                <a:lnSpc>
                  <a:spcPts val="2940"/>
                </a:lnSpc>
              </a:pPr>
              <a:endParaRPr lang="en-US" sz="2100" spc="-21" dirty="0">
                <a:solidFill>
                  <a:srgbClr val="000000"/>
                </a:solidFill>
                <a:latin typeface="Graphik Regular" panose="020B0503030202060203" pitchFamily="34" charset="0"/>
              </a:endParaRPr>
            </a:p>
          </p:txBody>
        </p:sp>
      </p:grpSp>
      <p:grpSp>
        <p:nvGrpSpPr>
          <p:cNvPr id="23" name="Group 14"/>
          <p:cNvGrpSpPr/>
          <p:nvPr/>
        </p:nvGrpSpPr>
        <p:grpSpPr>
          <a:xfrm>
            <a:off x="11581833" y="6964868"/>
            <a:ext cx="5677467" cy="867617"/>
            <a:chOff x="0" y="-47625"/>
            <a:chExt cx="7569956" cy="1156823"/>
          </a:xfrm>
        </p:grpSpPr>
        <p:sp>
          <p:nvSpPr>
            <p:cNvPr id="24" name="TextBox 15"/>
            <p:cNvSpPr txBox="1"/>
            <p:nvPr/>
          </p:nvSpPr>
          <p:spPr>
            <a:xfrm>
              <a:off x="0" y="691990"/>
              <a:ext cx="7569956" cy="417208"/>
            </a:xfrm>
            <a:prstGeom prst="rect">
              <a:avLst/>
            </a:prstGeom>
          </p:spPr>
          <p:txBody>
            <a:bodyPr lIns="0" tIns="0" rIns="0" bIns="0" rtlCol="0" anchor="t">
              <a:spAutoFit/>
            </a:bodyPr>
            <a:lstStyle/>
            <a:p>
              <a:pPr>
                <a:lnSpc>
                  <a:spcPts val="2660"/>
                </a:lnSpc>
              </a:pPr>
              <a:endParaRPr lang="en-US" sz="1900" spc="-19" dirty="0">
                <a:solidFill>
                  <a:srgbClr val="000000"/>
                </a:solidFill>
                <a:latin typeface="Graphik Regular" panose="020B0503030202060203" pitchFamily="34" charset="0"/>
              </a:endParaRPr>
            </a:p>
          </p:txBody>
        </p:sp>
        <p:sp>
          <p:nvSpPr>
            <p:cNvPr id="25" name="TextBox 16"/>
            <p:cNvSpPr txBox="1"/>
            <p:nvPr/>
          </p:nvSpPr>
          <p:spPr>
            <a:xfrm>
              <a:off x="0" y="-47625"/>
              <a:ext cx="7569956" cy="451705"/>
            </a:xfrm>
            <a:prstGeom prst="rect">
              <a:avLst/>
            </a:prstGeom>
          </p:spPr>
          <p:txBody>
            <a:bodyPr lIns="0" tIns="0" rIns="0" bIns="0" rtlCol="0" anchor="t">
              <a:spAutoFit/>
            </a:bodyPr>
            <a:lstStyle/>
            <a:p>
              <a:pPr>
                <a:lnSpc>
                  <a:spcPts val="2940"/>
                </a:lnSpc>
              </a:pPr>
              <a:endParaRPr lang="en-US" sz="2100" spc="-21" dirty="0">
                <a:solidFill>
                  <a:srgbClr val="000000"/>
                </a:solidFill>
                <a:latin typeface="Graphik Regular" panose="020B0503030202060203" pitchFamily="34" charset="0"/>
              </a:endParaRPr>
            </a:p>
          </p:txBody>
        </p:sp>
      </p:grpSp>
      <p:sp>
        <p:nvSpPr>
          <p:cNvPr id="18" name="TextBox 17">
            <a:extLst>
              <a:ext uri="{FF2B5EF4-FFF2-40B4-BE49-F238E27FC236}">
                <a16:creationId xmlns:a16="http://schemas.microsoft.com/office/drawing/2014/main" id="{96726577-A3CD-3C21-777B-BC40D4A12AF9}"/>
              </a:ext>
            </a:extLst>
          </p:cNvPr>
          <p:cNvSpPr txBox="1"/>
          <p:nvPr/>
        </p:nvSpPr>
        <p:spPr>
          <a:xfrm>
            <a:off x="7688733" y="3465362"/>
            <a:ext cx="9564292" cy="2677656"/>
          </a:xfrm>
          <a:prstGeom prst="rect">
            <a:avLst/>
          </a:prstGeom>
          <a:noFill/>
        </p:spPr>
        <p:txBody>
          <a:bodyPr wrap="square" rtlCol="0">
            <a:spAutoFit/>
          </a:bodyPr>
          <a:lstStyle/>
          <a:p>
            <a:pPr algn="just"/>
            <a:r>
              <a:rPr lang="en-US" sz="2400" b="1" dirty="0"/>
              <a:t>Insight</a:t>
            </a:r>
          </a:p>
          <a:p>
            <a:pPr algn="just"/>
            <a:r>
              <a:rPr lang="en-US" sz="2400" dirty="0"/>
              <a:t>Food-related themes appear multiple times in the top 5 categories, with "Healthy Eating" being the most prominent. This suggests that your audience has a significant interest in food and wellness. Social Buzz could create targeted campaigns around healthy eating, potentially collaborating with food or wellness brands to increase engagement and attract new users.</a:t>
            </a:r>
            <a:endParaRPr lang="en-IN" sz="2400" dirty="0"/>
          </a:p>
        </p:txBody>
      </p:sp>
      <p:sp>
        <p:nvSpPr>
          <p:cNvPr id="31" name="TextBox 30">
            <a:extLst>
              <a:ext uri="{FF2B5EF4-FFF2-40B4-BE49-F238E27FC236}">
                <a16:creationId xmlns:a16="http://schemas.microsoft.com/office/drawing/2014/main" id="{A17859F4-8A0F-62BE-6BCA-8D261EC4D275}"/>
              </a:ext>
            </a:extLst>
          </p:cNvPr>
          <p:cNvSpPr txBox="1"/>
          <p:nvPr/>
        </p:nvSpPr>
        <p:spPr>
          <a:xfrm>
            <a:off x="7585310" y="1331109"/>
            <a:ext cx="9564292" cy="1938992"/>
          </a:xfrm>
          <a:prstGeom prst="rect">
            <a:avLst/>
          </a:prstGeom>
          <a:noFill/>
        </p:spPr>
        <p:txBody>
          <a:bodyPr wrap="square" rtlCol="0">
            <a:spAutoFit/>
          </a:bodyPr>
          <a:lstStyle/>
          <a:p>
            <a:pPr algn="just"/>
            <a:r>
              <a:rPr lang="en-US" sz="2400" b="1" dirty="0"/>
              <a:t>Analysis</a:t>
            </a:r>
          </a:p>
          <a:p>
            <a:pPr algn="just"/>
            <a:r>
              <a:rPr lang="en-US" sz="2400" dirty="0"/>
              <a:t>Animals and science are the two most popular categories, indicating that Social Buzz’s audience is most engaged with real-life and factual content. These categories consistently receive the highest number of reactions, showing a strong preference for this type of content.</a:t>
            </a:r>
            <a:endParaRPr lang="en-IN" sz="2400" dirty="0"/>
          </a:p>
        </p:txBody>
      </p:sp>
      <p:sp>
        <p:nvSpPr>
          <p:cNvPr id="32" name="TextBox 31">
            <a:extLst>
              <a:ext uri="{FF2B5EF4-FFF2-40B4-BE49-F238E27FC236}">
                <a16:creationId xmlns:a16="http://schemas.microsoft.com/office/drawing/2014/main" id="{483419FA-4F17-18F3-0678-71655592AFA8}"/>
              </a:ext>
            </a:extLst>
          </p:cNvPr>
          <p:cNvSpPr txBox="1"/>
          <p:nvPr/>
        </p:nvSpPr>
        <p:spPr>
          <a:xfrm>
            <a:off x="7688733" y="6398246"/>
            <a:ext cx="9564292" cy="2308324"/>
          </a:xfrm>
          <a:prstGeom prst="rect">
            <a:avLst/>
          </a:prstGeom>
          <a:noFill/>
        </p:spPr>
        <p:txBody>
          <a:bodyPr wrap="square" rtlCol="0">
            <a:spAutoFit/>
          </a:bodyPr>
          <a:lstStyle/>
          <a:p>
            <a:pPr algn="just"/>
            <a:r>
              <a:rPr lang="en-US" sz="2400" b="1" dirty="0"/>
              <a:t>Next Steps</a:t>
            </a:r>
          </a:p>
          <a:p>
            <a:pPr algn="just"/>
            <a:r>
              <a:rPr lang="en-US" sz="2400" dirty="0"/>
              <a:t>To enhance content performance, we recommend implementing automated systems for continuous, real-time analysis. This will enable faster, data-driven decisions. We can help set up dashboards for real-time insights and optimize your content strategy to boost engagement across all categories.</a:t>
            </a:r>
            <a:endParaRPr lang="en-IN" sz="2400" dirty="0"/>
          </a:p>
        </p:txBody>
      </p:sp>
      <p:sp>
        <p:nvSpPr>
          <p:cNvPr id="33" name="TextBox 32">
            <a:extLst>
              <a:ext uri="{FF2B5EF4-FFF2-40B4-BE49-F238E27FC236}">
                <a16:creationId xmlns:a16="http://schemas.microsoft.com/office/drawing/2014/main" id="{C55CA2DC-7ACA-981A-EB67-5FB962A7EAE7}"/>
              </a:ext>
            </a:extLst>
          </p:cNvPr>
          <p:cNvSpPr txBox="1"/>
          <p:nvPr/>
        </p:nvSpPr>
        <p:spPr>
          <a:xfrm>
            <a:off x="7688733" y="8839024"/>
            <a:ext cx="9564292" cy="1200329"/>
          </a:xfrm>
          <a:prstGeom prst="rect">
            <a:avLst/>
          </a:prstGeom>
          <a:noFill/>
        </p:spPr>
        <p:txBody>
          <a:bodyPr wrap="square" rtlCol="0">
            <a:spAutoFit/>
          </a:bodyPr>
          <a:lstStyle/>
          <a:p>
            <a:pPr algn="just"/>
            <a:r>
              <a:rPr lang="en-US" sz="2400" dirty="0"/>
              <a:t>By leveraging these insights, Social Buzz can improve content relevance, engage users more effectively, and build valuable partnerships with brands that align with audience interests.</a:t>
            </a:r>
            <a:endParaRPr lang="en-IN" sz="24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TextBox 2"/>
          <p:cNvSpPr txBox="1"/>
          <p:nvPr/>
        </p:nvSpPr>
        <p:spPr>
          <a:xfrm>
            <a:off x="5421913" y="5552246"/>
            <a:ext cx="5385738" cy="434221"/>
          </a:xfrm>
          <a:prstGeom prst="rect">
            <a:avLst/>
          </a:prstGeom>
        </p:spPr>
        <p:txBody>
          <a:bodyPr lIns="0" tIns="0" rIns="0" bIns="0" rtlCol="0" anchor="t">
            <a:spAutoFit/>
          </a:bodyPr>
          <a:lstStyle/>
          <a:p>
            <a:pPr>
              <a:lnSpc>
                <a:spcPts val="3640"/>
              </a:lnSpc>
            </a:pPr>
            <a:r>
              <a:rPr lang="en-US" sz="2600" spc="-26" dirty="0">
                <a:solidFill>
                  <a:schemeClr val="tx1">
                    <a:lumMod val="95000"/>
                    <a:lumOff val="5000"/>
                  </a:schemeClr>
                </a:solidFill>
                <a:latin typeface="Graphik Regular" panose="020B0503030202060203" pitchFamily="34" charset="0"/>
              </a:rPr>
              <a:t>ANY QUESTIONS?</a:t>
            </a:r>
          </a:p>
        </p:txBody>
      </p:sp>
      <p:grpSp>
        <p:nvGrpSpPr>
          <p:cNvPr id="3" name="Group 3"/>
          <p:cNvGrpSpPr/>
          <p:nvPr/>
        </p:nvGrpSpPr>
        <p:grpSpPr>
          <a:xfrm>
            <a:off x="728428" y="3599225"/>
            <a:ext cx="3546595" cy="3371248"/>
            <a:chOff x="0" y="0"/>
            <a:chExt cx="4728794" cy="4494997"/>
          </a:xfrm>
        </p:grpSpPr>
        <p:grpSp>
          <p:nvGrpSpPr>
            <p:cNvPr id="4" name="Group 4"/>
            <p:cNvGrpSpPr>
              <a:grpSpLocks noChangeAspect="1"/>
            </p:cNvGrpSpPr>
            <p:nvPr/>
          </p:nvGrpSpPr>
          <p:grpSpPr>
            <a:xfrm>
              <a:off x="782946" y="549149"/>
              <a:ext cx="3945848" cy="3945848"/>
              <a:chOff x="0" y="0"/>
              <a:chExt cx="6350000" cy="6350000"/>
            </a:xfrm>
          </p:grpSpPr>
          <p:sp>
            <p:nvSpPr>
              <p:cNvPr id="5" name="Freeform 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chemeClr val="bg1"/>
              </a:solidFill>
            </p:spPr>
          </p:sp>
        </p:grpSp>
        <p:pic>
          <p:nvPicPr>
            <p:cNvPr id="6" name="Picture 6"/>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rot="-5115457">
              <a:off x="160550" y="152500"/>
              <a:ext cx="3945848" cy="3954260"/>
            </a:xfrm>
            <a:prstGeom prst="rect">
              <a:avLst/>
            </a:prstGeom>
          </p:spPr>
        </p:pic>
      </p:grpSp>
      <p:sp>
        <p:nvSpPr>
          <p:cNvPr id="7" name="TextBox 7"/>
          <p:cNvSpPr txBox="1"/>
          <p:nvPr/>
        </p:nvSpPr>
        <p:spPr>
          <a:xfrm>
            <a:off x="4669076" y="4178375"/>
            <a:ext cx="5729829" cy="1231106"/>
          </a:xfrm>
          <a:prstGeom prst="rect">
            <a:avLst/>
          </a:prstGeom>
        </p:spPr>
        <p:txBody>
          <a:bodyPr lIns="0" tIns="0" rIns="0" bIns="0" rtlCol="0" anchor="t">
            <a:spAutoFit/>
          </a:bodyPr>
          <a:lstStyle/>
          <a:p>
            <a:pPr algn="r">
              <a:lnSpc>
                <a:spcPts val="9600"/>
              </a:lnSpc>
            </a:pPr>
            <a:r>
              <a:rPr lang="en-US" sz="8000" spc="-80" dirty="0">
                <a:solidFill>
                  <a:schemeClr val="tx1">
                    <a:lumMod val="95000"/>
                    <a:lumOff val="5000"/>
                  </a:schemeClr>
                </a:solidFill>
                <a:latin typeface="Graphik Regular" panose="020B0503030202060203" pitchFamily="34" charset="0"/>
              </a:rPr>
              <a:t>Thank you!</a:t>
            </a:r>
          </a:p>
        </p:txBody>
      </p:sp>
      <p:grpSp>
        <p:nvGrpSpPr>
          <p:cNvPr id="8" name="Group 8"/>
          <p:cNvGrpSpPr/>
          <p:nvPr/>
        </p:nvGrpSpPr>
        <p:grpSpPr>
          <a:xfrm>
            <a:off x="517113" y="-1140306"/>
            <a:ext cx="17253775" cy="2017079"/>
            <a:chOff x="0" y="0"/>
            <a:chExt cx="23005033" cy="2689439"/>
          </a:xfrm>
        </p:grpSpPr>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13" name="Picture 13"/>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14" name="Picture 14"/>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15" name="Picture 15"/>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grpSp>
        <p:nvGrpSpPr>
          <p:cNvPr id="16" name="Group 16"/>
          <p:cNvGrpSpPr/>
          <p:nvPr/>
        </p:nvGrpSpPr>
        <p:grpSpPr>
          <a:xfrm>
            <a:off x="517113" y="9394369"/>
            <a:ext cx="17253775" cy="2017079"/>
            <a:chOff x="0" y="0"/>
            <a:chExt cx="23005033" cy="2689439"/>
          </a:xfrm>
        </p:grpSpPr>
        <p:pic>
          <p:nvPicPr>
            <p:cNvPr id="17" name="Picture 17"/>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18" name="Picture 1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19" name="Picture 1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20" name="Picture 2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21" name="Picture 2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22" name="Picture 22"/>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23" name="Picture 23"/>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517113" y="584601"/>
            <a:ext cx="17253775" cy="9117799"/>
            <a:chOff x="0" y="0"/>
            <a:chExt cx="23005033" cy="12157065"/>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3155875"/>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6311751"/>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9467626"/>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3155875"/>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6311751"/>
              <a:ext cx="2891870" cy="2689439"/>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9467626"/>
              <a:ext cx="2891870" cy="2689439"/>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3155875"/>
              <a:ext cx="2891870" cy="2689439"/>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6311751"/>
              <a:ext cx="2891870" cy="2689439"/>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9467626"/>
              <a:ext cx="2891870" cy="2689439"/>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3155875"/>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6311751"/>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9467626"/>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3155875"/>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6311751"/>
              <a:ext cx="2891870" cy="2689439"/>
            </a:xfrm>
            <a:prstGeom prst="rect">
              <a:avLst/>
            </a:prstGeom>
          </p:spPr>
        </p:pic>
        <p:pic>
          <p:nvPicPr>
            <p:cNvPr id="22" name="Picture 2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9467626"/>
              <a:ext cx="2891870" cy="2689439"/>
            </a:xfrm>
            <a:prstGeom prst="rect">
              <a:avLst/>
            </a:prstGeom>
          </p:spPr>
        </p:pic>
        <p:pic>
          <p:nvPicPr>
            <p:cNvPr id="23" name="Picture 2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4" name="Picture 2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3155875"/>
              <a:ext cx="2891870" cy="2689439"/>
            </a:xfrm>
            <a:prstGeom prst="rect">
              <a:avLst/>
            </a:prstGeom>
          </p:spPr>
        </p:pic>
        <p:pic>
          <p:nvPicPr>
            <p:cNvPr id="25" name="Picture 2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6311751"/>
              <a:ext cx="2891870" cy="2689439"/>
            </a:xfrm>
            <a:prstGeom prst="rect">
              <a:avLst/>
            </a:prstGeom>
          </p:spPr>
        </p:pic>
        <p:pic>
          <p:nvPicPr>
            <p:cNvPr id="26" name="Picture 2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9467626"/>
              <a:ext cx="2891870" cy="2689439"/>
            </a:xfrm>
            <a:prstGeom prst="rect">
              <a:avLst/>
            </a:prstGeom>
          </p:spPr>
        </p:pic>
        <p:pic>
          <p:nvPicPr>
            <p:cNvPr id="27" name="Picture 2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pic>
          <p:nvPicPr>
            <p:cNvPr id="28" name="Picture 2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155875"/>
              <a:ext cx="2891870" cy="2689439"/>
            </a:xfrm>
            <a:prstGeom prst="rect">
              <a:avLst/>
            </a:prstGeom>
          </p:spPr>
        </p:pic>
        <p:pic>
          <p:nvPicPr>
            <p:cNvPr id="29" name="Picture 2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311751"/>
              <a:ext cx="2891870" cy="2689439"/>
            </a:xfrm>
            <a:prstGeom prst="rect">
              <a:avLst/>
            </a:prstGeom>
          </p:spPr>
        </p:pic>
        <p:pic>
          <p:nvPicPr>
            <p:cNvPr id="30" name="Picture 3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467626"/>
              <a:ext cx="2891870" cy="2689439"/>
            </a:xfrm>
            <a:prstGeom prst="rect">
              <a:avLst/>
            </a:prstGeom>
          </p:spPr>
        </p:pic>
      </p:grpSp>
      <p:sp>
        <p:nvSpPr>
          <p:cNvPr id="31" name="AutoShape 31"/>
          <p:cNvSpPr/>
          <p:nvPr/>
        </p:nvSpPr>
        <p:spPr>
          <a:xfrm>
            <a:off x="4946650" y="2005330"/>
            <a:ext cx="11958955" cy="7901305"/>
          </a:xfrm>
          <a:prstGeom prst="rect">
            <a:avLst/>
          </a:prstGeom>
          <a:solidFill>
            <a:schemeClr val="bg1"/>
          </a:solidFill>
        </p:spPr>
      </p:sp>
      <p:pic>
        <p:nvPicPr>
          <p:cNvPr id="32" name="Picture 32"/>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10799999">
            <a:off x="1983048" y="1909668"/>
            <a:ext cx="6453903" cy="6467663"/>
          </a:xfrm>
          <a:prstGeom prst="rect">
            <a:avLst/>
          </a:prstGeom>
        </p:spPr>
      </p:pic>
      <p:sp>
        <p:nvSpPr>
          <p:cNvPr id="33" name="TextBox 33"/>
          <p:cNvSpPr txBox="1"/>
          <p:nvPr/>
        </p:nvSpPr>
        <p:spPr>
          <a:xfrm>
            <a:off x="2969013" y="3935700"/>
            <a:ext cx="4481973" cy="2462213"/>
          </a:xfrm>
          <a:prstGeom prst="rect">
            <a:avLst/>
          </a:prstGeom>
        </p:spPr>
        <p:txBody>
          <a:bodyPr lIns="0" tIns="0" rIns="0" bIns="0" rtlCol="0" anchor="t">
            <a:spAutoFit/>
          </a:bodyPr>
          <a:lstStyle/>
          <a:p>
            <a:pPr algn="ctr">
              <a:lnSpc>
                <a:spcPts val="9600"/>
              </a:lnSpc>
            </a:pPr>
            <a:r>
              <a:rPr lang="en-US" sz="8000" spc="-80" dirty="0">
                <a:solidFill>
                  <a:schemeClr val="tx1">
                    <a:lumMod val="95000"/>
                    <a:lumOff val="5000"/>
                  </a:schemeClr>
                </a:solidFill>
                <a:latin typeface="Graphik Regular" panose="020B0503030202060203" pitchFamily="34" charset="0"/>
              </a:rPr>
              <a:t>Project Recap</a:t>
            </a:r>
          </a:p>
        </p:txBody>
      </p:sp>
      <p:sp>
        <p:nvSpPr>
          <p:cNvPr id="34" name="Text Box 33"/>
          <p:cNvSpPr txBox="1"/>
          <p:nvPr/>
        </p:nvSpPr>
        <p:spPr>
          <a:xfrm>
            <a:off x="8828405" y="2441575"/>
            <a:ext cx="7066915" cy="7180580"/>
          </a:xfrm>
          <a:prstGeom prst="rect">
            <a:avLst/>
          </a:prstGeom>
          <a:noFill/>
        </p:spPr>
        <p:txBody>
          <a:bodyPr wrap="square" rtlCol="0">
            <a:noAutofit/>
          </a:bodyPr>
          <a:lstStyle/>
          <a:p>
            <a:r>
              <a:rPr lang="en-US" sz="2800" dirty="0">
                <a:latin typeface="Arial" panose="020B0604020202020204" pitchFamily="34" charset="0"/>
                <a:cs typeface="Arial" panose="020B0604020202020204" pitchFamily="34" charset="0"/>
              </a:rPr>
              <a:t>Social Buzz, a social media and content creation company headquartered in San Francisco, has rapidly grown to over 500 million active monthly users. The company is seeking external expertise for scaling its data infrastructure, preparing for an IPO, and improving its big data management practices. </a:t>
            </a:r>
          </a:p>
          <a:p>
            <a:endParaRPr lang="en-US" sz="2800" dirty="0">
              <a:latin typeface="Arial" panose="020B0604020202020204" pitchFamily="34" charset="0"/>
              <a:cs typeface="Arial" panose="020B0604020202020204" pitchFamily="34" charset="0"/>
            </a:endParaRPr>
          </a:p>
          <a:p>
            <a:r>
              <a:rPr lang="en-US" sz="2800" dirty="0">
                <a:latin typeface="Arial" panose="020B0604020202020204" pitchFamily="34" charset="0"/>
                <a:cs typeface="Arial" panose="020B0604020202020204" pitchFamily="34" charset="0"/>
              </a:rPr>
              <a:t>Accenture has been engaged in a 3-month project which includes: </a:t>
            </a:r>
          </a:p>
          <a:p>
            <a:endParaRPr lang="en-US" sz="2800" dirty="0">
              <a:latin typeface="Arial" panose="020B0604020202020204" pitchFamily="34" charset="0"/>
              <a:cs typeface="Arial" panose="020B0604020202020204" pitchFamily="34" charset="0"/>
            </a:endParaRPr>
          </a:p>
          <a:p>
            <a:r>
              <a:rPr lang="en-US" sz="2800" dirty="0">
                <a:latin typeface="Arial" panose="020B0604020202020204" pitchFamily="34" charset="0"/>
                <a:cs typeface="Arial" panose="020B0604020202020204" pitchFamily="34" charset="0"/>
              </a:rPr>
              <a:t>1. Audit their big data processes, </a:t>
            </a:r>
          </a:p>
          <a:p>
            <a:r>
              <a:rPr lang="en-US" sz="2800" dirty="0">
                <a:latin typeface="Arial" panose="020B0604020202020204" pitchFamily="34" charset="0"/>
                <a:cs typeface="Arial" panose="020B0604020202020204" pitchFamily="34" charset="0"/>
              </a:rPr>
              <a:t>2. Provide IPO recommendations, </a:t>
            </a:r>
          </a:p>
          <a:p>
            <a:r>
              <a:rPr lang="en-US" sz="2800" dirty="0">
                <a:latin typeface="Arial" panose="020B0604020202020204" pitchFamily="34" charset="0"/>
                <a:cs typeface="Arial" panose="020B0604020202020204" pitchFamily="34" charset="0"/>
              </a:rPr>
              <a:t>3. Analyze content categories for user popularity.</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9144000" y="8195696"/>
            <a:ext cx="3545508" cy="3370302"/>
            <a:chOff x="0" y="0"/>
            <a:chExt cx="4727344" cy="4493736"/>
          </a:xfrm>
        </p:grpSpPr>
        <p:grpSp>
          <p:nvGrpSpPr>
            <p:cNvPr id="3" name="Group 3"/>
            <p:cNvGrpSpPr>
              <a:grpSpLocks noChangeAspect="1"/>
            </p:cNvGrpSpPr>
            <p:nvPr/>
          </p:nvGrpSpPr>
          <p:grpSpPr>
            <a:xfrm>
              <a:off x="644072" y="410464"/>
              <a:ext cx="4083272" cy="4083272"/>
              <a:chOff x="0" y="0"/>
              <a:chExt cx="6350000" cy="6350000"/>
            </a:xfrm>
          </p:grpSpPr>
          <p:sp>
            <p:nvSpPr>
              <p:cNvPr id="4" name="Freeform 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5" name="Picture 5"/>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sp>
        <p:nvSpPr>
          <p:cNvPr id="6" name="AutoShape 6"/>
          <p:cNvSpPr/>
          <p:nvPr/>
        </p:nvSpPr>
        <p:spPr>
          <a:xfrm>
            <a:off x="-1793240" y="0"/>
            <a:ext cx="11757660" cy="11777980"/>
          </a:xfrm>
          <a:prstGeom prst="rect">
            <a:avLst/>
          </a:prstGeom>
          <a:solidFill>
            <a:srgbClr val="A100FF"/>
          </a:solidFill>
          <a:ln>
            <a:solidFill>
              <a:srgbClr val="A100FF"/>
            </a:solidFill>
          </a:ln>
        </p:spPr>
        <p:txBody>
          <a:bodyPr/>
          <a:lstStyle/>
          <a:p>
            <a:endParaRPr lang="en-AU" dirty="0"/>
          </a:p>
        </p:txBody>
      </p:sp>
      <p:grpSp>
        <p:nvGrpSpPr>
          <p:cNvPr id="7" name="Group 7"/>
          <p:cNvGrpSpPr/>
          <p:nvPr/>
        </p:nvGrpSpPr>
        <p:grpSpPr>
          <a:xfrm>
            <a:off x="-1219429" y="342653"/>
            <a:ext cx="2253799" cy="9474693"/>
            <a:chOff x="0" y="0"/>
            <a:chExt cx="3005065" cy="12632924"/>
          </a:xfrm>
        </p:grpSpPr>
        <p:pic>
          <p:nvPicPr>
            <p:cNvPr id="8" name="Picture 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9838214"/>
              <a:ext cx="3005065" cy="2794710"/>
            </a:xfrm>
            <a:prstGeom prst="rect">
              <a:avLst/>
            </a:prstGeom>
          </p:spPr>
        </p:pic>
      </p:grpSp>
      <p:grpSp>
        <p:nvGrpSpPr>
          <p:cNvPr id="12" name="Group 12"/>
          <p:cNvGrpSpPr/>
          <p:nvPr/>
        </p:nvGrpSpPr>
        <p:grpSpPr>
          <a:xfrm>
            <a:off x="1752713" y="190748"/>
            <a:ext cx="3438614" cy="3297100"/>
            <a:chOff x="0" y="154662"/>
            <a:chExt cx="4584818" cy="4396135"/>
          </a:xfrm>
        </p:grpSpPr>
        <p:grpSp>
          <p:nvGrpSpPr>
            <p:cNvPr id="13" name="Group 13"/>
            <p:cNvGrpSpPr>
              <a:grpSpLocks noChangeAspect="1"/>
            </p:cNvGrpSpPr>
            <p:nvPr/>
          </p:nvGrpSpPr>
          <p:grpSpPr>
            <a:xfrm>
              <a:off x="0" y="656398"/>
              <a:ext cx="3894399" cy="3894399"/>
              <a:chOff x="0" y="0"/>
              <a:chExt cx="6350000" cy="6350000"/>
            </a:xfrm>
          </p:grpSpPr>
          <p:sp>
            <p:nvSpPr>
              <p:cNvPr id="14" name="Freeform 1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963488"/>
              </a:solidFill>
            </p:spPr>
            <p:txBody>
              <a:bodyPr/>
              <a:lstStyle/>
              <a:p>
                <a:endParaRPr lang="en-AU" dirty="0"/>
              </a:p>
            </p:txBody>
          </p:sp>
        </p:grpSp>
        <p:pic>
          <p:nvPicPr>
            <p:cNvPr id="15" name="Picture 15"/>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b="321"/>
            <a:stretch>
              <a:fillRect/>
            </a:stretch>
          </p:blipFill>
          <p:spPr>
            <a:xfrm rot="16484543">
              <a:off x="686267" y="150511"/>
              <a:ext cx="3894400" cy="3902702"/>
            </a:xfrm>
            <a:prstGeom prst="rect">
              <a:avLst/>
            </a:prstGeom>
          </p:spPr>
        </p:pic>
      </p:grpSp>
      <p:grpSp>
        <p:nvGrpSpPr>
          <p:cNvPr id="16" name="Group 16"/>
          <p:cNvGrpSpPr/>
          <p:nvPr/>
        </p:nvGrpSpPr>
        <p:grpSpPr>
          <a:xfrm>
            <a:off x="15986267" y="-1061348"/>
            <a:ext cx="3545508" cy="3370302"/>
            <a:chOff x="0" y="0"/>
            <a:chExt cx="4727344" cy="4493736"/>
          </a:xfrm>
        </p:grpSpPr>
        <p:grpSp>
          <p:nvGrpSpPr>
            <p:cNvPr id="17" name="Group 17"/>
            <p:cNvGrpSpPr>
              <a:grpSpLocks noChangeAspect="1"/>
            </p:cNvGrpSpPr>
            <p:nvPr/>
          </p:nvGrpSpPr>
          <p:grpSpPr>
            <a:xfrm>
              <a:off x="644072" y="410464"/>
              <a:ext cx="4083272" cy="4083272"/>
              <a:chOff x="0" y="0"/>
              <a:chExt cx="6350000" cy="6350000"/>
            </a:xfrm>
          </p:grpSpPr>
          <p:sp>
            <p:nvSpPr>
              <p:cNvPr id="18" name="Freeform 18"/>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9" name="Picture 19"/>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pic>
        <p:nvPicPr>
          <p:cNvPr id="20" name="Picture 20"/>
          <p:cNvPicPr>
            <a:picLocks noChangeAspect="1"/>
          </p:cNvPicPr>
          <p:nvPr/>
        </p:nvPicPr>
        <p:blipFill>
          <a:blip r:embed="rId9"/>
          <a:srcRect l="24693" r="24693"/>
          <a:stretch>
            <a:fillRect/>
          </a:stretch>
        </p:blipFill>
        <p:spPr>
          <a:xfrm>
            <a:off x="11007484" y="1028700"/>
            <a:ext cx="6251816" cy="8229600"/>
          </a:xfrm>
          <a:prstGeom prst="rect">
            <a:avLst/>
          </a:prstGeom>
        </p:spPr>
      </p:pic>
      <p:sp>
        <p:nvSpPr>
          <p:cNvPr id="21" name="TextBox 21"/>
          <p:cNvSpPr txBox="1"/>
          <p:nvPr/>
        </p:nvSpPr>
        <p:spPr>
          <a:xfrm>
            <a:off x="3119718" y="553588"/>
            <a:ext cx="5786869" cy="2462213"/>
          </a:xfrm>
          <a:prstGeom prst="rect">
            <a:avLst/>
          </a:prstGeom>
        </p:spPr>
        <p:txBody>
          <a:bodyPr lIns="0" tIns="0" rIns="0" bIns="0" rtlCol="0" anchor="t">
            <a:spAutoFit/>
          </a:bodyPr>
          <a:lstStyle/>
          <a:p>
            <a:pPr>
              <a:lnSpc>
                <a:spcPts val="9600"/>
              </a:lnSpc>
            </a:pPr>
            <a:r>
              <a:rPr lang="en-US" sz="8000" spc="-80" dirty="0">
                <a:solidFill>
                  <a:schemeClr val="tx1">
                    <a:lumMod val="95000"/>
                    <a:lumOff val="5000"/>
                  </a:schemeClr>
                </a:solidFill>
                <a:latin typeface="Graphik Regular" panose="020B0503030202060203" pitchFamily="34" charset="0"/>
              </a:rPr>
              <a:t>Problem Statement</a:t>
            </a:r>
          </a:p>
        </p:txBody>
      </p:sp>
      <p:sp>
        <p:nvSpPr>
          <p:cNvPr id="22" name="Text Box 21"/>
          <p:cNvSpPr txBox="1"/>
          <p:nvPr/>
        </p:nvSpPr>
        <p:spPr>
          <a:xfrm>
            <a:off x="1390015" y="3543300"/>
            <a:ext cx="8223885" cy="6666865"/>
          </a:xfrm>
          <a:prstGeom prst="rect">
            <a:avLst/>
          </a:prstGeom>
          <a:noFill/>
        </p:spPr>
        <p:txBody>
          <a:bodyPr wrap="square" rtlCol="0">
            <a:noAutofit/>
          </a:bodyPr>
          <a:lstStyle/>
          <a:p>
            <a:r>
              <a:rPr lang="en-US" sz="2400" dirty="0">
                <a:solidFill>
                  <a:schemeClr val="tx1">
                    <a:lumMod val="95000"/>
                    <a:lumOff val="5000"/>
                  </a:schemeClr>
                </a:solidFill>
                <a:latin typeface="Arial" panose="020B0604020202020204" pitchFamily="34" charset="0"/>
                <a:cs typeface="Arial" panose="020B0604020202020204" pitchFamily="34" charset="0"/>
              </a:rPr>
              <a:t>Social Buzz is facing three primary challenges:</a:t>
            </a:r>
          </a:p>
          <a:p>
            <a:endParaRPr lang="en-US" sz="2400" dirty="0">
              <a:solidFill>
                <a:schemeClr val="tx1">
                  <a:lumMod val="95000"/>
                  <a:lumOff val="5000"/>
                </a:schemeClr>
              </a:solidFill>
              <a:latin typeface="Arial" panose="020B0604020202020204" pitchFamily="34" charset="0"/>
              <a:cs typeface="Arial" panose="020B0604020202020204" pitchFamily="34" charset="0"/>
            </a:endParaRPr>
          </a:p>
          <a:p>
            <a:r>
              <a:rPr lang="en-US" sz="2400" dirty="0">
                <a:solidFill>
                  <a:schemeClr val="tx1">
                    <a:lumMod val="95000"/>
                    <a:lumOff val="5000"/>
                  </a:schemeClr>
                </a:solidFill>
                <a:latin typeface="Arial" panose="020B0604020202020204" pitchFamily="34" charset="0"/>
                <a:cs typeface="Arial" panose="020B0604020202020204" pitchFamily="34" charset="0"/>
              </a:rPr>
              <a:t>IPO Preparation: They aim to complete an IPO by next year but lack internal expertise in managing the financial and operational complexities associated with this.</a:t>
            </a:r>
          </a:p>
          <a:p>
            <a:endParaRPr lang="en-US" sz="2400" dirty="0">
              <a:solidFill>
                <a:schemeClr val="tx1">
                  <a:lumMod val="95000"/>
                  <a:lumOff val="5000"/>
                </a:schemeClr>
              </a:solidFill>
              <a:latin typeface="Arial" panose="020B0604020202020204" pitchFamily="34" charset="0"/>
              <a:cs typeface="Arial" panose="020B0604020202020204" pitchFamily="34" charset="0"/>
            </a:endParaRPr>
          </a:p>
          <a:p>
            <a:r>
              <a:rPr lang="en-US" sz="2400" dirty="0">
                <a:solidFill>
                  <a:schemeClr val="tx1">
                    <a:lumMod val="95000"/>
                    <a:lumOff val="5000"/>
                  </a:schemeClr>
                </a:solidFill>
                <a:latin typeface="Arial" panose="020B0604020202020204" pitchFamily="34" charset="0"/>
                <a:cs typeface="Arial" panose="020B0604020202020204" pitchFamily="34" charset="0"/>
              </a:rPr>
              <a:t>Scalability Issues: With only 250 employees, of which 200 are technical staff, they lack the resources to efficiently manage the scale of their operations. Over 100,000 pieces of unstructured content are created daily, demanding advanced data handling solutions.</a:t>
            </a:r>
          </a:p>
          <a:p>
            <a:endParaRPr lang="en-US" sz="2400" dirty="0">
              <a:solidFill>
                <a:schemeClr val="tx1">
                  <a:lumMod val="95000"/>
                  <a:lumOff val="5000"/>
                </a:schemeClr>
              </a:solidFill>
              <a:latin typeface="Arial" panose="020B0604020202020204" pitchFamily="34" charset="0"/>
              <a:cs typeface="Arial" panose="020B0604020202020204" pitchFamily="34" charset="0"/>
            </a:endParaRPr>
          </a:p>
          <a:p>
            <a:r>
              <a:rPr lang="en-US" sz="2400" dirty="0">
                <a:solidFill>
                  <a:schemeClr val="tx1">
                    <a:lumMod val="95000"/>
                    <a:lumOff val="5000"/>
                  </a:schemeClr>
                </a:solidFill>
                <a:latin typeface="Arial" panose="020B0604020202020204" pitchFamily="34" charset="0"/>
                <a:cs typeface="Arial" panose="020B0604020202020204" pitchFamily="34" charset="0"/>
              </a:rPr>
              <a:t>Big Data Best Practices: Social Buzz has amassed a large volume of data, but they need guidance on industry-leading best practices for managing and leveraging their data effectively to ensure sustainable growth and operational efficiency.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06723" y="406153"/>
            <a:ext cx="9939843" cy="9474693"/>
            <a:chOff x="0" y="0"/>
            <a:chExt cx="13253124" cy="12632924"/>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16020" y="0"/>
              <a:ext cx="3005065" cy="2794710"/>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16020" y="9838214"/>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832040" y="0"/>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832040" y="9838214"/>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0"/>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3279405"/>
              <a:ext cx="3005065" cy="2794710"/>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6558809"/>
              <a:ext cx="3005065" cy="2794710"/>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9838214"/>
              <a:ext cx="3005065" cy="2794710"/>
            </a:xfrm>
            <a:prstGeom prst="rect">
              <a:avLst/>
            </a:prstGeom>
          </p:spPr>
        </p:pic>
      </p:grpSp>
      <p:sp>
        <p:nvSpPr>
          <p:cNvPr id="15" name="AutoShape 15"/>
          <p:cNvSpPr/>
          <p:nvPr/>
        </p:nvSpPr>
        <p:spPr>
          <a:xfrm>
            <a:off x="2110745" y="1825527"/>
            <a:ext cx="6750815" cy="6635945"/>
          </a:xfrm>
          <a:prstGeom prst="rect">
            <a:avLst/>
          </a:prstGeom>
          <a:solidFill>
            <a:srgbClr val="FFFFFF"/>
          </a:solidFill>
        </p:spPr>
      </p:sp>
      <p:grpSp>
        <p:nvGrpSpPr>
          <p:cNvPr id="23" name="Group 23"/>
          <p:cNvGrpSpPr>
            <a:grpSpLocks noChangeAspect="1"/>
          </p:cNvGrpSpPr>
          <p:nvPr/>
        </p:nvGrpSpPr>
        <p:grpSpPr>
          <a:xfrm>
            <a:off x="11411515" y="4002073"/>
            <a:ext cx="2187334" cy="2123082"/>
            <a:chOff x="-23042" y="66269"/>
            <a:chExt cx="6542158" cy="6349987"/>
          </a:xfrm>
        </p:grpSpPr>
        <p:sp>
          <p:nvSpPr>
            <p:cNvPr id="24" name="Freeform 24"/>
            <p:cNvSpPr/>
            <p:nvPr/>
          </p:nvSpPr>
          <p:spPr>
            <a:xfrm>
              <a:off x="-23042" y="119185"/>
              <a:ext cx="6542158" cy="6244242"/>
            </a:xfrm>
            <a:custGeom>
              <a:avLst/>
              <a:gdLst/>
              <a:ahLst/>
              <a:cxnLst/>
              <a:rect l="l" t="t" r="r" b="b"/>
              <a:pathLst>
                <a:path w="6542159" h="6244242">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5"/>
              <a:stretch>
                <a:fillRect l="-162891" t="-16684" r="-160683" b="-166629"/>
              </a:stretch>
            </a:blipFill>
            <a:ln>
              <a:solidFill>
                <a:srgbClr val="00BAFF"/>
              </a:solidFill>
            </a:ln>
          </p:spPr>
        </p:sp>
        <p:sp>
          <p:nvSpPr>
            <p:cNvPr id="25" name="Freeform 25"/>
            <p:cNvSpPr/>
            <p:nvPr/>
          </p:nvSpPr>
          <p:spPr>
            <a:xfrm>
              <a:off x="73038" y="66269"/>
              <a:ext cx="6350000" cy="6349987"/>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sp>
      </p:grpSp>
      <p:grpSp>
        <p:nvGrpSpPr>
          <p:cNvPr id="28" name="Group 28"/>
          <p:cNvGrpSpPr>
            <a:grpSpLocks noChangeAspect="1"/>
          </p:cNvGrpSpPr>
          <p:nvPr/>
        </p:nvGrpSpPr>
        <p:grpSpPr>
          <a:xfrm>
            <a:off x="11419219" y="892282"/>
            <a:ext cx="2174041" cy="2165548"/>
            <a:chOff x="0" y="0"/>
            <a:chExt cx="6502400" cy="6477000"/>
          </a:xfrm>
        </p:grpSpPr>
        <p:sp>
          <p:nvSpPr>
            <p:cNvPr id="29" name="Freeform 29"/>
            <p:cNvSpPr/>
            <p:nvPr/>
          </p:nvSpPr>
          <p:spPr>
            <a:xfrm>
              <a:off x="-23042" y="119185"/>
              <a:ext cx="6542159" cy="6244242"/>
            </a:xfrm>
            <a:custGeom>
              <a:avLst/>
              <a:gdLst/>
              <a:ahLst/>
              <a:cxnLst/>
              <a:rect l="l" t="t" r="r" b="b"/>
              <a:pathLst>
                <a:path w="6542159" h="6244242">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6"/>
              <a:stretch>
                <a:fillRect l="-164266" t="1917" r="-22903" b="-93994"/>
              </a:stretch>
            </a:blipFill>
            <a:ln>
              <a:solidFill>
                <a:srgbClr val="00BAFF"/>
              </a:solidFill>
            </a:ln>
          </p:spPr>
          <p:txBody>
            <a:bodyPr/>
            <a:lstStyle/>
            <a:p>
              <a:endParaRPr lang="en-AU" dirty="0"/>
            </a:p>
          </p:txBody>
        </p:sp>
        <p:sp>
          <p:nvSpPr>
            <p:cNvPr id="30" name="Freeform 30"/>
            <p:cNvSpPr/>
            <p:nvPr/>
          </p:nvSpPr>
          <p:spPr>
            <a:xfrm>
              <a:off x="73038" y="66269"/>
              <a:ext cx="6350000" cy="6349987"/>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sp>
      </p:grpSp>
      <p:sp>
        <p:nvSpPr>
          <p:cNvPr id="31" name="TextBox 31"/>
          <p:cNvSpPr txBox="1"/>
          <p:nvPr/>
        </p:nvSpPr>
        <p:spPr>
          <a:xfrm>
            <a:off x="2670508" y="3331799"/>
            <a:ext cx="5612273" cy="3693319"/>
          </a:xfrm>
          <a:prstGeom prst="rect">
            <a:avLst/>
          </a:prstGeom>
        </p:spPr>
        <p:txBody>
          <a:bodyPr lIns="0" tIns="0" rIns="0" bIns="0" rtlCol="0" anchor="t">
            <a:spAutoFit/>
          </a:bodyPr>
          <a:lstStyle/>
          <a:p>
            <a:pPr algn="ctr">
              <a:lnSpc>
                <a:spcPts val="9600"/>
              </a:lnSpc>
            </a:pPr>
            <a:r>
              <a:rPr lang="en-US" sz="8000" spc="-80" dirty="0">
                <a:solidFill>
                  <a:srgbClr val="000000"/>
                </a:solidFill>
                <a:latin typeface="Graphik Regular" panose="020B0503030202060203" pitchFamily="34" charset="0"/>
              </a:rPr>
              <a:t>The Analytics team</a:t>
            </a:r>
          </a:p>
        </p:txBody>
      </p:sp>
      <p:pic>
        <p:nvPicPr>
          <p:cNvPr id="33" name="Picture 32" descr="IMG20220905120240 - Copy"/>
          <p:cNvPicPr>
            <a:picLocks noChangeAspect="1"/>
          </p:cNvPicPr>
          <p:nvPr/>
        </p:nvPicPr>
        <p:blipFill>
          <a:blip r:embed="rId7"/>
          <a:stretch>
            <a:fillRect/>
          </a:stretch>
        </p:blipFill>
        <p:spPr>
          <a:xfrm>
            <a:off x="11353800" y="6999605"/>
            <a:ext cx="2329180" cy="2217420"/>
          </a:xfrm>
          <a:prstGeom prst="rect">
            <a:avLst/>
          </a:prstGeom>
        </p:spPr>
      </p:pic>
      <p:sp>
        <p:nvSpPr>
          <p:cNvPr id="34" name="Text Box 33"/>
          <p:cNvSpPr txBox="1"/>
          <p:nvPr/>
        </p:nvSpPr>
        <p:spPr>
          <a:xfrm>
            <a:off x="14020800" y="1181100"/>
            <a:ext cx="3440430" cy="953135"/>
          </a:xfrm>
          <a:prstGeom prst="rect">
            <a:avLst/>
          </a:prstGeom>
          <a:noFill/>
        </p:spPr>
        <p:txBody>
          <a:bodyPr wrap="square" rtlCol="0">
            <a:spAutoFit/>
          </a:bodyPr>
          <a:lstStyle/>
          <a:p>
            <a:r>
              <a:rPr lang="en-US" sz="3200" b="1"/>
              <a:t>Andrew Fleming</a:t>
            </a:r>
            <a:endParaRPr lang="en-US" sz="3200"/>
          </a:p>
          <a:p>
            <a:r>
              <a:rPr lang="en-US" sz="2400"/>
              <a:t>(Chief Technical Architect)</a:t>
            </a:r>
          </a:p>
        </p:txBody>
      </p:sp>
      <p:sp>
        <p:nvSpPr>
          <p:cNvPr id="16" name="Text Box 15"/>
          <p:cNvSpPr txBox="1"/>
          <p:nvPr/>
        </p:nvSpPr>
        <p:spPr>
          <a:xfrm>
            <a:off x="14097000" y="4229100"/>
            <a:ext cx="3538855" cy="953135"/>
          </a:xfrm>
          <a:prstGeom prst="rect">
            <a:avLst/>
          </a:prstGeom>
          <a:noFill/>
        </p:spPr>
        <p:txBody>
          <a:bodyPr wrap="square" rtlCol="0">
            <a:spAutoFit/>
          </a:bodyPr>
          <a:lstStyle/>
          <a:p>
            <a:r>
              <a:rPr lang="en-US" sz="2800" b="1"/>
              <a:t>Marcus Rompton</a:t>
            </a:r>
          </a:p>
          <a:p>
            <a:r>
              <a:rPr lang="en-US" sz="2800"/>
              <a:t>(Senior Principle)</a:t>
            </a:r>
          </a:p>
        </p:txBody>
      </p:sp>
      <p:sp>
        <p:nvSpPr>
          <p:cNvPr id="17" name="Text Box 16"/>
          <p:cNvSpPr txBox="1"/>
          <p:nvPr/>
        </p:nvSpPr>
        <p:spPr>
          <a:xfrm>
            <a:off x="13996035" y="7356475"/>
            <a:ext cx="3682365" cy="829945"/>
          </a:xfrm>
          <a:prstGeom prst="rect">
            <a:avLst/>
          </a:prstGeom>
          <a:noFill/>
        </p:spPr>
        <p:txBody>
          <a:bodyPr wrap="square" rtlCol="0">
            <a:spAutoFit/>
          </a:bodyPr>
          <a:lstStyle/>
          <a:p>
            <a:r>
              <a:rPr lang="en-US" sz="2400" b="1"/>
              <a:t>Manas Nayan Mukherjee</a:t>
            </a:r>
          </a:p>
          <a:p>
            <a:r>
              <a:rPr lang="en-US" sz="2400"/>
              <a:t>(Associate Data Analyst)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445296" y="406153"/>
            <a:ext cx="10042534" cy="9474693"/>
            <a:chOff x="0" y="0"/>
            <a:chExt cx="13390046" cy="12632924"/>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r="10232"/>
            <a:stretch>
              <a:fillRect/>
            </a:stretch>
          </p:blipFill>
          <p:spPr>
            <a:xfrm>
              <a:off x="6923321" y="6558809"/>
              <a:ext cx="2697587" cy="2794710"/>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9838214"/>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3279405"/>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6558809"/>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9838214"/>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9838214"/>
              <a:ext cx="3005065" cy="2794710"/>
            </a:xfrm>
            <a:prstGeom prst="rect">
              <a:avLst/>
            </a:prstGeom>
          </p:spPr>
        </p:pic>
      </p:grpSp>
      <p:grpSp>
        <p:nvGrpSpPr>
          <p:cNvPr id="13" name="Group 13"/>
          <p:cNvGrpSpPr/>
          <p:nvPr/>
        </p:nvGrpSpPr>
        <p:grpSpPr>
          <a:xfrm>
            <a:off x="1424801" y="912721"/>
            <a:ext cx="1854962" cy="1781248"/>
            <a:chOff x="0" y="0"/>
            <a:chExt cx="2473282" cy="2374997"/>
          </a:xfrm>
        </p:grpSpPr>
        <p:grpSp>
          <p:nvGrpSpPr>
            <p:cNvPr id="14" name="Group 14"/>
            <p:cNvGrpSpPr>
              <a:grpSpLocks noChangeAspect="1"/>
            </p:cNvGrpSpPr>
            <p:nvPr/>
          </p:nvGrpSpPr>
          <p:grpSpPr>
            <a:xfrm>
              <a:off x="0" y="342565"/>
              <a:ext cx="2032432" cy="203243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16" name="Picture 16"/>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17" name="Group 17"/>
          <p:cNvGrpSpPr/>
          <p:nvPr/>
        </p:nvGrpSpPr>
        <p:grpSpPr>
          <a:xfrm>
            <a:off x="2685759" y="2556407"/>
            <a:ext cx="1854962" cy="1781248"/>
            <a:chOff x="0" y="0"/>
            <a:chExt cx="2473282" cy="2374997"/>
          </a:xfrm>
        </p:grpSpPr>
        <p:grpSp>
          <p:nvGrpSpPr>
            <p:cNvPr id="18" name="Group 18"/>
            <p:cNvGrpSpPr>
              <a:grpSpLocks noChangeAspect="1"/>
            </p:cNvGrpSpPr>
            <p:nvPr/>
          </p:nvGrpSpPr>
          <p:grpSpPr>
            <a:xfrm>
              <a:off x="0" y="342565"/>
              <a:ext cx="2032432" cy="2032432"/>
              <a:chOff x="0" y="0"/>
              <a:chExt cx="6350000" cy="6350000"/>
            </a:xfrm>
          </p:grpSpPr>
          <p:sp>
            <p:nvSpPr>
              <p:cNvPr id="19" name="Freeform 19"/>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0" name="Picture 20"/>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1" name="Group 21"/>
          <p:cNvGrpSpPr/>
          <p:nvPr/>
        </p:nvGrpSpPr>
        <p:grpSpPr>
          <a:xfrm>
            <a:off x="4067323" y="4123492"/>
            <a:ext cx="1854962" cy="1781248"/>
            <a:chOff x="0" y="0"/>
            <a:chExt cx="2473282" cy="2374997"/>
          </a:xfrm>
        </p:grpSpPr>
        <p:grpSp>
          <p:nvGrpSpPr>
            <p:cNvPr id="22" name="Group 22"/>
            <p:cNvGrpSpPr>
              <a:grpSpLocks noChangeAspect="1"/>
            </p:cNvGrpSpPr>
            <p:nvPr/>
          </p:nvGrpSpPr>
          <p:grpSpPr>
            <a:xfrm>
              <a:off x="0" y="342565"/>
              <a:ext cx="2032432" cy="2032432"/>
              <a:chOff x="0" y="0"/>
              <a:chExt cx="6350000" cy="6350000"/>
            </a:xfrm>
          </p:grpSpPr>
          <p:sp>
            <p:nvSpPr>
              <p:cNvPr id="23" name="Freeform 23"/>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4" name="Picture 24"/>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5" name="Group 25"/>
          <p:cNvGrpSpPr/>
          <p:nvPr/>
        </p:nvGrpSpPr>
        <p:grpSpPr>
          <a:xfrm>
            <a:off x="5721900" y="5640045"/>
            <a:ext cx="1854962" cy="1781248"/>
            <a:chOff x="0" y="0"/>
            <a:chExt cx="2473282" cy="2374997"/>
          </a:xfrm>
        </p:grpSpPr>
        <p:grpSp>
          <p:nvGrpSpPr>
            <p:cNvPr id="26" name="Group 26"/>
            <p:cNvGrpSpPr>
              <a:grpSpLocks noChangeAspect="1"/>
            </p:cNvGrpSpPr>
            <p:nvPr/>
          </p:nvGrpSpPr>
          <p:grpSpPr>
            <a:xfrm>
              <a:off x="0" y="342565"/>
              <a:ext cx="2032432" cy="2032432"/>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8" name="Picture 28"/>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9" name="Group 29"/>
          <p:cNvGrpSpPr/>
          <p:nvPr/>
        </p:nvGrpSpPr>
        <p:grpSpPr>
          <a:xfrm>
            <a:off x="7170697" y="7247494"/>
            <a:ext cx="1854962" cy="1781248"/>
            <a:chOff x="0" y="0"/>
            <a:chExt cx="2473282" cy="2374997"/>
          </a:xfrm>
        </p:grpSpPr>
        <p:grpSp>
          <p:nvGrpSpPr>
            <p:cNvPr id="30" name="Group 30"/>
            <p:cNvGrpSpPr>
              <a:grpSpLocks noChangeAspect="1"/>
            </p:cNvGrpSpPr>
            <p:nvPr/>
          </p:nvGrpSpPr>
          <p:grpSpPr>
            <a:xfrm>
              <a:off x="0" y="342565"/>
              <a:ext cx="2032432" cy="2032432"/>
              <a:chOff x="0" y="0"/>
              <a:chExt cx="6350000" cy="6350000"/>
            </a:xfrm>
          </p:grpSpPr>
          <p:sp>
            <p:nvSpPr>
              <p:cNvPr id="31" name="Freeform 3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32" name="Picture 32"/>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sp>
        <p:nvSpPr>
          <p:cNvPr id="33" name="TextBox 33"/>
          <p:cNvSpPr txBox="1"/>
          <p:nvPr/>
        </p:nvSpPr>
        <p:spPr>
          <a:xfrm>
            <a:off x="10667818" y="1028700"/>
            <a:ext cx="6642545" cy="2461895"/>
          </a:xfrm>
          <a:prstGeom prst="rect">
            <a:avLst/>
          </a:prstGeom>
        </p:spPr>
        <p:txBody>
          <a:bodyPr lIns="0" tIns="0" rIns="0" bIns="0" rtlCol="0" anchor="t">
            <a:spAutoFit/>
          </a:bodyPr>
          <a:lstStyle/>
          <a:p>
            <a:pPr algn="r">
              <a:lnSpc>
                <a:spcPts val="9600"/>
              </a:lnSpc>
            </a:pPr>
            <a:r>
              <a:rPr lang="en-US" sz="8000" spc="-80" dirty="0">
                <a:solidFill>
                  <a:schemeClr val="tx1">
                    <a:lumMod val="95000"/>
                    <a:lumOff val="5000"/>
                  </a:schemeClr>
                </a:solidFill>
                <a:latin typeface="Graphik Regular" panose="020B0503030202060203" pitchFamily="34" charset="0"/>
              </a:rPr>
              <a:t>Workflow Segregation</a:t>
            </a:r>
          </a:p>
        </p:txBody>
      </p:sp>
      <p:sp>
        <p:nvSpPr>
          <p:cNvPr id="34" name="TextBox 34"/>
          <p:cNvSpPr txBox="1"/>
          <p:nvPr/>
        </p:nvSpPr>
        <p:spPr>
          <a:xfrm>
            <a:off x="2227749" y="1258826"/>
            <a:ext cx="1229487" cy="950080"/>
          </a:xfrm>
          <a:prstGeom prst="rect">
            <a:avLst/>
          </a:prstGeom>
        </p:spPr>
        <p:txBody>
          <a:bodyPr lIns="0" tIns="0" rIns="0" bIns="0" rtlCol="0" anchor="t">
            <a:spAutoFit/>
          </a:bodyPr>
          <a:lstStyle/>
          <a:p>
            <a:pPr>
              <a:lnSpc>
                <a:spcPts val="7190"/>
              </a:lnSpc>
            </a:pPr>
            <a:r>
              <a:rPr lang="en-US" sz="7190" spc="-640" dirty="0">
                <a:solidFill>
                  <a:srgbClr val="FFFFFF"/>
                </a:solidFill>
                <a:latin typeface="Clear Sans Regular Bold" panose="020B0603030202020304"/>
              </a:rPr>
              <a:t>1</a:t>
            </a:r>
          </a:p>
        </p:txBody>
      </p:sp>
      <p:sp>
        <p:nvSpPr>
          <p:cNvPr id="35" name="TextBox 35"/>
          <p:cNvSpPr txBox="1"/>
          <p:nvPr/>
        </p:nvSpPr>
        <p:spPr>
          <a:xfrm>
            <a:off x="3551902" y="3015555"/>
            <a:ext cx="1229487" cy="950080"/>
          </a:xfrm>
          <a:prstGeom prst="rect">
            <a:avLst/>
          </a:prstGeom>
        </p:spPr>
        <p:txBody>
          <a:bodyPr lIns="0" tIns="0" rIns="0" bIns="0" rtlCol="0" anchor="t">
            <a:spAutoFit/>
          </a:bodyPr>
          <a:lstStyle/>
          <a:p>
            <a:pPr>
              <a:lnSpc>
                <a:spcPts val="7190"/>
              </a:lnSpc>
            </a:pPr>
            <a:r>
              <a:rPr lang="en-US" sz="7190" spc="-640" dirty="0">
                <a:solidFill>
                  <a:srgbClr val="FFFFFF"/>
                </a:solidFill>
                <a:latin typeface="Clear Sans Regular Bold" panose="020B0603030202020304"/>
              </a:rPr>
              <a:t>2</a:t>
            </a:r>
          </a:p>
        </p:txBody>
      </p:sp>
      <p:sp>
        <p:nvSpPr>
          <p:cNvPr id="36" name="TextBox 36"/>
          <p:cNvSpPr txBox="1"/>
          <p:nvPr/>
        </p:nvSpPr>
        <p:spPr>
          <a:xfrm>
            <a:off x="8077941" y="7711320"/>
            <a:ext cx="1229487" cy="950080"/>
          </a:xfrm>
          <a:prstGeom prst="rect">
            <a:avLst/>
          </a:prstGeom>
        </p:spPr>
        <p:txBody>
          <a:bodyPr lIns="0" tIns="0" rIns="0" bIns="0" rtlCol="0" anchor="t">
            <a:spAutoFit/>
          </a:bodyPr>
          <a:lstStyle/>
          <a:p>
            <a:pPr>
              <a:lnSpc>
                <a:spcPts val="7190"/>
              </a:lnSpc>
            </a:pPr>
            <a:r>
              <a:rPr lang="en-US" sz="7190" spc="-640" dirty="0">
                <a:solidFill>
                  <a:srgbClr val="FFFFFF"/>
                </a:solidFill>
                <a:latin typeface="Clear Sans Regular Bold" panose="020B0603030202020304"/>
              </a:rPr>
              <a:t>5</a:t>
            </a:r>
          </a:p>
        </p:txBody>
      </p:sp>
      <p:sp>
        <p:nvSpPr>
          <p:cNvPr id="37" name="TextBox 37"/>
          <p:cNvSpPr txBox="1"/>
          <p:nvPr/>
        </p:nvSpPr>
        <p:spPr>
          <a:xfrm>
            <a:off x="6473545" y="6042085"/>
            <a:ext cx="1229487" cy="950080"/>
          </a:xfrm>
          <a:prstGeom prst="rect">
            <a:avLst/>
          </a:prstGeom>
        </p:spPr>
        <p:txBody>
          <a:bodyPr lIns="0" tIns="0" rIns="0" bIns="0" rtlCol="0" anchor="t">
            <a:spAutoFit/>
          </a:bodyPr>
          <a:lstStyle/>
          <a:p>
            <a:pPr>
              <a:lnSpc>
                <a:spcPts val="7190"/>
              </a:lnSpc>
            </a:pPr>
            <a:r>
              <a:rPr lang="en-US" sz="7190" spc="-640" dirty="0">
                <a:solidFill>
                  <a:srgbClr val="FFFFFF"/>
                </a:solidFill>
                <a:latin typeface="Clear Sans Regular Bold" panose="020B0603030202020304"/>
              </a:rPr>
              <a:t>4</a:t>
            </a:r>
          </a:p>
        </p:txBody>
      </p:sp>
      <p:sp>
        <p:nvSpPr>
          <p:cNvPr id="38" name="TextBox 38"/>
          <p:cNvSpPr txBox="1"/>
          <p:nvPr/>
        </p:nvSpPr>
        <p:spPr>
          <a:xfrm>
            <a:off x="4970853" y="4486699"/>
            <a:ext cx="1229487" cy="950080"/>
          </a:xfrm>
          <a:prstGeom prst="rect">
            <a:avLst/>
          </a:prstGeom>
        </p:spPr>
        <p:txBody>
          <a:bodyPr lIns="0" tIns="0" rIns="0" bIns="0" rtlCol="0" anchor="t">
            <a:spAutoFit/>
          </a:bodyPr>
          <a:lstStyle/>
          <a:p>
            <a:pPr>
              <a:lnSpc>
                <a:spcPts val="7190"/>
              </a:lnSpc>
            </a:pPr>
            <a:r>
              <a:rPr lang="en-US" sz="7190" spc="-640" dirty="0">
                <a:solidFill>
                  <a:srgbClr val="FFFFFF"/>
                </a:solidFill>
                <a:latin typeface="Clear Sans Regular Bold" panose="020B0603030202020304"/>
              </a:rPr>
              <a:t>3</a:t>
            </a:r>
          </a:p>
        </p:txBody>
      </p:sp>
      <p:sp>
        <p:nvSpPr>
          <p:cNvPr id="39" name="Text Box 38"/>
          <p:cNvSpPr txBox="1"/>
          <p:nvPr/>
        </p:nvSpPr>
        <p:spPr>
          <a:xfrm>
            <a:off x="4608195" y="1296035"/>
            <a:ext cx="4154805" cy="816610"/>
          </a:xfrm>
          <a:prstGeom prst="rect">
            <a:avLst/>
          </a:prstGeom>
          <a:noFill/>
        </p:spPr>
        <p:txBody>
          <a:bodyPr wrap="square" rtlCol="0">
            <a:noAutofit/>
          </a:bodyPr>
          <a:lstStyle/>
          <a:p>
            <a:r>
              <a:rPr lang="en-US" sz="3200" dirty="0">
                <a:solidFill>
                  <a:schemeClr val="tx1">
                    <a:lumMod val="95000"/>
                    <a:lumOff val="5000"/>
                  </a:schemeClr>
                </a:solidFill>
                <a:latin typeface="Arial" panose="020B0604020202020204" pitchFamily="34" charset="0"/>
                <a:cs typeface="Arial" panose="020B0604020202020204" pitchFamily="34" charset="0"/>
              </a:rPr>
              <a:t>Data</a:t>
            </a:r>
            <a:r>
              <a:rPr lang="en-US" sz="3200" dirty="0">
                <a:solidFill>
                  <a:schemeClr val="bg1"/>
                </a:solidFill>
                <a:latin typeface="Arial" panose="020B0604020202020204" pitchFamily="34" charset="0"/>
                <a:cs typeface="Arial" panose="020B0604020202020204" pitchFamily="34" charset="0"/>
              </a:rPr>
              <a:t> </a:t>
            </a:r>
            <a:r>
              <a:rPr lang="en-US" sz="3200" dirty="0">
                <a:solidFill>
                  <a:schemeClr val="tx1">
                    <a:lumMod val="95000"/>
                    <a:lumOff val="5000"/>
                  </a:schemeClr>
                </a:solidFill>
                <a:latin typeface="Arial" panose="020B0604020202020204" pitchFamily="34" charset="0"/>
                <a:cs typeface="Arial" panose="020B0604020202020204" pitchFamily="34" charset="0"/>
              </a:rPr>
              <a:t>Understanding</a:t>
            </a:r>
          </a:p>
        </p:txBody>
      </p:sp>
      <p:sp>
        <p:nvSpPr>
          <p:cNvPr id="40" name="Text Box 39"/>
          <p:cNvSpPr txBox="1"/>
          <p:nvPr/>
        </p:nvSpPr>
        <p:spPr>
          <a:xfrm>
            <a:off x="5471041" y="2809140"/>
            <a:ext cx="6619424" cy="1069884"/>
          </a:xfrm>
          <a:prstGeom prst="rect">
            <a:avLst/>
          </a:prstGeom>
          <a:noFill/>
        </p:spPr>
        <p:txBody>
          <a:bodyPr wrap="square" rtlCol="0">
            <a:noAutofit/>
          </a:bodyPr>
          <a:lstStyle/>
          <a:p>
            <a:r>
              <a:rPr lang="en-US" sz="3200" dirty="0">
                <a:solidFill>
                  <a:schemeClr val="tx1">
                    <a:lumMod val="95000"/>
                    <a:lumOff val="5000"/>
                  </a:schemeClr>
                </a:solidFill>
                <a:latin typeface="Arial" panose="020B0604020202020204" pitchFamily="34" charset="0"/>
                <a:cs typeface="Arial" panose="020B0604020202020204" pitchFamily="34" charset="0"/>
              </a:rPr>
              <a:t>Data Cleaning &amp; Feature  Engineering</a:t>
            </a:r>
          </a:p>
        </p:txBody>
      </p:sp>
      <p:sp>
        <p:nvSpPr>
          <p:cNvPr id="41" name="Text Box 40"/>
          <p:cNvSpPr txBox="1"/>
          <p:nvPr/>
        </p:nvSpPr>
        <p:spPr>
          <a:xfrm>
            <a:off x="6959875" y="4443437"/>
            <a:ext cx="4154805" cy="816610"/>
          </a:xfrm>
          <a:prstGeom prst="rect">
            <a:avLst/>
          </a:prstGeom>
          <a:noFill/>
        </p:spPr>
        <p:txBody>
          <a:bodyPr wrap="square" rtlCol="0">
            <a:noAutofit/>
          </a:bodyPr>
          <a:lstStyle/>
          <a:p>
            <a:r>
              <a:rPr lang="en-US" sz="3200" dirty="0">
                <a:solidFill>
                  <a:schemeClr val="tx1">
                    <a:lumMod val="95000"/>
                    <a:lumOff val="5000"/>
                  </a:schemeClr>
                </a:solidFill>
                <a:latin typeface="Arial" panose="020B0604020202020204" pitchFamily="34" charset="0"/>
                <a:cs typeface="Arial" panose="020B0604020202020204" pitchFamily="34" charset="0"/>
              </a:rPr>
              <a:t>Data Modelling</a:t>
            </a:r>
          </a:p>
        </p:txBody>
      </p:sp>
      <p:sp>
        <p:nvSpPr>
          <p:cNvPr id="42" name="Text Box 41"/>
          <p:cNvSpPr txBox="1"/>
          <p:nvPr/>
        </p:nvSpPr>
        <p:spPr>
          <a:xfrm>
            <a:off x="8507567" y="5851234"/>
            <a:ext cx="4154805" cy="816610"/>
          </a:xfrm>
          <a:prstGeom prst="rect">
            <a:avLst/>
          </a:prstGeom>
          <a:noFill/>
        </p:spPr>
        <p:txBody>
          <a:bodyPr wrap="square" rtlCol="0">
            <a:noAutofit/>
          </a:bodyPr>
          <a:lstStyle/>
          <a:p>
            <a:r>
              <a:rPr lang="en-US" sz="3200" dirty="0">
                <a:solidFill>
                  <a:schemeClr val="tx1">
                    <a:lumMod val="95000"/>
                    <a:lumOff val="5000"/>
                  </a:schemeClr>
                </a:solidFill>
                <a:latin typeface="Arial" panose="020B0604020202020204" pitchFamily="34" charset="0"/>
                <a:cs typeface="Arial" panose="020B0604020202020204" pitchFamily="34" charset="0"/>
              </a:rPr>
              <a:t>Data Analysis</a:t>
            </a:r>
          </a:p>
        </p:txBody>
      </p:sp>
      <p:sp>
        <p:nvSpPr>
          <p:cNvPr id="43" name="Text Box 42"/>
          <p:cNvSpPr txBox="1"/>
          <p:nvPr/>
        </p:nvSpPr>
        <p:spPr>
          <a:xfrm>
            <a:off x="10034583" y="7778055"/>
            <a:ext cx="2843217" cy="816610"/>
          </a:xfrm>
          <a:prstGeom prst="rect">
            <a:avLst/>
          </a:prstGeom>
          <a:noFill/>
        </p:spPr>
        <p:txBody>
          <a:bodyPr wrap="square" rtlCol="0">
            <a:noAutofit/>
          </a:bodyPr>
          <a:lstStyle/>
          <a:p>
            <a:r>
              <a:rPr lang="en-US" sz="3200" dirty="0">
                <a:solidFill>
                  <a:schemeClr val="bg1"/>
                </a:solidFill>
                <a:latin typeface="Arial" panose="020B0604020202020204" pitchFamily="34" charset="0"/>
                <a:cs typeface="Arial" panose="020B0604020202020204" pitchFamily="34" charset="0"/>
              </a:rPr>
              <a:t>  </a:t>
            </a:r>
            <a:r>
              <a:rPr lang="en-US" sz="3200" dirty="0">
                <a:solidFill>
                  <a:schemeClr val="tx1">
                    <a:lumMod val="95000"/>
                    <a:lumOff val="5000"/>
                  </a:schemeClr>
                </a:solidFill>
                <a:latin typeface="Arial" panose="020B0604020202020204" pitchFamily="34" charset="0"/>
                <a:cs typeface="Arial" panose="020B0604020202020204" pitchFamily="34" charset="0"/>
              </a:rPr>
              <a:t>Conclusion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0EE145C-E248-D218-96E1-6C697148882F}"/>
              </a:ext>
            </a:extLst>
          </p:cNvPr>
          <p:cNvSpPr txBox="1"/>
          <p:nvPr/>
        </p:nvSpPr>
        <p:spPr>
          <a:xfrm>
            <a:off x="4381500" y="39350"/>
            <a:ext cx="9525000" cy="1446550"/>
          </a:xfrm>
          <a:prstGeom prst="rect">
            <a:avLst/>
          </a:prstGeom>
          <a:solidFill>
            <a:srgbClr val="A100FF"/>
          </a:solidFill>
        </p:spPr>
        <p:txBody>
          <a:bodyPr wrap="square" rtlCol="0">
            <a:spAutoFit/>
          </a:bodyPr>
          <a:lstStyle/>
          <a:p>
            <a:r>
              <a:rPr lang="en-US" sz="8800" dirty="0">
                <a:solidFill>
                  <a:schemeClr val="tx1">
                    <a:lumMod val="95000"/>
                    <a:lumOff val="5000"/>
                  </a:schemeClr>
                </a:solidFill>
              </a:rPr>
              <a:t> </a:t>
            </a:r>
            <a:r>
              <a:rPr lang="en-US" sz="8000" dirty="0">
                <a:solidFill>
                  <a:schemeClr val="tx1">
                    <a:lumMod val="95000"/>
                    <a:lumOff val="5000"/>
                  </a:schemeClr>
                </a:solidFill>
              </a:rPr>
              <a:t>Data Understanding</a:t>
            </a:r>
            <a:endParaRPr lang="en-IN" sz="8000" dirty="0">
              <a:solidFill>
                <a:schemeClr val="tx1">
                  <a:lumMod val="95000"/>
                  <a:lumOff val="5000"/>
                </a:schemeClr>
              </a:solidFill>
            </a:endParaRPr>
          </a:p>
        </p:txBody>
      </p:sp>
      <p:sp>
        <p:nvSpPr>
          <p:cNvPr id="4" name="TextBox 3">
            <a:extLst>
              <a:ext uri="{FF2B5EF4-FFF2-40B4-BE49-F238E27FC236}">
                <a16:creationId xmlns:a16="http://schemas.microsoft.com/office/drawing/2014/main" id="{241E0B76-37A5-87D4-55B9-F1E21C822781}"/>
              </a:ext>
            </a:extLst>
          </p:cNvPr>
          <p:cNvSpPr txBox="1"/>
          <p:nvPr/>
        </p:nvSpPr>
        <p:spPr>
          <a:xfrm>
            <a:off x="723900" y="1638300"/>
            <a:ext cx="16840200" cy="8279190"/>
          </a:xfrm>
          <a:prstGeom prst="rect">
            <a:avLst/>
          </a:prstGeom>
          <a:noFill/>
        </p:spPr>
        <p:txBody>
          <a:bodyPr wrap="square" rtlCol="0">
            <a:spAutoFit/>
          </a:bodyPr>
          <a:lstStyle/>
          <a:p>
            <a:pPr algn="just"/>
            <a:r>
              <a:rPr lang="en-US" sz="2800" dirty="0">
                <a:solidFill>
                  <a:schemeClr val="tx1">
                    <a:lumMod val="95000"/>
                    <a:lumOff val="5000"/>
                  </a:schemeClr>
                </a:solidFill>
              </a:rPr>
              <a:t>We utilized the </a:t>
            </a:r>
            <a:r>
              <a:rPr lang="en-US" sz="2800" dirty="0" err="1">
                <a:solidFill>
                  <a:schemeClr val="tx1">
                    <a:lumMod val="95000"/>
                    <a:lumOff val="5000"/>
                  </a:schemeClr>
                </a:solidFill>
              </a:rPr>
              <a:t>SocialBuzz</a:t>
            </a:r>
            <a:r>
              <a:rPr lang="en-US" sz="2800" dirty="0">
                <a:solidFill>
                  <a:schemeClr val="tx1">
                    <a:lumMod val="95000"/>
                    <a:lumOff val="5000"/>
                  </a:schemeClr>
                </a:solidFill>
              </a:rPr>
              <a:t> </a:t>
            </a:r>
            <a:r>
              <a:rPr lang="en-US" sz="2800" dirty="0" err="1">
                <a:solidFill>
                  <a:schemeClr val="tx1">
                    <a:lumMod val="95000"/>
                    <a:lumOff val="5000"/>
                  </a:schemeClr>
                </a:solidFill>
              </a:rPr>
              <a:t>BigData</a:t>
            </a:r>
            <a:r>
              <a:rPr lang="en-US" sz="2800" dirty="0">
                <a:solidFill>
                  <a:schemeClr val="tx1">
                    <a:lumMod val="95000"/>
                    <a:lumOff val="5000"/>
                  </a:schemeClr>
                </a:solidFill>
              </a:rPr>
              <a:t> Scaling Audit dataset for our analysis and model building. This dataset is composed of </a:t>
            </a:r>
            <a:r>
              <a:rPr lang="en-US" sz="2800" b="1" dirty="0">
                <a:solidFill>
                  <a:schemeClr val="tx1">
                    <a:lumMod val="95000"/>
                    <a:lumOff val="5000"/>
                  </a:schemeClr>
                </a:solidFill>
              </a:rPr>
              <a:t>7 </a:t>
            </a:r>
            <a:r>
              <a:rPr lang="en-US" sz="2800" dirty="0">
                <a:solidFill>
                  <a:schemeClr val="tx1">
                    <a:lumMod val="95000"/>
                    <a:lumOff val="5000"/>
                  </a:schemeClr>
                </a:solidFill>
              </a:rPr>
              <a:t>distinct subsets, each containing different columns and values. From these, we identified the following datasets as most relevant for our analysis:</a:t>
            </a:r>
          </a:p>
          <a:p>
            <a:pPr algn="just"/>
            <a:endParaRPr lang="en-US" sz="2800" dirty="0">
              <a:solidFill>
                <a:schemeClr val="tx1">
                  <a:lumMod val="95000"/>
                  <a:lumOff val="5000"/>
                </a:schemeClr>
              </a:solidFill>
            </a:endParaRPr>
          </a:p>
          <a:p>
            <a:pPr algn="just"/>
            <a:r>
              <a:rPr lang="en-US" sz="2800" b="1" dirty="0">
                <a:solidFill>
                  <a:schemeClr val="tx1">
                    <a:lumMod val="95000"/>
                    <a:lumOff val="5000"/>
                  </a:schemeClr>
                </a:solidFill>
              </a:rPr>
              <a:t>Reaction</a:t>
            </a:r>
            <a:endParaRPr lang="en-US" sz="2800" dirty="0">
              <a:solidFill>
                <a:schemeClr val="tx1">
                  <a:lumMod val="95000"/>
                  <a:lumOff val="5000"/>
                </a:schemeClr>
              </a:solidFill>
            </a:endParaRPr>
          </a:p>
          <a:p>
            <a:pPr algn="just"/>
            <a:r>
              <a:rPr lang="en-US" sz="2800" b="1" dirty="0">
                <a:solidFill>
                  <a:schemeClr val="tx1">
                    <a:lumMod val="95000"/>
                    <a:lumOff val="5000"/>
                  </a:schemeClr>
                </a:solidFill>
              </a:rPr>
              <a:t>Content</a:t>
            </a:r>
            <a:endParaRPr lang="en-US" sz="2800" dirty="0">
              <a:solidFill>
                <a:schemeClr val="tx1">
                  <a:lumMod val="95000"/>
                  <a:lumOff val="5000"/>
                </a:schemeClr>
              </a:solidFill>
            </a:endParaRPr>
          </a:p>
          <a:p>
            <a:pPr algn="just"/>
            <a:r>
              <a:rPr lang="en-US" sz="2800" b="1" dirty="0">
                <a:solidFill>
                  <a:schemeClr val="tx1">
                    <a:lumMod val="95000"/>
                    <a:lumOff val="5000"/>
                  </a:schemeClr>
                </a:solidFill>
              </a:rPr>
              <a:t>Reaction Types</a:t>
            </a:r>
          </a:p>
          <a:p>
            <a:pPr algn="just"/>
            <a:endParaRPr lang="en-US" sz="2800" dirty="0">
              <a:solidFill>
                <a:schemeClr val="tx1">
                  <a:lumMod val="95000"/>
                  <a:lumOff val="5000"/>
                </a:schemeClr>
              </a:solidFill>
            </a:endParaRPr>
          </a:p>
          <a:p>
            <a:pPr algn="just"/>
            <a:r>
              <a:rPr lang="en-US" sz="2800" dirty="0">
                <a:solidFill>
                  <a:schemeClr val="tx1">
                    <a:lumMod val="95000"/>
                    <a:lumOff val="5000"/>
                  </a:schemeClr>
                </a:solidFill>
              </a:rPr>
              <a:t>The selection of these datasets was driven by the client’s request to analyze content categories and highlight the top 5 categories with the largest popularity. Below is a breakdown of each selected dataset:</a:t>
            </a:r>
          </a:p>
          <a:p>
            <a:pPr algn="just"/>
            <a:endParaRPr lang="en-US" sz="2800" dirty="0">
              <a:solidFill>
                <a:schemeClr val="tx1">
                  <a:lumMod val="95000"/>
                  <a:lumOff val="5000"/>
                </a:schemeClr>
              </a:solidFill>
            </a:endParaRPr>
          </a:p>
          <a:p>
            <a:pPr algn="just"/>
            <a:r>
              <a:rPr lang="en-US" sz="2800" b="1" dirty="0">
                <a:solidFill>
                  <a:schemeClr val="tx1">
                    <a:lumMod val="95000"/>
                    <a:lumOff val="5000"/>
                  </a:schemeClr>
                </a:solidFill>
              </a:rPr>
              <a:t>Content</a:t>
            </a:r>
            <a:r>
              <a:rPr lang="en-US" sz="2800" dirty="0">
                <a:solidFill>
                  <a:schemeClr val="tx1">
                    <a:lumMod val="95000"/>
                    <a:lumOff val="5000"/>
                  </a:schemeClr>
                </a:solidFill>
              </a:rPr>
              <a:t> – 1,000 observations (rows) with 5 features:</a:t>
            </a:r>
          </a:p>
          <a:p>
            <a:pPr algn="just"/>
            <a:r>
              <a:rPr lang="en-US" sz="2800" dirty="0">
                <a:solidFill>
                  <a:schemeClr val="tx1">
                    <a:lumMod val="95000"/>
                    <a:lumOff val="5000"/>
                  </a:schemeClr>
                </a:solidFill>
              </a:rPr>
              <a:t>Content ID, User ID, Type, Category, URL</a:t>
            </a:r>
          </a:p>
          <a:p>
            <a:pPr lvl="1" algn="just"/>
            <a:endParaRPr lang="en-US" sz="2800" dirty="0">
              <a:solidFill>
                <a:schemeClr val="tx1">
                  <a:lumMod val="95000"/>
                  <a:lumOff val="5000"/>
                </a:schemeClr>
              </a:solidFill>
            </a:endParaRPr>
          </a:p>
          <a:p>
            <a:pPr algn="just"/>
            <a:r>
              <a:rPr lang="en-US" sz="2800" b="1" dirty="0">
                <a:solidFill>
                  <a:schemeClr val="tx1">
                    <a:lumMod val="95000"/>
                    <a:lumOff val="5000"/>
                  </a:schemeClr>
                </a:solidFill>
              </a:rPr>
              <a:t>Reactions</a:t>
            </a:r>
            <a:r>
              <a:rPr lang="en-US" sz="2800" dirty="0">
                <a:solidFill>
                  <a:schemeClr val="tx1">
                    <a:lumMod val="95000"/>
                    <a:lumOff val="5000"/>
                  </a:schemeClr>
                </a:solidFill>
              </a:rPr>
              <a:t> – 25,553 observations (rows) with 4 features:</a:t>
            </a:r>
          </a:p>
          <a:p>
            <a:pPr algn="just"/>
            <a:r>
              <a:rPr lang="en-US" sz="2800" dirty="0">
                <a:solidFill>
                  <a:schemeClr val="tx1">
                    <a:lumMod val="95000"/>
                    <a:lumOff val="5000"/>
                  </a:schemeClr>
                </a:solidFill>
              </a:rPr>
              <a:t>Content ID, User ID, Type, Datetime</a:t>
            </a:r>
          </a:p>
          <a:p>
            <a:pPr lvl="1" algn="just"/>
            <a:endParaRPr lang="en-US" sz="2800" dirty="0">
              <a:solidFill>
                <a:schemeClr val="tx1">
                  <a:lumMod val="95000"/>
                  <a:lumOff val="5000"/>
                </a:schemeClr>
              </a:solidFill>
            </a:endParaRPr>
          </a:p>
          <a:p>
            <a:pPr algn="just"/>
            <a:r>
              <a:rPr lang="en-US" sz="2800" b="1" dirty="0">
                <a:solidFill>
                  <a:schemeClr val="tx1">
                    <a:lumMod val="95000"/>
                    <a:lumOff val="5000"/>
                  </a:schemeClr>
                </a:solidFill>
              </a:rPr>
              <a:t>Reaction Types</a:t>
            </a:r>
            <a:r>
              <a:rPr lang="en-US" sz="2800" dirty="0">
                <a:solidFill>
                  <a:schemeClr val="tx1">
                    <a:lumMod val="95000"/>
                    <a:lumOff val="5000"/>
                  </a:schemeClr>
                </a:solidFill>
              </a:rPr>
              <a:t> – 16 observations (rows) with 3 features:</a:t>
            </a:r>
          </a:p>
          <a:p>
            <a:pPr algn="just"/>
            <a:r>
              <a:rPr lang="en-US" sz="2800" dirty="0">
                <a:solidFill>
                  <a:schemeClr val="tx1">
                    <a:lumMod val="95000"/>
                    <a:lumOff val="5000"/>
                  </a:schemeClr>
                </a:solidFill>
              </a:rPr>
              <a:t>Type, Sentiment, Score </a:t>
            </a:r>
          </a:p>
        </p:txBody>
      </p:sp>
    </p:spTree>
    <p:extLst>
      <p:ext uri="{BB962C8B-B14F-4D97-AF65-F5344CB8AC3E}">
        <p14:creationId xmlns:p14="http://schemas.microsoft.com/office/powerpoint/2010/main" val="15765737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60EB34F-5898-92A8-3816-9BD392769903}"/>
              </a:ext>
            </a:extLst>
          </p:cNvPr>
          <p:cNvSpPr txBox="1"/>
          <p:nvPr/>
        </p:nvSpPr>
        <p:spPr>
          <a:xfrm>
            <a:off x="3581400" y="190500"/>
            <a:ext cx="9525000" cy="1446550"/>
          </a:xfrm>
          <a:prstGeom prst="rect">
            <a:avLst/>
          </a:prstGeom>
          <a:noFill/>
        </p:spPr>
        <p:txBody>
          <a:bodyPr wrap="square" rtlCol="0">
            <a:spAutoFit/>
          </a:bodyPr>
          <a:lstStyle/>
          <a:p>
            <a:r>
              <a:rPr lang="en-US" sz="8800" dirty="0">
                <a:solidFill>
                  <a:schemeClr val="tx1">
                    <a:lumMod val="95000"/>
                    <a:lumOff val="5000"/>
                  </a:schemeClr>
                </a:solidFill>
              </a:rPr>
              <a:t> </a:t>
            </a:r>
            <a:r>
              <a:rPr lang="en-US" sz="8000" dirty="0">
                <a:solidFill>
                  <a:schemeClr val="tx1">
                    <a:lumMod val="95000"/>
                    <a:lumOff val="5000"/>
                  </a:schemeClr>
                </a:solidFill>
              </a:rPr>
              <a:t>Data Understanding</a:t>
            </a:r>
            <a:endParaRPr lang="en-IN" sz="8000" dirty="0">
              <a:solidFill>
                <a:schemeClr val="tx1">
                  <a:lumMod val="95000"/>
                  <a:lumOff val="5000"/>
                </a:schemeClr>
              </a:solidFill>
            </a:endParaRPr>
          </a:p>
        </p:txBody>
      </p:sp>
      <p:sp>
        <p:nvSpPr>
          <p:cNvPr id="3" name="TextBox 2">
            <a:extLst>
              <a:ext uri="{FF2B5EF4-FFF2-40B4-BE49-F238E27FC236}">
                <a16:creationId xmlns:a16="http://schemas.microsoft.com/office/drawing/2014/main" id="{4F4BB0E4-FAF6-DAD8-B6A7-C728E20EF922}"/>
              </a:ext>
            </a:extLst>
          </p:cNvPr>
          <p:cNvSpPr txBox="1"/>
          <p:nvPr/>
        </p:nvSpPr>
        <p:spPr>
          <a:xfrm>
            <a:off x="1600200" y="2552700"/>
            <a:ext cx="14478000" cy="6247864"/>
          </a:xfrm>
          <a:prstGeom prst="rect">
            <a:avLst/>
          </a:prstGeom>
          <a:noFill/>
        </p:spPr>
        <p:txBody>
          <a:bodyPr wrap="square" rtlCol="0">
            <a:spAutoFit/>
          </a:bodyPr>
          <a:lstStyle/>
          <a:p>
            <a:r>
              <a:rPr lang="en-US" sz="2800" b="1" dirty="0">
                <a:solidFill>
                  <a:schemeClr val="tx1">
                    <a:lumMod val="95000"/>
                    <a:lumOff val="5000"/>
                  </a:schemeClr>
                </a:solidFill>
              </a:rPr>
              <a:t>Let’s understand each feature</a:t>
            </a:r>
          </a:p>
          <a:p>
            <a:endParaRPr lang="en-US" sz="2800" b="1" dirty="0">
              <a:solidFill>
                <a:schemeClr val="tx1">
                  <a:lumMod val="95000"/>
                  <a:lumOff val="5000"/>
                </a:schemeClr>
              </a:solidFill>
            </a:endParaRPr>
          </a:p>
          <a:p>
            <a:endParaRPr lang="en-US" sz="2800" b="1" dirty="0">
              <a:solidFill>
                <a:schemeClr val="tx1">
                  <a:lumMod val="95000"/>
                  <a:lumOff val="5000"/>
                </a:schemeClr>
              </a:solidFill>
            </a:endParaRPr>
          </a:p>
          <a:p>
            <a:r>
              <a:rPr lang="en-US" sz="2800" b="1" dirty="0">
                <a:solidFill>
                  <a:schemeClr val="tx1">
                    <a:lumMod val="95000"/>
                    <a:lumOff val="5000"/>
                  </a:schemeClr>
                </a:solidFill>
              </a:rPr>
              <a:t>Data Description:</a:t>
            </a:r>
          </a:p>
          <a:p>
            <a:endParaRPr lang="en-US" sz="2800" b="1" dirty="0">
              <a:solidFill>
                <a:schemeClr val="tx1">
                  <a:lumMod val="95000"/>
                  <a:lumOff val="5000"/>
                </a:schemeClr>
              </a:solidFill>
            </a:endParaRPr>
          </a:p>
          <a:p>
            <a:pPr marL="457200" indent="-457200">
              <a:buFont typeface="Arial" panose="020B0604020202020204" pitchFamily="34" charset="0"/>
              <a:buChar char="•"/>
            </a:pPr>
            <a:r>
              <a:rPr lang="en-US" sz="2800" b="1" dirty="0">
                <a:solidFill>
                  <a:schemeClr val="tx1">
                    <a:lumMod val="95000"/>
                    <a:lumOff val="5000"/>
                  </a:schemeClr>
                </a:solidFill>
              </a:rPr>
              <a:t>Content ID</a:t>
            </a:r>
            <a:r>
              <a:rPr lang="en-US" sz="2800" dirty="0">
                <a:solidFill>
                  <a:schemeClr val="tx1">
                    <a:lumMod val="95000"/>
                    <a:lumOff val="5000"/>
                  </a:schemeClr>
                </a:solidFill>
              </a:rPr>
              <a:t>: Unique identifier for each piece of uploaded content.</a:t>
            </a:r>
          </a:p>
          <a:p>
            <a:pPr marL="457200" indent="-457200">
              <a:buFont typeface="Arial" panose="020B0604020202020204" pitchFamily="34" charset="0"/>
              <a:buChar char="•"/>
            </a:pPr>
            <a:r>
              <a:rPr lang="en-US" sz="2800" b="1" dirty="0">
                <a:solidFill>
                  <a:schemeClr val="tx1">
                    <a:lumMod val="95000"/>
                    <a:lumOff val="5000"/>
                  </a:schemeClr>
                </a:solidFill>
              </a:rPr>
              <a:t>User ID</a:t>
            </a:r>
            <a:r>
              <a:rPr lang="en-US" sz="2800" dirty="0">
                <a:solidFill>
                  <a:schemeClr val="tx1">
                    <a:lumMod val="95000"/>
                    <a:lumOff val="5000"/>
                  </a:schemeClr>
                </a:solidFill>
              </a:rPr>
              <a:t>: Unique identifier for users.</a:t>
            </a:r>
          </a:p>
          <a:p>
            <a:pPr marL="457200" indent="-457200">
              <a:buFont typeface="Arial" panose="020B0604020202020204" pitchFamily="34" charset="0"/>
              <a:buChar char="•"/>
            </a:pPr>
            <a:r>
              <a:rPr lang="en-US" sz="2800" b="1" dirty="0">
                <a:solidFill>
                  <a:schemeClr val="tx1">
                    <a:lumMod val="95000"/>
                    <a:lumOff val="5000"/>
                  </a:schemeClr>
                </a:solidFill>
              </a:rPr>
              <a:t>Type</a:t>
            </a:r>
            <a:r>
              <a:rPr lang="en-US" sz="2800" dirty="0">
                <a:solidFill>
                  <a:schemeClr val="tx1">
                    <a:lumMod val="95000"/>
                    <a:lumOff val="5000"/>
                  </a:schemeClr>
                </a:solidFill>
              </a:rPr>
              <a:t>: The type of content (e.g., text, image, video).</a:t>
            </a:r>
          </a:p>
          <a:p>
            <a:pPr marL="457200" indent="-457200">
              <a:buFont typeface="Arial" panose="020B0604020202020204" pitchFamily="34" charset="0"/>
              <a:buChar char="•"/>
            </a:pPr>
            <a:r>
              <a:rPr lang="en-US" sz="2800" b="1" dirty="0">
                <a:solidFill>
                  <a:schemeClr val="tx1">
                    <a:lumMod val="95000"/>
                    <a:lumOff val="5000"/>
                  </a:schemeClr>
                </a:solidFill>
              </a:rPr>
              <a:t>Category</a:t>
            </a:r>
            <a:r>
              <a:rPr lang="en-US" sz="2800" dirty="0">
                <a:solidFill>
                  <a:schemeClr val="tx1">
                    <a:lumMod val="95000"/>
                    <a:lumOff val="5000"/>
                  </a:schemeClr>
                </a:solidFill>
              </a:rPr>
              <a:t>: The category the content belongs to (e.g., entertainment, tech).</a:t>
            </a:r>
          </a:p>
          <a:p>
            <a:pPr marL="457200" indent="-457200">
              <a:buFont typeface="Arial" panose="020B0604020202020204" pitchFamily="34" charset="0"/>
              <a:buChar char="•"/>
            </a:pPr>
            <a:r>
              <a:rPr lang="en-US" sz="2800" b="1" dirty="0">
                <a:solidFill>
                  <a:schemeClr val="tx1">
                    <a:lumMod val="95000"/>
                    <a:lumOff val="5000"/>
                  </a:schemeClr>
                </a:solidFill>
              </a:rPr>
              <a:t>URL</a:t>
            </a:r>
            <a:r>
              <a:rPr lang="en-US" sz="2800" dirty="0">
                <a:solidFill>
                  <a:schemeClr val="tx1">
                    <a:lumMod val="95000"/>
                    <a:lumOff val="5000"/>
                  </a:schemeClr>
                </a:solidFill>
              </a:rPr>
              <a:t>: Link to the location where the content is stored.</a:t>
            </a:r>
          </a:p>
          <a:p>
            <a:pPr marL="457200" indent="-457200">
              <a:buFont typeface="Arial" panose="020B0604020202020204" pitchFamily="34" charset="0"/>
              <a:buChar char="•"/>
            </a:pPr>
            <a:r>
              <a:rPr lang="en-US" sz="2800" b="1" dirty="0">
                <a:solidFill>
                  <a:schemeClr val="tx1">
                    <a:lumMod val="95000"/>
                    <a:lumOff val="5000"/>
                  </a:schemeClr>
                </a:solidFill>
              </a:rPr>
              <a:t>Datetime</a:t>
            </a:r>
            <a:r>
              <a:rPr lang="en-US" sz="2800" dirty="0">
                <a:solidFill>
                  <a:schemeClr val="tx1">
                    <a:lumMod val="95000"/>
                    <a:lumOff val="5000"/>
                  </a:schemeClr>
                </a:solidFill>
              </a:rPr>
              <a:t>: The date and time of user reactions.</a:t>
            </a:r>
          </a:p>
          <a:p>
            <a:pPr marL="457200" indent="-457200">
              <a:buFont typeface="Arial" panose="020B0604020202020204" pitchFamily="34" charset="0"/>
              <a:buChar char="•"/>
            </a:pPr>
            <a:r>
              <a:rPr lang="en-US" sz="2800" b="1" dirty="0">
                <a:solidFill>
                  <a:schemeClr val="tx1">
                    <a:lumMod val="95000"/>
                    <a:lumOff val="5000"/>
                  </a:schemeClr>
                </a:solidFill>
              </a:rPr>
              <a:t>Score</a:t>
            </a:r>
            <a:r>
              <a:rPr lang="en-US" sz="2800" dirty="0">
                <a:solidFill>
                  <a:schemeClr val="tx1">
                    <a:lumMod val="95000"/>
                    <a:lumOff val="5000"/>
                  </a:schemeClr>
                </a:solidFill>
              </a:rPr>
              <a:t>: A calculated value that measures the popularity of each reaction type, where higher scores indicate greater popularity.</a:t>
            </a:r>
          </a:p>
          <a:p>
            <a:endParaRPr lang="en-IN" dirty="0"/>
          </a:p>
          <a:p>
            <a:endParaRPr lang="en-IN" dirty="0"/>
          </a:p>
        </p:txBody>
      </p:sp>
    </p:spTree>
    <p:extLst>
      <p:ext uri="{BB962C8B-B14F-4D97-AF65-F5344CB8AC3E}">
        <p14:creationId xmlns:p14="http://schemas.microsoft.com/office/powerpoint/2010/main" val="17745337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E9C5E36-2D38-A492-B798-286B53CA6421}"/>
              </a:ext>
            </a:extLst>
          </p:cNvPr>
          <p:cNvSpPr txBox="1"/>
          <p:nvPr/>
        </p:nvSpPr>
        <p:spPr>
          <a:xfrm>
            <a:off x="5143500" y="265509"/>
            <a:ext cx="8001000" cy="1446550"/>
          </a:xfrm>
          <a:prstGeom prst="rect">
            <a:avLst/>
          </a:prstGeom>
          <a:noFill/>
        </p:spPr>
        <p:txBody>
          <a:bodyPr wrap="square" rtlCol="0">
            <a:spAutoFit/>
          </a:bodyPr>
          <a:lstStyle/>
          <a:p>
            <a:r>
              <a:rPr lang="en-US" sz="8800" dirty="0">
                <a:solidFill>
                  <a:schemeClr val="tx1">
                    <a:lumMod val="95000"/>
                    <a:lumOff val="5000"/>
                  </a:schemeClr>
                </a:solidFill>
              </a:rPr>
              <a:t>    </a:t>
            </a:r>
            <a:r>
              <a:rPr lang="en-US" sz="8000" dirty="0">
                <a:solidFill>
                  <a:schemeClr val="tx1">
                    <a:lumMod val="95000"/>
                    <a:lumOff val="5000"/>
                  </a:schemeClr>
                </a:solidFill>
              </a:rPr>
              <a:t>Data Cleaning</a:t>
            </a:r>
            <a:endParaRPr lang="en-IN" sz="8000" dirty="0">
              <a:solidFill>
                <a:schemeClr val="tx1">
                  <a:lumMod val="95000"/>
                  <a:lumOff val="5000"/>
                </a:schemeClr>
              </a:solidFill>
            </a:endParaRPr>
          </a:p>
        </p:txBody>
      </p:sp>
      <p:sp>
        <p:nvSpPr>
          <p:cNvPr id="3" name="TextBox 2">
            <a:extLst>
              <a:ext uri="{FF2B5EF4-FFF2-40B4-BE49-F238E27FC236}">
                <a16:creationId xmlns:a16="http://schemas.microsoft.com/office/drawing/2014/main" id="{8C7FE773-7207-7061-2870-D856690382BB}"/>
              </a:ext>
            </a:extLst>
          </p:cNvPr>
          <p:cNvSpPr txBox="1"/>
          <p:nvPr/>
        </p:nvSpPr>
        <p:spPr>
          <a:xfrm>
            <a:off x="1828800" y="2933700"/>
            <a:ext cx="14325600" cy="3785652"/>
          </a:xfrm>
          <a:prstGeom prst="rect">
            <a:avLst/>
          </a:prstGeom>
          <a:noFill/>
        </p:spPr>
        <p:txBody>
          <a:bodyPr wrap="square" rtlCol="0">
            <a:spAutoFit/>
          </a:bodyPr>
          <a:lstStyle/>
          <a:p>
            <a:r>
              <a:rPr lang="en-US" sz="2800" b="0" i="0" dirty="0">
                <a:solidFill>
                  <a:schemeClr val="tx1">
                    <a:lumMod val="95000"/>
                    <a:lumOff val="5000"/>
                  </a:schemeClr>
                </a:solidFill>
                <a:effectLst/>
                <a:latin typeface="DM Sans" panose="020F0502020204030204" pitchFamily="2" charset="0"/>
              </a:rPr>
              <a:t>In the Data Cleaning phase, we focused on refining the dataset to ensure the analysis was accurate and meaningful. The process involved:</a:t>
            </a:r>
          </a:p>
          <a:p>
            <a:endParaRPr lang="en-US" sz="2800" dirty="0">
              <a:solidFill>
                <a:schemeClr val="tx1">
                  <a:lumMod val="95000"/>
                  <a:lumOff val="5000"/>
                </a:schemeClr>
              </a:solidFill>
              <a:latin typeface="DM Sans" panose="020F0502020204030204" pitchFamily="2" charset="0"/>
            </a:endParaRPr>
          </a:p>
          <a:p>
            <a:pPr marL="457200" indent="-457200">
              <a:buFont typeface="Arial" panose="020B0604020202020204" pitchFamily="34" charset="0"/>
              <a:buChar char="•"/>
            </a:pPr>
            <a:r>
              <a:rPr lang="en-US" sz="2800" b="0" i="0" dirty="0">
                <a:solidFill>
                  <a:schemeClr val="tx1">
                    <a:lumMod val="95000"/>
                    <a:lumOff val="5000"/>
                  </a:schemeClr>
                </a:solidFill>
                <a:effectLst/>
                <a:latin typeface="DM Sans" panose="020F0502020204030204" pitchFamily="2" charset="0"/>
              </a:rPr>
              <a:t>Removing rows with missing values</a:t>
            </a:r>
          </a:p>
          <a:p>
            <a:pPr marL="457200" indent="-457200">
              <a:buFont typeface="Arial" panose="020B0604020202020204" pitchFamily="34" charset="0"/>
              <a:buChar char="•"/>
            </a:pPr>
            <a:r>
              <a:rPr lang="en-US" sz="2800" b="0" i="0" dirty="0">
                <a:solidFill>
                  <a:schemeClr val="tx1">
                    <a:lumMod val="95000"/>
                    <a:lumOff val="5000"/>
                  </a:schemeClr>
                </a:solidFill>
                <a:effectLst/>
                <a:latin typeface="DM Sans" panose="020F0502020204030204" pitchFamily="2" charset="0"/>
              </a:rPr>
              <a:t>Changing data types</a:t>
            </a:r>
          </a:p>
          <a:p>
            <a:pPr marL="457200" indent="-457200">
              <a:buFont typeface="Arial" panose="020B0604020202020204" pitchFamily="34" charset="0"/>
              <a:buChar char="•"/>
            </a:pPr>
            <a:r>
              <a:rPr lang="en-US" sz="2800" b="0" i="0" dirty="0">
                <a:solidFill>
                  <a:schemeClr val="tx1">
                    <a:lumMod val="95000"/>
                    <a:lumOff val="5000"/>
                  </a:schemeClr>
                </a:solidFill>
                <a:effectLst/>
                <a:latin typeface="DM Sans" panose="020F0502020204030204" pitchFamily="2" charset="0"/>
              </a:rPr>
              <a:t>Removing irrelevant columns</a:t>
            </a:r>
          </a:p>
          <a:p>
            <a:pPr algn="l"/>
            <a:endParaRPr lang="en-US" sz="2400" b="0" i="0" dirty="0">
              <a:solidFill>
                <a:schemeClr val="bg1"/>
              </a:solidFill>
              <a:effectLst/>
              <a:latin typeface="DM Sans" panose="020F0502020204030204" pitchFamily="2" charset="0"/>
            </a:endParaRPr>
          </a:p>
          <a:p>
            <a:br>
              <a:rPr lang="en-US" sz="2400" dirty="0">
                <a:solidFill>
                  <a:schemeClr val="bg1"/>
                </a:solidFill>
              </a:rPr>
            </a:br>
            <a:endParaRPr lang="en-IN" sz="2400" dirty="0">
              <a:solidFill>
                <a:schemeClr val="bg1"/>
              </a:solidFill>
            </a:endParaRPr>
          </a:p>
        </p:txBody>
      </p:sp>
    </p:spTree>
    <p:extLst>
      <p:ext uri="{BB962C8B-B14F-4D97-AF65-F5344CB8AC3E}">
        <p14:creationId xmlns:p14="http://schemas.microsoft.com/office/powerpoint/2010/main" val="7833863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556</TotalTime>
  <Words>1439</Words>
  <Application>Microsoft Office PowerPoint</Application>
  <PresentationFormat>Custom</PresentationFormat>
  <Paragraphs>188</Paragraphs>
  <Slides>23</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Calibri Light</vt:lpstr>
      <vt:lpstr>Arial</vt:lpstr>
      <vt:lpstr>Clear Sans Regular Bold</vt:lpstr>
      <vt:lpstr>Graphik Regular</vt:lpstr>
      <vt:lpstr>Calibri</vt:lpstr>
      <vt:lpstr>DM 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Data Cleaning</vt:lpstr>
      <vt:lpstr> Data Cleaning</vt:lpstr>
      <vt:lpstr>Feature Engineering</vt:lpstr>
      <vt:lpstr>        Data Modelling </vt:lpstr>
      <vt:lpstr>Data Modelling</vt:lpstr>
      <vt:lpstr> Data Modelling </vt:lpstr>
      <vt:lpstr> Data Modelling </vt:lpstr>
      <vt:lpstr> Data Modelling </vt:lpstr>
      <vt:lpstr>Data Analysis</vt:lpstr>
      <vt:lpstr>Data Analysis</vt:lpstr>
      <vt:lpstr>Data Analysis</vt:lpstr>
      <vt:lpstr>Data Analysis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Template</dc:title>
  <dc:creator>Kevin Dang</dc:creator>
  <cp:lastModifiedBy>Manas Mukherjee</cp:lastModifiedBy>
  <cp:revision>17</cp:revision>
  <dcterms:created xsi:type="dcterms:W3CDTF">2006-08-16T00:00:00Z</dcterms:created>
  <dcterms:modified xsi:type="dcterms:W3CDTF">2024-10-19T16:55:42Z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6ADB74DFA67F42EEA5014206CEBCE969_12</vt:lpwstr>
  </property>
  <property fmtid="{D5CDD505-2E9C-101B-9397-08002B2CF9AE}" pid="3" name="KSOProductBuildVer">
    <vt:lpwstr>1033-12.2.0.18586</vt:lpwstr>
  </property>
</Properties>
</file>