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8" r:id="rId3"/>
    <p:sldId id="298" r:id="rId4"/>
    <p:sldId id="262" r:id="rId5"/>
    <p:sldId id="263" r:id="rId6"/>
    <p:sldId id="261" r:id="rId7"/>
    <p:sldId id="260" r:id="rId8"/>
    <p:sldId id="259" r:id="rId9"/>
    <p:sldId id="264" r:id="rId10"/>
    <p:sldId id="265" r:id="rId11"/>
    <p:sldId id="283" r:id="rId12"/>
    <p:sldId id="266" r:id="rId13"/>
    <p:sldId id="267" r:id="rId14"/>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6858000" cy="9144000"/>
  <p:embeddedFontLst>
    <p:embeddedFont>
      <p:font typeface="Montserrat" panose="00000500000000000000"/>
      <p:regular r:id="rId31"/>
      <p:bold r:id="rId32"/>
      <p:boldItalic r:id="rId33"/>
    </p:embeddedFont>
    <p:embeddedFont>
      <p:font typeface="Verdana" panose="020B0604030504040204"/>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0" Type="http://schemas.openxmlformats.org/officeDocument/2006/relationships/slideLayout" Target="../slideLayouts/slideLayout2.xml"/><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0" Type="http://schemas.openxmlformats.org/officeDocument/2006/relationships/slideLayout" Target="../slideLayouts/slideLayout2.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pc="-114" dirty="0">
                <a:sym typeface="+mn-ea"/>
              </a:rPr>
              <a:t>                         </a:t>
            </a:r>
            <a:br>
              <a:rPr lang="en-US" spc="-114" dirty="0">
                <a:sym typeface="+mn-ea"/>
              </a:rPr>
            </a:br>
            <a:r>
              <a:rPr lang="en-US" spc="-114" dirty="0">
                <a:sym typeface="+mn-ea"/>
              </a:rPr>
              <a:t> </a:t>
            </a:r>
            <a:r>
              <a:rPr lang="en-IN" altLang="en-US" spc="-114" dirty="0">
                <a:sym typeface="+mn-ea"/>
              </a:rPr>
              <a:t>                      </a:t>
            </a:r>
            <a:r>
              <a:rPr sz="4800" spc="-114" dirty="0">
                <a:sym typeface="+mn-ea"/>
              </a:rPr>
              <a:t>Capstone</a:t>
            </a:r>
            <a:r>
              <a:rPr sz="4800" spc="-360" dirty="0">
                <a:sym typeface="+mn-ea"/>
              </a:rPr>
              <a:t> </a:t>
            </a:r>
            <a:r>
              <a:rPr sz="4800" spc="-215" dirty="0">
                <a:sym typeface="+mn-ea"/>
              </a:rPr>
              <a:t>Project-3</a:t>
            </a:r>
            <a:br>
              <a:rPr sz="4800" spc="-215" dirty="0"/>
            </a:br>
            <a:br>
              <a:rPr b="1">
                <a:solidFill>
                  <a:schemeClr val="lt1"/>
                </a:solidFill>
                <a:latin typeface="Montserrat" panose="00000500000000000000"/>
                <a:ea typeface="Montserrat" panose="00000500000000000000"/>
                <a:cs typeface="Montserrat" panose="00000500000000000000"/>
                <a:sym typeface="Montserrat" panose="00000500000000000000"/>
              </a:rPr>
            </a:br>
            <a:endParaRPr lang="en-US"/>
          </a:p>
        </p:txBody>
      </p:sp>
      <p:sp>
        <p:nvSpPr>
          <p:cNvPr id="3" name="Text Placeholder 2"/>
          <p:cNvSpPr/>
          <p:nvPr>
            <p:ph type="body" idx="1"/>
          </p:nvPr>
        </p:nvSpPr>
        <p:spPr>
          <a:xfrm>
            <a:off x="-635" y="1152525"/>
            <a:ext cx="9145270" cy="3990975"/>
          </a:xfrm>
        </p:spPr>
        <p:txBody>
          <a:bodyPr/>
          <a:p>
            <a:pPr marL="114300" indent="0" algn="ctr">
              <a:lnSpc>
                <a:spcPct val="100000"/>
              </a:lnSpc>
              <a:spcBef>
                <a:spcPts val="100"/>
              </a:spcBef>
              <a:buNone/>
            </a:pPr>
            <a:endParaRPr sz="2000" b="1" spc="-90" dirty="0">
              <a:solidFill>
                <a:srgbClr val="124F5C"/>
              </a:solidFill>
              <a:latin typeface="Verdana" panose="020B0604030504040204"/>
              <a:ea typeface="+mn-ea"/>
              <a:cs typeface="Verdana" panose="020B0604030504040204"/>
              <a:sym typeface="+mn-ea"/>
            </a:endParaRPr>
          </a:p>
          <a:p>
            <a:pPr marL="114300" indent="0" algn="ctr">
              <a:lnSpc>
                <a:spcPct val="100000"/>
              </a:lnSpc>
              <a:spcBef>
                <a:spcPts val="100"/>
              </a:spcBef>
              <a:buNone/>
            </a:pPr>
            <a:endParaRPr sz="2000" b="1" spc="-90" dirty="0">
              <a:solidFill>
                <a:srgbClr val="124F5C"/>
              </a:solidFill>
              <a:latin typeface="Verdana" panose="020B0604030504040204"/>
              <a:ea typeface="+mn-ea"/>
              <a:cs typeface="Verdana" panose="020B0604030504040204"/>
              <a:sym typeface="+mn-ea"/>
            </a:endParaRPr>
          </a:p>
          <a:p>
            <a:pPr marL="114300" indent="0" algn="ctr">
              <a:lnSpc>
                <a:spcPct val="100000"/>
              </a:lnSpc>
              <a:spcBef>
                <a:spcPts val="100"/>
              </a:spcBef>
              <a:buNone/>
            </a:pPr>
            <a:endParaRPr sz="2000" b="1" spc="-90" dirty="0">
              <a:solidFill>
                <a:srgbClr val="124F5C"/>
              </a:solidFill>
              <a:latin typeface="Verdana" panose="020B0604030504040204"/>
              <a:ea typeface="+mn-ea"/>
              <a:cs typeface="Verdana" panose="020B0604030504040204"/>
              <a:sym typeface="+mn-ea"/>
            </a:endParaRPr>
          </a:p>
          <a:p>
            <a:pPr marL="114300" indent="0" algn="ctr">
              <a:lnSpc>
                <a:spcPct val="100000"/>
              </a:lnSpc>
              <a:spcBef>
                <a:spcPts val="100"/>
              </a:spcBef>
              <a:buNone/>
            </a:pPr>
            <a:r>
              <a:rPr sz="3600" b="1" spc="-90" dirty="0">
                <a:solidFill>
                  <a:srgbClr val="124F5C"/>
                </a:solidFill>
                <a:latin typeface="Verdana" panose="020B0604030504040204"/>
                <a:ea typeface="+mn-ea"/>
                <a:cs typeface="Verdana" panose="020B0604030504040204"/>
                <a:sym typeface="+mn-ea"/>
              </a:rPr>
              <a:t>Mobile Price Range Prediction</a:t>
            </a:r>
            <a:endParaRPr sz="3600" b="1" spc="-90" dirty="0">
              <a:solidFill>
                <a:srgbClr val="124F5C"/>
              </a:solidFill>
              <a:latin typeface="Verdana" panose="020B0604030504040204"/>
              <a:ea typeface="+mn-ea"/>
              <a:cs typeface="Verdana" panose="020B0604030504040204"/>
            </a:endParaRPr>
          </a:p>
          <a:p>
            <a:pPr marL="114300" indent="0" algn="ctr">
              <a:lnSpc>
                <a:spcPts val="2150"/>
              </a:lnSpc>
              <a:spcBef>
                <a:spcPts val="80"/>
              </a:spcBef>
              <a:buNone/>
            </a:pPr>
            <a:r>
              <a:rPr b="1" spc="-90" dirty="0">
                <a:solidFill>
                  <a:srgbClr val="124F5C"/>
                </a:solidFill>
                <a:latin typeface="Verdana" panose="020B0604030504040204"/>
                <a:ea typeface="+mn-ea"/>
                <a:cs typeface="Verdana" panose="020B0604030504040204"/>
                <a:sym typeface="+mn-ea"/>
              </a:rPr>
              <a:t>Supervised Machine Learning</a:t>
            </a:r>
            <a:r>
              <a:rPr lang="en-IN" b="1" spc="-90" dirty="0">
                <a:solidFill>
                  <a:srgbClr val="124F5C"/>
                </a:solidFill>
                <a:latin typeface="Verdana" panose="020B0604030504040204"/>
                <a:ea typeface="+mn-ea"/>
                <a:cs typeface="Verdana" panose="020B0604030504040204"/>
                <a:sym typeface="+mn-ea"/>
              </a:rPr>
              <a:t> </a:t>
            </a:r>
            <a:r>
              <a:rPr b="1" spc="-90" dirty="0">
                <a:solidFill>
                  <a:srgbClr val="124F5C"/>
                </a:solidFill>
                <a:latin typeface="Verdana" panose="020B0604030504040204"/>
                <a:ea typeface="+mn-ea"/>
                <a:cs typeface="Verdana" panose="020B0604030504040204"/>
                <a:sym typeface="+mn-ea"/>
              </a:rPr>
              <a:t>(Classification)</a:t>
            </a:r>
            <a:endParaRPr b="1" spc="-90" dirty="0">
              <a:solidFill>
                <a:srgbClr val="124F5C"/>
              </a:solidFill>
              <a:latin typeface="Verdana" panose="020B0604030504040204"/>
              <a:ea typeface="+mn-ea"/>
              <a:cs typeface="Verdana" panose="020B0604030504040204"/>
              <a:sym typeface="+mn-ea"/>
            </a:endParaRPr>
          </a:p>
          <a:p>
            <a:pPr marL="114300" indent="0" algn="ctr">
              <a:lnSpc>
                <a:spcPts val="2150"/>
              </a:lnSpc>
              <a:spcBef>
                <a:spcPts val="80"/>
              </a:spcBef>
              <a:buNone/>
            </a:pPr>
            <a:endParaRPr b="1" spc="-90" dirty="0">
              <a:solidFill>
                <a:srgbClr val="124F5C"/>
              </a:solidFill>
              <a:latin typeface="Verdana" panose="020B0604030504040204"/>
              <a:ea typeface="+mn-ea"/>
              <a:cs typeface="Verdana" panose="020B0604030504040204"/>
              <a:sym typeface="+mn-ea"/>
            </a:endParaRPr>
          </a:p>
          <a:p>
            <a:pPr marL="114300" indent="0" algn="ctr">
              <a:lnSpc>
                <a:spcPts val="2150"/>
              </a:lnSpc>
              <a:spcBef>
                <a:spcPts val="80"/>
              </a:spcBef>
              <a:buNone/>
            </a:pPr>
            <a:r>
              <a:rPr b="1" spc="-90" dirty="0">
                <a:solidFill>
                  <a:srgbClr val="124F5C"/>
                </a:solidFill>
                <a:latin typeface="Verdana" panose="020B0604030504040204"/>
                <a:ea typeface="+mn-ea"/>
                <a:cs typeface="Verdana" panose="020B0604030504040204"/>
                <a:sym typeface="+mn-ea"/>
              </a:rPr>
              <a:t>B</a:t>
            </a:r>
            <a:r>
              <a:rPr lang="en-US" b="1" spc="-90" dirty="0">
                <a:solidFill>
                  <a:srgbClr val="124F5C"/>
                </a:solidFill>
                <a:latin typeface="Verdana" panose="020B0604030504040204"/>
                <a:ea typeface="+mn-ea"/>
                <a:cs typeface="Verdana" panose="020B0604030504040204"/>
                <a:sym typeface="+mn-ea"/>
              </a:rPr>
              <a:t>y</a:t>
            </a:r>
            <a:endParaRPr b="1" spc="-90" dirty="0">
              <a:solidFill>
                <a:srgbClr val="124F5C"/>
              </a:solidFill>
              <a:latin typeface="Verdana" panose="020B0604030504040204"/>
              <a:ea typeface="+mn-ea"/>
              <a:cs typeface="Verdana" panose="020B0604030504040204"/>
            </a:endParaRPr>
          </a:p>
          <a:p>
            <a:pPr algn="ctr">
              <a:lnSpc>
                <a:spcPts val="2150"/>
              </a:lnSpc>
              <a:spcBef>
                <a:spcPts val="80"/>
              </a:spcBef>
            </a:pPr>
            <a:endParaRPr lang="en-IN" sz="2400" b="1" spc="-90" dirty="0">
              <a:solidFill>
                <a:srgbClr val="124F5C"/>
              </a:solidFill>
              <a:latin typeface="Verdana" panose="020B0604030504040204"/>
              <a:ea typeface="+mn-ea"/>
              <a:cs typeface="Verdana" panose="020B0604030504040204"/>
            </a:endParaRPr>
          </a:p>
          <a:p>
            <a:pPr algn="ctr">
              <a:lnSpc>
                <a:spcPts val="2150"/>
              </a:lnSpc>
              <a:spcBef>
                <a:spcPts val="80"/>
              </a:spcBef>
            </a:pPr>
            <a:r>
              <a:rPr lang="en-IN" sz="2400" b="1" spc="-90" dirty="0">
                <a:solidFill>
                  <a:srgbClr val="124F5C"/>
                </a:solidFill>
                <a:latin typeface="Verdana" panose="020B0604030504040204"/>
                <a:ea typeface="+mn-ea"/>
                <a:cs typeface="Verdana" panose="020B0604030504040204"/>
              </a:rPr>
              <a:t>M</a:t>
            </a:r>
            <a:r>
              <a:rPr sz="2400" b="1" spc="-90" dirty="0">
                <a:solidFill>
                  <a:srgbClr val="124F5C"/>
                </a:solidFill>
                <a:latin typeface="Verdana" panose="020B0604030504040204"/>
                <a:ea typeface="+mn-ea"/>
                <a:cs typeface="Verdana" panose="020B0604030504040204"/>
              </a:rPr>
              <a:t>anas Nayan Mukherjee and Kunal Kodarlikar</a:t>
            </a:r>
            <a:endParaRPr sz="2400" b="1" spc="-90" dirty="0">
              <a:solidFill>
                <a:srgbClr val="124F5C"/>
              </a:solidFill>
              <a:latin typeface="Verdana" panose="020B0604030504040204"/>
              <a:ea typeface="+mn-ea"/>
              <a:cs typeface="Verdana" panose="020B0604030504040204"/>
            </a:endParaRPr>
          </a:p>
        </p:txBody>
      </p:sp>
      <p:pic>
        <p:nvPicPr>
          <p:cNvPr id="4" name="Picture 3"/>
          <p:cNvPicPr>
            <a:picLocks noChangeAspect="1"/>
          </p:cNvPicPr>
          <p:nvPr/>
        </p:nvPicPr>
        <p:blipFill>
          <a:blip r:embed="rId1"/>
          <a:stretch>
            <a:fillRect/>
          </a:stretch>
        </p:blipFill>
        <p:spPr>
          <a:xfrm>
            <a:off x="1252220" y="2759710"/>
            <a:ext cx="643890" cy="1066165"/>
          </a:xfrm>
          <a:prstGeom prst="rect">
            <a:avLst/>
          </a:prstGeom>
        </p:spPr>
      </p:pic>
      <p:pic>
        <p:nvPicPr>
          <p:cNvPr id="6" name="Picture 5"/>
          <p:cNvPicPr>
            <a:picLocks noChangeAspect="1"/>
          </p:cNvPicPr>
          <p:nvPr/>
        </p:nvPicPr>
        <p:blipFill>
          <a:blip r:embed="rId1"/>
          <a:stretch>
            <a:fillRect/>
          </a:stretch>
        </p:blipFill>
        <p:spPr>
          <a:xfrm>
            <a:off x="7265670" y="2759710"/>
            <a:ext cx="643890" cy="1066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US" altLang="en-IN"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Data Wrangling</a:t>
            </a:r>
            <a:r>
              <a:rPr lang="en-US" altLang="en-IN" b="1">
                <a:solidFill>
                  <a:schemeClr val="accent2"/>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311785" y="1152525"/>
            <a:ext cx="8832850" cy="3990975"/>
          </a:xfrm>
        </p:spPr>
        <p:txBody>
          <a:bodyPr/>
          <a:p>
            <a:r>
              <a:rPr lang="en-US" b="1" spc="-10" dirty="0">
                <a:solidFill>
                  <a:schemeClr val="accent2"/>
                </a:solidFill>
                <a:sym typeface="+mn-ea"/>
              </a:rPr>
              <a:t>                                        </a:t>
            </a:r>
            <a:r>
              <a:rPr sz="2000" b="1" spc="-10" dirty="0">
                <a:solidFill>
                  <a:schemeClr val="accent2"/>
                </a:solidFill>
                <a:sym typeface="+mn-ea"/>
              </a:rPr>
              <a:t>After </a:t>
            </a:r>
            <a:r>
              <a:rPr sz="2000" b="1" spc="-5" dirty="0">
                <a:solidFill>
                  <a:schemeClr val="accent2"/>
                </a:solidFill>
                <a:sym typeface="+mn-ea"/>
              </a:rPr>
              <a:t>removal of</a:t>
            </a:r>
            <a:r>
              <a:rPr sz="2000" b="1" spc="10" dirty="0">
                <a:solidFill>
                  <a:schemeClr val="accent2"/>
                </a:solidFill>
                <a:sym typeface="+mn-ea"/>
              </a:rPr>
              <a:t> </a:t>
            </a:r>
            <a:r>
              <a:rPr sz="2000" b="1" spc="-5" dirty="0">
                <a:solidFill>
                  <a:schemeClr val="accent2"/>
                </a:solidFill>
                <a:sym typeface="+mn-ea"/>
              </a:rPr>
              <a:t>outliers</a:t>
            </a:r>
            <a:endParaRPr>
              <a:solidFill>
                <a:schemeClr val="accent2"/>
              </a:solidFill>
              <a:latin typeface="Arial" panose="020B0604020202020204"/>
              <a:cs typeface="Arial" panose="020B0604020202020204"/>
            </a:endParaRPr>
          </a:p>
          <a:p>
            <a:endParaRPr lang="en-US">
              <a:solidFill>
                <a:schemeClr val="accent2"/>
              </a:solidFill>
              <a:latin typeface="Arial" panose="020B0604020202020204"/>
              <a:cs typeface="Arial" panose="020B0604020202020204"/>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311785" y="2679065"/>
            <a:ext cx="3867785" cy="1605280"/>
          </a:xfrm>
          <a:prstGeom prst="rect">
            <a:avLst/>
          </a:prstGeom>
        </p:spPr>
      </p:pic>
      <p:pic>
        <p:nvPicPr>
          <p:cNvPr id="6" name="Picture 5"/>
          <p:cNvPicPr>
            <a:picLocks noChangeAspect="1"/>
          </p:cNvPicPr>
          <p:nvPr/>
        </p:nvPicPr>
        <p:blipFill>
          <a:blip r:embed="rId2"/>
          <a:stretch>
            <a:fillRect/>
          </a:stretch>
        </p:blipFill>
        <p:spPr>
          <a:xfrm>
            <a:off x="5002530" y="2679065"/>
            <a:ext cx="3555365" cy="1605280"/>
          </a:xfrm>
          <a:prstGeom prst="rect">
            <a:avLst/>
          </a:prstGeom>
        </p:spPr>
      </p:pic>
      <p:sp>
        <p:nvSpPr>
          <p:cNvPr id="7" name="Down Arrow 6"/>
          <p:cNvSpPr/>
          <p:nvPr/>
        </p:nvSpPr>
        <p:spPr>
          <a:xfrm>
            <a:off x="6653530" y="1840865"/>
            <a:ext cx="429895" cy="6451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Down Arrow 7"/>
          <p:cNvSpPr/>
          <p:nvPr/>
        </p:nvSpPr>
        <p:spPr>
          <a:xfrm>
            <a:off x="2030730" y="1840865"/>
            <a:ext cx="429895" cy="6451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rPr>
              <a:t>            </a:t>
            </a:r>
            <a:r>
              <a:rPr lang="en-IN" altLang="en-US" b="1">
                <a:solidFill>
                  <a:schemeClr val="accent2"/>
                </a:solidFill>
              </a:rPr>
              <a:t> </a:t>
            </a:r>
            <a:r>
              <a:rPr lang="en-IN" altLang="en-US">
                <a:solidFill>
                  <a:schemeClr val="accent2"/>
                </a:solidFill>
                <a:sym typeface="Wingdings" panose="05000000000000000000" charset="0"/>
              </a:rPr>
              <a:t></a:t>
            </a:r>
            <a:r>
              <a:rPr lang="en-IN" altLang="en-US" b="1">
                <a:solidFill>
                  <a:schemeClr val="accent2"/>
                </a:solidFill>
              </a:rPr>
              <a:t> Exploratory Data Analysis (EDA)</a:t>
            </a:r>
            <a:r>
              <a:rPr lang="en-US" altLang="en-IN" b="1">
                <a:solidFill>
                  <a:schemeClr val="accent2"/>
                </a:solidFill>
              </a:rPr>
              <a:t> </a:t>
            </a:r>
            <a:r>
              <a:rPr lang="en-IN" altLang="en-US">
                <a:solidFill>
                  <a:schemeClr val="accent2"/>
                </a:solidFill>
                <a:sym typeface="Wingdings" panose="05000000000000000000" charset="0"/>
              </a:rPr>
              <a:t></a:t>
            </a:r>
            <a:endParaRPr lang="en-US" altLang="en-IN" b="1">
              <a:solidFill>
                <a:schemeClr val="accent2"/>
              </a:solidFill>
            </a:endParaRPr>
          </a:p>
        </p:txBody>
      </p:sp>
      <p:sp>
        <p:nvSpPr>
          <p:cNvPr id="3" name="Text Placeholder 2"/>
          <p:cNvSpPr/>
          <p:nvPr>
            <p:ph type="body" idx="1"/>
          </p:nvPr>
        </p:nvSpPr>
        <p:spPr>
          <a:xfrm>
            <a:off x="-635" y="1152525"/>
            <a:ext cx="9145270" cy="3990975"/>
          </a:xfrm>
        </p:spPr>
        <p:txBody>
          <a:bodyPr/>
          <a:p>
            <a:r>
              <a:rPr lang="en-US" b="1">
                <a:solidFill>
                  <a:schemeClr val="accent2"/>
                </a:solidFill>
              </a:rPr>
              <a:t>                                            </a:t>
            </a:r>
            <a:endParaRPr lang="en-US" b="1" u="sng">
              <a:solidFill>
                <a:schemeClr val="accent2"/>
              </a:solidFill>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101600" y="1981200"/>
            <a:ext cx="3676650" cy="2743200"/>
          </a:xfrm>
          <a:prstGeom prst="rect">
            <a:avLst/>
          </a:prstGeom>
        </p:spPr>
      </p:pic>
      <p:sp>
        <p:nvSpPr>
          <p:cNvPr id="8" name="Text Box 7"/>
          <p:cNvSpPr txBox="1"/>
          <p:nvPr/>
        </p:nvSpPr>
        <p:spPr>
          <a:xfrm>
            <a:off x="5036185" y="2089785"/>
            <a:ext cx="4108450" cy="2981960"/>
          </a:xfrm>
          <a:prstGeom prst="rect">
            <a:avLst/>
          </a:prstGeom>
          <a:noFill/>
        </p:spPr>
        <p:txBody>
          <a:bodyPr wrap="square" rtlCol="0">
            <a:spAutoFit/>
          </a:bodyPr>
          <a:p>
            <a:pPr marL="12065" indent="0">
              <a:lnSpc>
                <a:spcPct val="100000"/>
              </a:lnSpc>
              <a:spcBef>
                <a:spcPts val="100"/>
              </a:spcBef>
              <a:buFont typeface="Wingdings" panose="05000000000000000000"/>
              <a:buNone/>
              <a:tabLst>
                <a:tab pos="254000" algn="l"/>
              </a:tabLst>
            </a:pPr>
            <a:r>
              <a:rPr b="1" spc="-5" dirty="0">
                <a:sym typeface="+mn-ea"/>
              </a:rPr>
              <a:t>Our </a:t>
            </a:r>
            <a:r>
              <a:rPr b="1" dirty="0">
                <a:sym typeface="+mn-ea"/>
              </a:rPr>
              <a:t>target </a:t>
            </a:r>
            <a:r>
              <a:rPr b="1" spc="-5" dirty="0">
                <a:sym typeface="+mn-ea"/>
              </a:rPr>
              <a:t>variable has equal number of observations </a:t>
            </a:r>
            <a:r>
              <a:rPr b="1" dirty="0">
                <a:sym typeface="+mn-ea"/>
              </a:rPr>
              <a:t>in each </a:t>
            </a:r>
            <a:r>
              <a:rPr b="1" spc="-10" dirty="0">
                <a:sym typeface="+mn-ea"/>
              </a:rPr>
              <a:t>category. </a:t>
            </a:r>
            <a:endParaRPr b="1" spc="-10" dirty="0">
              <a:sym typeface="+mn-ea"/>
            </a:endParaRPr>
          </a:p>
          <a:p>
            <a:pPr marL="12065" indent="0">
              <a:lnSpc>
                <a:spcPct val="100000"/>
              </a:lnSpc>
              <a:spcBef>
                <a:spcPts val="100"/>
              </a:spcBef>
              <a:buFont typeface="Wingdings" panose="05000000000000000000"/>
              <a:buNone/>
              <a:tabLst>
                <a:tab pos="254000" algn="l"/>
              </a:tabLst>
            </a:pPr>
            <a:endParaRPr b="1" spc="-10" dirty="0">
              <a:sym typeface="+mn-ea"/>
            </a:endParaRPr>
          </a:p>
          <a:p>
            <a:pPr marL="12065" indent="0">
              <a:lnSpc>
                <a:spcPct val="100000"/>
              </a:lnSpc>
              <a:spcBef>
                <a:spcPts val="100"/>
              </a:spcBef>
              <a:buFont typeface="Wingdings" panose="05000000000000000000"/>
              <a:buNone/>
              <a:tabLst>
                <a:tab pos="254000" algn="l"/>
              </a:tabLst>
            </a:pPr>
            <a:r>
              <a:rPr b="1" spc="-5" dirty="0">
                <a:sym typeface="+mn-ea"/>
              </a:rPr>
              <a:t>Target variable </a:t>
            </a:r>
            <a:r>
              <a:rPr b="1" dirty="0">
                <a:sym typeface="+mn-ea"/>
              </a:rPr>
              <a:t>is</a:t>
            </a:r>
            <a:r>
              <a:rPr b="1" spc="-95" dirty="0">
                <a:sym typeface="+mn-ea"/>
              </a:rPr>
              <a:t> </a:t>
            </a:r>
            <a:r>
              <a:rPr b="1" spc="-5" dirty="0">
                <a:sym typeface="+mn-ea"/>
              </a:rPr>
              <a:t>equally</a:t>
            </a:r>
            <a:r>
              <a:rPr lang="en-US" b="1" spc="-5" dirty="0">
                <a:sym typeface="+mn-ea"/>
              </a:rPr>
              <a:t> </a:t>
            </a:r>
            <a:r>
              <a:rPr b="1" spc="-5" dirty="0">
                <a:sym typeface="+mn-ea"/>
              </a:rPr>
              <a:t>distributed</a:t>
            </a:r>
            <a:r>
              <a:rPr lang="en-US" b="1" spc="-5" dirty="0">
                <a:sym typeface="+mn-ea"/>
              </a:rPr>
              <a:t> and we don't have imbalanced target variable. </a:t>
            </a:r>
            <a:endParaRPr lang="en-US" b="1" spc="-5" dirty="0">
              <a:sym typeface="+mn-ea"/>
            </a:endParaRPr>
          </a:p>
          <a:p>
            <a:pPr marL="12065" indent="0">
              <a:lnSpc>
                <a:spcPct val="100000"/>
              </a:lnSpc>
              <a:spcBef>
                <a:spcPts val="100"/>
              </a:spcBef>
              <a:buFont typeface="Wingdings" panose="05000000000000000000"/>
              <a:buNone/>
              <a:tabLst>
                <a:tab pos="254000" algn="l"/>
              </a:tabLst>
            </a:pPr>
            <a:endParaRPr lang="en-US" b="1" spc="-5" dirty="0">
              <a:sym typeface="+mn-ea"/>
            </a:endParaRPr>
          </a:p>
          <a:p>
            <a:pPr marL="12065" indent="0">
              <a:lnSpc>
                <a:spcPct val="100000"/>
              </a:lnSpc>
              <a:spcBef>
                <a:spcPts val="100"/>
              </a:spcBef>
              <a:buFont typeface="Wingdings" panose="05000000000000000000"/>
              <a:buNone/>
              <a:tabLst>
                <a:tab pos="254000" algn="l"/>
              </a:tabLst>
            </a:pPr>
            <a:r>
              <a:rPr lang="en-US" b="1" spc="-5" dirty="0">
                <a:sym typeface="+mn-ea"/>
              </a:rPr>
              <a:t>Accuracy score will be the best evalaution metric for us to select the model.</a:t>
            </a:r>
            <a:endParaRPr lang="en-US" b="1" spc="-5" dirty="0">
              <a:sym typeface="+mn-ea"/>
            </a:endParaRPr>
          </a:p>
          <a:p>
            <a:pPr marL="12065" indent="0">
              <a:lnSpc>
                <a:spcPct val="100000"/>
              </a:lnSpc>
              <a:spcBef>
                <a:spcPts val="100"/>
              </a:spcBef>
              <a:buFont typeface="Wingdings" panose="05000000000000000000"/>
              <a:buNone/>
              <a:tabLst>
                <a:tab pos="254000" algn="l"/>
              </a:tabLst>
            </a:pPr>
            <a:endParaRPr lang="en-US" b="1" spc="-5" dirty="0">
              <a:sym typeface="+mn-ea"/>
            </a:endParaRPr>
          </a:p>
          <a:p>
            <a:pPr marL="12065" indent="0">
              <a:lnSpc>
                <a:spcPct val="100000"/>
              </a:lnSpc>
              <a:spcBef>
                <a:spcPts val="100"/>
              </a:spcBef>
              <a:buFont typeface="Wingdings" panose="05000000000000000000"/>
              <a:buNone/>
              <a:tabLst>
                <a:tab pos="254000" algn="l"/>
              </a:tabLst>
            </a:pPr>
            <a:r>
              <a:rPr lang="en-US" b="1" spc="-5" dirty="0">
                <a:sym typeface="+mn-ea"/>
              </a:rPr>
              <a:t>Thus we don't have to worry about data imbalance and there is no need of oversampling or undersampling.</a:t>
            </a:r>
            <a:endParaRPr lang="en-US" b="1" spc="-5" dirty="0">
              <a:sym typeface="+mn-ea"/>
            </a:endParaRPr>
          </a:p>
          <a:p>
            <a:pPr marL="12065" indent="0">
              <a:lnSpc>
                <a:spcPct val="100000"/>
              </a:lnSpc>
              <a:spcBef>
                <a:spcPts val="100"/>
              </a:spcBef>
              <a:buFont typeface="Wingdings" panose="05000000000000000000"/>
              <a:buNone/>
              <a:tabLst>
                <a:tab pos="254000" algn="l"/>
              </a:tabLst>
            </a:pPr>
            <a:endParaRPr lang="en-US"/>
          </a:p>
        </p:txBody>
      </p:sp>
      <p:sp>
        <p:nvSpPr>
          <p:cNvPr id="9" name="Folded Corner 8"/>
          <p:cNvSpPr/>
          <p:nvPr/>
        </p:nvSpPr>
        <p:spPr>
          <a:xfrm>
            <a:off x="3271520" y="1264285"/>
            <a:ext cx="2070100" cy="495935"/>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sym typeface="+mn-ea"/>
              </a:rPr>
              <a:t>Univariate Analysis</a:t>
            </a:r>
            <a:endParaRPr lang="en-US" sz="1600" b="1">
              <a:solidFill>
                <a:schemeClr val="accent2"/>
              </a:solidFill>
              <a:sym typeface="+mn-ea"/>
            </a:endParaRPr>
          </a:p>
        </p:txBody>
      </p:sp>
      <p:sp>
        <p:nvSpPr>
          <p:cNvPr id="10" name="Left Arrow 9"/>
          <p:cNvSpPr/>
          <p:nvPr/>
        </p:nvSpPr>
        <p:spPr>
          <a:xfrm>
            <a:off x="3916045" y="3062605"/>
            <a:ext cx="781050" cy="35115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Exploratory Data Analysis (EDA)</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2730" cy="3990975"/>
          </a:xfrm>
        </p:spPr>
        <p:txBody>
          <a:bodyPr/>
          <a:p>
            <a:pPr marL="114300" indent="0">
              <a:buNone/>
            </a:pPr>
            <a:endParaRPr lang="en-US">
              <a:solidFill>
                <a:schemeClr val="accent2"/>
              </a:solidFill>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635" y="1857375"/>
            <a:ext cx="6696075" cy="3286125"/>
          </a:xfrm>
          <a:prstGeom prst="rect">
            <a:avLst/>
          </a:prstGeom>
        </p:spPr>
      </p:pic>
      <p:sp>
        <p:nvSpPr>
          <p:cNvPr id="10" name="Text Box 9"/>
          <p:cNvSpPr txBox="1"/>
          <p:nvPr/>
        </p:nvSpPr>
        <p:spPr>
          <a:xfrm>
            <a:off x="6696710" y="1450975"/>
            <a:ext cx="2399030" cy="3692525"/>
          </a:xfrm>
          <a:prstGeom prst="rect">
            <a:avLst/>
          </a:prstGeom>
          <a:noFill/>
        </p:spPr>
        <p:txBody>
          <a:bodyPr wrap="square" rtlCol="0">
            <a:spAutoFit/>
          </a:bodyPr>
          <a:p>
            <a:r>
              <a:rPr lang="en-US" sz="900" b="1"/>
              <a:t>Primary camera i.e pc and front camera fc are positively correlated,</a:t>
            </a:r>
            <a:endParaRPr lang="en-US" sz="900" b="1"/>
          </a:p>
          <a:p>
            <a:r>
              <a:rPr lang="en-US" sz="900" b="1"/>
              <a:t>Sc_h and sc_w are positively correlated,</a:t>
            </a:r>
            <a:endParaRPr lang="en-US" sz="900" b="1"/>
          </a:p>
          <a:p>
            <a:endParaRPr lang="en-US" sz="900" b="1"/>
          </a:p>
          <a:p>
            <a:r>
              <a:rPr lang="en-US" sz="900" b="1"/>
              <a:t>RAM has strong positive correlation with  the Price range and we know that Mobiles  with high RAM are very costly. Thus RAM  increases price range also increase. </a:t>
            </a:r>
            <a:endParaRPr lang="en-US" sz="900" b="1"/>
          </a:p>
          <a:p>
            <a:endParaRPr lang="en-US" sz="900" b="1"/>
          </a:p>
          <a:p>
            <a:r>
              <a:rPr lang="en-US" sz="900" b="1"/>
              <a:t>Battery power also has positive  correlation with the price range. Generally  mobiles having high prices comes with  good battery power.</a:t>
            </a:r>
            <a:endParaRPr lang="en-US" sz="900" b="1"/>
          </a:p>
          <a:p>
            <a:endParaRPr lang="en-US" sz="900" b="1"/>
          </a:p>
          <a:p>
            <a:r>
              <a:rPr lang="en-US" sz="900" b="1"/>
              <a:t>Also px_height and px_width (Pixel  Resolution Height and width) are positively  correlated. Generally High price range  mobiles have good resolutions. </a:t>
            </a:r>
            <a:endParaRPr lang="en-US" sz="900" b="1"/>
          </a:p>
          <a:p>
            <a:endParaRPr lang="en-US" sz="900" b="1"/>
          </a:p>
          <a:p>
            <a:r>
              <a:rPr lang="en-US" sz="900" b="1"/>
              <a:t>Four_g and Three_g are highly positvely  correlated. Nowdays most of the smart  mobiles has both type of options. This  could be the reason that they are  correlated.</a:t>
            </a:r>
            <a:endParaRPr lang="en-US" sz="900" b="1"/>
          </a:p>
        </p:txBody>
      </p:sp>
      <p:sp>
        <p:nvSpPr>
          <p:cNvPr id="11" name="Flowchart: Alternate Process 10"/>
          <p:cNvSpPr/>
          <p:nvPr/>
        </p:nvSpPr>
        <p:spPr>
          <a:xfrm>
            <a:off x="1487170" y="1397635"/>
            <a:ext cx="372300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Bivariate and Univariate Analysis</a:t>
            </a:r>
            <a:endParaRPr lang="en-US" sz="1600" b="1">
              <a:solidFill>
                <a:schemeClr val="accent2"/>
              </a:solidFill>
            </a:endParaRPr>
          </a:p>
        </p:txBody>
      </p:sp>
      <p:sp>
        <p:nvSpPr>
          <p:cNvPr id="12" name="Flowchart: Alternate Process 11"/>
          <p:cNvSpPr/>
          <p:nvPr/>
        </p:nvSpPr>
        <p:spPr>
          <a:xfrm>
            <a:off x="7095490" y="1201420"/>
            <a:ext cx="1459865" cy="24955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sym typeface="+mn-ea"/>
              </a:rPr>
              <a:t>Observations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Exploratory Data Analysis (EDA)</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1" name="Flowchart: Alternate Process 10"/>
          <p:cNvSpPr/>
          <p:nvPr/>
        </p:nvSpPr>
        <p:spPr>
          <a:xfrm>
            <a:off x="1069975" y="1635125"/>
            <a:ext cx="372300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Bivariate and Univariate Analysis</a:t>
            </a:r>
            <a:endParaRPr lang="en-US" sz="1600" b="1">
              <a:solidFill>
                <a:schemeClr val="accent2"/>
              </a:solidFill>
            </a:endParaRPr>
          </a:p>
        </p:txBody>
      </p:sp>
      <p:pic>
        <p:nvPicPr>
          <p:cNvPr id="4" name="Picture 3"/>
          <p:cNvPicPr>
            <a:picLocks noChangeAspect="1"/>
          </p:cNvPicPr>
          <p:nvPr/>
        </p:nvPicPr>
        <p:blipFill>
          <a:blip r:embed="rId1"/>
          <a:stretch>
            <a:fillRect/>
          </a:stretch>
        </p:blipFill>
        <p:spPr>
          <a:xfrm>
            <a:off x="164465" y="2143760"/>
            <a:ext cx="5067300" cy="2678430"/>
          </a:xfrm>
          <a:prstGeom prst="rect">
            <a:avLst/>
          </a:prstGeom>
        </p:spPr>
      </p:pic>
      <p:sp>
        <p:nvSpPr>
          <p:cNvPr id="12" name="Flowchart: Alternate Process 11"/>
          <p:cNvSpPr/>
          <p:nvPr/>
        </p:nvSpPr>
        <p:spPr>
          <a:xfrm>
            <a:off x="6677025" y="1635125"/>
            <a:ext cx="1459865" cy="24955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sym typeface="+mn-ea"/>
              </a:rPr>
              <a:t>Observations</a:t>
            </a:r>
            <a:endParaRPr lang="en-US"/>
          </a:p>
        </p:txBody>
      </p:sp>
      <p:sp>
        <p:nvSpPr>
          <p:cNvPr id="6" name="Text Box 5"/>
          <p:cNvSpPr txBox="1"/>
          <p:nvPr/>
        </p:nvSpPr>
        <p:spPr>
          <a:xfrm>
            <a:off x="6183630" y="2172335"/>
            <a:ext cx="2648585" cy="2707005"/>
          </a:xfrm>
          <a:prstGeom prst="rect">
            <a:avLst/>
          </a:prstGeom>
          <a:noFill/>
        </p:spPr>
        <p:txBody>
          <a:bodyPr wrap="square" rtlCol="0">
            <a:spAutoFit/>
          </a:bodyPr>
          <a:p>
            <a:r>
              <a:rPr lang="en-US" sz="1000" b="1"/>
              <a:t>Mobiles having RAM more than 3000MB falls under Very high cost category.As RAM increases price range also increases.</a:t>
            </a:r>
            <a:endParaRPr lang="en-US" sz="1000" b="1"/>
          </a:p>
          <a:p>
            <a:endParaRPr lang="en-US" sz="1000" b="1"/>
          </a:p>
          <a:p>
            <a:r>
              <a:rPr lang="en-US" sz="1000" b="1"/>
              <a:t>Mobiles having RAM less than 1000 MB falls under low cost category.</a:t>
            </a:r>
            <a:endParaRPr lang="en-US" sz="1000" b="1"/>
          </a:p>
          <a:p>
            <a:endParaRPr lang="en-US" sz="1000" b="1"/>
          </a:p>
          <a:p>
            <a:r>
              <a:rPr lang="en-US" sz="1000" b="1"/>
              <a:t>Mobiles with battery power more than 1300 mAh has very high cost. And Mobiles with battery power between 1200 and 1300 mAH falls under medium and high cost category.</a:t>
            </a:r>
            <a:endParaRPr lang="en-US" sz="1000" b="1"/>
          </a:p>
          <a:p>
            <a:endParaRPr lang="en-US" sz="1000" b="1"/>
          </a:p>
          <a:p>
            <a:r>
              <a:rPr lang="en-US" sz="1000" b="1"/>
              <a:t>Mobiles with more than 700 pixel height and width more than 1300 has very high cost.</a:t>
            </a:r>
            <a:endParaRPr lang="en-US" sz="1000" b="1"/>
          </a:p>
        </p:txBody>
      </p:sp>
      <p:sp>
        <p:nvSpPr>
          <p:cNvPr id="7" name="Left Arrow 6"/>
          <p:cNvSpPr/>
          <p:nvPr/>
        </p:nvSpPr>
        <p:spPr>
          <a:xfrm>
            <a:off x="5535930" y="3378200"/>
            <a:ext cx="588645" cy="29464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accent2"/>
                </a:solidFill>
                <a:sym typeface="+mn-ea"/>
              </a:rPr>
              <a:t> Exploratory Data Analysis (EDA)</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2730" cy="3990975"/>
          </a:xfrm>
        </p:spPr>
        <p:txBody>
          <a:bodyPr/>
          <a:p>
            <a:endParaRPr lang="en-US">
              <a:solidFill>
                <a:schemeClr val="accent2"/>
              </a:solidFill>
            </a:endParaRPr>
          </a:p>
        </p:txBody>
      </p:sp>
      <p:sp>
        <p:nvSpPr>
          <p:cNvPr id="5" name="Frame 4"/>
          <p:cNvSpPr/>
          <p:nvPr/>
        </p:nvSpPr>
        <p:spPr>
          <a:xfrm>
            <a:off x="310515" y="452120"/>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1" name="Flowchart: Alternate Process 10"/>
          <p:cNvSpPr/>
          <p:nvPr/>
        </p:nvSpPr>
        <p:spPr>
          <a:xfrm>
            <a:off x="401955" y="1341120"/>
            <a:ext cx="372300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Bivariate and Univariate Analysis</a:t>
            </a:r>
            <a:endParaRPr lang="en-US" sz="1600" b="1">
              <a:solidFill>
                <a:schemeClr val="accent2"/>
              </a:solidFill>
            </a:endParaRPr>
          </a:p>
        </p:txBody>
      </p:sp>
      <p:pic>
        <p:nvPicPr>
          <p:cNvPr id="4" name="Picture 3"/>
          <p:cNvPicPr>
            <a:picLocks noChangeAspect="1"/>
          </p:cNvPicPr>
          <p:nvPr/>
        </p:nvPicPr>
        <p:blipFill>
          <a:blip r:embed="rId1"/>
          <a:stretch>
            <a:fillRect/>
          </a:stretch>
        </p:blipFill>
        <p:spPr>
          <a:xfrm>
            <a:off x="635" y="1880235"/>
            <a:ext cx="4752975" cy="3009900"/>
          </a:xfrm>
          <a:prstGeom prst="rect">
            <a:avLst/>
          </a:prstGeom>
        </p:spPr>
      </p:pic>
      <p:sp>
        <p:nvSpPr>
          <p:cNvPr id="12" name="Flowchart: Alternate Process 11"/>
          <p:cNvSpPr/>
          <p:nvPr/>
        </p:nvSpPr>
        <p:spPr>
          <a:xfrm>
            <a:off x="6598285" y="1680845"/>
            <a:ext cx="1459865" cy="24955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sym typeface="+mn-ea"/>
              </a:rPr>
              <a:t>Observations</a:t>
            </a:r>
            <a:endParaRPr lang="en-US"/>
          </a:p>
        </p:txBody>
      </p:sp>
      <p:sp>
        <p:nvSpPr>
          <p:cNvPr id="6" name="Text Box 5"/>
          <p:cNvSpPr txBox="1"/>
          <p:nvPr/>
        </p:nvSpPr>
        <p:spPr>
          <a:xfrm>
            <a:off x="6114415" y="2593340"/>
            <a:ext cx="2636520" cy="1383665"/>
          </a:xfrm>
          <a:prstGeom prst="rect">
            <a:avLst/>
          </a:prstGeom>
          <a:noFill/>
        </p:spPr>
        <p:txBody>
          <a:bodyPr wrap="square" rtlCol="0">
            <a:spAutoFit/>
          </a:bodyPr>
          <a:p>
            <a:r>
              <a:rPr b="1" spc="-5" dirty="0">
                <a:sym typeface="+mn-ea"/>
              </a:rPr>
              <a:t>Each </a:t>
            </a:r>
            <a:r>
              <a:rPr b="1" dirty="0">
                <a:sym typeface="+mn-ea"/>
              </a:rPr>
              <a:t>price </a:t>
            </a:r>
            <a:r>
              <a:rPr b="1" spc="-5" dirty="0">
                <a:sym typeface="+mn-ea"/>
              </a:rPr>
              <a:t>range category has equal number </a:t>
            </a:r>
            <a:r>
              <a:rPr b="1" dirty="0">
                <a:sym typeface="+mn-ea"/>
              </a:rPr>
              <a:t>of </a:t>
            </a:r>
            <a:r>
              <a:rPr b="1" spc="-5" dirty="0">
                <a:sym typeface="+mn-ea"/>
              </a:rPr>
              <a:t>mobiles phones having both supporting and </a:t>
            </a:r>
            <a:r>
              <a:rPr b="1" dirty="0">
                <a:sym typeface="+mn-ea"/>
              </a:rPr>
              <a:t>non </a:t>
            </a:r>
            <a:r>
              <a:rPr b="1" spc="-5" dirty="0">
                <a:sym typeface="+mn-ea"/>
              </a:rPr>
              <a:t>supporting  specifications.</a:t>
            </a:r>
            <a:endParaRPr>
              <a:latin typeface="Arial" panose="020B0604020202020204"/>
              <a:cs typeface="Arial" panose="020B0604020202020204"/>
            </a:endParaRPr>
          </a:p>
          <a:p>
            <a:endParaRPr lang="en-US"/>
          </a:p>
        </p:txBody>
      </p:sp>
      <p:sp>
        <p:nvSpPr>
          <p:cNvPr id="7" name="Left Arrow 6"/>
          <p:cNvSpPr/>
          <p:nvPr/>
        </p:nvSpPr>
        <p:spPr>
          <a:xfrm>
            <a:off x="5265420" y="3109595"/>
            <a:ext cx="656590" cy="35115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IN" altLang="en-US" b="1">
                <a:solidFill>
                  <a:schemeClr val="accent2"/>
                </a:solidFill>
                <a:sym typeface="+mn-ea"/>
              </a:rPr>
              <a:t>Exploratory Data Analysis (EDA)</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1" name="Flowchart: Alternate Process 10"/>
          <p:cNvSpPr/>
          <p:nvPr/>
        </p:nvSpPr>
        <p:spPr>
          <a:xfrm>
            <a:off x="401955" y="1341120"/>
            <a:ext cx="372300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Bivariate and Univariate Analysis</a:t>
            </a:r>
            <a:endParaRPr lang="en-US" sz="1600" b="1">
              <a:solidFill>
                <a:schemeClr val="accent2"/>
              </a:solidFill>
            </a:endParaRPr>
          </a:p>
        </p:txBody>
      </p:sp>
      <p:pic>
        <p:nvPicPr>
          <p:cNvPr id="4" name="Picture 3"/>
          <p:cNvPicPr>
            <a:picLocks noChangeAspect="1"/>
          </p:cNvPicPr>
          <p:nvPr/>
        </p:nvPicPr>
        <p:blipFill>
          <a:blip r:embed="rId1"/>
          <a:stretch>
            <a:fillRect/>
          </a:stretch>
        </p:blipFill>
        <p:spPr>
          <a:xfrm>
            <a:off x="192405" y="1894205"/>
            <a:ext cx="4752975" cy="3136265"/>
          </a:xfrm>
          <a:prstGeom prst="rect">
            <a:avLst/>
          </a:prstGeom>
        </p:spPr>
      </p:pic>
      <p:sp>
        <p:nvSpPr>
          <p:cNvPr id="12" name="Flowchart: Alternate Process 11"/>
          <p:cNvSpPr/>
          <p:nvPr/>
        </p:nvSpPr>
        <p:spPr>
          <a:xfrm>
            <a:off x="6836410" y="1644650"/>
            <a:ext cx="1459865" cy="24955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sym typeface="+mn-ea"/>
              </a:rPr>
              <a:t>Observations</a:t>
            </a:r>
            <a:endParaRPr lang="en-US"/>
          </a:p>
        </p:txBody>
      </p:sp>
      <p:sp>
        <p:nvSpPr>
          <p:cNvPr id="6" name="Text Box 5"/>
          <p:cNvSpPr txBox="1"/>
          <p:nvPr/>
        </p:nvSpPr>
        <p:spPr>
          <a:xfrm>
            <a:off x="6577330" y="2122170"/>
            <a:ext cx="2331085" cy="2306955"/>
          </a:xfrm>
          <a:prstGeom prst="rect">
            <a:avLst/>
          </a:prstGeom>
          <a:noFill/>
        </p:spPr>
        <p:txBody>
          <a:bodyPr wrap="square" rtlCol="0">
            <a:spAutoFit/>
          </a:bodyPr>
          <a:p>
            <a:r>
              <a:rPr lang="en-US" sz="1200" b="1"/>
              <a:t>There are very few mobiles in price range 0 and 1 with lesser no of cores.</a:t>
            </a:r>
            <a:endParaRPr lang="en-US" sz="1200" b="1"/>
          </a:p>
          <a:p>
            <a:endParaRPr lang="en-US" sz="1200" b="1"/>
          </a:p>
          <a:p>
            <a:r>
              <a:rPr lang="en-US" sz="1200" b="1"/>
              <a:t>Most of the mobiles in price range 2 and 3 are with high no of cores.</a:t>
            </a:r>
            <a:endParaRPr lang="en-US" sz="1200" b="1"/>
          </a:p>
          <a:p>
            <a:endParaRPr lang="en-US" sz="1200" b="1"/>
          </a:p>
          <a:p>
            <a:r>
              <a:rPr lang="en-US" sz="1200" b="1"/>
              <a:t>Number of phones with less thickness is high and count of phones with high thickness is low</a:t>
            </a:r>
            <a:endParaRPr lang="en-US" sz="1200" b="1"/>
          </a:p>
        </p:txBody>
      </p:sp>
      <p:sp>
        <p:nvSpPr>
          <p:cNvPr id="7" name="Left Arrow 6"/>
          <p:cNvSpPr/>
          <p:nvPr/>
        </p:nvSpPr>
        <p:spPr>
          <a:xfrm>
            <a:off x="5433060" y="2972435"/>
            <a:ext cx="656590" cy="35115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Exploratory Data Analysis (EDA)</a:t>
            </a:r>
            <a:r>
              <a:rPr lang="en-US" altLang="en-IN" b="1">
                <a:solidFill>
                  <a:schemeClr val="accent2"/>
                </a:solidFill>
                <a:sym typeface="+mn-ea"/>
              </a:rPr>
              <a:t> </a:t>
            </a:r>
            <a:r>
              <a:rPr lang="en-IN" altLang="en-US">
                <a:solidFill>
                  <a:schemeClr val="accent2"/>
                </a:solidFill>
                <a:sym typeface="Wingdings" panose="05000000000000000000" charset="0"/>
              </a:rPr>
              <a:t></a:t>
            </a:r>
            <a:endParaRPr lang="en-US" altLang="en-IN" b="1">
              <a:solidFill>
                <a:schemeClr val="accent2"/>
              </a:solidFill>
              <a:sym typeface="+mn-ea"/>
            </a:endParaRPr>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1" name="Flowchart: Alternate Process 10"/>
          <p:cNvSpPr/>
          <p:nvPr/>
        </p:nvSpPr>
        <p:spPr>
          <a:xfrm>
            <a:off x="2522855" y="1219200"/>
            <a:ext cx="449262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Bivariate and Univariate Analysis</a:t>
            </a:r>
            <a:endParaRPr lang="en-US" sz="1600" b="1">
              <a:solidFill>
                <a:schemeClr val="accent2"/>
              </a:solidFill>
            </a:endParaRPr>
          </a:p>
        </p:txBody>
      </p:sp>
      <p:sp>
        <p:nvSpPr>
          <p:cNvPr id="4" name="Flowchart: Alternate Process 3"/>
          <p:cNvSpPr/>
          <p:nvPr/>
        </p:nvSpPr>
        <p:spPr>
          <a:xfrm>
            <a:off x="2898775" y="1760220"/>
            <a:ext cx="372300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rPr>
              <a:t>Different trends of price range v/s other features</a:t>
            </a:r>
            <a:endParaRPr lang="en-US" sz="1200" b="1">
              <a:solidFill>
                <a:schemeClr val="accent2"/>
              </a:solidFill>
            </a:endParaRPr>
          </a:p>
        </p:txBody>
      </p:sp>
      <p:sp>
        <p:nvSpPr>
          <p:cNvPr id="6" name="object 3"/>
          <p:cNvSpPr/>
          <p:nvPr/>
        </p:nvSpPr>
        <p:spPr>
          <a:xfrm>
            <a:off x="773430" y="2583815"/>
            <a:ext cx="1749425" cy="653415"/>
          </a:xfrm>
          <a:prstGeom prst="rect">
            <a:avLst/>
          </a:prstGeom>
          <a:blipFill>
            <a:blip r:embed="rId1" cstate="print"/>
            <a:stretch>
              <a:fillRect/>
            </a:stretch>
          </a:blipFill>
        </p:spPr>
        <p:txBody>
          <a:bodyPr wrap="square" lIns="0" tIns="0" rIns="0" bIns="0" rtlCol="0"/>
          <a:p/>
        </p:txBody>
      </p:sp>
      <p:sp>
        <p:nvSpPr>
          <p:cNvPr id="7" name="object 4"/>
          <p:cNvSpPr/>
          <p:nvPr/>
        </p:nvSpPr>
        <p:spPr>
          <a:xfrm>
            <a:off x="3722370" y="2601595"/>
            <a:ext cx="1744345" cy="659130"/>
          </a:xfrm>
          <a:prstGeom prst="rect">
            <a:avLst/>
          </a:prstGeom>
          <a:blipFill>
            <a:blip r:embed="rId2" cstate="print"/>
            <a:stretch>
              <a:fillRect/>
            </a:stretch>
          </a:blipFill>
        </p:spPr>
        <p:txBody>
          <a:bodyPr wrap="square" lIns="0" tIns="0" rIns="0" bIns="0" rtlCol="0"/>
          <a:p/>
        </p:txBody>
      </p:sp>
      <p:sp>
        <p:nvSpPr>
          <p:cNvPr id="13" name="object 13"/>
          <p:cNvSpPr/>
          <p:nvPr/>
        </p:nvSpPr>
        <p:spPr>
          <a:xfrm>
            <a:off x="773430" y="3403600"/>
            <a:ext cx="1750060" cy="774065"/>
          </a:xfrm>
          <a:prstGeom prst="rect">
            <a:avLst/>
          </a:prstGeom>
          <a:blipFill>
            <a:blip r:embed="rId3" cstate="print"/>
            <a:stretch>
              <a:fillRect/>
            </a:stretch>
          </a:blipFill>
        </p:spPr>
        <p:txBody>
          <a:bodyPr wrap="square" lIns="0" tIns="0" rIns="0" bIns="0" rtlCol="0"/>
          <a:p/>
        </p:txBody>
      </p:sp>
      <p:sp>
        <p:nvSpPr>
          <p:cNvPr id="14" name="object 14"/>
          <p:cNvSpPr/>
          <p:nvPr/>
        </p:nvSpPr>
        <p:spPr>
          <a:xfrm>
            <a:off x="3785870" y="3351530"/>
            <a:ext cx="1680845" cy="782320"/>
          </a:xfrm>
          <a:prstGeom prst="rect">
            <a:avLst/>
          </a:prstGeom>
          <a:blipFill>
            <a:blip r:embed="rId4" cstate="print"/>
            <a:stretch>
              <a:fillRect/>
            </a:stretch>
          </a:blipFill>
        </p:spPr>
        <p:txBody>
          <a:bodyPr wrap="square" lIns="0" tIns="0" rIns="0" bIns="0" rtlCol="0"/>
          <a:p/>
        </p:txBody>
      </p:sp>
      <p:sp>
        <p:nvSpPr>
          <p:cNvPr id="15" name="object 15"/>
          <p:cNvSpPr/>
          <p:nvPr/>
        </p:nvSpPr>
        <p:spPr>
          <a:xfrm>
            <a:off x="732790" y="4344035"/>
            <a:ext cx="1790700" cy="772795"/>
          </a:xfrm>
          <a:prstGeom prst="rect">
            <a:avLst/>
          </a:prstGeom>
          <a:blipFill>
            <a:blip r:embed="rId5" cstate="print"/>
            <a:stretch>
              <a:fillRect/>
            </a:stretch>
          </a:blipFill>
        </p:spPr>
        <p:txBody>
          <a:bodyPr wrap="square" lIns="0" tIns="0" rIns="0" bIns="0" rtlCol="0"/>
          <a:p/>
        </p:txBody>
      </p:sp>
      <p:sp>
        <p:nvSpPr>
          <p:cNvPr id="16" name="object 16"/>
          <p:cNvSpPr/>
          <p:nvPr/>
        </p:nvSpPr>
        <p:spPr>
          <a:xfrm>
            <a:off x="3724910" y="4303395"/>
            <a:ext cx="1741170" cy="800100"/>
          </a:xfrm>
          <a:prstGeom prst="rect">
            <a:avLst/>
          </a:prstGeom>
          <a:blipFill>
            <a:blip r:embed="rId6" cstate="print"/>
            <a:stretch>
              <a:fillRect/>
            </a:stretch>
          </a:blipFill>
        </p:spPr>
        <p:txBody>
          <a:bodyPr wrap="square" lIns="0" tIns="0" rIns="0" bIns="0" rtlCol="0"/>
          <a:p/>
        </p:txBody>
      </p:sp>
      <p:pic>
        <p:nvPicPr>
          <p:cNvPr id="8" name="Picture 7"/>
          <p:cNvPicPr>
            <a:picLocks noChangeAspect="1"/>
          </p:cNvPicPr>
          <p:nvPr/>
        </p:nvPicPr>
        <p:blipFill>
          <a:blip r:embed="rId7"/>
          <a:stretch>
            <a:fillRect/>
          </a:stretch>
        </p:blipFill>
        <p:spPr>
          <a:xfrm>
            <a:off x="6621780" y="2601595"/>
            <a:ext cx="1781810" cy="778510"/>
          </a:xfrm>
          <a:prstGeom prst="rect">
            <a:avLst/>
          </a:prstGeom>
        </p:spPr>
      </p:pic>
      <p:sp>
        <p:nvSpPr>
          <p:cNvPr id="9" name="object 11"/>
          <p:cNvSpPr/>
          <p:nvPr/>
        </p:nvSpPr>
        <p:spPr>
          <a:xfrm>
            <a:off x="6530975" y="3403600"/>
            <a:ext cx="1871980" cy="871220"/>
          </a:xfrm>
          <a:prstGeom prst="rect">
            <a:avLst/>
          </a:prstGeom>
          <a:blipFill>
            <a:blip r:embed="rId8" cstate="print"/>
            <a:stretch>
              <a:fillRect/>
            </a:stretch>
          </a:blipFill>
        </p:spPr>
        <p:txBody>
          <a:bodyPr wrap="square" lIns="0" tIns="0" rIns="0" bIns="0" rtlCol="0"/>
          <a:p/>
        </p:txBody>
      </p:sp>
      <p:sp>
        <p:nvSpPr>
          <p:cNvPr id="12" name="object 12"/>
          <p:cNvSpPr/>
          <p:nvPr/>
        </p:nvSpPr>
        <p:spPr>
          <a:xfrm>
            <a:off x="6530975" y="4298315"/>
            <a:ext cx="1872615" cy="817880"/>
          </a:xfrm>
          <a:prstGeom prst="rect">
            <a:avLst/>
          </a:prstGeom>
          <a:blipFill>
            <a:blip r:embed="rId9" cstate="print"/>
            <a:stretch>
              <a:fillRect/>
            </a:stretch>
          </a:blipFill>
        </p:spPr>
        <p:txBody>
          <a:bodyPr wrap="square" lIns="0" tIns="0" rIns="0" bIns="0" rtlCol="0"/>
          <a:p/>
        </p:txBody>
      </p:sp>
      <p:sp>
        <p:nvSpPr>
          <p:cNvPr id="10" name="Curved Right Arrow 9"/>
          <p:cNvSpPr/>
          <p:nvPr/>
        </p:nvSpPr>
        <p:spPr>
          <a:xfrm>
            <a:off x="93980" y="2359660"/>
            <a:ext cx="407035" cy="90551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7" name="Curved Left Arrow 16"/>
          <p:cNvSpPr/>
          <p:nvPr/>
        </p:nvSpPr>
        <p:spPr>
          <a:xfrm>
            <a:off x="8547735" y="2252980"/>
            <a:ext cx="429895" cy="98425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b="1">
                <a:solidFill>
                  <a:schemeClr val="accent2"/>
                </a:solidFill>
                <a:sym typeface="+mn-ea"/>
              </a:rPr>
              <a:t> Exploratory Data Analysis (EDA)</a:t>
            </a:r>
            <a:br>
              <a:rPr lang="en-US"/>
            </a:b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1" name="Flowchart: Alternate Process 10"/>
          <p:cNvSpPr/>
          <p:nvPr/>
        </p:nvSpPr>
        <p:spPr>
          <a:xfrm>
            <a:off x="2522855" y="1219200"/>
            <a:ext cx="449262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Bivariate and Univariate Analysis</a:t>
            </a:r>
            <a:endParaRPr lang="en-US" sz="1600" b="1">
              <a:solidFill>
                <a:schemeClr val="accent2"/>
              </a:solidFill>
            </a:endParaRPr>
          </a:p>
        </p:txBody>
      </p:sp>
      <p:sp>
        <p:nvSpPr>
          <p:cNvPr id="4" name="Flowchart: Alternate Process 3"/>
          <p:cNvSpPr/>
          <p:nvPr/>
        </p:nvSpPr>
        <p:spPr>
          <a:xfrm>
            <a:off x="2898775" y="1760220"/>
            <a:ext cx="372300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rPr>
              <a:t>Different trends of price range v/s other features</a:t>
            </a:r>
            <a:endParaRPr lang="en-US" sz="1200" b="1">
              <a:solidFill>
                <a:schemeClr val="accent2"/>
              </a:solidFill>
            </a:endParaRPr>
          </a:p>
        </p:txBody>
      </p:sp>
      <p:sp>
        <p:nvSpPr>
          <p:cNvPr id="6" name="object 3"/>
          <p:cNvSpPr/>
          <p:nvPr/>
        </p:nvSpPr>
        <p:spPr>
          <a:xfrm>
            <a:off x="704013" y="2300941"/>
            <a:ext cx="2194786" cy="1298197"/>
          </a:xfrm>
          <a:prstGeom prst="rect">
            <a:avLst/>
          </a:prstGeom>
          <a:blipFill>
            <a:blip r:embed="rId1" cstate="print"/>
            <a:stretch>
              <a:fillRect/>
            </a:stretch>
          </a:blipFill>
        </p:spPr>
        <p:txBody>
          <a:bodyPr wrap="square" lIns="0" tIns="0" rIns="0" bIns="0" rtlCol="0"/>
          <a:p/>
        </p:txBody>
      </p:sp>
      <p:sp>
        <p:nvSpPr>
          <p:cNvPr id="7" name="object 4"/>
          <p:cNvSpPr/>
          <p:nvPr/>
        </p:nvSpPr>
        <p:spPr>
          <a:xfrm>
            <a:off x="3271155" y="2347577"/>
            <a:ext cx="2215355" cy="1317245"/>
          </a:xfrm>
          <a:prstGeom prst="rect">
            <a:avLst/>
          </a:prstGeom>
          <a:blipFill>
            <a:blip r:embed="rId2" cstate="print"/>
            <a:stretch>
              <a:fillRect/>
            </a:stretch>
          </a:blipFill>
        </p:spPr>
        <p:txBody>
          <a:bodyPr wrap="square" lIns="0" tIns="0" rIns="0" bIns="0" rtlCol="0"/>
          <a:p/>
        </p:txBody>
      </p:sp>
      <p:sp>
        <p:nvSpPr>
          <p:cNvPr id="8" name="object 5"/>
          <p:cNvSpPr/>
          <p:nvPr/>
        </p:nvSpPr>
        <p:spPr>
          <a:xfrm>
            <a:off x="5823067" y="2300993"/>
            <a:ext cx="2257960" cy="1342154"/>
          </a:xfrm>
          <a:prstGeom prst="rect">
            <a:avLst/>
          </a:prstGeom>
          <a:blipFill>
            <a:blip r:embed="rId3" cstate="print"/>
            <a:stretch>
              <a:fillRect/>
            </a:stretch>
          </a:blipFill>
        </p:spPr>
        <p:txBody>
          <a:bodyPr wrap="square" lIns="0" tIns="0" rIns="0" bIns="0" rtlCol="0"/>
          <a:p/>
        </p:txBody>
      </p:sp>
      <p:sp>
        <p:nvSpPr>
          <p:cNvPr id="9" name="object 6"/>
          <p:cNvSpPr/>
          <p:nvPr/>
        </p:nvSpPr>
        <p:spPr>
          <a:xfrm>
            <a:off x="1947899" y="3740030"/>
            <a:ext cx="2205133" cy="1342154"/>
          </a:xfrm>
          <a:prstGeom prst="rect">
            <a:avLst/>
          </a:prstGeom>
          <a:blipFill>
            <a:blip r:embed="rId4" cstate="print"/>
            <a:stretch>
              <a:fillRect/>
            </a:stretch>
          </a:blipFill>
        </p:spPr>
        <p:txBody>
          <a:bodyPr wrap="square" lIns="0" tIns="0" rIns="0" bIns="0" rtlCol="0"/>
          <a:p/>
        </p:txBody>
      </p:sp>
      <p:sp>
        <p:nvSpPr>
          <p:cNvPr id="10" name="object 7"/>
          <p:cNvSpPr/>
          <p:nvPr/>
        </p:nvSpPr>
        <p:spPr>
          <a:xfrm>
            <a:off x="5282347" y="3781443"/>
            <a:ext cx="2225553" cy="1301127"/>
          </a:xfrm>
          <a:prstGeom prst="rect">
            <a:avLst/>
          </a:prstGeom>
          <a:blipFill>
            <a:blip r:embed="rId5" cstate="print"/>
            <a:stretch>
              <a:fillRect/>
            </a:stretch>
          </a:blipFill>
        </p:spPr>
        <p:txBody>
          <a:bodyPr wrap="square" lIns="0" tIns="0" rIns="0" bIns="0" rtlCol="0"/>
          <a:p/>
        </p:txBody>
      </p:sp>
      <p:sp>
        <p:nvSpPr>
          <p:cNvPr id="12" name="Curved Right Arrow 11"/>
          <p:cNvSpPr/>
          <p:nvPr/>
        </p:nvSpPr>
        <p:spPr>
          <a:xfrm>
            <a:off x="93980" y="2359660"/>
            <a:ext cx="407035" cy="90551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7" name="Curved Left Arrow 16"/>
          <p:cNvSpPr/>
          <p:nvPr/>
        </p:nvSpPr>
        <p:spPr>
          <a:xfrm>
            <a:off x="8547735" y="2252980"/>
            <a:ext cx="429895" cy="98425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IN" altLang="en-US" b="1">
                <a:solidFill>
                  <a:schemeClr val="accent2"/>
                </a:solidFill>
                <a:sym typeface="+mn-ea"/>
              </a:rPr>
              <a:t>Exploratory Data Analysis (EDA)</a:t>
            </a:r>
            <a:r>
              <a:rPr lang="en-US" altLang="en-IN" b="1">
                <a:solidFill>
                  <a:schemeClr val="accent2"/>
                </a:solidFill>
                <a:sym typeface="+mn-ea"/>
              </a:rPr>
              <a:t> </a:t>
            </a:r>
            <a:r>
              <a:rPr lang="en-IN" altLang="en-US">
                <a:solidFill>
                  <a:schemeClr val="accent2"/>
                </a:solidFill>
                <a:sym typeface="Wingdings" panose="05000000000000000000" charset="0"/>
              </a:rPr>
              <a:t></a:t>
            </a:r>
            <a:br>
              <a:rPr lang="en-US"/>
            </a:b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1" name="Flowchart: Alternate Process 10"/>
          <p:cNvSpPr/>
          <p:nvPr/>
        </p:nvSpPr>
        <p:spPr>
          <a:xfrm>
            <a:off x="2522855" y="1219200"/>
            <a:ext cx="4492625" cy="33972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Bivariate and Univariate Analysis</a:t>
            </a:r>
            <a:endParaRPr lang="en-US" sz="1600" b="1">
              <a:solidFill>
                <a:schemeClr val="accent2"/>
              </a:solidFill>
            </a:endParaRPr>
          </a:p>
        </p:txBody>
      </p:sp>
      <p:sp>
        <p:nvSpPr>
          <p:cNvPr id="12" name="Flowchart: Alternate Process 11"/>
          <p:cNvSpPr/>
          <p:nvPr/>
        </p:nvSpPr>
        <p:spPr>
          <a:xfrm>
            <a:off x="7117715" y="1823720"/>
            <a:ext cx="1459865" cy="249555"/>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sym typeface="+mn-ea"/>
              </a:rPr>
              <a:t>Observations</a:t>
            </a:r>
            <a:endParaRPr lang="en-US"/>
          </a:p>
        </p:txBody>
      </p:sp>
      <p:sp>
        <p:nvSpPr>
          <p:cNvPr id="6" name="object 3"/>
          <p:cNvSpPr/>
          <p:nvPr/>
        </p:nvSpPr>
        <p:spPr>
          <a:xfrm>
            <a:off x="0" y="2469515"/>
            <a:ext cx="2850515" cy="2049145"/>
          </a:xfrm>
          <a:prstGeom prst="rect">
            <a:avLst/>
          </a:prstGeom>
          <a:blipFill>
            <a:blip r:embed="rId1" cstate="print"/>
            <a:stretch>
              <a:fillRect/>
            </a:stretch>
          </a:blipFill>
        </p:spPr>
        <p:txBody>
          <a:bodyPr wrap="square" lIns="0" tIns="0" rIns="0" bIns="0" rtlCol="0"/>
          <a:p/>
        </p:txBody>
      </p:sp>
      <p:sp>
        <p:nvSpPr>
          <p:cNvPr id="7" name="object 4"/>
          <p:cNvSpPr/>
          <p:nvPr/>
        </p:nvSpPr>
        <p:spPr>
          <a:xfrm>
            <a:off x="3035935" y="2402205"/>
            <a:ext cx="3058795" cy="2116455"/>
          </a:xfrm>
          <a:prstGeom prst="rect">
            <a:avLst/>
          </a:prstGeom>
          <a:blipFill>
            <a:blip r:embed="rId2" cstate="print"/>
            <a:stretch>
              <a:fillRect/>
            </a:stretch>
          </a:blipFill>
        </p:spPr>
        <p:txBody>
          <a:bodyPr wrap="square" lIns="0" tIns="0" rIns="0" bIns="0" rtlCol="0"/>
          <a:p/>
        </p:txBody>
      </p:sp>
      <p:sp>
        <p:nvSpPr>
          <p:cNvPr id="8" name="Text Box 7"/>
          <p:cNvSpPr txBox="1"/>
          <p:nvPr/>
        </p:nvSpPr>
        <p:spPr>
          <a:xfrm>
            <a:off x="7087870" y="2393950"/>
            <a:ext cx="1901190" cy="2461260"/>
          </a:xfrm>
          <a:prstGeom prst="rect">
            <a:avLst/>
          </a:prstGeom>
          <a:noFill/>
        </p:spPr>
        <p:txBody>
          <a:bodyPr wrap="square" rtlCol="0">
            <a:spAutoFit/>
          </a:bodyPr>
          <a:p>
            <a:r>
              <a:rPr b="1" spc="-5" dirty="0">
                <a:sym typeface="+mn-ea"/>
              </a:rPr>
              <a:t>Count of </a:t>
            </a:r>
            <a:r>
              <a:rPr b="1" dirty="0">
                <a:sym typeface="+mn-ea"/>
              </a:rPr>
              <a:t>mobiles </a:t>
            </a:r>
            <a:r>
              <a:rPr b="1" spc="5" dirty="0">
                <a:sym typeface="+mn-ea"/>
              </a:rPr>
              <a:t>with </a:t>
            </a:r>
            <a:r>
              <a:rPr b="1" dirty="0">
                <a:sym typeface="+mn-ea"/>
              </a:rPr>
              <a:t>3G and 4G is </a:t>
            </a:r>
            <a:r>
              <a:rPr b="1" spc="-5" dirty="0">
                <a:sym typeface="+mn-ea"/>
              </a:rPr>
              <a:t>high </a:t>
            </a:r>
            <a:r>
              <a:rPr b="1" dirty="0">
                <a:sym typeface="+mn-ea"/>
              </a:rPr>
              <a:t>in </a:t>
            </a:r>
            <a:r>
              <a:rPr b="1" spc="-5" dirty="0">
                <a:sym typeface="+mn-ea"/>
              </a:rPr>
              <a:t>very high </a:t>
            </a:r>
            <a:r>
              <a:rPr b="1" dirty="0">
                <a:sym typeface="+mn-ea"/>
              </a:rPr>
              <a:t>cost</a:t>
            </a:r>
            <a:r>
              <a:rPr b="1" spc="-229" dirty="0">
                <a:sym typeface="+mn-ea"/>
              </a:rPr>
              <a:t> </a:t>
            </a:r>
            <a:r>
              <a:rPr b="1" spc="-10" dirty="0">
                <a:sym typeface="+mn-ea"/>
              </a:rPr>
              <a:t>category</a:t>
            </a:r>
            <a:r>
              <a:rPr lang="en-US" b="1" spc="-10" dirty="0">
                <a:sym typeface="+mn-ea"/>
              </a:rPr>
              <a:t>.</a:t>
            </a:r>
            <a:endParaRPr lang="en-US" b="1" spc="-10" dirty="0">
              <a:sym typeface="+mn-ea"/>
            </a:endParaRPr>
          </a:p>
          <a:p>
            <a:endParaRPr lang="en-US" b="1" spc="-10" dirty="0">
              <a:sym typeface="+mn-ea"/>
            </a:endParaRPr>
          </a:p>
          <a:p>
            <a:r>
              <a:rPr b="1" spc="-10" dirty="0">
                <a:sym typeface="+mn-ea"/>
              </a:rPr>
              <a:t>Count </a:t>
            </a:r>
            <a:r>
              <a:rPr b="1" spc="-5" dirty="0">
                <a:sym typeface="+mn-ea"/>
              </a:rPr>
              <a:t>of mobiles </a:t>
            </a:r>
            <a:r>
              <a:rPr b="1" spc="5" dirty="0">
                <a:sym typeface="+mn-ea"/>
              </a:rPr>
              <a:t>with </a:t>
            </a:r>
            <a:r>
              <a:rPr b="1" spc="-5" dirty="0">
                <a:sym typeface="+mn-ea"/>
              </a:rPr>
              <a:t>only </a:t>
            </a:r>
            <a:r>
              <a:rPr b="1" dirty="0">
                <a:sym typeface="+mn-ea"/>
              </a:rPr>
              <a:t>3G feature is </a:t>
            </a:r>
            <a:r>
              <a:rPr b="1" spc="-5" dirty="0">
                <a:sym typeface="+mn-ea"/>
              </a:rPr>
              <a:t>high </a:t>
            </a:r>
            <a:r>
              <a:rPr b="1" dirty="0">
                <a:sym typeface="+mn-ea"/>
              </a:rPr>
              <a:t>in </a:t>
            </a:r>
            <a:r>
              <a:rPr b="1" spc="-5" dirty="0">
                <a:sym typeface="+mn-ea"/>
              </a:rPr>
              <a:t>high cost</a:t>
            </a:r>
            <a:r>
              <a:rPr b="1" spc="-200" dirty="0">
                <a:sym typeface="+mn-ea"/>
              </a:rPr>
              <a:t> </a:t>
            </a:r>
            <a:r>
              <a:rPr b="1" spc="-10" dirty="0">
                <a:sym typeface="+mn-ea"/>
              </a:rPr>
              <a:t>category</a:t>
            </a:r>
            <a:r>
              <a:rPr lang="en-US" b="1" spc="-10" dirty="0">
                <a:sym typeface="+mn-ea"/>
              </a:rPr>
              <a:t>.</a:t>
            </a:r>
            <a:endParaRPr b="1" spc="-10" dirty="0">
              <a:sym typeface="+mn-ea"/>
            </a:endParaRPr>
          </a:p>
          <a:p>
            <a:endParaRPr lang="en-US"/>
          </a:p>
          <a:p>
            <a:endParaRPr lang="en-US"/>
          </a:p>
        </p:txBody>
      </p:sp>
      <p:sp>
        <p:nvSpPr>
          <p:cNvPr id="9" name="Left Arrow 8"/>
          <p:cNvSpPr/>
          <p:nvPr/>
        </p:nvSpPr>
        <p:spPr>
          <a:xfrm>
            <a:off x="6329680" y="3208655"/>
            <a:ext cx="588010" cy="29400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rPr>
              <a:t>           </a:t>
            </a:r>
            <a:r>
              <a:rPr lang="en-IN" altLang="en-US">
                <a:solidFill>
                  <a:schemeClr val="accent2"/>
                </a:solidFill>
                <a:sym typeface="Wingdings" panose="05000000000000000000" charset="0"/>
              </a:rPr>
              <a:t></a:t>
            </a:r>
            <a:r>
              <a:rPr lang="en-IN" altLang="en-US" b="1">
                <a:solidFill>
                  <a:schemeClr val="bg2"/>
                </a:solidFill>
              </a:rPr>
              <a:t> </a:t>
            </a:r>
            <a:r>
              <a:rPr lang="en-IN" altLang="en-US" b="1">
                <a:solidFill>
                  <a:schemeClr val="accent2"/>
                </a:solidFill>
              </a:rPr>
              <a:t>Model Selection and Evaluation</a:t>
            </a:r>
            <a:r>
              <a:rPr lang="en-US" altLang="en-IN" b="1">
                <a:solidFill>
                  <a:schemeClr val="accent2"/>
                </a:solidFill>
              </a:rPr>
              <a:t> </a:t>
            </a:r>
            <a:r>
              <a:rPr lang="en-IN" altLang="en-US">
                <a:solidFill>
                  <a:schemeClr val="accent2"/>
                </a:solidFill>
                <a:sym typeface="Wingdings" panose="05000000000000000000" charset="0"/>
              </a:rPr>
              <a:t></a:t>
            </a:r>
            <a:endParaRPr lang="en-US" altLang="en-IN" b="1">
              <a:solidFill>
                <a:schemeClr val="accent2"/>
              </a:solidFill>
            </a:endParaRPr>
          </a:p>
        </p:txBody>
      </p:sp>
      <p:sp>
        <p:nvSpPr>
          <p:cNvPr id="3" name="Text Placeholder 2"/>
          <p:cNvSpPr/>
          <p:nvPr>
            <p:ph type="body" idx="1"/>
          </p:nvPr>
        </p:nvSpPr>
        <p:spPr>
          <a:xfrm>
            <a:off x="635" y="1152525"/>
            <a:ext cx="9142730" cy="4048760"/>
          </a:xfrm>
        </p:spPr>
        <p:txBody>
          <a:bodyPr/>
          <a:p>
            <a:endParaRPr lang="en-US" sz="1400" b="1">
              <a:solidFill>
                <a:schemeClr val="accent2"/>
              </a:solidFill>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6" name="Text Box 5"/>
          <p:cNvSpPr txBox="1"/>
          <p:nvPr/>
        </p:nvSpPr>
        <p:spPr>
          <a:xfrm>
            <a:off x="3134995" y="1201420"/>
            <a:ext cx="5453380" cy="3892550"/>
          </a:xfrm>
          <a:prstGeom prst="rect">
            <a:avLst/>
          </a:prstGeom>
          <a:noFill/>
        </p:spPr>
        <p:txBody>
          <a:bodyPr wrap="square" rtlCol="0">
            <a:spAutoFit/>
          </a:bodyPr>
          <a:p>
            <a:r>
              <a:rPr lang="en-US" sz="1300" b="1"/>
              <a:t>Before building a models we performed the train test split. We kept 25% of the data for test and remaining  75% of the data for training the model.</a:t>
            </a:r>
            <a:endParaRPr lang="en-US" sz="1300" b="1"/>
          </a:p>
          <a:p>
            <a:endParaRPr lang="en-US" sz="1300" b="1"/>
          </a:p>
          <a:p>
            <a:r>
              <a:rPr lang="en-US" sz="1300" b="1"/>
              <a:t>We compared 6 algorithms and evaluated them based on the overall accuracy score and the recall of the individual classes.</a:t>
            </a:r>
            <a:endParaRPr lang="en-US" sz="1300" b="1"/>
          </a:p>
          <a:p>
            <a:endParaRPr lang="en-US" sz="1300" b="1"/>
          </a:p>
          <a:p>
            <a:r>
              <a:rPr lang="en-US" sz="1300" b="1"/>
              <a:t>Accuracy is the ratio of the total number of correct predictions and the total number of predictions. </a:t>
            </a:r>
            <a:endParaRPr lang="en-US" sz="1300" b="1"/>
          </a:p>
          <a:p>
            <a:endParaRPr lang="en-US" sz="1300" b="1"/>
          </a:p>
          <a:p>
            <a:r>
              <a:rPr lang="en-US" sz="1300" b="1"/>
              <a:t>The recall is the measure of our model correctly identifying True Positives.</a:t>
            </a:r>
            <a:endParaRPr lang="en-US" sz="1300" b="1"/>
          </a:p>
          <a:p>
            <a:endParaRPr lang="en-US" sz="1300" b="1"/>
          </a:p>
          <a:p>
            <a:r>
              <a:rPr lang="en-US" sz="1300" b="1"/>
              <a:t>1. Decision Tree.</a:t>
            </a:r>
            <a:endParaRPr lang="en-US" sz="1300" b="1"/>
          </a:p>
          <a:p>
            <a:r>
              <a:rPr lang="en-US" sz="1300" b="1"/>
              <a:t>2. Random Forest classifier.</a:t>
            </a:r>
            <a:endParaRPr lang="en-US" sz="1300" b="1"/>
          </a:p>
          <a:p>
            <a:r>
              <a:rPr lang="en-US" sz="1300" b="1"/>
              <a:t>3. Gradient Boosting Classifier</a:t>
            </a:r>
            <a:endParaRPr lang="en-US" sz="1300" b="1"/>
          </a:p>
          <a:p>
            <a:r>
              <a:rPr lang="en-US" sz="1300" b="1"/>
              <a:t>4. K-nearest Neighbor classifier</a:t>
            </a:r>
            <a:endParaRPr lang="en-US" sz="1300" b="1"/>
          </a:p>
          <a:p>
            <a:r>
              <a:rPr lang="en-US" sz="1300" b="1"/>
              <a:t>5. XG Boost Classifier</a:t>
            </a:r>
            <a:endParaRPr lang="en-US" sz="1300" b="1"/>
          </a:p>
          <a:p>
            <a:r>
              <a:rPr lang="en-US" sz="1300" b="1"/>
              <a:t>6. Support Vector Machine(SVM)</a:t>
            </a:r>
            <a:endParaRPr lang="en-US" sz="1300" b="1"/>
          </a:p>
        </p:txBody>
      </p:sp>
      <p:pic>
        <p:nvPicPr>
          <p:cNvPr id="8" name="Picture 7"/>
          <p:cNvPicPr>
            <a:picLocks noChangeAspect="1"/>
          </p:cNvPicPr>
          <p:nvPr/>
        </p:nvPicPr>
        <p:blipFill>
          <a:blip r:embed="rId1"/>
          <a:stretch>
            <a:fillRect/>
          </a:stretch>
        </p:blipFill>
        <p:spPr>
          <a:xfrm>
            <a:off x="528320" y="1202055"/>
            <a:ext cx="2338070" cy="3892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sz="2400" b="1">
                <a:solidFill>
                  <a:schemeClr val="accent2"/>
                </a:solidFill>
                <a:sym typeface="Wingdings" panose="05000000000000000000" charset="0"/>
              </a:rPr>
              <a:t>               </a:t>
            </a:r>
            <a:r>
              <a:rPr lang="en-US" b="1">
                <a:solidFill>
                  <a:schemeClr val="accent2"/>
                </a:solidFill>
                <a:sym typeface="Wingdings" panose="05000000000000000000" charset="0"/>
              </a:rPr>
              <a:t>Classification In Machine Learning </a:t>
            </a:r>
            <a:r>
              <a:rPr lang="en-US" sz="2400" b="1">
                <a:solidFill>
                  <a:schemeClr val="accent2"/>
                </a:solidFill>
                <a:sym typeface="Wingdings" panose="05000000000000000000" charset="0"/>
              </a:rPr>
              <a:t></a:t>
            </a:r>
            <a:endParaRPr lang="en-US" sz="2400" b="1">
              <a:solidFill>
                <a:schemeClr val="accent2"/>
              </a:solidFill>
              <a:sym typeface="Wingdings" panose="05000000000000000000" charset="0"/>
            </a:endParaRPr>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11785" y="452120"/>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Text Box 3"/>
          <p:cNvSpPr txBox="1"/>
          <p:nvPr/>
        </p:nvSpPr>
        <p:spPr>
          <a:xfrm>
            <a:off x="311785" y="1404620"/>
            <a:ext cx="3010535" cy="1568450"/>
          </a:xfrm>
          <a:prstGeom prst="rect">
            <a:avLst/>
          </a:prstGeom>
          <a:noFill/>
        </p:spPr>
        <p:txBody>
          <a:bodyPr wrap="square" rtlCol="0">
            <a:spAutoFit/>
          </a:bodyPr>
          <a:p>
            <a:r>
              <a:rPr lang="en-US" sz="1200" b="1"/>
              <a:t>What is classification in supervised machine learning?</a:t>
            </a:r>
            <a:endParaRPr lang="en-US" sz="1200" b="1"/>
          </a:p>
          <a:p>
            <a:endParaRPr lang="en-US" sz="1200" b="1"/>
          </a:p>
          <a:p>
            <a:r>
              <a:rPr lang="en-US" sz="1000"/>
              <a:t>In machine learning, classification is a supervised learning concept which basically categorizes a set of data into classes. The most common classification problems are – speech recognition, face detection, handwriting recognition, document classification, etc.</a:t>
            </a:r>
            <a:endParaRPr lang="en-US" sz="1000"/>
          </a:p>
        </p:txBody>
      </p:sp>
      <p:pic>
        <p:nvPicPr>
          <p:cNvPr id="6" name="Picture 5"/>
          <p:cNvPicPr>
            <a:picLocks noChangeAspect="1"/>
          </p:cNvPicPr>
          <p:nvPr/>
        </p:nvPicPr>
        <p:blipFill>
          <a:blip r:embed="rId1"/>
          <a:stretch>
            <a:fillRect/>
          </a:stretch>
        </p:blipFill>
        <p:spPr>
          <a:xfrm>
            <a:off x="5634990" y="2148205"/>
            <a:ext cx="2219325" cy="2000250"/>
          </a:xfrm>
          <a:prstGeom prst="rect">
            <a:avLst/>
          </a:prstGeom>
        </p:spPr>
      </p:pic>
      <p:sp>
        <p:nvSpPr>
          <p:cNvPr id="7" name="Text Box 6"/>
          <p:cNvSpPr txBox="1"/>
          <p:nvPr/>
        </p:nvSpPr>
        <p:spPr>
          <a:xfrm>
            <a:off x="334645" y="3359785"/>
            <a:ext cx="2987675" cy="1722120"/>
          </a:xfrm>
          <a:prstGeom prst="rect">
            <a:avLst/>
          </a:prstGeom>
          <a:noFill/>
        </p:spPr>
        <p:txBody>
          <a:bodyPr wrap="square" rtlCol="0">
            <a:spAutoFit/>
          </a:bodyPr>
          <a:p>
            <a:r>
              <a:rPr lang="en-US" sz="1200" b="1"/>
              <a:t>Why classification in machine learning is required?</a:t>
            </a:r>
            <a:endParaRPr lang="en-US" sz="1200" b="1"/>
          </a:p>
          <a:p>
            <a:endParaRPr lang="en-US" sz="1200" b="1"/>
          </a:p>
          <a:p>
            <a:r>
              <a:rPr lang="en-US" sz="1000"/>
              <a:t>A common job of machine learning algorithms is to recognize objects and being able to separate them into categories. This process is called classification, and it helps us to segregate vast quantities of data into discrete values, i.e. :distinct, like 0/1, True/False, or a pre-defined output label class.</a:t>
            </a:r>
            <a:endParaRPr lang="en-US"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rPr>
              <a:t>                       </a:t>
            </a:r>
            <a:r>
              <a:rPr lang="en-IN" altLang="en-US">
                <a:solidFill>
                  <a:schemeClr val="accent2"/>
                </a:solidFill>
                <a:sym typeface="Wingdings" panose="05000000000000000000" charset="0"/>
              </a:rPr>
              <a:t></a:t>
            </a:r>
            <a:r>
              <a:rPr lang="en-IN" altLang="en-US" b="1">
                <a:solidFill>
                  <a:schemeClr val="accent2"/>
                </a:solidFill>
              </a:rPr>
              <a:t> Evaluation of Models</a:t>
            </a:r>
            <a:r>
              <a:rPr lang="en-US" altLang="en-IN" b="1">
                <a:solidFill>
                  <a:schemeClr val="accent2"/>
                </a:solidFill>
              </a:rPr>
              <a:t> </a:t>
            </a:r>
            <a:r>
              <a:rPr lang="en-IN" altLang="en-US">
                <a:solidFill>
                  <a:schemeClr val="accent2"/>
                </a:solidFill>
                <a:sym typeface="Wingdings" panose="05000000000000000000" charset="0"/>
              </a:rPr>
              <a:t></a:t>
            </a:r>
            <a:endParaRPr lang="en-US" altLang="en-IN" b="1">
              <a:solidFill>
                <a:schemeClr val="accent2"/>
              </a:solidFill>
            </a:endParaRPr>
          </a:p>
        </p:txBody>
      </p:sp>
      <p:sp>
        <p:nvSpPr>
          <p:cNvPr id="3" name="Text Placeholder 2"/>
          <p:cNvSpPr/>
          <p:nvPr>
            <p:ph type="body" idx="1"/>
          </p:nvPr>
        </p:nvSpPr>
        <p:spPr>
          <a:xfrm>
            <a:off x="0"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object 3"/>
          <p:cNvSpPr/>
          <p:nvPr/>
        </p:nvSpPr>
        <p:spPr>
          <a:xfrm>
            <a:off x="179450" y="1286510"/>
            <a:ext cx="8772144" cy="3019044"/>
          </a:xfrm>
          <a:prstGeom prst="rect">
            <a:avLst/>
          </a:prstGeom>
          <a:blipFill>
            <a:blip r:embed="rId1" cstate="print"/>
            <a:stretch>
              <a:fillRect/>
            </a:stretch>
          </a:blipFill>
        </p:spPr>
        <p:txBody>
          <a:bodyPr wrap="square" lIns="0" tIns="0" rIns="0" bIns="0" rtlCol="0"/>
          <a:p/>
        </p:txBody>
      </p:sp>
      <p:sp>
        <p:nvSpPr>
          <p:cNvPr id="6" name="Text Box 5"/>
          <p:cNvSpPr txBox="1"/>
          <p:nvPr/>
        </p:nvSpPr>
        <p:spPr>
          <a:xfrm>
            <a:off x="478155" y="4385310"/>
            <a:ext cx="8012430" cy="737235"/>
          </a:xfrm>
          <a:prstGeom prst="rect">
            <a:avLst/>
          </a:prstGeom>
          <a:noFill/>
        </p:spPr>
        <p:txBody>
          <a:bodyPr wrap="square" rtlCol="0">
            <a:spAutoFit/>
          </a:bodyPr>
          <a:p>
            <a:r>
              <a:rPr lang="en-US" b="1"/>
              <a:t>1. Best model came out to be SVM after hyper-parameter tuning.</a:t>
            </a:r>
            <a:endParaRPr lang="en-US" b="1"/>
          </a:p>
          <a:p>
            <a:r>
              <a:rPr lang="en-US" b="1"/>
              <a:t>2. XG boost (Hyper-parameter Tuned) can be considered as the second most good model.</a:t>
            </a:r>
            <a:endParaRPr lang="en-US" b="1"/>
          </a:p>
          <a:p>
            <a:r>
              <a:rPr lang="en-US" b="1"/>
              <a:t>3. KNN performed very worst.</a:t>
            </a: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rPr>
              <a:t>                   </a:t>
            </a:r>
            <a:r>
              <a:rPr lang="en-IN" altLang="en-US">
                <a:solidFill>
                  <a:schemeClr val="accent2"/>
                </a:solidFill>
                <a:sym typeface="Wingdings" panose="05000000000000000000" charset="0"/>
              </a:rPr>
              <a:t></a:t>
            </a:r>
            <a:r>
              <a:rPr lang="en-IN" altLang="en-US" b="1">
                <a:solidFill>
                  <a:schemeClr val="accent2"/>
                </a:solidFill>
              </a:rPr>
              <a:t> Feature Importance</a:t>
            </a:r>
            <a:r>
              <a:rPr lang="en-US" altLang="en-IN" b="1">
                <a:solidFill>
                  <a:schemeClr val="accent2"/>
                </a:solidFill>
              </a:rPr>
              <a:t> </a:t>
            </a:r>
            <a:r>
              <a:rPr lang="en-IN" altLang="en-US">
                <a:solidFill>
                  <a:schemeClr val="accent2"/>
                </a:solidFill>
                <a:sym typeface="Wingdings" panose="05000000000000000000" charset="0"/>
              </a:rPr>
              <a:t></a:t>
            </a:r>
            <a:endParaRPr lang="en-US" altLang="en-IN" b="1">
              <a:solidFill>
                <a:schemeClr val="accent2"/>
              </a:solidFill>
            </a:endParaRPr>
          </a:p>
        </p:txBody>
      </p:sp>
      <p:sp>
        <p:nvSpPr>
          <p:cNvPr id="3" name="Text Placeholder 2"/>
          <p:cNvSpPr/>
          <p:nvPr>
            <p:ph type="body" idx="1"/>
          </p:nvPr>
        </p:nvSpPr>
        <p:spPr>
          <a:xfrm>
            <a:off x="635" y="1017905"/>
            <a:ext cx="9143365" cy="412559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object 3"/>
          <p:cNvSpPr/>
          <p:nvPr/>
        </p:nvSpPr>
        <p:spPr>
          <a:xfrm>
            <a:off x="53340" y="1472565"/>
            <a:ext cx="2646680" cy="1684020"/>
          </a:xfrm>
          <a:prstGeom prst="rect">
            <a:avLst/>
          </a:prstGeom>
          <a:blipFill>
            <a:blip r:embed="rId1" cstate="print"/>
            <a:stretch>
              <a:fillRect/>
            </a:stretch>
          </a:blipFill>
        </p:spPr>
        <p:txBody>
          <a:bodyPr wrap="square" lIns="0" tIns="0" rIns="0" bIns="0" rtlCol="0"/>
          <a:p/>
        </p:txBody>
      </p:sp>
      <p:sp>
        <p:nvSpPr>
          <p:cNvPr id="6" name="object 5"/>
          <p:cNvSpPr/>
          <p:nvPr/>
        </p:nvSpPr>
        <p:spPr>
          <a:xfrm>
            <a:off x="3213735" y="1472565"/>
            <a:ext cx="2463165" cy="1683385"/>
          </a:xfrm>
          <a:prstGeom prst="rect">
            <a:avLst/>
          </a:prstGeom>
          <a:blipFill>
            <a:blip r:embed="rId2" cstate="print"/>
            <a:stretch>
              <a:fillRect/>
            </a:stretch>
          </a:blipFill>
        </p:spPr>
        <p:txBody>
          <a:bodyPr wrap="square" lIns="0" tIns="0" rIns="0" bIns="0" rtlCol="0"/>
          <a:p/>
        </p:txBody>
      </p:sp>
      <p:sp>
        <p:nvSpPr>
          <p:cNvPr id="7" name="object 7"/>
          <p:cNvSpPr/>
          <p:nvPr/>
        </p:nvSpPr>
        <p:spPr>
          <a:xfrm>
            <a:off x="6189980" y="1472565"/>
            <a:ext cx="2252345" cy="1683385"/>
          </a:xfrm>
          <a:prstGeom prst="rect">
            <a:avLst/>
          </a:prstGeom>
          <a:blipFill>
            <a:blip r:embed="rId3" cstate="print"/>
            <a:stretch>
              <a:fillRect/>
            </a:stretch>
          </a:blipFill>
        </p:spPr>
        <p:txBody>
          <a:bodyPr wrap="square" lIns="0" tIns="0" rIns="0" bIns="0" rtlCol="0"/>
          <a:p/>
        </p:txBody>
      </p:sp>
      <p:sp>
        <p:nvSpPr>
          <p:cNvPr id="9" name="object 9"/>
          <p:cNvSpPr/>
          <p:nvPr/>
        </p:nvSpPr>
        <p:spPr>
          <a:xfrm>
            <a:off x="635" y="3694430"/>
            <a:ext cx="2699385" cy="1409700"/>
          </a:xfrm>
          <a:prstGeom prst="rect">
            <a:avLst/>
          </a:prstGeom>
          <a:blipFill>
            <a:blip r:embed="rId4" cstate="print"/>
            <a:stretch>
              <a:fillRect/>
            </a:stretch>
          </a:blipFill>
        </p:spPr>
        <p:txBody>
          <a:bodyPr wrap="square" lIns="0" tIns="0" rIns="0" bIns="0" rtlCol="0"/>
          <a:p/>
        </p:txBody>
      </p:sp>
      <p:sp>
        <p:nvSpPr>
          <p:cNvPr id="11" name="object 11"/>
          <p:cNvSpPr/>
          <p:nvPr/>
        </p:nvSpPr>
        <p:spPr>
          <a:xfrm>
            <a:off x="3373120" y="3717290"/>
            <a:ext cx="2303780" cy="1426210"/>
          </a:xfrm>
          <a:prstGeom prst="rect">
            <a:avLst/>
          </a:prstGeom>
          <a:blipFill>
            <a:blip r:embed="rId5" cstate="print"/>
            <a:stretch>
              <a:fillRect/>
            </a:stretch>
          </a:blipFill>
        </p:spPr>
        <p:txBody>
          <a:bodyPr wrap="square" lIns="0" tIns="0" rIns="0" bIns="0" rtlCol="0"/>
          <a:p/>
        </p:txBody>
      </p:sp>
      <p:sp>
        <p:nvSpPr>
          <p:cNvPr id="8" name="object 4"/>
          <p:cNvSpPr txBox="1"/>
          <p:nvPr/>
        </p:nvSpPr>
        <p:spPr>
          <a:xfrm>
            <a:off x="1084884" y="1124965"/>
            <a:ext cx="1121410" cy="197485"/>
          </a:xfrm>
          <a:prstGeom prst="rect">
            <a:avLst/>
          </a:prstGeom>
        </p:spPr>
        <p:txBody>
          <a:bodyPr vert="horz" wrap="square" lIns="0" tIns="13335" rIns="0" bIns="0" rtlCol="0">
            <a:spAutoFit/>
          </a:bodyPr>
          <a:p>
            <a:pPr marL="12700">
              <a:lnSpc>
                <a:spcPct val="100000"/>
              </a:lnSpc>
              <a:spcBef>
                <a:spcPts val="105"/>
              </a:spcBef>
            </a:pPr>
            <a:r>
              <a:rPr sz="1200" b="1" dirty="0">
                <a:latin typeface="Arial" panose="020B0604020202020204"/>
                <a:cs typeface="Arial" panose="020B0604020202020204"/>
              </a:rPr>
              <a:t>Decision</a:t>
            </a:r>
            <a:r>
              <a:rPr sz="1200" b="1" spc="-90" dirty="0">
                <a:latin typeface="Arial" panose="020B0604020202020204"/>
                <a:cs typeface="Arial" panose="020B0604020202020204"/>
              </a:rPr>
              <a:t> </a:t>
            </a:r>
            <a:r>
              <a:rPr sz="1200" b="1" spc="-5" dirty="0">
                <a:latin typeface="Arial" panose="020B0604020202020204"/>
                <a:cs typeface="Arial" panose="020B0604020202020204"/>
              </a:rPr>
              <a:t>Tree</a:t>
            </a:r>
            <a:endParaRPr sz="1200" b="1">
              <a:latin typeface="Arial" panose="020B0604020202020204"/>
              <a:cs typeface="Arial" panose="020B0604020202020204"/>
            </a:endParaRPr>
          </a:p>
        </p:txBody>
      </p:sp>
      <p:sp>
        <p:nvSpPr>
          <p:cNvPr id="10" name="object 6"/>
          <p:cNvSpPr txBox="1"/>
          <p:nvPr/>
        </p:nvSpPr>
        <p:spPr>
          <a:xfrm>
            <a:off x="4124959" y="1124915"/>
            <a:ext cx="1250315" cy="197485"/>
          </a:xfrm>
          <a:prstGeom prst="rect">
            <a:avLst/>
          </a:prstGeom>
        </p:spPr>
        <p:txBody>
          <a:bodyPr vert="horz" wrap="square" lIns="0" tIns="13335" rIns="0" bIns="0" rtlCol="0">
            <a:spAutoFit/>
          </a:bodyPr>
          <a:p>
            <a:pPr marL="12700">
              <a:lnSpc>
                <a:spcPct val="100000"/>
              </a:lnSpc>
              <a:spcBef>
                <a:spcPts val="105"/>
              </a:spcBef>
            </a:pPr>
            <a:r>
              <a:rPr sz="1200" b="1" dirty="0">
                <a:latin typeface="Arial" panose="020B0604020202020204"/>
                <a:cs typeface="Arial" panose="020B0604020202020204"/>
              </a:rPr>
              <a:t>Random</a:t>
            </a:r>
            <a:r>
              <a:rPr sz="1200" b="1" spc="-105" dirty="0">
                <a:latin typeface="Arial" panose="020B0604020202020204"/>
                <a:cs typeface="Arial" panose="020B0604020202020204"/>
              </a:rPr>
              <a:t> </a:t>
            </a:r>
            <a:r>
              <a:rPr sz="1200" b="1" dirty="0">
                <a:latin typeface="Arial" panose="020B0604020202020204"/>
                <a:cs typeface="Arial" panose="020B0604020202020204"/>
              </a:rPr>
              <a:t>Forest</a:t>
            </a:r>
            <a:endParaRPr sz="1200" b="1">
              <a:latin typeface="Arial" panose="020B0604020202020204"/>
              <a:cs typeface="Arial" panose="020B0604020202020204"/>
            </a:endParaRPr>
          </a:p>
        </p:txBody>
      </p:sp>
      <p:sp>
        <p:nvSpPr>
          <p:cNvPr id="12" name="object 8"/>
          <p:cNvSpPr txBox="1"/>
          <p:nvPr/>
        </p:nvSpPr>
        <p:spPr>
          <a:xfrm>
            <a:off x="7009257" y="1125423"/>
            <a:ext cx="1210310" cy="197485"/>
          </a:xfrm>
          <a:prstGeom prst="rect">
            <a:avLst/>
          </a:prstGeom>
        </p:spPr>
        <p:txBody>
          <a:bodyPr vert="horz" wrap="square" lIns="0" tIns="13335" rIns="0" bIns="0" rtlCol="0">
            <a:spAutoFit/>
          </a:bodyPr>
          <a:p>
            <a:pPr marL="12700">
              <a:lnSpc>
                <a:spcPct val="100000"/>
              </a:lnSpc>
              <a:spcBef>
                <a:spcPts val="105"/>
              </a:spcBef>
            </a:pPr>
            <a:r>
              <a:rPr sz="1200" b="1" dirty="0">
                <a:latin typeface="Arial" panose="020B0604020202020204"/>
                <a:cs typeface="Arial" panose="020B0604020202020204"/>
              </a:rPr>
              <a:t>Gradient</a:t>
            </a:r>
            <a:r>
              <a:rPr sz="1200" b="1" spc="-105" dirty="0">
                <a:latin typeface="Arial" panose="020B0604020202020204"/>
                <a:cs typeface="Arial" panose="020B0604020202020204"/>
              </a:rPr>
              <a:t> </a:t>
            </a:r>
            <a:r>
              <a:rPr sz="1200" b="1" dirty="0">
                <a:latin typeface="Arial" panose="020B0604020202020204"/>
                <a:cs typeface="Arial" panose="020B0604020202020204"/>
              </a:rPr>
              <a:t>Boost</a:t>
            </a:r>
            <a:endParaRPr sz="1200" b="1">
              <a:latin typeface="Arial" panose="020B0604020202020204"/>
              <a:cs typeface="Arial" panose="020B0604020202020204"/>
            </a:endParaRPr>
          </a:p>
        </p:txBody>
      </p:sp>
      <p:sp>
        <p:nvSpPr>
          <p:cNvPr id="13" name="object 10"/>
          <p:cNvSpPr txBox="1"/>
          <p:nvPr/>
        </p:nvSpPr>
        <p:spPr>
          <a:xfrm>
            <a:off x="1261109" y="3305556"/>
            <a:ext cx="767715" cy="196850"/>
          </a:xfrm>
          <a:prstGeom prst="rect">
            <a:avLst/>
          </a:prstGeom>
        </p:spPr>
        <p:txBody>
          <a:bodyPr vert="horz" wrap="square" lIns="0" tIns="12700" rIns="0" bIns="0" rtlCol="0">
            <a:spAutoFit/>
          </a:bodyPr>
          <a:p>
            <a:pPr marL="12700">
              <a:lnSpc>
                <a:spcPct val="100000"/>
              </a:lnSpc>
              <a:spcBef>
                <a:spcPts val="100"/>
              </a:spcBef>
            </a:pPr>
            <a:r>
              <a:rPr sz="1200" b="1" spc="5" dirty="0">
                <a:latin typeface="Arial" panose="020B0604020202020204"/>
                <a:cs typeface="Arial" panose="020B0604020202020204"/>
              </a:rPr>
              <a:t>XG</a:t>
            </a:r>
            <a:r>
              <a:rPr sz="1200" b="1" spc="-90" dirty="0">
                <a:latin typeface="Arial" panose="020B0604020202020204"/>
                <a:cs typeface="Arial" panose="020B0604020202020204"/>
              </a:rPr>
              <a:t> </a:t>
            </a:r>
            <a:r>
              <a:rPr sz="1200" b="1" dirty="0">
                <a:latin typeface="Arial" panose="020B0604020202020204"/>
                <a:cs typeface="Arial" panose="020B0604020202020204"/>
              </a:rPr>
              <a:t>boost</a:t>
            </a:r>
            <a:endParaRPr sz="1200" b="1">
              <a:latin typeface="Arial" panose="020B0604020202020204"/>
              <a:cs typeface="Arial" panose="020B0604020202020204"/>
            </a:endParaRPr>
          </a:p>
        </p:txBody>
      </p:sp>
      <p:sp>
        <p:nvSpPr>
          <p:cNvPr id="14" name="object 12"/>
          <p:cNvSpPr txBox="1"/>
          <p:nvPr/>
        </p:nvSpPr>
        <p:spPr>
          <a:xfrm>
            <a:off x="4544314" y="3356356"/>
            <a:ext cx="412115" cy="196850"/>
          </a:xfrm>
          <a:prstGeom prst="rect">
            <a:avLst/>
          </a:prstGeom>
        </p:spPr>
        <p:txBody>
          <a:bodyPr vert="horz" wrap="square" lIns="0" tIns="12700" rIns="0" bIns="0" rtlCol="0">
            <a:spAutoFit/>
          </a:bodyPr>
          <a:p>
            <a:pPr marL="12700">
              <a:lnSpc>
                <a:spcPct val="100000"/>
              </a:lnSpc>
              <a:spcBef>
                <a:spcPts val="100"/>
              </a:spcBef>
            </a:pPr>
            <a:r>
              <a:rPr sz="1200" b="1" dirty="0">
                <a:latin typeface="Arial" panose="020B0604020202020204"/>
                <a:cs typeface="Arial" panose="020B0604020202020204"/>
              </a:rPr>
              <a:t>SVM</a:t>
            </a:r>
            <a:endParaRPr sz="1200" b="1" dirty="0">
              <a:latin typeface="Arial" panose="020B0604020202020204"/>
              <a:cs typeface="Arial" panose="020B0604020202020204"/>
            </a:endParaRPr>
          </a:p>
        </p:txBody>
      </p:sp>
      <p:sp>
        <p:nvSpPr>
          <p:cNvPr id="15" name="Text Box 14"/>
          <p:cNvSpPr txBox="1"/>
          <p:nvPr/>
        </p:nvSpPr>
        <p:spPr>
          <a:xfrm>
            <a:off x="6510655" y="3796665"/>
            <a:ext cx="2478405" cy="1168400"/>
          </a:xfrm>
          <a:prstGeom prst="rect">
            <a:avLst/>
          </a:prstGeom>
          <a:noFill/>
        </p:spPr>
        <p:txBody>
          <a:bodyPr wrap="square" rtlCol="0">
            <a:spAutoFit/>
          </a:bodyPr>
          <a:p>
            <a:r>
              <a:rPr b="1" spc="-10" dirty="0">
                <a:sym typeface="+mn-ea"/>
              </a:rPr>
              <a:t>RAM, </a:t>
            </a:r>
            <a:r>
              <a:rPr b="1" dirty="0">
                <a:sym typeface="+mn-ea"/>
              </a:rPr>
              <a:t>Battery Power, Pixel  </a:t>
            </a:r>
            <a:r>
              <a:rPr b="1" spc="-5" dirty="0">
                <a:sym typeface="+mn-ea"/>
              </a:rPr>
              <a:t>height and </a:t>
            </a:r>
            <a:r>
              <a:rPr b="1" dirty="0">
                <a:sym typeface="+mn-ea"/>
              </a:rPr>
              <a:t>weight  </a:t>
            </a:r>
            <a:r>
              <a:rPr b="1" spc="-5" dirty="0">
                <a:sym typeface="+mn-ea"/>
              </a:rPr>
              <a:t>contributed the </a:t>
            </a:r>
            <a:r>
              <a:rPr b="1" dirty="0">
                <a:sym typeface="+mn-ea"/>
              </a:rPr>
              <a:t>most in  </a:t>
            </a:r>
            <a:r>
              <a:rPr b="1" spc="-5" dirty="0">
                <a:sym typeface="+mn-ea"/>
              </a:rPr>
              <a:t>predicting the price</a:t>
            </a:r>
            <a:r>
              <a:rPr b="1" spc="-95" dirty="0">
                <a:sym typeface="+mn-ea"/>
              </a:rPr>
              <a:t> </a:t>
            </a:r>
            <a:r>
              <a:rPr b="1" spc="-5" dirty="0">
                <a:sym typeface="+mn-ea"/>
              </a:rPr>
              <a:t>range.</a:t>
            </a:r>
            <a:endParaRPr>
              <a:latin typeface="Arial" panose="020B0604020202020204"/>
              <a:cs typeface="Arial" panose="020B0604020202020204"/>
            </a:endParaRP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rPr>
              <a:t>                         </a:t>
            </a:r>
            <a:r>
              <a:rPr lang="en-IN" altLang="en-US" b="1">
                <a:solidFill>
                  <a:schemeClr val="accent2"/>
                </a:solidFill>
              </a:rPr>
              <a:t> AUC ROC curves</a:t>
            </a:r>
            <a:endParaRPr lang="en-IN" altLang="en-US" b="1">
              <a:solidFill>
                <a:schemeClr val="accent2"/>
              </a:solidFill>
            </a:endParaRPr>
          </a:p>
        </p:txBody>
      </p:sp>
      <p:sp>
        <p:nvSpPr>
          <p:cNvPr id="3" name="Text Placeholder 2"/>
          <p:cNvSpPr/>
          <p:nvPr>
            <p:ph type="body" idx="1"/>
          </p:nvPr>
        </p:nvSpPr>
        <p:spPr>
          <a:xfrm>
            <a:off x="0" y="1017905"/>
            <a:ext cx="9144635" cy="412559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8" name="object 8"/>
          <p:cNvSpPr/>
          <p:nvPr/>
        </p:nvSpPr>
        <p:spPr>
          <a:xfrm>
            <a:off x="-1270" y="1535430"/>
            <a:ext cx="2656205" cy="1642110"/>
          </a:xfrm>
          <a:prstGeom prst="rect">
            <a:avLst/>
          </a:prstGeom>
          <a:blipFill>
            <a:blip r:embed="rId1" cstate="print"/>
            <a:stretch>
              <a:fillRect/>
            </a:stretch>
          </a:blipFill>
        </p:spPr>
        <p:txBody>
          <a:bodyPr wrap="square" lIns="0" tIns="0" rIns="0" bIns="0" rtlCol="0"/>
          <a:p/>
        </p:txBody>
      </p:sp>
      <p:sp>
        <p:nvSpPr>
          <p:cNvPr id="9" name="object 9"/>
          <p:cNvSpPr/>
          <p:nvPr/>
        </p:nvSpPr>
        <p:spPr>
          <a:xfrm>
            <a:off x="3072765" y="1492885"/>
            <a:ext cx="2672715" cy="1684020"/>
          </a:xfrm>
          <a:prstGeom prst="rect">
            <a:avLst/>
          </a:prstGeom>
          <a:blipFill>
            <a:blip r:embed="rId2" cstate="print"/>
            <a:stretch>
              <a:fillRect/>
            </a:stretch>
          </a:blipFill>
        </p:spPr>
        <p:txBody>
          <a:bodyPr wrap="square" lIns="0" tIns="0" rIns="0" bIns="0" rtlCol="0"/>
          <a:p/>
        </p:txBody>
      </p:sp>
      <p:sp>
        <p:nvSpPr>
          <p:cNvPr id="10" name="object 10"/>
          <p:cNvSpPr/>
          <p:nvPr/>
        </p:nvSpPr>
        <p:spPr>
          <a:xfrm>
            <a:off x="6141085" y="1524635"/>
            <a:ext cx="2599690" cy="1602105"/>
          </a:xfrm>
          <a:prstGeom prst="rect">
            <a:avLst/>
          </a:prstGeom>
          <a:blipFill>
            <a:blip r:embed="rId3" cstate="print"/>
            <a:stretch>
              <a:fillRect/>
            </a:stretch>
          </a:blipFill>
        </p:spPr>
        <p:txBody>
          <a:bodyPr wrap="square" lIns="0" tIns="0" rIns="0" bIns="0" rtlCol="0"/>
          <a:p/>
        </p:txBody>
      </p:sp>
      <p:sp>
        <p:nvSpPr>
          <p:cNvPr id="11" name="object 11"/>
          <p:cNvSpPr/>
          <p:nvPr/>
        </p:nvSpPr>
        <p:spPr>
          <a:xfrm>
            <a:off x="21590" y="3676650"/>
            <a:ext cx="2646045" cy="1430655"/>
          </a:xfrm>
          <a:prstGeom prst="rect">
            <a:avLst/>
          </a:prstGeom>
          <a:blipFill>
            <a:blip r:embed="rId4" cstate="print"/>
            <a:stretch>
              <a:fillRect/>
            </a:stretch>
          </a:blipFill>
        </p:spPr>
        <p:txBody>
          <a:bodyPr wrap="square" lIns="0" tIns="0" rIns="0" bIns="0" rtlCol="0"/>
          <a:p/>
        </p:txBody>
      </p:sp>
      <p:sp>
        <p:nvSpPr>
          <p:cNvPr id="4" name="object 12"/>
          <p:cNvSpPr/>
          <p:nvPr/>
        </p:nvSpPr>
        <p:spPr>
          <a:xfrm>
            <a:off x="2808605" y="3677285"/>
            <a:ext cx="2792730" cy="1428115"/>
          </a:xfrm>
          <a:prstGeom prst="rect">
            <a:avLst/>
          </a:prstGeom>
          <a:blipFill>
            <a:blip r:embed="rId5" cstate="print"/>
            <a:stretch>
              <a:fillRect/>
            </a:stretch>
          </a:blipFill>
        </p:spPr>
        <p:txBody>
          <a:bodyPr wrap="square" lIns="0" tIns="0" rIns="0" bIns="0" rtlCol="0"/>
          <a:p/>
        </p:txBody>
      </p:sp>
      <p:sp>
        <p:nvSpPr>
          <p:cNvPr id="13" name="object 13"/>
          <p:cNvSpPr/>
          <p:nvPr/>
        </p:nvSpPr>
        <p:spPr>
          <a:xfrm>
            <a:off x="6146165" y="3676650"/>
            <a:ext cx="2753360" cy="1429385"/>
          </a:xfrm>
          <a:prstGeom prst="rect">
            <a:avLst/>
          </a:prstGeom>
          <a:blipFill>
            <a:blip r:embed="rId6" cstate="print"/>
            <a:stretch>
              <a:fillRect/>
            </a:stretch>
          </a:blipFill>
        </p:spPr>
        <p:txBody>
          <a:bodyPr wrap="square" lIns="0" tIns="0" rIns="0" bIns="0" rtlCol="0"/>
          <a:p/>
        </p:txBody>
      </p:sp>
      <p:sp>
        <p:nvSpPr>
          <p:cNvPr id="6" name="object 3"/>
          <p:cNvSpPr txBox="1"/>
          <p:nvPr/>
        </p:nvSpPr>
        <p:spPr>
          <a:xfrm>
            <a:off x="980186" y="1157173"/>
            <a:ext cx="1122045" cy="197485"/>
          </a:xfrm>
          <a:prstGeom prst="rect">
            <a:avLst/>
          </a:prstGeom>
        </p:spPr>
        <p:txBody>
          <a:bodyPr vert="horz" wrap="square" lIns="0" tIns="13335" rIns="0" bIns="0" rtlCol="0">
            <a:spAutoFit/>
          </a:bodyPr>
          <a:p>
            <a:pPr marL="12700">
              <a:lnSpc>
                <a:spcPct val="100000"/>
              </a:lnSpc>
              <a:spcBef>
                <a:spcPts val="105"/>
              </a:spcBef>
            </a:pPr>
            <a:r>
              <a:rPr sz="1200" b="1" dirty="0">
                <a:latin typeface="Arial" panose="020B0604020202020204"/>
                <a:cs typeface="Arial" panose="020B0604020202020204"/>
              </a:rPr>
              <a:t>Decision</a:t>
            </a:r>
            <a:r>
              <a:rPr sz="1200" b="1" spc="-95" dirty="0">
                <a:latin typeface="Arial" panose="020B0604020202020204"/>
                <a:cs typeface="Arial" panose="020B0604020202020204"/>
              </a:rPr>
              <a:t> </a:t>
            </a:r>
            <a:r>
              <a:rPr sz="1200" b="1" dirty="0">
                <a:latin typeface="Arial" panose="020B0604020202020204"/>
                <a:cs typeface="Arial" panose="020B0604020202020204"/>
              </a:rPr>
              <a:t>Tree</a:t>
            </a:r>
            <a:endParaRPr sz="1200" b="1">
              <a:latin typeface="Arial" panose="020B0604020202020204"/>
              <a:cs typeface="Arial" panose="020B0604020202020204"/>
            </a:endParaRPr>
          </a:p>
        </p:txBody>
      </p:sp>
      <p:sp>
        <p:nvSpPr>
          <p:cNvPr id="7" name="object 4"/>
          <p:cNvSpPr txBox="1"/>
          <p:nvPr/>
        </p:nvSpPr>
        <p:spPr>
          <a:xfrm>
            <a:off x="3940302" y="1157604"/>
            <a:ext cx="1250315" cy="197485"/>
          </a:xfrm>
          <a:prstGeom prst="rect">
            <a:avLst/>
          </a:prstGeom>
        </p:spPr>
        <p:txBody>
          <a:bodyPr vert="horz" wrap="square" lIns="0" tIns="13335" rIns="0" bIns="0" rtlCol="0">
            <a:spAutoFit/>
          </a:bodyPr>
          <a:p>
            <a:pPr marL="12700">
              <a:lnSpc>
                <a:spcPct val="100000"/>
              </a:lnSpc>
              <a:spcBef>
                <a:spcPts val="105"/>
              </a:spcBef>
            </a:pPr>
            <a:r>
              <a:rPr sz="1200" b="1" dirty="0">
                <a:latin typeface="Arial" panose="020B0604020202020204"/>
                <a:cs typeface="Arial" panose="020B0604020202020204"/>
              </a:rPr>
              <a:t>Random</a:t>
            </a:r>
            <a:r>
              <a:rPr sz="1200" b="1" spc="-105" dirty="0">
                <a:latin typeface="Arial" panose="020B0604020202020204"/>
                <a:cs typeface="Arial" panose="020B0604020202020204"/>
              </a:rPr>
              <a:t> </a:t>
            </a:r>
            <a:r>
              <a:rPr sz="1200" b="1" dirty="0">
                <a:latin typeface="Arial" panose="020B0604020202020204"/>
                <a:cs typeface="Arial" panose="020B0604020202020204"/>
              </a:rPr>
              <a:t>Forest</a:t>
            </a:r>
            <a:endParaRPr sz="1200" b="1">
              <a:latin typeface="Arial" panose="020B0604020202020204"/>
              <a:cs typeface="Arial" panose="020B0604020202020204"/>
            </a:endParaRPr>
          </a:p>
        </p:txBody>
      </p:sp>
      <p:sp>
        <p:nvSpPr>
          <p:cNvPr id="14" name="object 5"/>
          <p:cNvSpPr txBox="1"/>
          <p:nvPr/>
        </p:nvSpPr>
        <p:spPr>
          <a:xfrm>
            <a:off x="7124445" y="1151458"/>
            <a:ext cx="1210310" cy="197485"/>
          </a:xfrm>
          <a:prstGeom prst="rect">
            <a:avLst/>
          </a:prstGeom>
        </p:spPr>
        <p:txBody>
          <a:bodyPr vert="horz" wrap="square" lIns="0" tIns="13335" rIns="0" bIns="0" rtlCol="0">
            <a:spAutoFit/>
          </a:bodyPr>
          <a:p>
            <a:pPr marL="12700">
              <a:lnSpc>
                <a:spcPct val="100000"/>
              </a:lnSpc>
              <a:spcBef>
                <a:spcPts val="105"/>
              </a:spcBef>
            </a:pPr>
            <a:r>
              <a:rPr sz="1200" b="1" dirty="0">
                <a:latin typeface="Arial" panose="020B0604020202020204"/>
                <a:cs typeface="Arial" panose="020B0604020202020204"/>
              </a:rPr>
              <a:t>Gradient</a:t>
            </a:r>
            <a:r>
              <a:rPr sz="1200" b="1" spc="-105" dirty="0">
                <a:latin typeface="Arial" panose="020B0604020202020204"/>
                <a:cs typeface="Arial" panose="020B0604020202020204"/>
              </a:rPr>
              <a:t> </a:t>
            </a:r>
            <a:r>
              <a:rPr sz="1200" b="1" dirty="0">
                <a:latin typeface="Arial" panose="020B0604020202020204"/>
                <a:cs typeface="Arial" panose="020B0604020202020204"/>
              </a:rPr>
              <a:t>Boost</a:t>
            </a:r>
            <a:endParaRPr sz="1200" b="1">
              <a:latin typeface="Arial" panose="020B0604020202020204"/>
              <a:cs typeface="Arial" panose="020B0604020202020204"/>
            </a:endParaRPr>
          </a:p>
        </p:txBody>
      </p:sp>
      <p:sp>
        <p:nvSpPr>
          <p:cNvPr id="15" name="object 6"/>
          <p:cNvSpPr txBox="1"/>
          <p:nvPr/>
        </p:nvSpPr>
        <p:spPr>
          <a:xfrm>
            <a:off x="1157732" y="3307334"/>
            <a:ext cx="767715" cy="196850"/>
          </a:xfrm>
          <a:prstGeom prst="rect">
            <a:avLst/>
          </a:prstGeom>
        </p:spPr>
        <p:txBody>
          <a:bodyPr vert="horz" wrap="square" lIns="0" tIns="12700" rIns="0" bIns="0" rtlCol="0">
            <a:spAutoFit/>
          </a:bodyPr>
          <a:p>
            <a:pPr marL="12700">
              <a:lnSpc>
                <a:spcPct val="100000"/>
              </a:lnSpc>
              <a:spcBef>
                <a:spcPts val="100"/>
              </a:spcBef>
            </a:pPr>
            <a:r>
              <a:rPr sz="1200" b="1" spc="5" dirty="0">
                <a:latin typeface="Arial" panose="020B0604020202020204"/>
                <a:cs typeface="Arial" panose="020B0604020202020204"/>
              </a:rPr>
              <a:t>XG</a:t>
            </a:r>
            <a:r>
              <a:rPr sz="1200" b="1" spc="-90" dirty="0">
                <a:latin typeface="Arial" panose="020B0604020202020204"/>
                <a:cs typeface="Arial" panose="020B0604020202020204"/>
              </a:rPr>
              <a:t> </a:t>
            </a:r>
            <a:r>
              <a:rPr sz="1200" b="1" dirty="0">
                <a:latin typeface="Arial" panose="020B0604020202020204"/>
                <a:cs typeface="Arial" panose="020B0604020202020204"/>
              </a:rPr>
              <a:t>boost</a:t>
            </a:r>
            <a:endParaRPr sz="1200" b="1">
              <a:latin typeface="Arial" panose="020B0604020202020204"/>
              <a:cs typeface="Arial" panose="020B0604020202020204"/>
            </a:endParaRPr>
          </a:p>
        </p:txBody>
      </p:sp>
      <p:sp>
        <p:nvSpPr>
          <p:cNvPr id="16" name="object 7"/>
          <p:cNvSpPr txBox="1"/>
          <p:nvPr/>
        </p:nvSpPr>
        <p:spPr>
          <a:xfrm>
            <a:off x="4366133" y="3272790"/>
            <a:ext cx="412115" cy="196850"/>
          </a:xfrm>
          <a:prstGeom prst="rect">
            <a:avLst/>
          </a:prstGeom>
        </p:spPr>
        <p:txBody>
          <a:bodyPr vert="horz" wrap="square" lIns="0" tIns="12700" rIns="0" bIns="0" rtlCol="0">
            <a:spAutoFit/>
          </a:bodyPr>
          <a:p>
            <a:pPr marL="12700">
              <a:lnSpc>
                <a:spcPct val="100000"/>
              </a:lnSpc>
              <a:spcBef>
                <a:spcPts val="100"/>
              </a:spcBef>
            </a:pPr>
            <a:r>
              <a:rPr sz="1200" b="1" dirty="0">
                <a:latin typeface="Arial" panose="020B0604020202020204"/>
                <a:cs typeface="Arial" panose="020B0604020202020204"/>
              </a:rPr>
              <a:t>SVM</a:t>
            </a:r>
            <a:endParaRPr sz="1200" b="1">
              <a:latin typeface="Arial" panose="020B0604020202020204"/>
              <a:cs typeface="Arial" panose="020B0604020202020204"/>
            </a:endParaRPr>
          </a:p>
        </p:txBody>
      </p:sp>
      <p:sp>
        <p:nvSpPr>
          <p:cNvPr id="17" name="object 14"/>
          <p:cNvSpPr txBox="1"/>
          <p:nvPr/>
        </p:nvSpPr>
        <p:spPr>
          <a:xfrm>
            <a:off x="7437374" y="3281934"/>
            <a:ext cx="401955" cy="196850"/>
          </a:xfrm>
          <a:prstGeom prst="rect">
            <a:avLst/>
          </a:prstGeom>
        </p:spPr>
        <p:txBody>
          <a:bodyPr vert="horz" wrap="square" lIns="0" tIns="12700" rIns="0" bIns="0" rtlCol="0">
            <a:spAutoFit/>
          </a:bodyPr>
          <a:p>
            <a:pPr marL="12700">
              <a:lnSpc>
                <a:spcPct val="100000"/>
              </a:lnSpc>
              <a:spcBef>
                <a:spcPts val="100"/>
              </a:spcBef>
            </a:pPr>
            <a:r>
              <a:rPr sz="1200" b="1" dirty="0">
                <a:latin typeface="Arial" panose="020B0604020202020204"/>
                <a:cs typeface="Arial" panose="020B0604020202020204"/>
              </a:rPr>
              <a:t>KNN</a:t>
            </a:r>
            <a:endParaRPr sz="1200" b="1" dirty="0">
              <a:latin typeface="Arial" panose="020B0604020202020204"/>
              <a:cs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rPr>
              <a:t>                         </a:t>
            </a:r>
            <a:r>
              <a:rPr lang="en-IN" altLang="en-US">
                <a:solidFill>
                  <a:schemeClr val="accent2"/>
                </a:solidFill>
                <a:sym typeface="Wingdings" panose="05000000000000000000" charset="0"/>
              </a:rPr>
              <a:t></a:t>
            </a:r>
            <a:r>
              <a:rPr lang="en-IN" altLang="en-US" b="1">
                <a:solidFill>
                  <a:schemeClr val="accent2"/>
                </a:solidFill>
              </a:rPr>
              <a:t>  Conclusion</a:t>
            </a:r>
            <a:r>
              <a:rPr lang="en-US" altLang="en-IN" b="1">
                <a:solidFill>
                  <a:schemeClr val="accent2"/>
                </a:solidFill>
              </a:rPr>
              <a:t> </a:t>
            </a:r>
            <a:r>
              <a:rPr lang="en-IN" altLang="en-US">
                <a:solidFill>
                  <a:schemeClr val="accent2"/>
                </a:solidFill>
                <a:sym typeface="Wingdings" panose="05000000000000000000" charset="0"/>
              </a:rPr>
              <a:t></a:t>
            </a:r>
            <a:endParaRPr lang="en-US" altLang="en-IN" b="1">
              <a:solidFill>
                <a:schemeClr val="accent2"/>
              </a:solidFill>
            </a:endParaRPr>
          </a:p>
        </p:txBody>
      </p:sp>
      <p:sp>
        <p:nvSpPr>
          <p:cNvPr id="3" name="Text Placeholder 2"/>
          <p:cNvSpPr/>
          <p:nvPr>
            <p:ph type="body" idx="1"/>
          </p:nvPr>
        </p:nvSpPr>
        <p:spPr>
          <a:xfrm>
            <a:off x="635" y="1152525"/>
            <a:ext cx="9142730" cy="3990975"/>
          </a:xfrm>
        </p:spPr>
        <p:txBody>
          <a:bodyPr/>
          <a:p>
            <a:endParaRPr lang="en-US" sz="1400" b="1">
              <a:solidFill>
                <a:schemeClr val="accent2"/>
              </a:solidFill>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6" name="Picture 5"/>
          <p:cNvPicPr>
            <a:picLocks noChangeAspect="1"/>
          </p:cNvPicPr>
          <p:nvPr/>
        </p:nvPicPr>
        <p:blipFill>
          <a:blip r:embed="rId1"/>
          <a:stretch>
            <a:fillRect/>
          </a:stretch>
        </p:blipFill>
        <p:spPr>
          <a:xfrm>
            <a:off x="641985" y="1573530"/>
            <a:ext cx="1952625" cy="2924175"/>
          </a:xfrm>
          <a:prstGeom prst="rect">
            <a:avLst/>
          </a:prstGeom>
        </p:spPr>
      </p:pic>
      <p:sp>
        <p:nvSpPr>
          <p:cNvPr id="7" name="Text Box 6"/>
          <p:cNvSpPr txBox="1"/>
          <p:nvPr/>
        </p:nvSpPr>
        <p:spPr>
          <a:xfrm>
            <a:off x="3522980" y="1174115"/>
            <a:ext cx="5403215" cy="3969385"/>
          </a:xfrm>
          <a:prstGeom prst="rect">
            <a:avLst/>
          </a:prstGeom>
          <a:noFill/>
        </p:spPr>
        <p:txBody>
          <a:bodyPr wrap="square" rtlCol="0">
            <a:spAutoFit/>
          </a:bodyPr>
          <a:p>
            <a:r>
              <a:rPr lang="en-US" sz="1200" b="1"/>
              <a:t>We Started with Data understanding, data wrangling, basic EDA where we found the relationships, trends between price range and other independent variables.</a:t>
            </a:r>
            <a:endParaRPr lang="en-US" sz="1200" b="1"/>
          </a:p>
          <a:p>
            <a:endParaRPr lang="en-US" sz="1200" b="1"/>
          </a:p>
          <a:p>
            <a:r>
              <a:rPr lang="en-US" sz="1200" b="1"/>
              <a:t>We selected the best features for predictive modeling by using K best feature selection method using Chi square statistic.</a:t>
            </a:r>
            <a:endParaRPr lang="en-US" sz="1200" b="1"/>
          </a:p>
          <a:p>
            <a:endParaRPr lang="en-US" sz="1200" b="1"/>
          </a:p>
          <a:p>
            <a:r>
              <a:rPr lang="en-US" sz="1200" b="1"/>
              <a:t>Implemented various classification algorithms, out of which the SVM(Support vector machine) algorithm gave the best performance after hyper-parameter tuning with 98.3% train accuracy and 97 % test  accuracy.</a:t>
            </a:r>
            <a:endParaRPr lang="en-US" sz="1200" b="1"/>
          </a:p>
          <a:p>
            <a:endParaRPr lang="en-US" sz="1200" b="1"/>
          </a:p>
          <a:p>
            <a:r>
              <a:rPr lang="en-US" sz="1200" b="1"/>
              <a:t>XG boost is the second best good model which gave good performance after hyper-parameter tuning with 100% train accuracy and 92.25% test accuracy score.</a:t>
            </a:r>
            <a:endParaRPr lang="en-US" sz="1200" b="1"/>
          </a:p>
          <a:p>
            <a:endParaRPr lang="en-US" sz="1200" b="1"/>
          </a:p>
          <a:p>
            <a:r>
              <a:rPr lang="en-US" sz="1200" b="1"/>
              <a:t>KNN gave very worst model performance.</a:t>
            </a:r>
            <a:endParaRPr lang="en-US" sz="1200" b="1"/>
          </a:p>
          <a:p>
            <a:endParaRPr lang="en-US" sz="1200" b="1"/>
          </a:p>
          <a:p>
            <a:r>
              <a:rPr lang="en-US" sz="1200" b="1"/>
              <a:t>We checked for the feature importance's of each model. RAM, Battery Power, Px_height and px_width contributed the most while predicting the price range.</a:t>
            </a:r>
            <a:endParaRPr lang="en-US" sz="12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128395" y="-638175"/>
            <a:ext cx="11401425" cy="6419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a:t>                 </a:t>
            </a:r>
            <a:r>
              <a:rPr lang="en-IN" altLang="en-US">
                <a:solidFill>
                  <a:schemeClr val="accent2"/>
                </a:solidFill>
              </a:rPr>
              <a:t> </a:t>
            </a:r>
            <a:r>
              <a:rPr lang="en-IN" altLang="en-US">
                <a:solidFill>
                  <a:schemeClr val="accent2"/>
                </a:solidFill>
                <a:sym typeface="Wingdings" panose="05000000000000000000" charset="0"/>
              </a:rPr>
              <a:t></a:t>
            </a:r>
            <a:r>
              <a:rPr lang="en-IN" altLang="en-US">
                <a:solidFill>
                  <a:schemeClr val="accent2"/>
                </a:solidFill>
              </a:rPr>
              <a:t> </a:t>
            </a:r>
            <a:r>
              <a:rPr lang="en-IN" altLang="en-US" b="1">
                <a:solidFill>
                  <a:schemeClr val="accent2"/>
                </a:solidFill>
              </a:rPr>
              <a:t>Problem Statement</a:t>
            </a:r>
            <a:r>
              <a:rPr lang="en-US" altLang="en-IN" b="1">
                <a:solidFill>
                  <a:schemeClr val="accent2"/>
                </a:solidFill>
              </a:rPr>
              <a:t> </a:t>
            </a:r>
            <a:r>
              <a:rPr lang="en-IN" altLang="en-US">
                <a:solidFill>
                  <a:schemeClr val="accent2"/>
                </a:solidFill>
                <a:sym typeface="Wingdings" panose="05000000000000000000" charset="0"/>
              </a:rPr>
              <a:t></a:t>
            </a:r>
            <a:endParaRPr lang="en-US" altLang="en-IN" b="1">
              <a:solidFill>
                <a:schemeClr val="accent2"/>
              </a:solidFill>
            </a:endParaRPr>
          </a:p>
        </p:txBody>
      </p:sp>
      <p:sp>
        <p:nvSpPr>
          <p:cNvPr id="3" name="Text Placeholder 2"/>
          <p:cNvSpPr/>
          <p:nvPr>
            <p:ph type="body" idx="1"/>
          </p:nvPr>
        </p:nvSpPr>
        <p:spPr>
          <a:xfrm>
            <a:off x="635" y="1017905"/>
            <a:ext cx="9144000" cy="4125595"/>
          </a:xfrm>
        </p:spPr>
        <p:txBody>
          <a:bodyPr/>
          <a:p>
            <a:pPr marL="3851275" marR="187960" lvl="1">
              <a:lnSpc>
                <a:spcPct val="100000"/>
              </a:lnSpc>
              <a:spcBef>
                <a:spcPts val="1835"/>
              </a:spcBef>
              <a:buFont typeface="Wingdings" panose="05000000000000000000"/>
              <a:buChar char=""/>
              <a:tabLst>
                <a:tab pos="4191000" algn="l"/>
                <a:tab pos="4191635" algn="l"/>
              </a:tabLst>
            </a:pPr>
            <a:endParaRPr sz="1200" b="1" spc="-5" dirty="0">
              <a:solidFill>
                <a:schemeClr val="accent2"/>
              </a:solidFill>
              <a:sym typeface="+mn-ea"/>
            </a:endParaRPr>
          </a:p>
          <a:p>
            <a:pPr marL="3851275" marR="187960" lvl="1">
              <a:lnSpc>
                <a:spcPct val="100000"/>
              </a:lnSpc>
              <a:spcBef>
                <a:spcPts val="1835"/>
              </a:spcBef>
              <a:buFont typeface="Wingdings" panose="05000000000000000000"/>
              <a:buChar char=""/>
              <a:tabLst>
                <a:tab pos="4191000" algn="l"/>
                <a:tab pos="4191635" algn="l"/>
              </a:tabLst>
            </a:pPr>
            <a:r>
              <a:rPr sz="1200" b="1" spc="-5" dirty="0">
                <a:solidFill>
                  <a:schemeClr val="accent2"/>
                </a:solidFill>
                <a:sym typeface="+mn-ea"/>
              </a:rPr>
              <a:t>Mobile phones have become </a:t>
            </a:r>
            <a:r>
              <a:rPr sz="1200" b="1" dirty="0">
                <a:solidFill>
                  <a:schemeClr val="accent2"/>
                </a:solidFill>
                <a:sym typeface="+mn-ea"/>
              </a:rPr>
              <a:t>a </a:t>
            </a:r>
            <a:r>
              <a:rPr sz="1200" b="1" spc="-5" dirty="0">
                <a:solidFill>
                  <a:schemeClr val="accent2"/>
                </a:solidFill>
                <a:sym typeface="+mn-ea"/>
              </a:rPr>
              <a:t>necessity for every  individual </a:t>
            </a:r>
            <a:r>
              <a:rPr sz="1200" b="1" spc="-10" dirty="0">
                <a:solidFill>
                  <a:schemeClr val="accent2"/>
                </a:solidFill>
                <a:sym typeface="+mn-ea"/>
              </a:rPr>
              <a:t>nowadays. </a:t>
            </a:r>
            <a:r>
              <a:rPr sz="1200" b="1" spc="-5" dirty="0">
                <a:solidFill>
                  <a:schemeClr val="accent2"/>
                </a:solidFill>
                <a:sym typeface="+mn-ea"/>
              </a:rPr>
              <a:t>People </a:t>
            </a:r>
            <a:r>
              <a:rPr sz="1200" b="1" dirty="0">
                <a:solidFill>
                  <a:schemeClr val="accent2"/>
                </a:solidFill>
                <a:sym typeface="+mn-ea"/>
              </a:rPr>
              <a:t>want </a:t>
            </a:r>
            <a:r>
              <a:rPr sz="1200" b="1" spc="-5" dirty="0">
                <a:solidFill>
                  <a:schemeClr val="accent2"/>
                </a:solidFill>
                <a:sym typeface="+mn-ea"/>
              </a:rPr>
              <a:t>more </a:t>
            </a:r>
            <a:r>
              <a:rPr sz="1200" b="1" dirty="0">
                <a:solidFill>
                  <a:schemeClr val="accent2"/>
                </a:solidFill>
                <a:sym typeface="+mn-ea"/>
              </a:rPr>
              <a:t>features </a:t>
            </a:r>
            <a:r>
              <a:rPr sz="1200" b="1" spc="-5" dirty="0">
                <a:solidFill>
                  <a:schemeClr val="accent2"/>
                </a:solidFill>
                <a:sym typeface="+mn-ea"/>
              </a:rPr>
              <a:t>and best  specifications </a:t>
            </a:r>
            <a:r>
              <a:rPr sz="1200" b="1" dirty="0">
                <a:solidFill>
                  <a:schemeClr val="accent2"/>
                </a:solidFill>
                <a:sym typeface="+mn-ea"/>
              </a:rPr>
              <a:t>in a </a:t>
            </a:r>
            <a:r>
              <a:rPr sz="1200" b="1" spc="-10" dirty="0">
                <a:solidFill>
                  <a:schemeClr val="accent2"/>
                </a:solidFill>
                <a:sym typeface="+mn-ea"/>
              </a:rPr>
              <a:t>phone </a:t>
            </a:r>
            <a:r>
              <a:rPr sz="1200" b="1" spc="-5" dirty="0">
                <a:solidFill>
                  <a:schemeClr val="accent2"/>
                </a:solidFill>
                <a:sym typeface="+mn-ea"/>
              </a:rPr>
              <a:t>and that too </a:t>
            </a:r>
            <a:r>
              <a:rPr sz="1200" b="1" dirty="0">
                <a:solidFill>
                  <a:schemeClr val="accent2"/>
                </a:solidFill>
                <a:sym typeface="+mn-ea"/>
              </a:rPr>
              <a:t>at </a:t>
            </a:r>
            <a:r>
              <a:rPr sz="1200" b="1" spc="-5" dirty="0">
                <a:solidFill>
                  <a:schemeClr val="accent2"/>
                </a:solidFill>
                <a:sym typeface="+mn-ea"/>
              </a:rPr>
              <a:t>cheaper</a:t>
            </a:r>
            <a:r>
              <a:rPr sz="1200" b="1" spc="-130" dirty="0">
                <a:solidFill>
                  <a:schemeClr val="accent2"/>
                </a:solidFill>
                <a:sym typeface="+mn-ea"/>
              </a:rPr>
              <a:t> </a:t>
            </a:r>
            <a:r>
              <a:rPr sz="1200" b="1" dirty="0">
                <a:solidFill>
                  <a:schemeClr val="accent2"/>
                </a:solidFill>
                <a:sym typeface="+mn-ea"/>
              </a:rPr>
              <a:t>prices</a:t>
            </a:r>
            <a:r>
              <a:rPr sz="1200" dirty="0">
                <a:solidFill>
                  <a:schemeClr val="accent2"/>
                </a:solidFill>
                <a:sym typeface="+mn-ea"/>
              </a:rPr>
              <a:t>.</a:t>
            </a:r>
            <a:endParaRPr sz="1200">
              <a:solidFill>
                <a:schemeClr val="accent2"/>
              </a:solidFill>
              <a:latin typeface="Arial" panose="020B0604020202020204"/>
              <a:cs typeface="Arial" panose="020B0604020202020204"/>
            </a:endParaRPr>
          </a:p>
          <a:p>
            <a:pPr marL="3851275" marR="72390" lvl="1">
              <a:lnSpc>
                <a:spcPct val="100000"/>
              </a:lnSpc>
              <a:spcBef>
                <a:spcPts val="5"/>
              </a:spcBef>
              <a:buFont typeface="Wingdings" panose="05000000000000000000"/>
              <a:buChar char=""/>
              <a:tabLst>
                <a:tab pos="4191000" algn="l"/>
                <a:tab pos="4191635" algn="l"/>
              </a:tabLst>
            </a:pPr>
            <a:r>
              <a:rPr sz="1200" b="1" spc="-5" dirty="0">
                <a:solidFill>
                  <a:schemeClr val="accent2"/>
                </a:solidFill>
                <a:sym typeface="+mn-ea"/>
              </a:rPr>
              <a:t>Mobile phones </a:t>
            </a:r>
            <a:r>
              <a:rPr sz="1200" b="1" dirty="0">
                <a:solidFill>
                  <a:schemeClr val="accent2"/>
                </a:solidFill>
                <a:sym typeface="+mn-ea"/>
              </a:rPr>
              <a:t>come in all </a:t>
            </a:r>
            <a:r>
              <a:rPr sz="1200" b="1" spc="-5" dirty="0">
                <a:solidFill>
                  <a:schemeClr val="accent2"/>
                </a:solidFill>
                <a:sym typeface="+mn-ea"/>
              </a:rPr>
              <a:t>sorts of </a:t>
            </a:r>
            <a:r>
              <a:rPr sz="1200" b="1" dirty="0">
                <a:solidFill>
                  <a:schemeClr val="accent2"/>
                </a:solidFill>
                <a:sym typeface="+mn-ea"/>
              </a:rPr>
              <a:t>prices, features, </a:t>
            </a:r>
            <a:r>
              <a:rPr sz="1200" b="1" spc="-5" dirty="0">
                <a:solidFill>
                  <a:schemeClr val="accent2"/>
                </a:solidFill>
                <a:sym typeface="+mn-ea"/>
              </a:rPr>
              <a:t>specifications and </a:t>
            </a:r>
            <a:r>
              <a:rPr sz="1200" b="1" dirty="0">
                <a:solidFill>
                  <a:schemeClr val="accent2"/>
                </a:solidFill>
                <a:sym typeface="+mn-ea"/>
              </a:rPr>
              <a:t>all. Price estimation </a:t>
            </a:r>
            <a:r>
              <a:rPr sz="1200" b="1" spc="-5" dirty="0">
                <a:solidFill>
                  <a:schemeClr val="accent2"/>
                </a:solidFill>
                <a:sym typeface="+mn-ea"/>
              </a:rPr>
              <a:t>and prediction </a:t>
            </a:r>
            <a:r>
              <a:rPr sz="1200" b="1" dirty="0">
                <a:solidFill>
                  <a:schemeClr val="accent2"/>
                </a:solidFill>
                <a:sym typeface="+mn-ea"/>
              </a:rPr>
              <a:t>is</a:t>
            </a:r>
            <a:r>
              <a:rPr sz="1200" b="1" spc="-225" dirty="0">
                <a:solidFill>
                  <a:schemeClr val="accent2"/>
                </a:solidFill>
                <a:sym typeface="+mn-ea"/>
              </a:rPr>
              <a:t> </a:t>
            </a:r>
            <a:r>
              <a:rPr lang="en-IN" sz="1200" b="1" spc="-225" dirty="0">
                <a:solidFill>
                  <a:schemeClr val="accent2"/>
                </a:solidFill>
                <a:sym typeface="+mn-ea"/>
              </a:rPr>
              <a:t> </a:t>
            </a:r>
            <a:r>
              <a:rPr sz="1200" b="1" dirty="0">
                <a:solidFill>
                  <a:schemeClr val="accent2"/>
                </a:solidFill>
                <a:sym typeface="+mn-ea"/>
              </a:rPr>
              <a:t>an </a:t>
            </a:r>
            <a:r>
              <a:rPr sz="1200" b="1" spc="-5" dirty="0">
                <a:solidFill>
                  <a:schemeClr val="accent2"/>
                </a:solidFill>
                <a:sym typeface="+mn-ea"/>
              </a:rPr>
              <a:t>important part of consumer strategy. Deciding on the </a:t>
            </a:r>
            <a:r>
              <a:rPr sz="1200" b="1" dirty="0">
                <a:solidFill>
                  <a:schemeClr val="accent2"/>
                </a:solidFill>
                <a:sym typeface="+mn-ea"/>
              </a:rPr>
              <a:t>correct price </a:t>
            </a:r>
            <a:r>
              <a:rPr sz="1200" b="1" spc="-5" dirty="0">
                <a:solidFill>
                  <a:schemeClr val="accent2"/>
                </a:solidFill>
                <a:sym typeface="+mn-ea"/>
              </a:rPr>
              <a:t>of </a:t>
            </a:r>
            <a:r>
              <a:rPr sz="1200" b="1" dirty="0">
                <a:solidFill>
                  <a:schemeClr val="accent2"/>
                </a:solidFill>
                <a:sym typeface="+mn-ea"/>
              </a:rPr>
              <a:t>a </a:t>
            </a:r>
            <a:r>
              <a:rPr sz="1200" b="1" spc="-5" dirty="0">
                <a:solidFill>
                  <a:schemeClr val="accent2"/>
                </a:solidFill>
                <a:sym typeface="+mn-ea"/>
              </a:rPr>
              <a:t>product </a:t>
            </a:r>
            <a:r>
              <a:rPr sz="1200" b="1" dirty="0">
                <a:solidFill>
                  <a:schemeClr val="accent2"/>
                </a:solidFill>
                <a:sym typeface="+mn-ea"/>
              </a:rPr>
              <a:t>is </a:t>
            </a:r>
            <a:r>
              <a:rPr sz="1200" b="1" spc="-5" dirty="0">
                <a:solidFill>
                  <a:schemeClr val="accent2"/>
                </a:solidFill>
                <a:sym typeface="+mn-ea"/>
              </a:rPr>
              <a:t>very important for the </a:t>
            </a:r>
            <a:r>
              <a:rPr sz="1200" b="1" dirty="0">
                <a:solidFill>
                  <a:schemeClr val="accent2"/>
                </a:solidFill>
                <a:sym typeface="+mn-ea"/>
              </a:rPr>
              <a:t>market  success </a:t>
            </a:r>
            <a:r>
              <a:rPr sz="1200" b="1" spc="-5" dirty="0">
                <a:solidFill>
                  <a:schemeClr val="accent2"/>
                </a:solidFill>
                <a:sym typeface="+mn-ea"/>
              </a:rPr>
              <a:t>of </a:t>
            </a:r>
            <a:r>
              <a:rPr sz="1200" b="1" dirty="0">
                <a:solidFill>
                  <a:schemeClr val="accent2"/>
                </a:solidFill>
                <a:sym typeface="+mn-ea"/>
              </a:rPr>
              <a:t>a </a:t>
            </a:r>
            <a:r>
              <a:rPr sz="1200" b="1" spc="-5" dirty="0">
                <a:solidFill>
                  <a:schemeClr val="accent2"/>
                </a:solidFill>
                <a:sym typeface="+mn-ea"/>
              </a:rPr>
              <a:t>product. </a:t>
            </a:r>
            <a:r>
              <a:rPr sz="1200" b="1" dirty="0">
                <a:solidFill>
                  <a:schemeClr val="accent2"/>
                </a:solidFill>
                <a:sym typeface="+mn-ea"/>
              </a:rPr>
              <a:t>A </a:t>
            </a:r>
            <a:r>
              <a:rPr sz="1200" b="1" spc="-5" dirty="0">
                <a:solidFill>
                  <a:schemeClr val="accent2"/>
                </a:solidFill>
                <a:sym typeface="+mn-ea"/>
              </a:rPr>
              <a:t>new product that has </a:t>
            </a:r>
            <a:r>
              <a:rPr sz="1200" b="1" dirty="0">
                <a:solidFill>
                  <a:schemeClr val="accent2"/>
                </a:solidFill>
                <a:sym typeface="+mn-ea"/>
              </a:rPr>
              <a:t>to </a:t>
            </a:r>
            <a:r>
              <a:rPr sz="1200" b="1" spc="-5" dirty="0">
                <a:solidFill>
                  <a:schemeClr val="accent2"/>
                </a:solidFill>
                <a:sym typeface="+mn-ea"/>
              </a:rPr>
              <a:t>be launched must have the </a:t>
            </a:r>
            <a:r>
              <a:rPr sz="1200" b="1" dirty="0">
                <a:solidFill>
                  <a:schemeClr val="accent2"/>
                </a:solidFill>
                <a:sym typeface="+mn-ea"/>
              </a:rPr>
              <a:t>correct </a:t>
            </a:r>
            <a:r>
              <a:rPr sz="1200" b="1" spc="-5" dirty="0">
                <a:solidFill>
                  <a:schemeClr val="accent2"/>
                </a:solidFill>
                <a:sym typeface="+mn-ea"/>
              </a:rPr>
              <a:t>price </a:t>
            </a:r>
            <a:r>
              <a:rPr sz="1200" b="1" dirty="0">
                <a:solidFill>
                  <a:schemeClr val="accent2"/>
                </a:solidFill>
                <a:sym typeface="+mn-ea"/>
              </a:rPr>
              <a:t>so </a:t>
            </a:r>
            <a:r>
              <a:rPr sz="1200" b="1" spc="-5" dirty="0">
                <a:solidFill>
                  <a:schemeClr val="accent2"/>
                </a:solidFill>
                <a:sym typeface="+mn-ea"/>
              </a:rPr>
              <a:t>that consumers  find </a:t>
            </a:r>
            <a:r>
              <a:rPr sz="1200" b="1" dirty="0">
                <a:solidFill>
                  <a:schemeClr val="accent2"/>
                </a:solidFill>
                <a:sym typeface="+mn-ea"/>
              </a:rPr>
              <a:t>it </a:t>
            </a:r>
            <a:r>
              <a:rPr sz="1200" b="1" spc="-5" dirty="0">
                <a:solidFill>
                  <a:schemeClr val="accent2"/>
                </a:solidFill>
                <a:sym typeface="+mn-ea"/>
              </a:rPr>
              <a:t>appropriate </a:t>
            </a:r>
            <a:r>
              <a:rPr sz="1200" b="1" dirty="0">
                <a:solidFill>
                  <a:schemeClr val="accent2"/>
                </a:solidFill>
                <a:sym typeface="+mn-ea"/>
              </a:rPr>
              <a:t>to </a:t>
            </a:r>
            <a:r>
              <a:rPr sz="1200" b="1" spc="-5" dirty="0">
                <a:solidFill>
                  <a:schemeClr val="accent2"/>
                </a:solidFill>
                <a:sym typeface="+mn-ea"/>
              </a:rPr>
              <a:t>buy the</a:t>
            </a:r>
            <a:r>
              <a:rPr sz="1200" b="1" spc="-135" dirty="0">
                <a:solidFill>
                  <a:schemeClr val="accent2"/>
                </a:solidFill>
                <a:sym typeface="+mn-ea"/>
              </a:rPr>
              <a:t> </a:t>
            </a:r>
            <a:r>
              <a:rPr sz="1200" b="1" spc="-5" dirty="0">
                <a:solidFill>
                  <a:schemeClr val="accent2"/>
                </a:solidFill>
                <a:sym typeface="+mn-ea"/>
              </a:rPr>
              <a:t>product.</a:t>
            </a:r>
            <a:endParaRPr sz="1200">
              <a:solidFill>
                <a:schemeClr val="accent2"/>
              </a:solidFill>
              <a:latin typeface="Arial" panose="020B0604020202020204"/>
              <a:cs typeface="Arial" panose="020B0604020202020204"/>
            </a:endParaRPr>
          </a:p>
          <a:p>
            <a:pPr marL="12700" marR="5080">
              <a:lnSpc>
                <a:spcPct val="100000"/>
              </a:lnSpc>
              <a:buFont typeface="Wingdings" panose="05000000000000000000"/>
              <a:buChar char=""/>
              <a:tabLst>
                <a:tab pos="203200" algn="l"/>
              </a:tabLst>
            </a:pPr>
            <a:endParaRPr sz="1200" b="1" dirty="0">
              <a:solidFill>
                <a:schemeClr val="accent2"/>
              </a:solidFill>
              <a:sym typeface="+mn-ea"/>
            </a:endParaRPr>
          </a:p>
          <a:p>
            <a:pPr marL="12700" marR="5080">
              <a:lnSpc>
                <a:spcPct val="100000"/>
              </a:lnSpc>
              <a:buFont typeface="Wingdings" panose="05000000000000000000"/>
              <a:buChar char=""/>
              <a:tabLst>
                <a:tab pos="203200" algn="l"/>
              </a:tabLst>
            </a:pPr>
            <a:endParaRPr sz="1200" b="1" dirty="0">
              <a:solidFill>
                <a:schemeClr val="accent2"/>
              </a:solidFill>
              <a:sym typeface="+mn-ea"/>
            </a:endParaRPr>
          </a:p>
          <a:p>
            <a:pPr marL="12700" marR="5080">
              <a:lnSpc>
                <a:spcPct val="100000"/>
              </a:lnSpc>
              <a:buFont typeface="Wingdings" panose="05000000000000000000"/>
              <a:buChar char=""/>
              <a:tabLst>
                <a:tab pos="203200" algn="l"/>
              </a:tabLst>
            </a:pPr>
            <a:endParaRPr sz="1200" b="1" dirty="0">
              <a:solidFill>
                <a:schemeClr val="accent2"/>
              </a:solidFill>
              <a:sym typeface="+mn-ea"/>
            </a:endParaRPr>
          </a:p>
          <a:p>
            <a:pPr marL="12700" marR="5080">
              <a:lnSpc>
                <a:spcPct val="100000"/>
              </a:lnSpc>
              <a:buFont typeface="Wingdings" panose="05000000000000000000"/>
              <a:buChar char=""/>
              <a:tabLst>
                <a:tab pos="203200" algn="l"/>
              </a:tabLst>
            </a:pPr>
            <a:r>
              <a:rPr sz="1200" b="1" dirty="0">
                <a:solidFill>
                  <a:schemeClr val="accent2"/>
                </a:solidFill>
                <a:sym typeface="+mn-ea"/>
              </a:rPr>
              <a:t>In </a:t>
            </a:r>
            <a:r>
              <a:rPr sz="1200" b="1" spc="-5" dirty="0">
                <a:solidFill>
                  <a:schemeClr val="accent2"/>
                </a:solidFill>
                <a:sym typeface="+mn-ea"/>
              </a:rPr>
              <a:t>the competitive mobile </a:t>
            </a:r>
            <a:r>
              <a:rPr sz="1200" b="1" spc="-10" dirty="0">
                <a:solidFill>
                  <a:schemeClr val="accent2"/>
                </a:solidFill>
                <a:sym typeface="+mn-ea"/>
              </a:rPr>
              <a:t>phone </a:t>
            </a:r>
            <a:r>
              <a:rPr sz="1200" b="1" dirty="0">
                <a:solidFill>
                  <a:schemeClr val="accent2"/>
                </a:solidFill>
                <a:sym typeface="+mn-ea"/>
              </a:rPr>
              <a:t>market </a:t>
            </a:r>
            <a:r>
              <a:rPr sz="1200" b="1" spc="-5" dirty="0">
                <a:solidFill>
                  <a:schemeClr val="accent2"/>
                </a:solidFill>
                <a:sym typeface="+mn-ea"/>
              </a:rPr>
              <a:t>companies </a:t>
            </a:r>
            <a:r>
              <a:rPr sz="1200" b="1" dirty="0">
                <a:solidFill>
                  <a:schemeClr val="accent2"/>
                </a:solidFill>
                <a:sym typeface="+mn-ea"/>
              </a:rPr>
              <a:t>want to </a:t>
            </a:r>
            <a:r>
              <a:rPr sz="1200" b="1" spc="-5" dirty="0">
                <a:solidFill>
                  <a:schemeClr val="accent2"/>
                </a:solidFill>
                <a:sym typeface="+mn-ea"/>
              </a:rPr>
              <a:t>understand </a:t>
            </a:r>
            <a:r>
              <a:rPr sz="1200" b="1" dirty="0">
                <a:solidFill>
                  <a:schemeClr val="accent2"/>
                </a:solidFill>
                <a:sym typeface="+mn-ea"/>
              </a:rPr>
              <a:t>sales </a:t>
            </a:r>
            <a:r>
              <a:rPr sz="1200" b="1" spc="-5" dirty="0">
                <a:solidFill>
                  <a:schemeClr val="accent2"/>
                </a:solidFill>
                <a:sym typeface="+mn-ea"/>
              </a:rPr>
              <a:t>data of mobile phones  and</a:t>
            </a:r>
            <a:r>
              <a:rPr sz="1200" b="1" spc="-10" dirty="0">
                <a:solidFill>
                  <a:schemeClr val="accent2"/>
                </a:solidFill>
                <a:sym typeface="+mn-ea"/>
              </a:rPr>
              <a:t> </a:t>
            </a:r>
            <a:r>
              <a:rPr sz="1200" b="1" dirty="0">
                <a:solidFill>
                  <a:schemeClr val="accent2"/>
                </a:solidFill>
                <a:sym typeface="+mn-ea"/>
              </a:rPr>
              <a:t>factors</a:t>
            </a:r>
            <a:r>
              <a:rPr sz="1200" b="1" spc="-40" dirty="0">
                <a:solidFill>
                  <a:schemeClr val="accent2"/>
                </a:solidFill>
                <a:sym typeface="+mn-ea"/>
              </a:rPr>
              <a:t> </a:t>
            </a:r>
            <a:r>
              <a:rPr sz="1200" b="1" dirty="0">
                <a:solidFill>
                  <a:schemeClr val="accent2"/>
                </a:solidFill>
                <a:sym typeface="+mn-ea"/>
              </a:rPr>
              <a:t>which</a:t>
            </a:r>
            <a:r>
              <a:rPr sz="1200" b="1" spc="-50" dirty="0">
                <a:solidFill>
                  <a:schemeClr val="accent2"/>
                </a:solidFill>
                <a:sym typeface="+mn-ea"/>
              </a:rPr>
              <a:t> </a:t>
            </a:r>
            <a:r>
              <a:rPr sz="1200" b="1" spc="-5" dirty="0">
                <a:solidFill>
                  <a:schemeClr val="accent2"/>
                </a:solidFill>
                <a:sym typeface="+mn-ea"/>
              </a:rPr>
              <a:t>drive</a:t>
            </a:r>
            <a:r>
              <a:rPr sz="1200" b="1" spc="-15" dirty="0">
                <a:solidFill>
                  <a:schemeClr val="accent2"/>
                </a:solidFill>
                <a:sym typeface="+mn-ea"/>
              </a:rPr>
              <a:t> </a:t>
            </a:r>
            <a:r>
              <a:rPr sz="1200" b="1" spc="-5" dirty="0">
                <a:solidFill>
                  <a:schemeClr val="accent2"/>
                </a:solidFill>
                <a:sym typeface="+mn-ea"/>
              </a:rPr>
              <a:t>the</a:t>
            </a:r>
            <a:r>
              <a:rPr sz="1200" b="1" spc="-15" dirty="0">
                <a:solidFill>
                  <a:schemeClr val="accent2"/>
                </a:solidFill>
                <a:sym typeface="+mn-ea"/>
              </a:rPr>
              <a:t> </a:t>
            </a:r>
            <a:r>
              <a:rPr sz="1200" b="1" dirty="0">
                <a:solidFill>
                  <a:schemeClr val="accent2"/>
                </a:solidFill>
                <a:sym typeface="+mn-ea"/>
              </a:rPr>
              <a:t>prices.</a:t>
            </a:r>
            <a:r>
              <a:rPr sz="1200" b="1" spc="-30" dirty="0">
                <a:solidFill>
                  <a:schemeClr val="accent2"/>
                </a:solidFill>
                <a:sym typeface="+mn-ea"/>
              </a:rPr>
              <a:t> </a:t>
            </a:r>
            <a:r>
              <a:rPr sz="1200" b="1" spc="-5" dirty="0">
                <a:solidFill>
                  <a:schemeClr val="accent2"/>
                </a:solidFill>
                <a:sym typeface="+mn-ea"/>
              </a:rPr>
              <a:t>The</a:t>
            </a:r>
            <a:r>
              <a:rPr sz="1200" b="1" spc="-15" dirty="0">
                <a:solidFill>
                  <a:schemeClr val="accent2"/>
                </a:solidFill>
                <a:sym typeface="+mn-ea"/>
              </a:rPr>
              <a:t> </a:t>
            </a:r>
            <a:r>
              <a:rPr sz="1200" b="1" spc="-5" dirty="0">
                <a:solidFill>
                  <a:schemeClr val="accent2"/>
                </a:solidFill>
                <a:sym typeface="+mn-ea"/>
              </a:rPr>
              <a:t>objective</a:t>
            </a:r>
            <a:r>
              <a:rPr sz="1200" b="1" spc="-30" dirty="0">
                <a:solidFill>
                  <a:schemeClr val="accent2"/>
                </a:solidFill>
                <a:sym typeface="+mn-ea"/>
              </a:rPr>
              <a:t> </a:t>
            </a:r>
            <a:r>
              <a:rPr sz="1200" b="1" dirty="0">
                <a:solidFill>
                  <a:schemeClr val="accent2"/>
                </a:solidFill>
                <a:sym typeface="+mn-ea"/>
              </a:rPr>
              <a:t>is</a:t>
            </a:r>
            <a:r>
              <a:rPr sz="1200" b="1" spc="-15" dirty="0">
                <a:solidFill>
                  <a:schemeClr val="accent2"/>
                </a:solidFill>
                <a:sym typeface="+mn-ea"/>
              </a:rPr>
              <a:t> </a:t>
            </a:r>
            <a:r>
              <a:rPr sz="1200" b="1" dirty="0">
                <a:solidFill>
                  <a:schemeClr val="accent2"/>
                </a:solidFill>
                <a:sym typeface="+mn-ea"/>
              </a:rPr>
              <a:t>to</a:t>
            </a:r>
            <a:r>
              <a:rPr sz="1200" b="1" spc="-5" dirty="0">
                <a:solidFill>
                  <a:schemeClr val="accent2"/>
                </a:solidFill>
                <a:sym typeface="+mn-ea"/>
              </a:rPr>
              <a:t> find</a:t>
            </a:r>
            <a:r>
              <a:rPr sz="1200" b="1" spc="-35" dirty="0">
                <a:solidFill>
                  <a:schemeClr val="accent2"/>
                </a:solidFill>
                <a:sym typeface="+mn-ea"/>
              </a:rPr>
              <a:t> </a:t>
            </a:r>
            <a:r>
              <a:rPr sz="1200" b="1" spc="-5" dirty="0">
                <a:solidFill>
                  <a:schemeClr val="accent2"/>
                </a:solidFill>
                <a:sym typeface="+mn-ea"/>
              </a:rPr>
              <a:t>out</a:t>
            </a:r>
            <a:r>
              <a:rPr sz="1200" b="1" dirty="0">
                <a:solidFill>
                  <a:schemeClr val="accent2"/>
                </a:solidFill>
                <a:sym typeface="+mn-ea"/>
              </a:rPr>
              <a:t> some</a:t>
            </a:r>
            <a:r>
              <a:rPr sz="1200" b="1" spc="-15" dirty="0">
                <a:solidFill>
                  <a:schemeClr val="accent2"/>
                </a:solidFill>
                <a:sym typeface="+mn-ea"/>
              </a:rPr>
              <a:t> </a:t>
            </a:r>
            <a:r>
              <a:rPr sz="1200" b="1" dirty="0">
                <a:solidFill>
                  <a:schemeClr val="accent2"/>
                </a:solidFill>
                <a:sym typeface="+mn-ea"/>
              </a:rPr>
              <a:t>relation</a:t>
            </a:r>
            <a:r>
              <a:rPr sz="1200" b="1" spc="-50" dirty="0">
                <a:solidFill>
                  <a:schemeClr val="accent2"/>
                </a:solidFill>
                <a:sym typeface="+mn-ea"/>
              </a:rPr>
              <a:t> </a:t>
            </a:r>
            <a:r>
              <a:rPr sz="1200" b="1" dirty="0">
                <a:solidFill>
                  <a:schemeClr val="accent2"/>
                </a:solidFill>
                <a:sym typeface="+mn-ea"/>
              </a:rPr>
              <a:t>between</a:t>
            </a:r>
            <a:r>
              <a:rPr sz="1200" b="1" spc="-45" dirty="0">
                <a:solidFill>
                  <a:schemeClr val="accent2"/>
                </a:solidFill>
                <a:sym typeface="+mn-ea"/>
              </a:rPr>
              <a:t> </a:t>
            </a:r>
            <a:r>
              <a:rPr sz="1200" b="1" dirty="0">
                <a:solidFill>
                  <a:schemeClr val="accent2"/>
                </a:solidFill>
                <a:sym typeface="+mn-ea"/>
              </a:rPr>
              <a:t>features</a:t>
            </a:r>
            <a:r>
              <a:rPr sz="1200" b="1" spc="-30" dirty="0">
                <a:solidFill>
                  <a:schemeClr val="accent2"/>
                </a:solidFill>
                <a:sym typeface="+mn-ea"/>
              </a:rPr>
              <a:t> </a:t>
            </a:r>
            <a:r>
              <a:rPr sz="1200" b="1" spc="-5" dirty="0">
                <a:solidFill>
                  <a:schemeClr val="accent2"/>
                </a:solidFill>
                <a:sym typeface="+mn-ea"/>
              </a:rPr>
              <a:t>of</a:t>
            </a:r>
            <a:r>
              <a:rPr sz="1200" b="1" spc="-15" dirty="0">
                <a:solidFill>
                  <a:schemeClr val="accent2"/>
                </a:solidFill>
                <a:sym typeface="+mn-ea"/>
              </a:rPr>
              <a:t> </a:t>
            </a:r>
            <a:r>
              <a:rPr sz="1200" b="1" dirty="0">
                <a:solidFill>
                  <a:schemeClr val="accent2"/>
                </a:solidFill>
                <a:sym typeface="+mn-ea"/>
              </a:rPr>
              <a:t>a</a:t>
            </a:r>
            <a:r>
              <a:rPr sz="1200" b="1" spc="-5" dirty="0">
                <a:solidFill>
                  <a:schemeClr val="accent2"/>
                </a:solidFill>
                <a:sym typeface="+mn-ea"/>
              </a:rPr>
              <a:t> mobile  phone </a:t>
            </a:r>
            <a:r>
              <a:rPr sz="1200" b="1" dirty="0">
                <a:solidFill>
                  <a:schemeClr val="accent2"/>
                </a:solidFill>
                <a:sym typeface="+mn-ea"/>
              </a:rPr>
              <a:t>(e.g.:- </a:t>
            </a:r>
            <a:r>
              <a:rPr sz="1200" b="1" spc="-10" dirty="0">
                <a:solidFill>
                  <a:schemeClr val="accent2"/>
                </a:solidFill>
                <a:sym typeface="+mn-ea"/>
              </a:rPr>
              <a:t>RAM, </a:t>
            </a:r>
            <a:r>
              <a:rPr sz="1200" b="1" dirty="0">
                <a:solidFill>
                  <a:schemeClr val="accent2"/>
                </a:solidFill>
                <a:sym typeface="+mn-ea"/>
              </a:rPr>
              <a:t>Internal </a:t>
            </a:r>
            <a:r>
              <a:rPr sz="1200" b="1" spc="-5" dirty="0">
                <a:solidFill>
                  <a:schemeClr val="accent2"/>
                </a:solidFill>
                <a:sym typeface="+mn-ea"/>
              </a:rPr>
              <a:t>Memory, </a:t>
            </a:r>
            <a:r>
              <a:rPr sz="1200" b="1" dirty="0">
                <a:solidFill>
                  <a:schemeClr val="accent2"/>
                </a:solidFill>
                <a:sym typeface="+mn-ea"/>
              </a:rPr>
              <a:t>etc) and its selling price. In this </a:t>
            </a:r>
            <a:r>
              <a:rPr sz="1200" b="1" spc="-5" dirty="0">
                <a:solidFill>
                  <a:schemeClr val="accent2"/>
                </a:solidFill>
                <a:sym typeface="+mn-ea"/>
              </a:rPr>
              <a:t>problem, </a:t>
            </a:r>
            <a:r>
              <a:rPr sz="1200" b="1" spc="15" dirty="0">
                <a:solidFill>
                  <a:schemeClr val="accent2"/>
                </a:solidFill>
                <a:sym typeface="+mn-ea"/>
              </a:rPr>
              <a:t>we </a:t>
            </a:r>
            <a:r>
              <a:rPr sz="1200" b="1" spc="-5" dirty="0">
                <a:solidFill>
                  <a:schemeClr val="accent2"/>
                </a:solidFill>
                <a:sym typeface="+mn-ea"/>
              </a:rPr>
              <a:t>do not have </a:t>
            </a:r>
            <a:r>
              <a:rPr sz="1200" b="1" dirty="0">
                <a:solidFill>
                  <a:schemeClr val="accent2"/>
                </a:solidFill>
                <a:sym typeface="+mn-ea"/>
              </a:rPr>
              <a:t>to predict </a:t>
            </a:r>
            <a:r>
              <a:rPr sz="1200" b="1" spc="-5" dirty="0">
                <a:solidFill>
                  <a:schemeClr val="accent2"/>
                </a:solidFill>
                <a:sym typeface="+mn-ea"/>
              </a:rPr>
              <a:t>the </a:t>
            </a:r>
            <a:r>
              <a:rPr sz="1200" b="1" dirty="0">
                <a:solidFill>
                  <a:schemeClr val="accent2"/>
                </a:solidFill>
                <a:sym typeface="+mn-ea"/>
              </a:rPr>
              <a:t>actual </a:t>
            </a:r>
            <a:r>
              <a:rPr sz="1200" b="1" spc="-5" dirty="0">
                <a:solidFill>
                  <a:schemeClr val="accent2"/>
                </a:solidFill>
                <a:sym typeface="+mn-ea"/>
              </a:rPr>
              <a:t>price but </a:t>
            </a:r>
            <a:r>
              <a:rPr sz="1200" b="1" dirty="0">
                <a:solidFill>
                  <a:schemeClr val="accent2"/>
                </a:solidFill>
                <a:sym typeface="+mn-ea"/>
              </a:rPr>
              <a:t>a </a:t>
            </a:r>
            <a:r>
              <a:rPr sz="1200" b="1" spc="-5" dirty="0">
                <a:solidFill>
                  <a:schemeClr val="accent2"/>
                </a:solidFill>
                <a:sym typeface="+mn-ea"/>
              </a:rPr>
              <a:t>price range indicating how high the price</a:t>
            </a:r>
            <a:r>
              <a:rPr sz="1200" b="1" spc="-220" dirty="0">
                <a:solidFill>
                  <a:schemeClr val="accent2"/>
                </a:solidFill>
                <a:sym typeface="+mn-ea"/>
              </a:rPr>
              <a:t> </a:t>
            </a:r>
            <a:r>
              <a:rPr sz="1200" b="1" dirty="0">
                <a:solidFill>
                  <a:schemeClr val="accent2"/>
                </a:solidFill>
                <a:sym typeface="+mn-ea"/>
              </a:rPr>
              <a:t>is.</a:t>
            </a:r>
            <a:endParaRPr sz="1200">
              <a:solidFill>
                <a:schemeClr val="accent2"/>
              </a:solidFill>
              <a:latin typeface="Arial" panose="020B0604020202020204"/>
              <a:cs typeface="Arial" panose="020B0604020202020204"/>
            </a:endParaRPr>
          </a:p>
          <a:p>
            <a:pPr>
              <a:lnSpc>
                <a:spcPct val="100000"/>
              </a:lnSpc>
              <a:spcBef>
                <a:spcPts val="10"/>
              </a:spcBef>
              <a:buFont typeface="Wingdings" panose="05000000000000000000"/>
              <a:buChar char=""/>
            </a:pPr>
            <a:endParaRPr sz="1200">
              <a:solidFill>
                <a:schemeClr val="accent2"/>
              </a:solidFill>
              <a:latin typeface="Arial" panose="020B0604020202020204"/>
              <a:cs typeface="Arial" panose="020B0604020202020204"/>
            </a:endParaRPr>
          </a:p>
          <a:p>
            <a:pPr marL="12700" marR="590550">
              <a:lnSpc>
                <a:spcPct val="100000"/>
              </a:lnSpc>
              <a:spcBef>
                <a:spcPts val="5"/>
              </a:spcBef>
              <a:buFont typeface="Wingdings" panose="05000000000000000000"/>
              <a:buChar char=""/>
              <a:tabLst>
                <a:tab pos="155575" algn="l"/>
              </a:tabLst>
            </a:pPr>
            <a:r>
              <a:rPr sz="1200" b="1" spc="-5" dirty="0">
                <a:solidFill>
                  <a:schemeClr val="accent2"/>
                </a:solidFill>
                <a:sym typeface="+mn-ea"/>
              </a:rPr>
              <a:t>The </a:t>
            </a:r>
            <a:r>
              <a:rPr sz="1200" b="1" dirty="0">
                <a:solidFill>
                  <a:schemeClr val="accent2"/>
                </a:solidFill>
                <a:sym typeface="+mn-ea"/>
              </a:rPr>
              <a:t>main </a:t>
            </a:r>
            <a:r>
              <a:rPr sz="1200" b="1" spc="-5" dirty="0">
                <a:solidFill>
                  <a:schemeClr val="accent2"/>
                </a:solidFill>
                <a:sym typeface="+mn-ea"/>
              </a:rPr>
              <a:t>objective of this project </a:t>
            </a:r>
            <a:r>
              <a:rPr sz="1200" b="1" dirty="0">
                <a:solidFill>
                  <a:schemeClr val="accent2"/>
                </a:solidFill>
                <a:sym typeface="+mn-ea"/>
              </a:rPr>
              <a:t>is to </a:t>
            </a:r>
            <a:r>
              <a:rPr sz="1200" b="1" spc="-5" dirty="0">
                <a:solidFill>
                  <a:schemeClr val="accent2"/>
                </a:solidFill>
                <a:sym typeface="+mn-ea"/>
              </a:rPr>
              <a:t>build </a:t>
            </a:r>
            <a:r>
              <a:rPr sz="1200" b="1" dirty="0">
                <a:solidFill>
                  <a:schemeClr val="accent2"/>
                </a:solidFill>
                <a:sym typeface="+mn-ea"/>
              </a:rPr>
              <a:t>a </a:t>
            </a:r>
            <a:r>
              <a:rPr sz="1200" b="1" spc="-5" dirty="0">
                <a:solidFill>
                  <a:schemeClr val="accent2"/>
                </a:solidFill>
                <a:sym typeface="+mn-ea"/>
              </a:rPr>
              <a:t>model </a:t>
            </a:r>
            <a:r>
              <a:rPr sz="1200" b="1" dirty="0">
                <a:solidFill>
                  <a:schemeClr val="accent2"/>
                </a:solidFill>
                <a:sym typeface="+mn-ea"/>
              </a:rPr>
              <a:t>which will classify </a:t>
            </a:r>
            <a:r>
              <a:rPr sz="1200" b="1" spc="-5" dirty="0">
                <a:solidFill>
                  <a:schemeClr val="accent2"/>
                </a:solidFill>
                <a:sym typeface="+mn-ea"/>
              </a:rPr>
              <a:t>the price range of</a:t>
            </a:r>
            <a:r>
              <a:rPr sz="1200" b="1" spc="-260" dirty="0">
                <a:solidFill>
                  <a:schemeClr val="accent2"/>
                </a:solidFill>
                <a:sym typeface="+mn-ea"/>
              </a:rPr>
              <a:t> </a:t>
            </a:r>
            <a:r>
              <a:rPr sz="1200" b="1" spc="-5" dirty="0">
                <a:solidFill>
                  <a:schemeClr val="accent2"/>
                </a:solidFill>
                <a:sym typeface="+mn-ea"/>
              </a:rPr>
              <a:t>mobile  phones </a:t>
            </a:r>
            <a:r>
              <a:rPr sz="1200" b="1" dirty="0">
                <a:solidFill>
                  <a:schemeClr val="accent2"/>
                </a:solidFill>
                <a:sym typeface="+mn-ea"/>
              </a:rPr>
              <a:t>based </a:t>
            </a:r>
            <a:r>
              <a:rPr sz="1200" b="1" spc="-5" dirty="0">
                <a:solidFill>
                  <a:schemeClr val="accent2"/>
                </a:solidFill>
                <a:sym typeface="+mn-ea"/>
              </a:rPr>
              <a:t>on the specifications of mobile</a:t>
            </a:r>
            <a:r>
              <a:rPr sz="1200" b="1" spc="-140" dirty="0">
                <a:solidFill>
                  <a:schemeClr val="accent2"/>
                </a:solidFill>
                <a:sym typeface="+mn-ea"/>
              </a:rPr>
              <a:t> </a:t>
            </a:r>
            <a:r>
              <a:rPr sz="1200" b="1" spc="-5" dirty="0">
                <a:solidFill>
                  <a:schemeClr val="accent2"/>
                </a:solidFill>
                <a:sym typeface="+mn-ea"/>
              </a:rPr>
              <a:t>phones.</a:t>
            </a:r>
            <a:endParaRPr sz="1200">
              <a:solidFill>
                <a:schemeClr val="accent2"/>
              </a:solidFill>
              <a:latin typeface="Arial" panose="020B0604020202020204"/>
              <a:cs typeface="Arial" panose="020B0604020202020204"/>
            </a:endParaRPr>
          </a:p>
          <a:p>
            <a:endParaRPr lang="en-US" sz="1200">
              <a:solidFill>
                <a:schemeClr val="accent2"/>
              </a:solidFill>
              <a:latin typeface="Arial" panose="020B0604020202020204"/>
              <a:cs typeface="Arial" panose="020B0604020202020204"/>
            </a:endParaRPr>
          </a:p>
        </p:txBody>
      </p:sp>
      <p:sp>
        <p:nvSpPr>
          <p:cNvPr id="5" name="Frame 4"/>
          <p:cNvSpPr/>
          <p:nvPr/>
        </p:nvSpPr>
        <p:spPr>
          <a:xfrm>
            <a:off x="311785" y="452120"/>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11" name="Picture 10"/>
          <p:cNvPicPr>
            <a:picLocks noChangeAspect="1"/>
          </p:cNvPicPr>
          <p:nvPr/>
        </p:nvPicPr>
        <p:blipFill>
          <a:blip r:embed="rId1"/>
          <a:stretch>
            <a:fillRect/>
          </a:stretch>
        </p:blipFill>
        <p:spPr>
          <a:xfrm>
            <a:off x="304800" y="1108075"/>
            <a:ext cx="3450590" cy="2174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a:solidFill>
                  <a:schemeClr val="bg2"/>
                </a:solidFill>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IN" altLang="en-US" b="1">
                <a:solidFill>
                  <a:schemeClr val="accent2"/>
                </a:solidFill>
              </a:rPr>
              <a:t>Work flow Segregation</a:t>
            </a:r>
            <a:r>
              <a:rPr lang="en-US" altLang="en-IN" b="1">
                <a:solidFill>
                  <a:schemeClr val="accent2"/>
                </a:solidFill>
              </a:rPr>
              <a:t> </a:t>
            </a:r>
            <a:r>
              <a:rPr lang="en-IN" altLang="en-US">
                <a:solidFill>
                  <a:schemeClr val="accent2"/>
                </a:solidFill>
                <a:sym typeface="Wingdings" panose="05000000000000000000" charset="0"/>
              </a:rPr>
              <a:t></a:t>
            </a:r>
            <a:endParaRPr lang="en-US" altLang="en-IN" b="1">
              <a:solidFill>
                <a:schemeClr val="accent2"/>
              </a:solidFill>
            </a:endParaRPr>
          </a:p>
        </p:txBody>
      </p:sp>
      <p:sp>
        <p:nvSpPr>
          <p:cNvPr id="3" name="Text Placeholder 2"/>
          <p:cNvSpPr/>
          <p:nvPr>
            <p:ph type="body" idx="1"/>
          </p:nvPr>
        </p:nvSpPr>
        <p:spPr>
          <a:xfrm>
            <a:off x="0" y="1085850"/>
            <a:ext cx="9144635" cy="4057650"/>
          </a:xfrm>
        </p:spPr>
        <p:txBody>
          <a:bodyPr/>
          <a:p>
            <a:pPr marL="114300" indent="0">
              <a:buNone/>
            </a:pPr>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olded Corner 3"/>
          <p:cNvSpPr/>
          <p:nvPr/>
        </p:nvSpPr>
        <p:spPr>
          <a:xfrm>
            <a:off x="443865" y="1590040"/>
            <a:ext cx="1979930" cy="1391920"/>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b="1">
                <a:solidFill>
                  <a:schemeClr val="bg2"/>
                </a:solidFill>
              </a:rPr>
              <a:t>Data description</a:t>
            </a:r>
            <a:endParaRPr lang="en-IN" altLang="en-US" b="1">
              <a:solidFill>
                <a:schemeClr val="bg2"/>
              </a:solidFill>
            </a:endParaRPr>
          </a:p>
        </p:txBody>
      </p:sp>
      <p:sp>
        <p:nvSpPr>
          <p:cNvPr id="6" name="Folded Corner 5"/>
          <p:cNvSpPr/>
          <p:nvPr/>
        </p:nvSpPr>
        <p:spPr>
          <a:xfrm>
            <a:off x="1645920" y="3413125"/>
            <a:ext cx="1979930" cy="1391920"/>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b="1">
                <a:solidFill>
                  <a:schemeClr val="bg2"/>
                </a:solidFill>
              </a:rPr>
              <a:t>Conclusion</a:t>
            </a:r>
            <a:endParaRPr lang="en-IN" altLang="en-US" b="1">
              <a:solidFill>
                <a:schemeClr val="bg2"/>
              </a:solidFill>
            </a:endParaRPr>
          </a:p>
        </p:txBody>
      </p:sp>
      <p:sp>
        <p:nvSpPr>
          <p:cNvPr id="7" name="Folded Corner 6"/>
          <p:cNvSpPr/>
          <p:nvPr/>
        </p:nvSpPr>
        <p:spPr>
          <a:xfrm>
            <a:off x="5492115" y="3413125"/>
            <a:ext cx="1979930" cy="1391920"/>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b="1">
                <a:solidFill>
                  <a:schemeClr val="bg2"/>
                </a:solidFill>
              </a:rPr>
              <a:t>Model selection and evaluation </a:t>
            </a:r>
            <a:endParaRPr lang="en-IN" altLang="en-US" b="1">
              <a:solidFill>
                <a:schemeClr val="bg2"/>
              </a:solidFill>
            </a:endParaRPr>
          </a:p>
        </p:txBody>
      </p:sp>
      <p:sp>
        <p:nvSpPr>
          <p:cNvPr id="8" name="Folded Corner 7"/>
          <p:cNvSpPr/>
          <p:nvPr/>
        </p:nvSpPr>
        <p:spPr>
          <a:xfrm>
            <a:off x="6210935" y="1590040"/>
            <a:ext cx="1979930" cy="1391920"/>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b="1">
                <a:solidFill>
                  <a:schemeClr val="bg2"/>
                </a:solidFill>
              </a:rPr>
              <a:t>Exploratory data analysis (EDA)</a:t>
            </a:r>
            <a:endParaRPr lang="en-IN" altLang="en-US" b="1">
              <a:solidFill>
                <a:schemeClr val="bg2"/>
              </a:solidFill>
            </a:endParaRPr>
          </a:p>
        </p:txBody>
      </p:sp>
      <p:sp>
        <p:nvSpPr>
          <p:cNvPr id="9" name="Folded Corner 8"/>
          <p:cNvSpPr/>
          <p:nvPr/>
        </p:nvSpPr>
        <p:spPr>
          <a:xfrm>
            <a:off x="3369945" y="1590040"/>
            <a:ext cx="1979930" cy="1391920"/>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IN" altLang="en-US" b="1">
                <a:solidFill>
                  <a:schemeClr val="bg2"/>
                </a:solidFill>
              </a:rPr>
              <a:t>Data wrangling</a:t>
            </a:r>
            <a:endParaRPr lang="en-IN" altLang="en-US" b="1">
              <a:solidFill>
                <a:schemeClr val="bg2"/>
              </a:solidFill>
            </a:endParaRPr>
          </a:p>
        </p:txBody>
      </p:sp>
      <p:sp>
        <p:nvSpPr>
          <p:cNvPr id="10" name="Right Arrow 9"/>
          <p:cNvSpPr/>
          <p:nvPr/>
        </p:nvSpPr>
        <p:spPr>
          <a:xfrm>
            <a:off x="2651125" y="1861820"/>
            <a:ext cx="576580" cy="3397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1" name="Right Arrow 10"/>
          <p:cNvSpPr/>
          <p:nvPr/>
        </p:nvSpPr>
        <p:spPr>
          <a:xfrm>
            <a:off x="5492115" y="1901190"/>
            <a:ext cx="576580" cy="3397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2" name="Left Arrow 11"/>
          <p:cNvSpPr/>
          <p:nvPr/>
        </p:nvSpPr>
        <p:spPr>
          <a:xfrm>
            <a:off x="4043045" y="3808730"/>
            <a:ext cx="633730" cy="37338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4" name="Curved Left Arrow 13"/>
          <p:cNvSpPr/>
          <p:nvPr/>
        </p:nvSpPr>
        <p:spPr>
          <a:xfrm>
            <a:off x="8411210" y="2529840"/>
            <a:ext cx="542925" cy="1153795"/>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a:solidFill>
                  <a:schemeClr val="bg2"/>
                </a:solidFill>
              </a:rPr>
              <a:t> </a:t>
            </a:r>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accent2"/>
                </a:solidFill>
                <a:sym typeface="+mn-ea"/>
              </a:rPr>
              <a:t> Data Description</a:t>
            </a:r>
            <a:r>
              <a:rPr lang="en-US" altLang="en-IN" b="1">
                <a:solidFill>
                  <a:schemeClr val="accent2"/>
                </a:solidFill>
                <a:sym typeface="+mn-ea"/>
              </a:rPr>
              <a:t> </a:t>
            </a:r>
            <a:r>
              <a:rPr lang="en-IN" altLang="en-US">
                <a:solidFill>
                  <a:schemeClr val="accent2"/>
                </a:solidFill>
                <a:sym typeface="Wingdings" panose="05000000000000000000" charset="0"/>
              </a:rPr>
              <a:t></a:t>
            </a:r>
            <a:endParaRPr lang="en-US" altLang="en-IN" b="1">
              <a:solidFill>
                <a:schemeClr val="accent2"/>
              </a:solidFill>
              <a:sym typeface="+mn-ea"/>
            </a:endParaRPr>
          </a:p>
        </p:txBody>
      </p:sp>
      <p:sp>
        <p:nvSpPr>
          <p:cNvPr id="3" name="Text Placeholder 2"/>
          <p:cNvSpPr/>
          <p:nvPr>
            <p:ph type="body" idx="1"/>
          </p:nvPr>
        </p:nvSpPr>
        <p:spPr>
          <a:xfrm>
            <a:off x="635" y="1017905"/>
            <a:ext cx="9143365" cy="4125595"/>
          </a:xfrm>
        </p:spPr>
        <p:txBody>
          <a:bodyPr/>
          <a:p>
            <a:pPr marL="12700" marR="6764655">
              <a:lnSpc>
                <a:spcPct val="100000"/>
              </a:lnSpc>
              <a:spcBef>
                <a:spcPts val="100"/>
              </a:spcBef>
            </a:pPr>
            <a:endParaRPr sz="1200" b="1" spc="-5" dirty="0">
              <a:solidFill>
                <a:schemeClr val="accent2"/>
              </a:solidFill>
              <a:sym typeface="+mn-ea"/>
            </a:endParaRPr>
          </a:p>
          <a:p>
            <a:pPr marL="12700" marR="6764655">
              <a:lnSpc>
                <a:spcPct val="100000"/>
              </a:lnSpc>
              <a:spcBef>
                <a:spcPts val="100"/>
              </a:spcBef>
            </a:pPr>
            <a:endParaRPr sz="1400">
              <a:solidFill>
                <a:schemeClr val="accent2"/>
              </a:solidFill>
              <a:latin typeface="Arial" panose="020B0604020202020204"/>
              <a:cs typeface="Arial" panose="020B0604020202020204"/>
            </a:endParaRPr>
          </a:p>
          <a:p>
            <a:endParaRPr lang="en-US" sz="1000">
              <a:solidFill>
                <a:schemeClr val="accent2"/>
              </a:solidFill>
              <a:latin typeface="Arial" panose="020B0604020202020204"/>
              <a:cs typeface="Arial" panose="020B0604020202020204"/>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4337050" y="2853690"/>
            <a:ext cx="419100" cy="742315"/>
          </a:xfrm>
          <a:prstGeom prst="rect">
            <a:avLst/>
          </a:prstGeom>
        </p:spPr>
      </p:pic>
      <p:sp>
        <p:nvSpPr>
          <p:cNvPr id="8" name="Text Box 7"/>
          <p:cNvSpPr txBox="1"/>
          <p:nvPr/>
        </p:nvSpPr>
        <p:spPr>
          <a:xfrm>
            <a:off x="323215" y="1156970"/>
            <a:ext cx="2402840" cy="521970"/>
          </a:xfrm>
          <a:prstGeom prst="rect">
            <a:avLst/>
          </a:prstGeom>
          <a:noFill/>
        </p:spPr>
        <p:txBody>
          <a:bodyPr wrap="square" rtlCol="0">
            <a:spAutoFit/>
          </a:bodyPr>
          <a:p>
            <a:r>
              <a:rPr lang="en-US" b="1"/>
              <a:t>Total Rows= 2000 </a:t>
            </a:r>
            <a:endParaRPr lang="en-US" b="1"/>
          </a:p>
          <a:p>
            <a:r>
              <a:rPr lang="en-US" b="1"/>
              <a:t>Total features=21</a:t>
            </a:r>
            <a:endParaRPr lang="en-US" b="1"/>
          </a:p>
        </p:txBody>
      </p:sp>
      <p:sp>
        <p:nvSpPr>
          <p:cNvPr id="11" name="Text Box 10"/>
          <p:cNvSpPr txBox="1"/>
          <p:nvPr/>
        </p:nvSpPr>
        <p:spPr>
          <a:xfrm>
            <a:off x="1263015" y="2332990"/>
            <a:ext cx="1845310" cy="1783715"/>
          </a:xfrm>
          <a:prstGeom prst="rect">
            <a:avLst/>
          </a:prstGeom>
          <a:noFill/>
        </p:spPr>
        <p:txBody>
          <a:bodyPr wrap="square" rtlCol="0">
            <a:spAutoFit/>
          </a:bodyPr>
          <a:p>
            <a:r>
              <a:rPr lang="en-US" sz="1000" b="1"/>
              <a:t>Battery_power</a:t>
            </a:r>
            <a:r>
              <a:rPr lang="en-US" sz="1000"/>
              <a:t> - Total energy a battery can store in one time measured in mAh.</a:t>
            </a:r>
            <a:endParaRPr lang="en-US" sz="1000"/>
          </a:p>
          <a:p>
            <a:r>
              <a:rPr lang="en-US" sz="1000" b="1"/>
              <a:t>Blue </a:t>
            </a:r>
            <a:r>
              <a:rPr lang="en-US" sz="1000"/>
              <a:t>- Has bluetooth or not.</a:t>
            </a:r>
            <a:endParaRPr lang="en-US" sz="1000"/>
          </a:p>
          <a:p>
            <a:r>
              <a:rPr lang="en-US" sz="1000" b="1"/>
              <a:t>Clock_speed </a:t>
            </a:r>
            <a:r>
              <a:rPr lang="en-US" sz="1000"/>
              <a:t>- speed at which microprocessor executes instructions.</a:t>
            </a:r>
            <a:endParaRPr lang="en-US" sz="1000"/>
          </a:p>
          <a:p>
            <a:r>
              <a:rPr lang="en-US" sz="1000" b="1"/>
              <a:t>Dual_sim</a:t>
            </a:r>
            <a:r>
              <a:rPr lang="en-US" sz="1000"/>
              <a:t> - Has dual SIM support or not.</a:t>
            </a:r>
            <a:endParaRPr lang="en-US" sz="1000"/>
          </a:p>
          <a:p>
            <a:r>
              <a:rPr lang="en-US" sz="1000" b="1"/>
              <a:t>Fc</a:t>
            </a:r>
            <a:r>
              <a:rPr lang="en-US" sz="1000"/>
              <a:t> - Front Camera mega pixels.</a:t>
            </a:r>
            <a:endParaRPr lang="en-US" sz="1000"/>
          </a:p>
        </p:txBody>
      </p:sp>
      <p:sp>
        <p:nvSpPr>
          <p:cNvPr id="12" name="Text Box 11"/>
          <p:cNvSpPr txBox="1"/>
          <p:nvPr/>
        </p:nvSpPr>
        <p:spPr>
          <a:xfrm>
            <a:off x="6328410" y="2419985"/>
            <a:ext cx="2183765" cy="1476375"/>
          </a:xfrm>
          <a:prstGeom prst="rect">
            <a:avLst/>
          </a:prstGeom>
          <a:noFill/>
        </p:spPr>
        <p:txBody>
          <a:bodyPr wrap="square" rtlCol="0">
            <a:spAutoFit/>
          </a:bodyPr>
          <a:p>
            <a:r>
              <a:rPr lang="en-US" sz="1000" b="1"/>
              <a:t>Four_g</a:t>
            </a:r>
            <a:r>
              <a:rPr lang="en-US" sz="1000"/>
              <a:t> - Has 4G or not.</a:t>
            </a:r>
            <a:endParaRPr lang="en-US" sz="1000"/>
          </a:p>
          <a:p>
            <a:r>
              <a:rPr lang="en-US" sz="1000" b="1"/>
              <a:t>Int_memory</a:t>
            </a:r>
            <a:r>
              <a:rPr lang="en-US" sz="1000"/>
              <a:t> - Internal Memory in Gigabytes.</a:t>
            </a:r>
            <a:endParaRPr lang="en-US" sz="1000"/>
          </a:p>
          <a:p>
            <a:r>
              <a:rPr lang="en-US" sz="1000" b="1"/>
              <a:t>M_dep </a:t>
            </a:r>
            <a:r>
              <a:rPr lang="en-US" sz="1000"/>
              <a:t>- Mobile Depth in cm.</a:t>
            </a:r>
            <a:endParaRPr lang="en-US" sz="1000"/>
          </a:p>
          <a:p>
            <a:r>
              <a:rPr lang="en-US" sz="1000" b="1"/>
              <a:t>Mobile_wt</a:t>
            </a:r>
            <a:r>
              <a:rPr lang="en-US" sz="1000"/>
              <a:t> - Weight of mobile phone.</a:t>
            </a:r>
            <a:endParaRPr lang="en-US" sz="1000"/>
          </a:p>
          <a:p>
            <a:r>
              <a:rPr lang="en-US" sz="1000" b="1"/>
              <a:t>N_cores</a:t>
            </a:r>
            <a:r>
              <a:rPr lang="en-US" sz="1000"/>
              <a:t> - Number of cores of processor.</a:t>
            </a:r>
            <a:endParaRPr lang="en-US" sz="1000"/>
          </a:p>
          <a:p>
            <a:r>
              <a:rPr lang="en-US" sz="1000" b="1"/>
              <a:t>Pc</a:t>
            </a:r>
            <a:r>
              <a:rPr lang="en-US" sz="1000"/>
              <a:t> - Primary Camera mega pixels.</a:t>
            </a:r>
            <a:endParaRPr lang="en-US" sz="1000"/>
          </a:p>
        </p:txBody>
      </p:sp>
      <p:sp>
        <p:nvSpPr>
          <p:cNvPr id="13" name="Text Box 12"/>
          <p:cNvSpPr txBox="1"/>
          <p:nvPr/>
        </p:nvSpPr>
        <p:spPr>
          <a:xfrm>
            <a:off x="3806825" y="1141095"/>
            <a:ext cx="2600325" cy="1476375"/>
          </a:xfrm>
          <a:prstGeom prst="rect">
            <a:avLst/>
          </a:prstGeom>
          <a:noFill/>
        </p:spPr>
        <p:txBody>
          <a:bodyPr wrap="square" rtlCol="0">
            <a:spAutoFit/>
          </a:bodyPr>
          <a:p>
            <a:r>
              <a:rPr lang="en-US" sz="1000" b="1"/>
              <a:t>Px_height and Px_width </a:t>
            </a:r>
            <a:r>
              <a:rPr lang="en-US" sz="1000"/>
              <a:t>- Pixel Resolution Height and width.</a:t>
            </a:r>
            <a:endParaRPr lang="en-US" sz="1000"/>
          </a:p>
          <a:p>
            <a:r>
              <a:rPr lang="en-US" sz="1000" b="1"/>
              <a:t>Ram</a:t>
            </a:r>
            <a:r>
              <a:rPr lang="en-US" sz="1000"/>
              <a:t> - Random Access Memory in Mega Bytes.</a:t>
            </a:r>
            <a:endParaRPr lang="en-US" sz="1000"/>
          </a:p>
          <a:p>
            <a:r>
              <a:rPr lang="en-US" sz="1000" b="1"/>
              <a:t>Sc_h and Sc_w </a:t>
            </a:r>
            <a:r>
              <a:rPr lang="en-US" sz="1000"/>
              <a:t>- Screen Height and width of mobile in cm.</a:t>
            </a:r>
            <a:endParaRPr lang="en-US" sz="1000"/>
          </a:p>
          <a:p>
            <a:r>
              <a:rPr lang="en-US" sz="1000" b="1"/>
              <a:t>Talk_time</a:t>
            </a:r>
            <a:r>
              <a:rPr lang="en-US" sz="1000"/>
              <a:t> - longest time that a single battery charge will last when you are.</a:t>
            </a:r>
            <a:endParaRPr lang="en-US" sz="1000"/>
          </a:p>
          <a:p>
            <a:endParaRPr lang="en-US" sz="1000"/>
          </a:p>
        </p:txBody>
      </p:sp>
      <p:sp>
        <p:nvSpPr>
          <p:cNvPr id="14" name="Text Box 13"/>
          <p:cNvSpPr txBox="1"/>
          <p:nvPr/>
        </p:nvSpPr>
        <p:spPr>
          <a:xfrm>
            <a:off x="3303270" y="4058285"/>
            <a:ext cx="3025140" cy="1014730"/>
          </a:xfrm>
          <a:prstGeom prst="rect">
            <a:avLst/>
          </a:prstGeom>
          <a:noFill/>
        </p:spPr>
        <p:txBody>
          <a:bodyPr wrap="square" rtlCol="0">
            <a:spAutoFit/>
          </a:bodyPr>
          <a:p>
            <a:r>
              <a:rPr lang="en-US" sz="1000" b="1"/>
              <a:t>Three_g</a:t>
            </a:r>
            <a:r>
              <a:rPr lang="en-US" sz="1000"/>
              <a:t> - Has 3G or not.</a:t>
            </a:r>
            <a:endParaRPr lang="en-US" sz="1000"/>
          </a:p>
          <a:p>
            <a:r>
              <a:rPr lang="en-US" sz="1000" b="1"/>
              <a:t>Touch_screen</a:t>
            </a:r>
            <a:r>
              <a:rPr lang="en-US" sz="1000"/>
              <a:t> - Has touch screen or not.</a:t>
            </a:r>
            <a:endParaRPr lang="en-US" sz="1000"/>
          </a:p>
          <a:p>
            <a:r>
              <a:rPr lang="en-US" sz="1000" b="1"/>
              <a:t>Wifi</a:t>
            </a:r>
            <a:r>
              <a:rPr lang="en-US" sz="1000"/>
              <a:t> - Has wifi or not.</a:t>
            </a:r>
            <a:endParaRPr lang="en-US" sz="1000"/>
          </a:p>
          <a:p>
            <a:r>
              <a:rPr lang="en-US" sz="1000" b="1"/>
              <a:t>Price_range </a:t>
            </a:r>
            <a:r>
              <a:rPr lang="en-US" sz="1000"/>
              <a:t>- This is the target variable with value of 0(low cost),1(medium cost),2(high cost) and3(very high cost).</a:t>
            </a:r>
            <a:endParaRPr lang="en-US" sz="1000"/>
          </a:p>
        </p:txBody>
      </p:sp>
      <p:sp>
        <p:nvSpPr>
          <p:cNvPr id="15" name="Left Arrow 14"/>
          <p:cNvSpPr/>
          <p:nvPr/>
        </p:nvSpPr>
        <p:spPr>
          <a:xfrm>
            <a:off x="3599815" y="3026410"/>
            <a:ext cx="414655" cy="14224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8" name="Up Arrow 17"/>
          <p:cNvSpPr/>
          <p:nvPr/>
        </p:nvSpPr>
        <p:spPr>
          <a:xfrm>
            <a:off x="4500245" y="2419985"/>
            <a:ext cx="130810" cy="33845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9" name="Right Arrow 18"/>
          <p:cNvSpPr/>
          <p:nvPr/>
        </p:nvSpPr>
        <p:spPr>
          <a:xfrm>
            <a:off x="5078730" y="3027045"/>
            <a:ext cx="469900" cy="1422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1" name="Down Arrow 20"/>
          <p:cNvSpPr/>
          <p:nvPr/>
        </p:nvSpPr>
        <p:spPr>
          <a:xfrm>
            <a:off x="4501515" y="3723005"/>
            <a:ext cx="142240" cy="38227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Data Wrangling</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2730" cy="3991610"/>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6" name="Picture 5"/>
          <p:cNvPicPr>
            <a:picLocks noChangeAspect="1"/>
          </p:cNvPicPr>
          <p:nvPr/>
        </p:nvPicPr>
        <p:blipFill>
          <a:blip r:embed="rId1"/>
          <a:stretch>
            <a:fillRect/>
          </a:stretch>
        </p:blipFill>
        <p:spPr>
          <a:xfrm>
            <a:off x="304800" y="1230630"/>
            <a:ext cx="2514600" cy="171450"/>
          </a:xfrm>
          <a:prstGeom prst="rect">
            <a:avLst/>
          </a:prstGeom>
        </p:spPr>
      </p:pic>
      <p:sp>
        <p:nvSpPr>
          <p:cNvPr id="7" name="object 5"/>
          <p:cNvSpPr/>
          <p:nvPr/>
        </p:nvSpPr>
        <p:spPr>
          <a:xfrm>
            <a:off x="1108831" y="1511100"/>
            <a:ext cx="5226193" cy="99422"/>
          </a:xfrm>
          <a:prstGeom prst="rect">
            <a:avLst/>
          </a:prstGeom>
          <a:blipFill>
            <a:blip r:embed="rId2" cstate="print"/>
            <a:stretch>
              <a:fillRect/>
            </a:stretch>
          </a:blipFill>
        </p:spPr>
        <p:txBody>
          <a:bodyPr wrap="square" lIns="0" tIns="0" rIns="0" bIns="0" rtlCol="0"/>
          <a:p/>
        </p:txBody>
      </p:sp>
      <p:sp>
        <p:nvSpPr>
          <p:cNvPr id="8" name="object 3"/>
          <p:cNvSpPr/>
          <p:nvPr/>
        </p:nvSpPr>
        <p:spPr>
          <a:xfrm>
            <a:off x="197900" y="1846071"/>
            <a:ext cx="5982716" cy="123825"/>
          </a:xfrm>
          <a:prstGeom prst="rect">
            <a:avLst/>
          </a:prstGeom>
          <a:blipFill>
            <a:blip r:embed="rId3" cstate="print"/>
            <a:stretch>
              <a:fillRect/>
            </a:stretch>
          </a:blipFill>
        </p:spPr>
        <p:txBody>
          <a:bodyPr wrap="square" lIns="0" tIns="0" rIns="0" bIns="0" rtlCol="0"/>
          <a:p/>
        </p:txBody>
      </p:sp>
      <p:sp>
        <p:nvSpPr>
          <p:cNvPr id="9" name="object 4"/>
          <p:cNvSpPr/>
          <p:nvPr/>
        </p:nvSpPr>
        <p:spPr>
          <a:xfrm>
            <a:off x="371200" y="2205050"/>
            <a:ext cx="5808788" cy="96774"/>
          </a:xfrm>
          <a:prstGeom prst="rect">
            <a:avLst/>
          </a:prstGeom>
          <a:blipFill>
            <a:blip r:embed="rId4" cstate="print"/>
            <a:stretch>
              <a:fillRect/>
            </a:stretch>
          </a:blipFill>
        </p:spPr>
        <p:txBody>
          <a:bodyPr wrap="square" lIns="0" tIns="0" rIns="0" bIns="0" rtlCol="0"/>
          <a:p/>
        </p:txBody>
      </p:sp>
      <p:sp>
        <p:nvSpPr>
          <p:cNvPr id="10" name="object 6"/>
          <p:cNvSpPr/>
          <p:nvPr/>
        </p:nvSpPr>
        <p:spPr>
          <a:xfrm>
            <a:off x="311785" y="2352040"/>
            <a:ext cx="3432175" cy="1359535"/>
          </a:xfrm>
          <a:prstGeom prst="rect">
            <a:avLst/>
          </a:prstGeom>
          <a:blipFill>
            <a:blip r:embed="rId5" cstate="print"/>
            <a:stretch>
              <a:fillRect/>
            </a:stretch>
          </a:blipFill>
        </p:spPr>
        <p:txBody>
          <a:bodyPr wrap="square" lIns="0" tIns="0" rIns="0" bIns="0" rtlCol="0"/>
          <a:p/>
        </p:txBody>
      </p:sp>
      <p:sp>
        <p:nvSpPr>
          <p:cNvPr id="11" name="object 8"/>
          <p:cNvSpPr/>
          <p:nvPr/>
        </p:nvSpPr>
        <p:spPr>
          <a:xfrm>
            <a:off x="311785" y="3761981"/>
            <a:ext cx="3668267" cy="436257"/>
          </a:xfrm>
          <a:prstGeom prst="rect">
            <a:avLst/>
          </a:prstGeom>
          <a:blipFill>
            <a:blip r:embed="rId6" cstate="print"/>
            <a:stretch>
              <a:fillRect/>
            </a:stretch>
          </a:blipFill>
        </p:spPr>
        <p:txBody>
          <a:bodyPr wrap="square" lIns="0" tIns="0" rIns="0" bIns="0" rtlCol="0"/>
          <a:p/>
        </p:txBody>
      </p:sp>
      <p:sp>
        <p:nvSpPr>
          <p:cNvPr id="12" name="object 7"/>
          <p:cNvSpPr/>
          <p:nvPr/>
        </p:nvSpPr>
        <p:spPr>
          <a:xfrm>
            <a:off x="128015" y="4352866"/>
            <a:ext cx="3582924" cy="790632"/>
          </a:xfrm>
          <a:prstGeom prst="rect">
            <a:avLst/>
          </a:prstGeom>
          <a:blipFill>
            <a:blip r:embed="rId7" cstate="print"/>
            <a:stretch>
              <a:fillRect/>
            </a:stretch>
          </a:blipFill>
        </p:spPr>
        <p:txBody>
          <a:bodyPr wrap="square" lIns="0" tIns="0" rIns="0" bIns="0" rtlCol="0"/>
          <a:p/>
        </p:txBody>
      </p:sp>
      <p:sp>
        <p:nvSpPr>
          <p:cNvPr id="13" name="object 9"/>
          <p:cNvSpPr txBox="1"/>
          <p:nvPr/>
        </p:nvSpPr>
        <p:spPr>
          <a:xfrm>
            <a:off x="4648326" y="3355543"/>
            <a:ext cx="4293235" cy="574675"/>
          </a:xfrm>
          <a:prstGeom prst="rect">
            <a:avLst/>
          </a:prstGeom>
        </p:spPr>
        <p:txBody>
          <a:bodyPr vert="horz" wrap="square" lIns="0" tIns="12700" rIns="0" bIns="0" rtlCol="0">
            <a:spAutoFit/>
          </a:bodyPr>
          <a:p>
            <a:pPr marL="12700" marR="5080">
              <a:lnSpc>
                <a:spcPct val="100000"/>
              </a:lnSpc>
              <a:spcBef>
                <a:spcPts val="100"/>
              </a:spcBef>
              <a:buFont typeface="Wingdings" panose="05000000000000000000"/>
              <a:buChar char=""/>
              <a:tabLst>
                <a:tab pos="260985" algn="l"/>
                <a:tab pos="261620" algn="l"/>
              </a:tabLst>
            </a:pPr>
            <a:r>
              <a:rPr sz="1200" b="1" spc="-5" dirty="0">
                <a:latin typeface="Arial" panose="020B0604020202020204"/>
                <a:cs typeface="Arial" panose="020B0604020202020204"/>
              </a:rPr>
              <a:t>Missing values </a:t>
            </a:r>
            <a:r>
              <a:rPr sz="1200" b="1" dirty="0">
                <a:latin typeface="Arial" panose="020B0604020202020204"/>
                <a:cs typeface="Arial" panose="020B0604020202020204"/>
              </a:rPr>
              <a:t>are </a:t>
            </a:r>
            <a:r>
              <a:rPr sz="1200" b="1" spc="-5" dirty="0">
                <a:latin typeface="Arial" panose="020B0604020202020204"/>
                <a:cs typeface="Arial" panose="020B0604020202020204"/>
              </a:rPr>
              <a:t>imputed </a:t>
            </a:r>
            <a:r>
              <a:rPr sz="1200" b="1" dirty="0">
                <a:latin typeface="Arial" panose="020B0604020202020204"/>
                <a:cs typeface="Arial" panose="020B0604020202020204"/>
              </a:rPr>
              <a:t>using </a:t>
            </a:r>
            <a:r>
              <a:rPr sz="1200" b="1" spc="-5" dirty="0">
                <a:latin typeface="Arial" panose="020B0604020202020204"/>
                <a:cs typeface="Arial" panose="020B0604020202020204"/>
              </a:rPr>
              <a:t>the </a:t>
            </a:r>
            <a:r>
              <a:rPr sz="1200" b="1" dirty="0">
                <a:latin typeface="Arial" panose="020B0604020202020204"/>
                <a:cs typeface="Arial" panose="020B0604020202020204"/>
              </a:rPr>
              <a:t>K-Nearest  </a:t>
            </a:r>
            <a:r>
              <a:rPr sz="1200" b="1" spc="-5" dirty="0">
                <a:latin typeface="Arial" panose="020B0604020202020204"/>
                <a:cs typeface="Arial" panose="020B0604020202020204"/>
              </a:rPr>
              <a:t>Neighbors </a:t>
            </a:r>
            <a:r>
              <a:rPr sz="1200" b="1" dirty="0">
                <a:latin typeface="Arial" panose="020B0604020202020204"/>
                <a:cs typeface="Arial" panose="020B0604020202020204"/>
              </a:rPr>
              <a:t>approach where </a:t>
            </a:r>
            <a:r>
              <a:rPr sz="1200" b="1" spc="-5" dirty="0">
                <a:latin typeface="Arial" panose="020B0604020202020204"/>
                <a:cs typeface="Arial" panose="020B0604020202020204"/>
              </a:rPr>
              <a:t>a Euclidean distance is used </a:t>
            </a:r>
            <a:r>
              <a:rPr sz="1200" b="1" dirty="0">
                <a:latin typeface="Arial" panose="020B0604020202020204"/>
                <a:cs typeface="Arial" panose="020B0604020202020204"/>
              </a:rPr>
              <a:t>to  find </a:t>
            </a:r>
            <a:r>
              <a:rPr sz="1200" b="1" spc="-5" dirty="0">
                <a:latin typeface="Arial" panose="020B0604020202020204"/>
                <a:cs typeface="Arial" panose="020B0604020202020204"/>
              </a:rPr>
              <a:t>the nearest neighbors.</a:t>
            </a:r>
            <a:endParaRPr sz="1200">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Data Wrangling</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304800" y="1247140"/>
            <a:ext cx="4105275" cy="3143250"/>
          </a:xfrm>
          <a:prstGeom prst="rect">
            <a:avLst/>
          </a:prstGeom>
        </p:spPr>
      </p:pic>
      <p:pic>
        <p:nvPicPr>
          <p:cNvPr id="6" name="Picture 5"/>
          <p:cNvPicPr>
            <a:picLocks noChangeAspect="1"/>
          </p:cNvPicPr>
          <p:nvPr/>
        </p:nvPicPr>
        <p:blipFill>
          <a:blip r:embed="rId2"/>
          <a:stretch>
            <a:fillRect/>
          </a:stretch>
        </p:blipFill>
        <p:spPr>
          <a:xfrm>
            <a:off x="304800" y="4484370"/>
            <a:ext cx="4448175" cy="542925"/>
          </a:xfrm>
          <a:prstGeom prst="rect">
            <a:avLst/>
          </a:prstGeom>
        </p:spPr>
      </p:pic>
      <p:pic>
        <p:nvPicPr>
          <p:cNvPr id="8" name="Picture 7"/>
          <p:cNvPicPr>
            <a:picLocks noChangeAspect="1"/>
          </p:cNvPicPr>
          <p:nvPr/>
        </p:nvPicPr>
        <p:blipFill>
          <a:blip r:embed="rId3"/>
          <a:stretch>
            <a:fillRect/>
          </a:stretch>
        </p:blipFill>
        <p:spPr>
          <a:xfrm>
            <a:off x="5060315" y="2338070"/>
            <a:ext cx="3952875" cy="676275"/>
          </a:xfrm>
          <a:prstGeom prst="rect">
            <a:avLst/>
          </a:prstGeom>
        </p:spPr>
      </p:pic>
      <p:sp>
        <p:nvSpPr>
          <p:cNvPr id="9" name="Left Arrow 8"/>
          <p:cNvSpPr/>
          <p:nvPr/>
        </p:nvSpPr>
        <p:spPr>
          <a:xfrm>
            <a:off x="4516120" y="2606675"/>
            <a:ext cx="480695"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Data Wrangling</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2643505" y="1248410"/>
            <a:ext cx="4229100" cy="247650"/>
          </a:xfrm>
          <a:prstGeom prst="rect">
            <a:avLst/>
          </a:prstGeom>
        </p:spPr>
      </p:pic>
      <p:pic>
        <p:nvPicPr>
          <p:cNvPr id="6" name="Picture 5"/>
          <p:cNvPicPr>
            <a:picLocks noChangeAspect="1"/>
          </p:cNvPicPr>
          <p:nvPr/>
        </p:nvPicPr>
        <p:blipFill>
          <a:blip r:embed="rId2"/>
          <a:stretch>
            <a:fillRect/>
          </a:stretch>
        </p:blipFill>
        <p:spPr>
          <a:xfrm>
            <a:off x="512445" y="1824355"/>
            <a:ext cx="3000375" cy="1228725"/>
          </a:xfrm>
          <a:prstGeom prst="rect">
            <a:avLst/>
          </a:prstGeom>
        </p:spPr>
      </p:pic>
      <p:pic>
        <p:nvPicPr>
          <p:cNvPr id="7" name="Picture 6"/>
          <p:cNvPicPr>
            <a:picLocks noChangeAspect="1"/>
          </p:cNvPicPr>
          <p:nvPr/>
        </p:nvPicPr>
        <p:blipFill>
          <a:blip r:embed="rId3"/>
          <a:stretch>
            <a:fillRect/>
          </a:stretch>
        </p:blipFill>
        <p:spPr>
          <a:xfrm>
            <a:off x="4919980" y="1824355"/>
            <a:ext cx="2886075" cy="1238250"/>
          </a:xfrm>
          <a:prstGeom prst="rect">
            <a:avLst/>
          </a:prstGeom>
        </p:spPr>
      </p:pic>
      <p:pic>
        <p:nvPicPr>
          <p:cNvPr id="8" name="Picture 7"/>
          <p:cNvPicPr>
            <a:picLocks noChangeAspect="1"/>
          </p:cNvPicPr>
          <p:nvPr/>
        </p:nvPicPr>
        <p:blipFill>
          <a:blip r:embed="rId4"/>
          <a:stretch>
            <a:fillRect/>
          </a:stretch>
        </p:blipFill>
        <p:spPr>
          <a:xfrm>
            <a:off x="512445" y="3637280"/>
            <a:ext cx="2990850" cy="1276350"/>
          </a:xfrm>
          <a:prstGeom prst="rect">
            <a:avLst/>
          </a:prstGeom>
        </p:spPr>
      </p:pic>
      <p:pic>
        <p:nvPicPr>
          <p:cNvPr id="9" name="Picture 8"/>
          <p:cNvPicPr>
            <a:picLocks noChangeAspect="1"/>
          </p:cNvPicPr>
          <p:nvPr/>
        </p:nvPicPr>
        <p:blipFill>
          <a:blip r:embed="rId5"/>
          <a:stretch>
            <a:fillRect/>
          </a:stretch>
        </p:blipFill>
        <p:spPr>
          <a:xfrm>
            <a:off x="4777105" y="3637280"/>
            <a:ext cx="3028950" cy="1247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b="1">
                <a:solidFill>
                  <a:schemeClr val="bg2"/>
                </a:solidFill>
                <a:sym typeface="+mn-ea"/>
              </a:rPr>
              <a:t>                         </a:t>
            </a:r>
            <a:r>
              <a:rPr lang="en-IN" altLang="en-US">
                <a:solidFill>
                  <a:schemeClr val="accent2"/>
                </a:solidFill>
                <a:sym typeface="Wingdings" panose="05000000000000000000" charset="0"/>
              </a:rPr>
              <a:t></a:t>
            </a:r>
            <a:r>
              <a:rPr lang="en-IN" altLang="en-US" b="1">
                <a:solidFill>
                  <a:schemeClr val="bg2"/>
                </a:solidFill>
                <a:sym typeface="+mn-ea"/>
              </a:rPr>
              <a:t> </a:t>
            </a:r>
            <a:r>
              <a:rPr lang="en-IN" altLang="en-US" b="1">
                <a:solidFill>
                  <a:schemeClr val="accent2"/>
                </a:solidFill>
                <a:sym typeface="+mn-ea"/>
              </a:rPr>
              <a:t>Data Wrangling</a:t>
            </a:r>
            <a:r>
              <a:rPr lang="en-US" altLang="en-IN" b="1">
                <a:solidFill>
                  <a:schemeClr val="accent2"/>
                </a:solidFill>
                <a:sym typeface="+mn-ea"/>
              </a:rPr>
              <a:t> </a:t>
            </a:r>
            <a:r>
              <a:rPr lang="en-IN" altLang="en-US">
                <a:solidFill>
                  <a:schemeClr val="accent2"/>
                </a:solidFill>
                <a:sym typeface="Wingdings" panose="05000000000000000000" charset="0"/>
              </a:rPr>
              <a:t></a:t>
            </a:r>
            <a:br>
              <a:rPr lang="en-IN" altLang="en-US" b="1">
                <a:solidFill>
                  <a:schemeClr val="bg2"/>
                </a:solidFill>
              </a:rPr>
            </a:b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0" y="1237615"/>
            <a:ext cx="2990850" cy="1247775"/>
          </a:xfrm>
          <a:prstGeom prst="rect">
            <a:avLst/>
          </a:prstGeom>
        </p:spPr>
      </p:pic>
      <p:pic>
        <p:nvPicPr>
          <p:cNvPr id="6" name="Picture 5"/>
          <p:cNvPicPr>
            <a:picLocks noChangeAspect="1"/>
          </p:cNvPicPr>
          <p:nvPr/>
        </p:nvPicPr>
        <p:blipFill>
          <a:blip r:embed="rId2"/>
          <a:stretch>
            <a:fillRect/>
          </a:stretch>
        </p:blipFill>
        <p:spPr>
          <a:xfrm>
            <a:off x="2990850" y="1237615"/>
            <a:ext cx="3009900" cy="1247775"/>
          </a:xfrm>
          <a:prstGeom prst="rect">
            <a:avLst/>
          </a:prstGeom>
        </p:spPr>
      </p:pic>
      <p:pic>
        <p:nvPicPr>
          <p:cNvPr id="7" name="Picture 6"/>
          <p:cNvPicPr>
            <a:picLocks noChangeAspect="1"/>
          </p:cNvPicPr>
          <p:nvPr/>
        </p:nvPicPr>
        <p:blipFill>
          <a:blip r:embed="rId3"/>
          <a:stretch>
            <a:fillRect/>
          </a:stretch>
        </p:blipFill>
        <p:spPr>
          <a:xfrm>
            <a:off x="6000750" y="1237615"/>
            <a:ext cx="2962275" cy="1257300"/>
          </a:xfrm>
          <a:prstGeom prst="rect">
            <a:avLst/>
          </a:prstGeom>
        </p:spPr>
      </p:pic>
      <p:pic>
        <p:nvPicPr>
          <p:cNvPr id="8" name="Picture 7"/>
          <p:cNvPicPr>
            <a:picLocks noChangeAspect="1"/>
          </p:cNvPicPr>
          <p:nvPr/>
        </p:nvPicPr>
        <p:blipFill>
          <a:blip r:embed="rId4"/>
          <a:stretch>
            <a:fillRect/>
          </a:stretch>
        </p:blipFill>
        <p:spPr>
          <a:xfrm>
            <a:off x="19050" y="2616200"/>
            <a:ext cx="2971800" cy="1200150"/>
          </a:xfrm>
          <a:prstGeom prst="rect">
            <a:avLst/>
          </a:prstGeom>
        </p:spPr>
      </p:pic>
      <p:pic>
        <p:nvPicPr>
          <p:cNvPr id="9" name="Picture 8"/>
          <p:cNvPicPr>
            <a:picLocks noChangeAspect="1"/>
          </p:cNvPicPr>
          <p:nvPr/>
        </p:nvPicPr>
        <p:blipFill>
          <a:blip r:embed="rId5"/>
          <a:stretch>
            <a:fillRect/>
          </a:stretch>
        </p:blipFill>
        <p:spPr>
          <a:xfrm>
            <a:off x="3114675" y="2616200"/>
            <a:ext cx="2914650" cy="1266825"/>
          </a:xfrm>
          <a:prstGeom prst="rect">
            <a:avLst/>
          </a:prstGeom>
        </p:spPr>
      </p:pic>
      <p:pic>
        <p:nvPicPr>
          <p:cNvPr id="10" name="Picture 9"/>
          <p:cNvPicPr>
            <a:picLocks noChangeAspect="1"/>
          </p:cNvPicPr>
          <p:nvPr/>
        </p:nvPicPr>
        <p:blipFill>
          <a:blip r:embed="rId6"/>
          <a:stretch>
            <a:fillRect/>
          </a:stretch>
        </p:blipFill>
        <p:spPr>
          <a:xfrm>
            <a:off x="6000750" y="2670810"/>
            <a:ext cx="2962275" cy="1238250"/>
          </a:xfrm>
          <a:prstGeom prst="rect">
            <a:avLst/>
          </a:prstGeom>
        </p:spPr>
      </p:pic>
      <p:pic>
        <p:nvPicPr>
          <p:cNvPr id="11" name="Picture 10"/>
          <p:cNvPicPr>
            <a:picLocks noChangeAspect="1"/>
          </p:cNvPicPr>
          <p:nvPr/>
        </p:nvPicPr>
        <p:blipFill>
          <a:blip r:embed="rId7"/>
          <a:stretch>
            <a:fillRect/>
          </a:stretch>
        </p:blipFill>
        <p:spPr>
          <a:xfrm>
            <a:off x="-14605" y="3903345"/>
            <a:ext cx="3038475" cy="1266825"/>
          </a:xfrm>
          <a:prstGeom prst="rect">
            <a:avLst/>
          </a:prstGeom>
        </p:spPr>
      </p:pic>
      <p:pic>
        <p:nvPicPr>
          <p:cNvPr id="12" name="Picture 11"/>
          <p:cNvPicPr>
            <a:picLocks noChangeAspect="1"/>
          </p:cNvPicPr>
          <p:nvPr/>
        </p:nvPicPr>
        <p:blipFill>
          <a:blip r:embed="rId8"/>
          <a:stretch>
            <a:fillRect/>
          </a:stretch>
        </p:blipFill>
        <p:spPr>
          <a:xfrm>
            <a:off x="3062605" y="3883025"/>
            <a:ext cx="3019425" cy="1238250"/>
          </a:xfrm>
          <a:prstGeom prst="rect">
            <a:avLst/>
          </a:prstGeom>
        </p:spPr>
      </p:pic>
      <p:pic>
        <p:nvPicPr>
          <p:cNvPr id="13" name="Picture 12"/>
          <p:cNvPicPr>
            <a:picLocks noChangeAspect="1"/>
          </p:cNvPicPr>
          <p:nvPr/>
        </p:nvPicPr>
        <p:blipFill>
          <a:blip r:embed="rId9"/>
          <a:stretch>
            <a:fillRect/>
          </a:stretch>
        </p:blipFill>
        <p:spPr>
          <a:xfrm>
            <a:off x="6082030" y="3854450"/>
            <a:ext cx="2952750" cy="12668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8379</Words>
  <Application>WPS Presentation</Application>
  <PresentationFormat/>
  <Paragraphs>249</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Montserrat</vt:lpstr>
      <vt:lpstr>Verdana</vt:lpstr>
      <vt:lpstr>Wingdings</vt:lpstr>
      <vt:lpstr>Wingdings</vt:lpstr>
      <vt:lpstr>Microsoft YaHei</vt:lpstr>
      <vt:lpstr>Arial Unicode MS</vt:lpstr>
      <vt:lpstr>Simple Light</vt:lpstr>
      <vt:lpstr>                                                 Capstone Project-3  </vt:lpstr>
      <vt:lpstr>               Classification In Machine Learning </vt:lpstr>
      <vt:lpstr>                   Problem Statement </vt:lpstr>
      <vt:lpstr>                    Work flow Segregation </vt:lpstr>
      <vt:lpstr>                          Data Description </vt:lpstr>
      <vt:lpstr>                       Data Wrangling  </vt:lpstr>
      <vt:lpstr>                          Data Wrangling  </vt:lpstr>
      <vt:lpstr>                            Data Wrangling  </vt:lpstr>
      <vt:lpstr>                          Data Wrangling  </vt:lpstr>
      <vt:lpstr>                           Data Wrangling </vt:lpstr>
      <vt:lpstr>              Exploratory Data Analysis (EDA) </vt:lpstr>
      <vt:lpstr>           Exploratory Data Analysis (EDA)  </vt:lpstr>
      <vt:lpstr>               Exploratory Data Analysis (EDA)  </vt:lpstr>
      <vt:lpstr>              Exploratory Data Analysis (EDA)  </vt:lpstr>
      <vt:lpstr>             Exploratory Data Analysis (EDA)  </vt:lpstr>
      <vt:lpstr>          Exploratory Data Analysis (EDA) </vt:lpstr>
      <vt:lpstr>                 Exploratory Data Analysis (EDA) </vt:lpstr>
      <vt:lpstr>             Exploratory Data Analysis (EDA)  </vt:lpstr>
      <vt:lpstr>            Model Selection and Evaluation </vt:lpstr>
      <vt:lpstr>                        Evaluation of Models </vt:lpstr>
      <vt:lpstr>                    Feature Importance </vt:lpstr>
      <vt:lpstr>                          AUC ROC curves</vt:lpstr>
      <vt:lpstr>                           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dc:creator/>
  <cp:lastModifiedBy>Manas Mukherjee</cp:lastModifiedBy>
  <cp:revision>35</cp:revision>
  <dcterms:created xsi:type="dcterms:W3CDTF">2022-07-24T06:47:00Z</dcterms:created>
  <dcterms:modified xsi:type="dcterms:W3CDTF">2022-08-10T07:37:18Z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55510F591BBB4299A865045AC9BEBD64</vt:lpwstr>
  </property>
  <property fmtid="{D5CDD505-2E9C-101B-9397-08002B2CF9AE}" pid="3" name="KSOProductBuildVer">
    <vt:lpwstr>1033-11.2.0.11254</vt:lpwstr>
  </property>
</Properties>
</file>