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35"/>
  </p:handoutMasterIdLst>
  <p:sldIdLst>
    <p:sldId id="256" r:id="rId3"/>
    <p:sldId id="334" r:id="rId5"/>
    <p:sldId id="258" r:id="rId6"/>
    <p:sldId id="260" r:id="rId7"/>
    <p:sldId id="287" r:id="rId8"/>
    <p:sldId id="259" r:id="rId9"/>
    <p:sldId id="261" r:id="rId10"/>
    <p:sldId id="262" r:id="rId11"/>
    <p:sldId id="313" r:id="rId12"/>
    <p:sldId id="263" r:id="rId13"/>
    <p:sldId id="264" r:id="rId14"/>
    <p:sldId id="265" r:id="rId15"/>
    <p:sldId id="266" r:id="rId16"/>
    <p:sldId id="267" r:id="rId17"/>
    <p:sldId id="367" r:id="rId18"/>
    <p:sldId id="368" r:id="rId19"/>
    <p:sldId id="270" r:id="rId20"/>
    <p:sldId id="271" r:id="rId21"/>
    <p:sldId id="272" r:id="rId22"/>
    <p:sldId id="273" r:id="rId23"/>
    <p:sldId id="274" r:id="rId24"/>
    <p:sldId id="275" r:id="rId25"/>
    <p:sldId id="276" r:id="rId26"/>
    <p:sldId id="277" r:id="rId27"/>
    <p:sldId id="278" r:id="rId28"/>
    <p:sldId id="361" r:id="rId29"/>
    <p:sldId id="362" r:id="rId30"/>
    <p:sldId id="363" r:id="rId31"/>
    <p:sldId id="279" r:id="rId32"/>
    <p:sldId id="280" r:id="rId33"/>
    <p:sldId id="257" r:id="rId34"/>
  </p:sldIdLst>
  <p:sldSz cx="9144000" cy="5143500"/>
  <p:notesSz cx="6858000" cy="9144000"/>
  <p:embeddedFontLst>
    <p:embeddedFont>
      <p:font typeface="Verdana" panose="020B0604030504040204"/>
      <p:regular r:id="rId40"/>
      <p:bold r:id="rId41"/>
      <p:italic r:id="rId42"/>
      <p:boldItalic r:id="rId43"/>
    </p:embeddedFont>
    <p:embeddedFont>
      <p:font typeface="Tahoma" panose="020B0604030504040204" charset="0"/>
      <p:regular r:id="rId44"/>
      <p:bold r:id="rId45"/>
    </p:embeddedFont>
    <p:embeddedFont>
      <p:font typeface="Book Antiqua" panose="020406020503050303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s"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07"/>
        <p:guide pos="287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font" Target="fonts/font10.fntdata"/><Relationship Id="rId48" Type="http://schemas.openxmlformats.org/officeDocument/2006/relationships/font" Target="fonts/font9.fntdata"/><Relationship Id="rId47" Type="http://schemas.openxmlformats.org/officeDocument/2006/relationships/font" Target="fonts/font8.fntdata"/><Relationship Id="rId46" Type="http://schemas.openxmlformats.org/officeDocument/2006/relationships/font" Target="fonts/font7.fntdata"/><Relationship Id="rId45" Type="http://schemas.openxmlformats.org/officeDocument/2006/relationships/font" Target="fonts/font6.fntdata"/><Relationship Id="rId44" Type="http://schemas.openxmlformats.org/officeDocument/2006/relationships/font" Target="fonts/font5.fntdata"/><Relationship Id="rId43" Type="http://schemas.openxmlformats.org/officeDocument/2006/relationships/font" Target="fonts/font4.fntdata"/><Relationship Id="rId42" Type="http://schemas.openxmlformats.org/officeDocument/2006/relationships/font" Target="fonts/font3.fntdata"/><Relationship Id="rId41" Type="http://schemas.openxmlformats.org/officeDocument/2006/relationships/font" Target="fonts/font2.fntdata"/><Relationship Id="rId40" Type="http://schemas.openxmlformats.org/officeDocument/2006/relationships/font" Target="fonts/font1.fntdata"/><Relationship Id="rId4" Type="http://schemas.openxmlformats.org/officeDocument/2006/relationships/notesMaster" Target="notesMasters/notesMaster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1"/>
        <p:cNvGrpSpPr/>
        <p:nvPr/>
      </p:nvGrpSpPr>
      <p:grpSpPr>
        <a:xfrm>
          <a:off x="0" y="0"/>
          <a:ext cx="0" cy="0"/>
          <a:chOff x="0" y="0"/>
          <a:chExt cx="0" cy="0"/>
        </a:xfrm>
      </p:grpSpPr>
      <p:sp>
        <p:nvSpPr>
          <p:cNvPr id="52" name="Google Shape;52;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bd08f57e3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5" name="Shape 45"/>
        <p:cNvGrpSpPr/>
        <p:nvPr/>
      </p:nvGrpSpPr>
      <p:grpSpPr>
        <a:xfrm>
          <a:off x="0" y="0"/>
          <a:ext cx="0" cy="0"/>
          <a:chOff x="0" y="0"/>
          <a:chExt cx="0" cy="0"/>
        </a:xfrm>
      </p:grpSpPr>
      <p:sp>
        <p:nvSpPr>
          <p:cNvPr id="46" name="Google Shape;46;p11"/>
          <p:cNvSpPr txBox="1"/>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8" name="Google Shape;48;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9" name="Shape 49"/>
        <p:cNvGrpSpPr/>
        <p:nvPr/>
      </p:nvGrpSpPr>
      <p:grpSpPr>
        <a:xfrm>
          <a:off x="0" y="0"/>
          <a:ext cx="0" cy="0"/>
          <a:chOff x="0" y="0"/>
          <a:chExt cx="0" cy="0"/>
        </a:xfrm>
      </p:grpSpPr>
      <p:sp>
        <p:nvSpPr>
          <p:cNvPr id="50" name="Google Shape;50;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7" name="Google Shape;17;p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5"/>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5" name="Google Shape;25;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1" name="Google Shape;41;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2" name="Shape 42"/>
        <p:cNvGrpSpPr/>
        <p:nvPr/>
      </p:nvGrpSpPr>
      <p:grpSpPr>
        <a:xfrm>
          <a:off x="0" y="0"/>
          <a:ext cx="0" cy="0"/>
          <a:chOff x="0" y="0"/>
          <a:chExt cx="0" cy="0"/>
        </a:xfrm>
      </p:grpSpPr>
      <p:sp>
        <p:nvSpPr>
          <p:cNvPr id="43" name="Google Shape;43;p10"/>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4" name="Google Shape;44;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rotWithShape="1">
          <a:blip r:embed="rId12"/>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0" y="1334135"/>
            <a:ext cx="9144000" cy="3809365"/>
          </a:xfrm>
          <a:prstGeom prst="rect">
            <a:avLst/>
          </a:prstGeom>
          <a:noFill/>
          <a:ln w="12700" cmpd="sng">
            <a:noFill/>
            <a:prstDash val="solid"/>
          </a:ln>
        </p:spPr>
        <p:txBody>
          <a:bodyPr spcFirstLastPara="1" wrap="square" lIns="91425" tIns="91425" rIns="91425" bIns="91425" anchor="b" anchorCtr="0">
            <a:noAutofit/>
            <a:scene3d>
              <a:camera prst="orthographicFront">
                <a:rot lat="1800000" lon="0" rev="0"/>
              </a:camera>
              <a:lightRig rig="threePt" dir="t"/>
            </a:scene3d>
          </a:bodyPr>
          <a:lstStyle/>
          <a:p>
            <a:pPr marL="0" lvl="0" indent="0" algn="ctr" rtl="0">
              <a:spcBef>
                <a:spcPts val="0"/>
              </a:spcBef>
              <a:spcAft>
                <a:spcPts val="0"/>
              </a:spcAft>
              <a:buSzPts val="5200"/>
              <a:buNone/>
            </a:pPr>
            <a:r>
              <a:rPr lang="en-US" sz="1200" b="1">
                <a:solidFill>
                  <a:schemeClr val="bg1"/>
                </a:solidFill>
                <a:uFillTx/>
                <a:latin typeface="Montserrat" charset="0"/>
                <a:ea typeface="Montserrat" panose="00000500000000000000"/>
                <a:cs typeface="Montserrat" panose="00000500000000000000"/>
                <a:sym typeface="Montserrat" panose="00000500000000000000"/>
              </a:rPr>
              <a:t>By </a:t>
            </a:r>
            <a:br>
              <a:rPr lang="en-US" sz="1200" b="1">
                <a:solidFill>
                  <a:schemeClr val="bg1"/>
                </a:solidFill>
                <a:uFillTx/>
                <a:latin typeface="Montserrat" charset="0"/>
                <a:ea typeface="Montserrat" panose="00000500000000000000"/>
                <a:cs typeface="Montserrat" panose="00000500000000000000"/>
                <a:sym typeface="Montserrat" panose="00000500000000000000"/>
              </a:rPr>
            </a:br>
            <a:r>
              <a:rPr lang="en-US" sz="1200" b="1">
                <a:solidFill>
                  <a:schemeClr val="bg1"/>
                </a:solidFill>
                <a:uFillTx/>
                <a:latin typeface="Montserrat" charset="0"/>
                <a:ea typeface="Montserrat" panose="00000500000000000000"/>
                <a:cs typeface="Montserrat" panose="00000500000000000000"/>
                <a:sym typeface="Montserrat" panose="00000500000000000000"/>
              </a:rPr>
              <a:t>Manas Nayan Mukherjee and Kunal Rameshrao Kodarlikar</a:t>
            </a:r>
            <a:endParaRPr lang="en-US" sz="1200" b="1">
              <a:solidFill>
                <a:schemeClr val="bg1"/>
              </a:solidFill>
              <a:uFillTx/>
              <a:latin typeface="Montserrat" charset="0"/>
              <a:ea typeface="Montserrat" panose="00000500000000000000"/>
              <a:cs typeface="Montserrat" panose="00000500000000000000"/>
              <a:sym typeface="Montserrat" panose="00000500000000000000"/>
            </a:endParaRPr>
          </a:p>
        </p:txBody>
      </p:sp>
      <p:sp>
        <p:nvSpPr>
          <p:cNvPr id="2" name="object 2"/>
          <p:cNvSpPr txBox="1">
            <a:spLocks noGrp="1"/>
          </p:cNvSpPr>
          <p:nvPr/>
        </p:nvSpPr>
        <p:spPr>
          <a:xfrm>
            <a:off x="1424686" y="168351"/>
            <a:ext cx="6294627" cy="666115"/>
          </a:xfrm>
          <a:prstGeom prst="rect">
            <a:avLst/>
          </a:prstGeom>
        </p:spPr>
        <p:txBody>
          <a:bodyPr vert="horz" wrap="square" lIns="0" tIns="12700" rIns="0" bIns="0" rtlCol="0">
            <a:spAutoFit/>
          </a:bodyPr>
          <a:lstStyle>
            <a:lvl1pPr>
              <a:defRPr sz="4200" b="1" i="0">
                <a:solidFill>
                  <a:srgbClr val="CC0000"/>
                </a:solidFill>
                <a:latin typeface="Verdana" panose="020B0604030504040204"/>
                <a:ea typeface="+mj-ea"/>
                <a:cs typeface="Verdana" panose="020B0604030504040204"/>
              </a:defRPr>
            </a:lvl1pPr>
          </a:lstStyle>
          <a:p>
            <a:pPr marL="884555">
              <a:lnSpc>
                <a:spcPct val="100000"/>
              </a:lnSpc>
              <a:spcBef>
                <a:spcPts val="100"/>
              </a:spcBef>
            </a:pPr>
            <a:r>
              <a:rPr spc="-114" dirty="0"/>
              <a:t>Capstone</a:t>
            </a:r>
            <a:r>
              <a:rPr spc="-365" dirty="0"/>
              <a:t> </a:t>
            </a:r>
            <a:r>
              <a:rPr spc="-170" dirty="0"/>
              <a:t>Project-4</a:t>
            </a:r>
            <a:endParaRPr spc="-170" dirty="0"/>
          </a:p>
        </p:txBody>
      </p:sp>
      <p:sp>
        <p:nvSpPr>
          <p:cNvPr id="5122" name="Rectangles 5121"/>
          <p:cNvSpPr/>
          <p:nvPr/>
        </p:nvSpPr>
        <p:spPr>
          <a:xfrm>
            <a:off x="388938" y="1355725"/>
            <a:ext cx="8110537" cy="500063"/>
          </a:xfrm>
          <a:prstGeom prst="rect">
            <a:avLst/>
          </a:prstGeom>
          <a:noFill/>
          <a:ln w="9525">
            <a:noFill/>
          </a:ln>
        </p:spPr>
        <p:txBody>
          <a:bodyPr wrap="square" lIns="0" tIns="12600" rIns="0" bIns="0" anchor="t" anchorCtr="0">
            <a:spAutoFit/>
          </a:bodyPr>
          <a:p>
            <a:pPr marL="1905" indent="10795" defTabSz="457200">
              <a:lnSpc>
                <a:spcPct val="100000"/>
              </a:lnSpc>
              <a:spcBef>
                <a:spcPts val="115"/>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3200" b="1" baseline="0" dirty="0" err="1">
                <a:solidFill>
                  <a:srgbClr val="134F5C"/>
                </a:solidFill>
                <a:effectLst>
                  <a:outerShdw blurRad="50800" dist="38100" dir="8100000" algn="tr" rotWithShape="0">
                    <a:prstClr val="black">
                      <a:alpha val="40000"/>
                    </a:prstClr>
                  </a:outerShdw>
                </a:effectLst>
                <a:latin typeface="Tahoma" panose="020B0604030504040204" charset="0"/>
              </a:rPr>
              <a:t>Netflix Movies and TV Shows Clustering</a:t>
            </a:r>
            <a:endParaRPr lang="en-US" altLang="x-none" sz="3200" b="1" baseline="0" dirty="0" err="1">
              <a:solidFill>
                <a:srgbClr val="134F5C"/>
              </a:solidFill>
              <a:effectLst>
                <a:outerShdw blurRad="50800" dist="38100" dir="8100000" algn="tr" rotWithShape="0">
                  <a:prstClr val="black">
                    <a:alpha val="40000"/>
                  </a:prstClr>
                </a:outerShdw>
              </a:effectLst>
              <a:latin typeface="Tahoma" panose="020B0604030504040204" charset="0"/>
            </a:endParaRPr>
          </a:p>
        </p:txBody>
      </p:sp>
      <p:sp>
        <p:nvSpPr>
          <p:cNvPr id="4" name="Text Box 3"/>
          <p:cNvSpPr txBox="1"/>
          <p:nvPr/>
        </p:nvSpPr>
        <p:spPr>
          <a:xfrm>
            <a:off x="2332990" y="1921510"/>
            <a:ext cx="4782820" cy="306705"/>
          </a:xfrm>
          <a:prstGeom prst="rect">
            <a:avLst/>
          </a:prstGeom>
          <a:noFill/>
        </p:spPr>
        <p:txBody>
          <a:bodyPr wrap="square" rtlCol="0">
            <a:spAutoFit/>
          </a:bodyPr>
          <a:p>
            <a:r>
              <a:rPr lang="en-US"/>
              <a:t>	</a:t>
            </a:r>
            <a:r>
              <a:rPr lang="en-US" b="1">
                <a:solidFill>
                  <a:schemeClr val="tx1"/>
                </a:solidFill>
              </a:rPr>
              <a:t>Unsupervised Machine learning</a:t>
            </a:r>
            <a:endParaRPr lang="en-US" b="1">
              <a:solidFill>
                <a:schemeClr val="tx1"/>
              </a:solidFill>
            </a:endParaRPr>
          </a:p>
        </p:txBody>
      </p:sp>
      <p:pic>
        <p:nvPicPr>
          <p:cNvPr id="3" name="Picture 2"/>
          <p:cNvPicPr>
            <a:picLocks noChangeAspect="1"/>
          </p:cNvPicPr>
          <p:nvPr/>
        </p:nvPicPr>
        <p:blipFill>
          <a:blip r:embed="rId1"/>
          <a:stretch>
            <a:fillRect/>
          </a:stretch>
        </p:blipFill>
        <p:spPr>
          <a:xfrm>
            <a:off x="0" y="2228215"/>
            <a:ext cx="9144000" cy="22472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sndAc>
          <p:endSnd/>
        </p:sndAc>
      </p:transition>
    </mc:Choice>
    <mc:Fallback>
      <p:transition spd="slow">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2000" fill="hold">
                                          <p:stCondLst>
                                            <p:cond delay="0"/>
                                          </p:stCondLst>
                                        </p:cTn>
                                        <p:tgtEl>
                                          <p:spTgt spid="55"/>
                                        </p:tgtEl>
                                        <p:attrNameLst>
                                          <p:attrName>style.visibility</p:attrName>
                                        </p:attrNameLst>
                                      </p:cBhvr>
                                      <p:to>
                                        <p:strVal val="visible"/>
                                      </p:to>
                                    </p:set>
                                    <p:animEffect transition="in" filter="dissolve">
                                      <p:cBhvr>
                                        <p:cTn id="7" dur="2000"/>
                                        <p:tgtEl>
                                          <p:spTgt spid="55"/>
                                        </p:tgtEl>
                                      </p:cBhvr>
                                    </p:animEffect>
                                  </p:childTnLst>
                                </p:cTn>
                              </p:par>
                              <p:par>
                                <p:cTn id="8" presetID="25" presetClass="entr" presetSubtype="0" fill="hold" grpId="1" nodeType="withEffect">
                                  <p:stCondLst>
                                    <p:cond delay="0"/>
                                  </p:stCondLst>
                                  <p:childTnLst>
                                    <p:set>
                                      <p:cBhvr>
                                        <p:cTn id="9" dur="1" fill="hold">
                                          <p:stCondLst>
                                            <p:cond delay="0"/>
                                          </p:stCondLst>
                                        </p:cTn>
                                        <p:tgtEl>
                                          <p:spTgt spid="55"/>
                                        </p:tgtEl>
                                        <p:attrNameLst>
                                          <p:attrName>style.visibility</p:attrName>
                                        </p:attrNameLst>
                                      </p:cBhvr>
                                      <p:to>
                                        <p:strVal val="visible"/>
                                      </p:to>
                                    </p:set>
                                    <p:anim calcmode="lin" valueType="num">
                                      <p:cBhvr>
                                        <p:cTn id="10" dur="1000" decel="50000" fill="hold">
                                          <p:stCondLst>
                                            <p:cond delay="0"/>
                                          </p:stCondLst>
                                        </p:cTn>
                                        <p:tgtEl>
                                          <p:spTgt spid="55"/>
                                        </p:tgtEl>
                                        <p:attrNameLst>
                                          <p:attrName>style.rotation</p:attrName>
                                        </p:attrNameLst>
                                      </p:cBhvr>
                                      <p:tavLst>
                                        <p:tav tm="0">
                                          <p:val>
                                            <p:fltVal val="-90"/>
                                          </p:val>
                                        </p:tav>
                                        <p:tav tm="100000">
                                          <p:val>
                                            <p:fltVal val="0"/>
                                          </p:val>
                                        </p:tav>
                                      </p:tavLst>
                                    </p:anim>
                                    <p:anim calcmode="lin" valueType="num">
                                      <p:cBhvr>
                                        <p:cTn id="11" dur="1000" decel="50000" fill="hold">
                                          <p:stCondLst>
                                            <p:cond delay="0"/>
                                          </p:stCondLst>
                                        </p:cTn>
                                        <p:tgtEl>
                                          <p:spTgt spid="55"/>
                                        </p:tgtEl>
                                        <p:attrNameLst>
                                          <p:attrName>ppt_w</p:attrName>
                                        </p:attrNameLst>
                                      </p:cBhvr>
                                      <p:tavLst>
                                        <p:tav tm="0">
                                          <p:val>
                                            <p:strVal val="#ppt_w"/>
                                          </p:val>
                                        </p:tav>
                                        <p:tav tm="100000">
                                          <p:val>
                                            <p:strVal val="#ppt_w*.05"/>
                                          </p:val>
                                        </p:tav>
                                      </p:tavLst>
                                    </p:anim>
                                    <p:anim calcmode="lin" valueType="num">
                                      <p:cBhvr>
                                        <p:cTn id="12" dur="1000" accel="50000" fill="hold">
                                          <p:stCondLst>
                                            <p:cond delay="1000"/>
                                          </p:stCondLst>
                                        </p:cTn>
                                        <p:tgtEl>
                                          <p:spTgt spid="55"/>
                                        </p:tgtEl>
                                        <p:attrNameLst>
                                          <p:attrName>ppt_w</p:attrName>
                                        </p:attrNameLst>
                                      </p:cBhvr>
                                      <p:tavLst>
                                        <p:tav tm="0">
                                          <p:val>
                                            <p:strVal val="#ppt_w*.05"/>
                                          </p:val>
                                        </p:tav>
                                        <p:tav tm="100000">
                                          <p:val>
                                            <p:strVal val="#ppt_w"/>
                                          </p:val>
                                        </p:tav>
                                      </p:tavLst>
                                    </p:anim>
                                    <p:anim calcmode="lin" valueType="num">
                                      <p:cBhvr>
                                        <p:cTn id="13" dur="2000" fill="hold"/>
                                        <p:tgtEl>
                                          <p:spTgt spid="55"/>
                                        </p:tgtEl>
                                        <p:attrNameLst>
                                          <p:attrName>ppt_h</p:attrName>
                                        </p:attrNameLst>
                                      </p:cBhvr>
                                      <p:tavLst>
                                        <p:tav tm="0">
                                          <p:val>
                                            <p:strVal val="#ppt_h"/>
                                          </p:val>
                                        </p:tav>
                                        <p:tav tm="100000">
                                          <p:val>
                                            <p:strVal val="#ppt_h"/>
                                          </p:val>
                                        </p:tav>
                                      </p:tavLst>
                                    </p:anim>
                                    <p:anim calcmode="lin" valueType="num">
                                      <p:cBhvr>
                                        <p:cTn id="14" dur="1000" decel="50000" fill="hold">
                                          <p:stCondLst>
                                            <p:cond delay="0"/>
                                          </p:stCondLst>
                                        </p:cTn>
                                        <p:tgtEl>
                                          <p:spTgt spid="55"/>
                                        </p:tgtEl>
                                        <p:attrNameLst>
                                          <p:attrName>ppt_x</p:attrName>
                                        </p:attrNameLst>
                                      </p:cBhvr>
                                      <p:tavLst>
                                        <p:tav tm="0">
                                          <p:val>
                                            <p:strVal val="#ppt_x+.4"/>
                                          </p:val>
                                        </p:tav>
                                        <p:tav tm="100000">
                                          <p:val>
                                            <p:strVal val="#ppt_x"/>
                                          </p:val>
                                        </p:tav>
                                      </p:tavLst>
                                    </p:anim>
                                    <p:anim calcmode="lin" valueType="num">
                                      <p:cBhvr>
                                        <p:cTn id="15" dur="1000" decel="50000" fill="hold">
                                          <p:stCondLst>
                                            <p:cond delay="0"/>
                                          </p:stCondLst>
                                        </p:cTn>
                                        <p:tgtEl>
                                          <p:spTgt spid="55"/>
                                        </p:tgtEl>
                                        <p:attrNameLst>
                                          <p:attrName>ppt_y</p:attrName>
                                        </p:attrNameLst>
                                      </p:cBhvr>
                                      <p:tavLst>
                                        <p:tav tm="0">
                                          <p:val>
                                            <p:strVal val="#ppt_y-.2"/>
                                          </p:val>
                                        </p:tav>
                                        <p:tav tm="100000">
                                          <p:val>
                                            <p:strVal val="#ppt_y+.1"/>
                                          </p:val>
                                        </p:tav>
                                      </p:tavLst>
                                    </p:anim>
                                    <p:anim calcmode="lin" valueType="num">
                                      <p:cBhvr>
                                        <p:cTn id="16" dur="1000" accel="50000" fill="hold">
                                          <p:stCondLst>
                                            <p:cond delay="1000"/>
                                          </p:stCondLst>
                                        </p:cTn>
                                        <p:tgtEl>
                                          <p:spTgt spid="55"/>
                                        </p:tgtEl>
                                        <p:attrNameLst>
                                          <p:attrName>ppt_y</p:attrName>
                                        </p:attrNameLst>
                                      </p:cBhvr>
                                      <p:tavLst>
                                        <p:tav tm="0">
                                          <p:val>
                                            <p:strVal val="#ppt_y+.1"/>
                                          </p:val>
                                        </p:tav>
                                        <p:tav tm="100000">
                                          <p:val>
                                            <p:strVal val="#ppt_y"/>
                                          </p:val>
                                        </p:tav>
                                      </p:tavLst>
                                    </p:anim>
                                    <p:animEffect transition="in" filter="fade">
                                      <p:cBhvr>
                                        <p:cTn id="17" dur="2000" decel="50000">
                                          <p:stCondLst>
                                            <p:cond delay="0"/>
                                          </p:stCondLst>
                                        </p:cTn>
                                        <p:tgtEl>
                                          <p:spTgt spid="55"/>
                                        </p:tgtEl>
                                      </p:cBhvr>
                                    </p:animEffect>
                                  </p:childTnLst>
                                </p:cTn>
                              </p:par>
                              <p:par>
                                <p:cTn id="18" presetID="25" presetClass="entr" presetSubtype="0" fill="hold" grpId="2" nodeType="withEffect">
                                  <p:stCondLst>
                                    <p:cond delay="0"/>
                                  </p:stCondLst>
                                  <p:childTnLst>
                                    <p:set>
                                      <p:cBhvr>
                                        <p:cTn id="19" dur="1" fill="hold">
                                          <p:stCondLst>
                                            <p:cond delay="0"/>
                                          </p:stCondLst>
                                        </p:cTn>
                                        <p:tgtEl>
                                          <p:spTgt spid="55"/>
                                        </p:tgtEl>
                                        <p:attrNameLst>
                                          <p:attrName>style.visibility</p:attrName>
                                        </p:attrNameLst>
                                      </p:cBhvr>
                                      <p:to>
                                        <p:strVal val="visible"/>
                                      </p:to>
                                    </p:set>
                                    <p:anim calcmode="lin" valueType="num">
                                      <p:cBhvr>
                                        <p:cTn id="20" dur="1000" decel="50000" fill="hold">
                                          <p:stCondLst>
                                            <p:cond delay="0"/>
                                          </p:stCondLst>
                                        </p:cTn>
                                        <p:tgtEl>
                                          <p:spTgt spid="55"/>
                                        </p:tgtEl>
                                        <p:attrNameLst>
                                          <p:attrName>style.rotation</p:attrName>
                                        </p:attrNameLst>
                                      </p:cBhvr>
                                      <p:tavLst>
                                        <p:tav tm="0">
                                          <p:val>
                                            <p:fltVal val="-90"/>
                                          </p:val>
                                        </p:tav>
                                        <p:tav tm="100000">
                                          <p:val>
                                            <p:fltVal val="0"/>
                                          </p:val>
                                        </p:tav>
                                      </p:tavLst>
                                    </p:anim>
                                    <p:anim calcmode="lin" valueType="num">
                                      <p:cBhvr>
                                        <p:cTn id="21" dur="1000" decel="50000" fill="hold">
                                          <p:stCondLst>
                                            <p:cond delay="0"/>
                                          </p:stCondLst>
                                        </p:cTn>
                                        <p:tgtEl>
                                          <p:spTgt spid="55"/>
                                        </p:tgtEl>
                                        <p:attrNameLst>
                                          <p:attrName>ppt_w</p:attrName>
                                        </p:attrNameLst>
                                      </p:cBhvr>
                                      <p:tavLst>
                                        <p:tav tm="0">
                                          <p:val>
                                            <p:strVal val="#ppt_w"/>
                                          </p:val>
                                        </p:tav>
                                        <p:tav tm="100000">
                                          <p:val>
                                            <p:strVal val="#ppt_w*.05"/>
                                          </p:val>
                                        </p:tav>
                                      </p:tavLst>
                                    </p:anim>
                                    <p:anim calcmode="lin" valueType="num">
                                      <p:cBhvr>
                                        <p:cTn id="22" dur="1000" accel="50000" fill="hold">
                                          <p:stCondLst>
                                            <p:cond delay="1000"/>
                                          </p:stCondLst>
                                        </p:cTn>
                                        <p:tgtEl>
                                          <p:spTgt spid="55"/>
                                        </p:tgtEl>
                                        <p:attrNameLst>
                                          <p:attrName>ppt_w</p:attrName>
                                        </p:attrNameLst>
                                      </p:cBhvr>
                                      <p:tavLst>
                                        <p:tav tm="0">
                                          <p:val>
                                            <p:strVal val="#ppt_w*.05"/>
                                          </p:val>
                                        </p:tav>
                                        <p:tav tm="100000">
                                          <p:val>
                                            <p:strVal val="#ppt_w"/>
                                          </p:val>
                                        </p:tav>
                                      </p:tavLst>
                                    </p:anim>
                                    <p:anim calcmode="lin" valueType="num">
                                      <p:cBhvr>
                                        <p:cTn id="23" dur="2000" fill="hold"/>
                                        <p:tgtEl>
                                          <p:spTgt spid="55"/>
                                        </p:tgtEl>
                                        <p:attrNameLst>
                                          <p:attrName>ppt_h</p:attrName>
                                        </p:attrNameLst>
                                      </p:cBhvr>
                                      <p:tavLst>
                                        <p:tav tm="0">
                                          <p:val>
                                            <p:strVal val="#ppt_h"/>
                                          </p:val>
                                        </p:tav>
                                        <p:tav tm="100000">
                                          <p:val>
                                            <p:strVal val="#ppt_h"/>
                                          </p:val>
                                        </p:tav>
                                      </p:tavLst>
                                    </p:anim>
                                    <p:anim calcmode="lin" valueType="num">
                                      <p:cBhvr>
                                        <p:cTn id="24" dur="1000" decel="50000" fill="hold">
                                          <p:stCondLst>
                                            <p:cond delay="0"/>
                                          </p:stCondLst>
                                        </p:cTn>
                                        <p:tgtEl>
                                          <p:spTgt spid="55"/>
                                        </p:tgtEl>
                                        <p:attrNameLst>
                                          <p:attrName>ppt_x</p:attrName>
                                        </p:attrNameLst>
                                      </p:cBhvr>
                                      <p:tavLst>
                                        <p:tav tm="0">
                                          <p:val>
                                            <p:strVal val="#ppt_x+.4"/>
                                          </p:val>
                                        </p:tav>
                                        <p:tav tm="100000">
                                          <p:val>
                                            <p:strVal val="#ppt_x"/>
                                          </p:val>
                                        </p:tav>
                                      </p:tavLst>
                                    </p:anim>
                                    <p:anim calcmode="lin" valueType="num">
                                      <p:cBhvr>
                                        <p:cTn id="25" dur="1000" decel="50000" fill="hold">
                                          <p:stCondLst>
                                            <p:cond delay="0"/>
                                          </p:stCondLst>
                                        </p:cTn>
                                        <p:tgtEl>
                                          <p:spTgt spid="55"/>
                                        </p:tgtEl>
                                        <p:attrNameLst>
                                          <p:attrName>ppt_y</p:attrName>
                                        </p:attrNameLst>
                                      </p:cBhvr>
                                      <p:tavLst>
                                        <p:tav tm="0">
                                          <p:val>
                                            <p:strVal val="#ppt_y-.2"/>
                                          </p:val>
                                        </p:tav>
                                        <p:tav tm="100000">
                                          <p:val>
                                            <p:strVal val="#ppt_y+.1"/>
                                          </p:val>
                                        </p:tav>
                                      </p:tavLst>
                                    </p:anim>
                                    <p:anim calcmode="lin" valueType="num">
                                      <p:cBhvr>
                                        <p:cTn id="26" dur="1000" accel="50000" fill="hold">
                                          <p:stCondLst>
                                            <p:cond delay="1000"/>
                                          </p:stCondLst>
                                        </p:cTn>
                                        <p:tgtEl>
                                          <p:spTgt spid="55"/>
                                        </p:tgtEl>
                                        <p:attrNameLst>
                                          <p:attrName>ppt_y</p:attrName>
                                        </p:attrNameLst>
                                      </p:cBhvr>
                                      <p:tavLst>
                                        <p:tav tm="0">
                                          <p:val>
                                            <p:strVal val="#ppt_y+.1"/>
                                          </p:val>
                                        </p:tav>
                                        <p:tav tm="100000">
                                          <p:val>
                                            <p:strVal val="#ppt_y"/>
                                          </p:val>
                                        </p:tav>
                                      </p:tavLst>
                                    </p:anim>
                                    <p:animEffect transition="in" filter="fade">
                                      <p:cBhvr>
                                        <p:cTn id="27" dur="2000" decel="50000">
                                          <p:stCondLst>
                                            <p:cond delay="0"/>
                                          </p:stCondLst>
                                        </p:cTn>
                                        <p:tgtEl>
                                          <p:spTgt spid="55"/>
                                        </p:tgtEl>
                                      </p:cBhvr>
                                    </p:animEffect>
                                  </p:childTnLst>
                                </p:cTn>
                              </p:par>
                              <p:par>
                                <p:cTn id="28" presetID="25" presetClass="entr" presetSubtype="0" fill="hold" nodeType="with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 calcmode="lin" valueType="num">
                                      <p:cBhvr>
                                        <p:cTn id="30" dur="1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31" dur="1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32" dur="1500" accel="50000" fill="hold">
                                          <p:stCondLst>
                                            <p:cond delay="1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33" dur="3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34" dur="1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35" dur="1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36" dur="1500" accel="50000" fill="hold">
                                          <p:stCondLst>
                                            <p:cond delay="1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37" dur="3000" decel="50000">
                                          <p:stCondLst>
                                            <p:cond delay="0"/>
                                          </p:stCondLst>
                                        </p:cTn>
                                        <p:tgtEl>
                                          <p:spTgt spid="4">
                                            <p:txEl>
                                              <p:pRg st="0" end="0"/>
                                            </p:txEl>
                                          </p:spTgt>
                                        </p:tgtEl>
                                      </p:cBhvr>
                                    </p:animEffect>
                                  </p:childTnLst>
                                </p:cTn>
                              </p:par>
                              <p:par>
                                <p:cTn id="38" presetID="9" presetClass="entr" presetSubtype="0" fill="hold" nodeType="withEffect">
                                  <p:stCondLst>
                                    <p:cond delay="0"/>
                                  </p:stCondLst>
                                  <p:childTnLst>
                                    <p:set>
                                      <p:cBhvr>
                                        <p:cTn id="39" dur="3000" fill="hold">
                                          <p:stCondLst>
                                            <p:cond delay="0"/>
                                          </p:stCondLst>
                                        </p:cTn>
                                        <p:tgtEl>
                                          <p:spTgt spid="5122">
                                            <p:txEl>
                                              <p:pRg st="0" end="0"/>
                                            </p:txEl>
                                          </p:spTgt>
                                        </p:tgtEl>
                                        <p:attrNameLst>
                                          <p:attrName>style.visibility</p:attrName>
                                        </p:attrNameLst>
                                      </p:cBhvr>
                                      <p:to>
                                        <p:strVal val="visible"/>
                                      </p:to>
                                    </p:set>
                                    <p:animEffect transition="in" filter="dissolve">
                                      <p:cBhvr>
                                        <p:cTn id="40" dur="3000"/>
                                        <p:tgtEl>
                                          <p:spTgt spid="5122">
                                            <p:txEl>
                                              <p:pRg st="0" end="0"/>
                                            </p:txEl>
                                          </p:spTgt>
                                        </p:tgtEl>
                                      </p:cBhvr>
                                    </p:animEffect>
                                  </p:childTnLst>
                                </p:cTn>
                              </p:par>
                              <p:par>
                                <p:cTn id="41" presetID="25" presetClass="entr" presetSubtype="0" fill="hold" nodeType="with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 calcmode="lin" valueType="num">
                                      <p:cBhvr>
                                        <p:cTn id="43" dur="1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44" dur="1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45" dur="1500" accel="50000" fill="hold">
                                          <p:stCondLst>
                                            <p:cond delay="1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46" dur="3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47" dur="1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48" dur="1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49" dur="1500" accel="50000" fill="hold">
                                          <p:stCondLst>
                                            <p:cond delay="1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50" dur="3000" decel="50000">
                                          <p:stCondLst>
                                            <p:cond delay="0"/>
                                          </p:stCondLst>
                                        </p:cTn>
                                        <p:tgtEl>
                                          <p:spTgt spid="4">
                                            <p:txEl>
                                              <p:pRg st="0" end="0"/>
                                            </p:txEl>
                                          </p:spTgt>
                                        </p:tgtEl>
                                      </p:cBhvr>
                                    </p:animEffect>
                                  </p:childTnLst>
                                </p:cTn>
                              </p:par>
                              <p:par>
                                <p:cTn id="51" presetID="9" presetClass="entr" presetSubtype="0" fill="hold" grpId="0" nodeType="withEffect">
                                  <p:stCondLst>
                                    <p:cond delay="0"/>
                                  </p:stCondLst>
                                  <p:childTnLst>
                                    <p:set>
                                      <p:cBhvr>
                                        <p:cTn id="52" dur="3000" fill="hold">
                                          <p:stCondLst>
                                            <p:cond delay="0"/>
                                          </p:stCondLst>
                                        </p:cTn>
                                        <p:tgtEl>
                                          <p:spTgt spid="5122">
                                            <p:txEl>
                                              <p:pRg st="0" end="0"/>
                                            </p:txEl>
                                          </p:spTgt>
                                        </p:tgtEl>
                                        <p:attrNameLst>
                                          <p:attrName>style.visibility</p:attrName>
                                        </p:attrNameLst>
                                      </p:cBhvr>
                                      <p:to>
                                        <p:strVal val="visible"/>
                                      </p:to>
                                    </p:set>
                                    <p:animEffect transition="in" filter="dissolve">
                                      <p:cBhvr>
                                        <p:cTn id="53" dur="3000"/>
                                        <p:tgtEl>
                                          <p:spTgt spid="5122">
                                            <p:txEl>
                                              <p:pRg st="0" end="0"/>
                                            </p:txEl>
                                          </p:spTgt>
                                        </p:tgtEl>
                                      </p:cBhvr>
                                    </p:animEffect>
                                  </p:childTnLst>
                                </p:cTn>
                              </p:par>
                              <p:par>
                                <p:cTn id="54" presetID="9" presetClass="entr" presetSubtype="0" fill="hold" grpId="3" nodeType="withEffect">
                                  <p:stCondLst>
                                    <p:cond delay="0"/>
                                  </p:stCondLst>
                                  <p:childTnLst>
                                    <p:set>
                                      <p:cBhvr>
                                        <p:cTn id="55" dur="2000" fill="hold">
                                          <p:stCondLst>
                                            <p:cond delay="0"/>
                                          </p:stCondLst>
                                        </p:cTn>
                                        <p:tgtEl>
                                          <p:spTgt spid="55"/>
                                        </p:tgtEl>
                                        <p:attrNameLst>
                                          <p:attrName>style.visibility</p:attrName>
                                        </p:attrNameLst>
                                      </p:cBhvr>
                                      <p:to>
                                        <p:strVal val="visible"/>
                                      </p:to>
                                    </p:set>
                                    <p:animEffect transition="in" filter="dissolve">
                                      <p:cBhvr>
                                        <p:cTn id="56" dur="2000"/>
                                        <p:tgtEl>
                                          <p:spTgt spid="55"/>
                                        </p:tgtEl>
                                      </p:cBhvr>
                                    </p:animEffect>
                                  </p:childTnLst>
                                </p:cTn>
                              </p:par>
                              <p:par>
                                <p:cTn id="57" presetID="8" presetClass="entr" presetSubtype="16" fill="hold"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diamond(in)">
                                      <p:cBhvr>
                                        <p:cTn id="59" dur="2000"/>
                                        <p:tgtEl>
                                          <p:spTgt spid="3"/>
                                        </p:tgtEl>
                                      </p:cBhvr>
                                    </p:animEffect>
                                  </p:childTnLst>
                                </p:cTn>
                              </p:par>
                              <p:par>
                                <p:cTn id="60" presetID="2" presetClass="entr" presetSubtype="2" fill="hold" grpId="4" nodeType="withEffect">
                                  <p:stCondLst>
                                    <p:cond delay="0"/>
                                  </p:stCondLst>
                                  <p:childTnLst>
                                    <p:set>
                                      <p:cBhvr>
                                        <p:cTn id="61" dur="5000" fill="hold">
                                          <p:stCondLst>
                                            <p:cond delay="0"/>
                                          </p:stCondLst>
                                        </p:cTn>
                                        <p:tgtEl>
                                          <p:spTgt spid="55"/>
                                        </p:tgtEl>
                                        <p:attrNameLst>
                                          <p:attrName>style.visibility</p:attrName>
                                        </p:attrNameLst>
                                      </p:cBhvr>
                                      <p:to>
                                        <p:strVal val="visible"/>
                                      </p:to>
                                    </p:set>
                                    <p:anim calcmode="lin" valueType="num">
                                      <p:cBhvr additive="base">
                                        <p:cTn id="62" dur="5000" fill="hold"/>
                                        <p:tgtEl>
                                          <p:spTgt spid="55"/>
                                        </p:tgtEl>
                                        <p:attrNameLst>
                                          <p:attrName>ppt_x</p:attrName>
                                        </p:attrNameLst>
                                      </p:cBhvr>
                                      <p:tavLst>
                                        <p:tav tm="0">
                                          <p:val>
                                            <p:strVal val="1+#ppt_w/2"/>
                                          </p:val>
                                        </p:tav>
                                        <p:tav tm="100000">
                                          <p:val>
                                            <p:strVal val="#ppt_x"/>
                                          </p:val>
                                        </p:tav>
                                      </p:tavLst>
                                    </p:anim>
                                    <p:anim calcmode="lin" valueType="num">
                                      <p:cBhvr additive="base">
                                        <p:cTn id="63" dur="50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5" grpId="1"/>
      <p:bldP spid="55" grpId="2"/>
      <p:bldP spid="5122" grpId="0" bldLvl="0" build="allAtOnce"/>
      <p:bldP spid="55" grpId="3"/>
      <p:bldP spid="55" grpId="4"/>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Exploratory Data Analysis</a:t>
            </a:r>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527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9" name="Picture 8"/>
          <p:cNvPicPr>
            <a:picLocks noChangeAspect="1"/>
          </p:cNvPicPr>
          <p:nvPr/>
        </p:nvPicPr>
        <p:blipFill>
          <a:blip r:embed="rId1"/>
          <a:stretch>
            <a:fillRect/>
          </a:stretch>
        </p:blipFill>
        <p:spPr>
          <a:xfrm>
            <a:off x="192405" y="1454150"/>
            <a:ext cx="8634730" cy="2732405"/>
          </a:xfrm>
          <a:prstGeom prst="rect">
            <a:avLst/>
          </a:prstGeom>
        </p:spPr>
      </p:pic>
      <p:sp>
        <p:nvSpPr>
          <p:cNvPr id="4" name="Text Box 3"/>
          <p:cNvSpPr txBox="1"/>
          <p:nvPr/>
        </p:nvSpPr>
        <p:spPr>
          <a:xfrm>
            <a:off x="170815" y="4422140"/>
            <a:ext cx="8736330" cy="491490"/>
          </a:xfrm>
          <a:prstGeom prst="rect">
            <a:avLst/>
          </a:prstGeom>
          <a:noFill/>
        </p:spPr>
        <p:txBody>
          <a:bodyPr wrap="square" rtlCol="0">
            <a:spAutoFit/>
          </a:bodyPr>
          <a:p>
            <a:r>
              <a:rPr lang="en-US" sz="1300" b="1" dirty="0">
                <a:solidFill>
                  <a:schemeClr val="accent2"/>
                </a:solidFill>
                <a:effectLst/>
                <a:latin typeface="Arial" panose="020B0604020202020204" pitchFamily="34" charset="0"/>
                <a:cs typeface="Arial" panose="020B0604020202020204" pitchFamily="34" charset="0"/>
                <a:sym typeface="+mn-ea"/>
              </a:rPr>
              <a:t>The number of release have significantly increased after 2015 and have dropped in 2021 because of Covid 19</a:t>
            </a:r>
            <a:endParaRPr lang="en-IN" sz="1300" b="1" dirty="0">
              <a:solidFill>
                <a:schemeClr val="accent2"/>
              </a:solidFill>
              <a:latin typeface="Arial" panose="020B0604020202020204" pitchFamily="34" charset="0"/>
              <a:cs typeface="Arial" panose="020B0604020202020204" pitchFamily="34" charset="0"/>
            </a:endParaRPr>
          </a:p>
          <a:p>
            <a:endParaRPr lang="en-US" sz="1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Exploratory Data Analysis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463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7" name="Picture 6"/>
          <p:cNvPicPr>
            <a:picLocks noChangeAspect="1"/>
          </p:cNvPicPr>
          <p:nvPr/>
        </p:nvPicPr>
        <p:blipFill>
          <a:blip r:embed="rId1"/>
          <a:stretch>
            <a:fillRect/>
          </a:stretch>
        </p:blipFill>
        <p:spPr>
          <a:xfrm>
            <a:off x="1005205" y="1330960"/>
            <a:ext cx="7156450" cy="3245485"/>
          </a:xfrm>
          <a:prstGeom prst="rect">
            <a:avLst/>
          </a:prstGeom>
        </p:spPr>
      </p:pic>
      <p:sp>
        <p:nvSpPr>
          <p:cNvPr id="11" name="Text Box 10"/>
          <p:cNvSpPr txBox="1"/>
          <p:nvPr/>
        </p:nvSpPr>
        <p:spPr>
          <a:xfrm>
            <a:off x="1000125" y="4739005"/>
            <a:ext cx="7251065" cy="275590"/>
          </a:xfrm>
          <a:prstGeom prst="rect">
            <a:avLst/>
          </a:prstGeom>
          <a:noFill/>
        </p:spPr>
        <p:txBody>
          <a:bodyPr wrap="square" rtlCol="0">
            <a:spAutoFit/>
          </a:bodyPr>
          <a:p>
            <a:r>
              <a:rPr lang="en-US" sz="1200" b="1"/>
              <a:t>More of the content is released in holiday season - October, November, December and January</a:t>
            </a:r>
            <a:endParaRPr lang="en-US" sz="12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Exploratory Data Analysis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336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4" name="Picture 3"/>
          <p:cNvPicPr>
            <a:picLocks noChangeAspect="1"/>
          </p:cNvPicPr>
          <p:nvPr/>
        </p:nvPicPr>
        <p:blipFill>
          <a:blip r:embed="rId1"/>
          <a:stretch>
            <a:fillRect/>
          </a:stretch>
        </p:blipFill>
        <p:spPr>
          <a:xfrm>
            <a:off x="1095375" y="1755140"/>
            <a:ext cx="6668770" cy="3060700"/>
          </a:xfrm>
          <a:prstGeom prst="rect">
            <a:avLst/>
          </a:prstGeom>
        </p:spPr>
      </p:pic>
      <p:sp>
        <p:nvSpPr>
          <p:cNvPr id="6" name="Text Box 5"/>
          <p:cNvSpPr txBox="1"/>
          <p:nvPr/>
        </p:nvSpPr>
        <p:spPr>
          <a:xfrm>
            <a:off x="2705100" y="1233170"/>
            <a:ext cx="3735070" cy="521970"/>
          </a:xfrm>
          <a:prstGeom prst="rect">
            <a:avLst/>
          </a:prstGeom>
          <a:noFill/>
        </p:spPr>
        <p:txBody>
          <a:bodyPr wrap="square" rtlCol="0">
            <a:spAutoFit/>
          </a:bodyPr>
          <a:p>
            <a:r>
              <a:rPr lang="en-US" b="1" dirty="0">
                <a:solidFill>
                  <a:schemeClr val="accent1">
                    <a:lumMod val="50000"/>
                  </a:schemeClr>
                </a:solidFill>
                <a:effectLst/>
                <a:latin typeface="Arial" panose="020B0604020202020204" pitchFamily="34" charset="0"/>
                <a:cs typeface="Arial" panose="020B0604020202020204" pitchFamily="34" charset="0"/>
                <a:sym typeface="+mn-ea"/>
              </a:rPr>
              <a:t>        </a:t>
            </a:r>
            <a:r>
              <a:rPr lang="en-US" b="1" dirty="0">
                <a:solidFill>
                  <a:schemeClr val="accent2"/>
                </a:solidFill>
                <a:effectLst/>
                <a:latin typeface="Arial" panose="020B0604020202020204" pitchFamily="34" charset="0"/>
                <a:cs typeface="Arial" panose="020B0604020202020204" pitchFamily="34" charset="0"/>
                <a:sym typeface="+mn-ea"/>
              </a:rPr>
              <a:t> Rating wise content count</a:t>
            </a:r>
            <a:endParaRPr lang="en-IN" b="1" dirty="0">
              <a:solidFill>
                <a:schemeClr val="accent1">
                  <a:lumMod val="50000"/>
                </a:schemeClr>
              </a:solidFill>
              <a:latin typeface="Arial" panose="020B0604020202020204" pitchFamily="34" charset="0"/>
              <a:cs typeface="Arial" panose="020B0604020202020204" pitchFamily="34" charset="0"/>
            </a:endParaRP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b="1">
                <a:solidFill>
                  <a:schemeClr val="accent2"/>
                </a:solidFill>
                <a:sym typeface="Wingdings" panose="05000000000000000000" charset="0"/>
              </a:rPr>
              <a:t></a:t>
            </a:r>
            <a:r>
              <a:rPr lang="en-US" altLang="en-IN" b="1">
                <a:solidFill>
                  <a:schemeClr val="accent2"/>
                </a:solidFill>
                <a:sym typeface="Wingdings" panose="05000000000000000000" charset="0"/>
              </a:rPr>
              <a:t> </a:t>
            </a:r>
            <a:r>
              <a:rPr lang="en-US" altLang="en-IN" b="1">
                <a:solidFill>
                  <a:schemeClr val="accent2"/>
                </a:solidFill>
                <a:sym typeface="Wingdings" panose="05000000000000000000" charset="0"/>
              </a:rPr>
              <a:t>Exploratory Data Analysis</a:t>
            </a:r>
            <a:r>
              <a:rPr lang="en-US" altLang="en-IN" b="1">
                <a:solidFill>
                  <a:schemeClr val="accent2"/>
                </a:solidFill>
                <a:sym typeface="Wingdings" panose="05000000000000000000" charset="0"/>
              </a:rPr>
              <a:t> </a:t>
            </a:r>
            <a:r>
              <a:rPr lang="en-IN" altLang="en-US" b="1">
                <a:solidFill>
                  <a:schemeClr val="accent2"/>
                </a:solidFill>
                <a:sym typeface="Wingdings" panose="05000000000000000000" charset="0"/>
              </a:rPr>
              <a:t></a:t>
            </a:r>
            <a:endParaRPr lang="en-US" b="1"/>
          </a:p>
        </p:txBody>
      </p:sp>
      <p:sp>
        <p:nvSpPr>
          <p:cNvPr id="3" name="Text Placeholder 2"/>
          <p:cNvSpPr/>
          <p:nvPr>
            <p:ph type="body" idx="1"/>
          </p:nvPr>
        </p:nvSpPr>
        <p:spPr>
          <a:xfrm>
            <a:off x="-635" y="1152525"/>
            <a:ext cx="914527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7" name="Picture 6"/>
          <p:cNvPicPr>
            <a:picLocks noChangeAspect="1"/>
          </p:cNvPicPr>
          <p:nvPr/>
        </p:nvPicPr>
        <p:blipFill>
          <a:blip r:embed="rId1"/>
          <a:stretch>
            <a:fillRect/>
          </a:stretch>
        </p:blipFill>
        <p:spPr>
          <a:xfrm>
            <a:off x="304800" y="1249680"/>
            <a:ext cx="6648450" cy="3796665"/>
          </a:xfrm>
          <a:prstGeom prst="rect">
            <a:avLst/>
          </a:prstGeom>
        </p:spPr>
      </p:pic>
      <p:sp>
        <p:nvSpPr>
          <p:cNvPr id="10" name="Text Box 9"/>
          <p:cNvSpPr txBox="1"/>
          <p:nvPr/>
        </p:nvSpPr>
        <p:spPr>
          <a:xfrm>
            <a:off x="7399655" y="2639060"/>
            <a:ext cx="1616710" cy="1168400"/>
          </a:xfrm>
          <a:prstGeom prst="rect">
            <a:avLst/>
          </a:prstGeom>
          <a:noFill/>
        </p:spPr>
        <p:txBody>
          <a:bodyPr wrap="square" rtlCol="0">
            <a:spAutoFit/>
          </a:bodyPr>
          <a:p>
            <a:r>
              <a:rPr lang="en-IN" b="1" dirty="0">
                <a:solidFill>
                  <a:schemeClr val="accent2"/>
                </a:solidFill>
                <a:latin typeface="Arial" panose="020B0604020202020204" pitchFamily="34" charset="0"/>
                <a:cs typeface="Arial" panose="020B0604020202020204" pitchFamily="34" charset="0"/>
                <a:sym typeface="+mn-ea"/>
              </a:rPr>
              <a:t>Documenta</a:t>
            </a:r>
            <a:r>
              <a:rPr lang="en-US" altLang="en-IN" b="1" dirty="0">
                <a:solidFill>
                  <a:schemeClr val="accent2"/>
                </a:solidFill>
                <a:latin typeface="Arial" panose="020B0604020202020204" pitchFamily="34" charset="0"/>
                <a:cs typeface="Arial" panose="020B0604020202020204" pitchFamily="34" charset="0"/>
                <a:sym typeface="+mn-ea"/>
              </a:rPr>
              <a:t>ries</a:t>
            </a:r>
            <a:r>
              <a:rPr lang="en-IN" b="1" dirty="0">
                <a:solidFill>
                  <a:schemeClr val="accent2"/>
                </a:solidFill>
                <a:latin typeface="Arial" panose="020B0604020202020204" pitchFamily="34" charset="0"/>
                <a:cs typeface="Arial" panose="020B0604020202020204" pitchFamily="34" charset="0"/>
                <a:sym typeface="+mn-ea"/>
              </a:rPr>
              <a:t> </a:t>
            </a:r>
            <a:r>
              <a:rPr lang="en-US" altLang="en-IN" b="1" dirty="0">
                <a:solidFill>
                  <a:schemeClr val="accent2"/>
                </a:solidFill>
                <a:latin typeface="Arial" panose="020B0604020202020204" pitchFamily="34" charset="0"/>
                <a:cs typeface="Arial" panose="020B0604020202020204" pitchFamily="34" charset="0"/>
                <a:sym typeface="+mn-ea"/>
              </a:rPr>
              <a:t>is</a:t>
            </a:r>
            <a:r>
              <a:rPr lang="en-IN" b="1" dirty="0">
                <a:solidFill>
                  <a:schemeClr val="accent2"/>
                </a:solidFill>
                <a:latin typeface="Arial" panose="020B0604020202020204" pitchFamily="34" charset="0"/>
                <a:cs typeface="Arial" panose="020B0604020202020204" pitchFamily="34" charset="0"/>
                <a:sym typeface="+mn-ea"/>
              </a:rPr>
              <a:t> the most popular genre followed by comedy</a:t>
            </a:r>
            <a:r>
              <a:rPr lang="en-US" altLang="en-IN" b="1" dirty="0">
                <a:solidFill>
                  <a:schemeClr val="accent2"/>
                </a:solidFill>
                <a:latin typeface="Arial" panose="020B0604020202020204" pitchFamily="34" charset="0"/>
                <a:cs typeface="Arial" panose="020B0604020202020204" pitchFamily="34" charset="0"/>
                <a:sym typeface="+mn-ea"/>
              </a:rPr>
              <a:t>.</a:t>
            </a:r>
            <a:endParaRPr lang="en-US" altLang="en-IN" b="1" dirty="0">
              <a:solidFill>
                <a:schemeClr val="accent2"/>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Exploratory Data Analysis</a:t>
            </a:r>
            <a:r>
              <a:rPr lang="en-US" altLang="en-IN" b="1">
                <a:solidFill>
                  <a:schemeClr val="accent2"/>
                </a:solidFill>
                <a:sym typeface="Wingdings" panose="05000000000000000000" charset="0"/>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336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9" name="Picture 8"/>
          <p:cNvPicPr>
            <a:picLocks noChangeAspect="1"/>
          </p:cNvPicPr>
          <p:nvPr/>
        </p:nvPicPr>
        <p:blipFill>
          <a:blip r:embed="rId1"/>
          <a:stretch>
            <a:fillRect/>
          </a:stretch>
        </p:blipFill>
        <p:spPr>
          <a:xfrm>
            <a:off x="1722120" y="1387475"/>
            <a:ext cx="5686425" cy="2847975"/>
          </a:xfrm>
          <a:prstGeom prst="rect">
            <a:avLst/>
          </a:prstGeom>
        </p:spPr>
      </p:pic>
      <p:sp>
        <p:nvSpPr>
          <p:cNvPr id="16" name="Text Box 15"/>
          <p:cNvSpPr txBox="1"/>
          <p:nvPr/>
        </p:nvSpPr>
        <p:spPr>
          <a:xfrm>
            <a:off x="764540" y="4517390"/>
            <a:ext cx="7600950" cy="521970"/>
          </a:xfrm>
          <a:prstGeom prst="rect">
            <a:avLst/>
          </a:prstGeom>
          <a:noFill/>
        </p:spPr>
        <p:txBody>
          <a:bodyPr wrap="square" rtlCol="0">
            <a:spAutoFit/>
          </a:bodyPr>
          <a:p>
            <a:r>
              <a:rPr lang="en-US" b="1">
                <a:solidFill>
                  <a:schemeClr val="accent2"/>
                </a:solidFill>
              </a:rPr>
              <a:t>Anupam Kher is one of the top actor and has acted in the highest number of films on Netflix.</a:t>
            </a:r>
            <a:endParaRPr lang="en-US" b="1">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Exploratory Data Analysis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336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Text Box 3"/>
          <p:cNvSpPr txBox="1"/>
          <p:nvPr/>
        </p:nvSpPr>
        <p:spPr>
          <a:xfrm>
            <a:off x="2409190" y="1317625"/>
            <a:ext cx="4477385" cy="306705"/>
          </a:xfrm>
          <a:prstGeom prst="rect">
            <a:avLst/>
          </a:prstGeom>
          <a:noFill/>
        </p:spPr>
        <p:txBody>
          <a:bodyPr wrap="square" rtlCol="0">
            <a:spAutoFit/>
          </a:bodyPr>
          <a:p>
            <a:pPr>
              <a:lnSpc>
                <a:spcPct val="100000"/>
              </a:lnSpc>
              <a:spcBef>
                <a:spcPts val="100"/>
              </a:spcBef>
            </a:pPr>
            <a:r>
              <a:rPr lang="en-US" spc="-5" dirty="0">
                <a:solidFill>
                  <a:schemeClr val="accent1">
                    <a:lumMod val="50000"/>
                  </a:schemeClr>
                </a:solidFill>
                <a:latin typeface="+mn-lt"/>
                <a:sym typeface="+mn-ea"/>
              </a:rPr>
              <a:t>                </a:t>
            </a:r>
            <a:r>
              <a:rPr b="1" spc="-5" dirty="0">
                <a:solidFill>
                  <a:schemeClr val="accent2"/>
                </a:solidFill>
                <a:latin typeface="+mn-lt"/>
                <a:sym typeface="+mn-ea"/>
              </a:rPr>
              <a:t>Duration distribution of</a:t>
            </a:r>
            <a:r>
              <a:rPr b="1" spc="-65" dirty="0">
                <a:solidFill>
                  <a:schemeClr val="accent2"/>
                </a:solidFill>
                <a:latin typeface="+mn-lt"/>
                <a:sym typeface="+mn-ea"/>
              </a:rPr>
              <a:t> </a:t>
            </a:r>
            <a:r>
              <a:rPr b="1" dirty="0">
                <a:solidFill>
                  <a:schemeClr val="accent2"/>
                </a:solidFill>
                <a:latin typeface="+mn-lt"/>
                <a:sym typeface="+mn-ea"/>
              </a:rPr>
              <a:t>Movies</a:t>
            </a:r>
            <a:endParaRPr lang="en-US" b="1" dirty="0">
              <a:solidFill>
                <a:schemeClr val="accent2"/>
              </a:solidFill>
              <a:latin typeface="+mn-lt"/>
              <a:sym typeface="+mn-ea"/>
            </a:endParaRPr>
          </a:p>
        </p:txBody>
      </p:sp>
      <p:pic>
        <p:nvPicPr>
          <p:cNvPr id="6" name="Picture 5"/>
          <p:cNvPicPr>
            <a:picLocks noChangeAspect="1"/>
          </p:cNvPicPr>
          <p:nvPr/>
        </p:nvPicPr>
        <p:blipFill>
          <a:blip r:embed="rId1"/>
          <a:stretch>
            <a:fillRect/>
          </a:stretch>
        </p:blipFill>
        <p:spPr>
          <a:xfrm>
            <a:off x="1537970" y="1785620"/>
            <a:ext cx="6219825" cy="32099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Exploratory Data Analysis </a:t>
            </a:r>
            <a:r>
              <a:rPr lang="en-IN" altLang="en-US">
                <a:solidFill>
                  <a:schemeClr val="accent2"/>
                </a:solidFill>
                <a:sym typeface="Wingdings" panose="05000000000000000000" charset="0"/>
              </a:rPr>
              <a:t></a:t>
            </a:r>
            <a:br>
              <a:rPr lang="en-US"/>
            </a:br>
            <a:endParaRPr lang="en-US"/>
          </a:p>
        </p:txBody>
      </p:sp>
      <p:sp>
        <p:nvSpPr>
          <p:cNvPr id="3" name="Text Placeholder 2"/>
          <p:cNvSpPr/>
          <p:nvPr>
            <p:ph type="body" idx="1"/>
          </p:nvPr>
        </p:nvSpPr>
        <p:spPr>
          <a:xfrm>
            <a:off x="-635" y="1152525"/>
            <a:ext cx="914463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Flowchart: Multidocument 3"/>
          <p:cNvSpPr/>
          <p:nvPr/>
        </p:nvSpPr>
        <p:spPr>
          <a:xfrm>
            <a:off x="311785" y="1539875"/>
            <a:ext cx="1701165" cy="54610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8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rPr>
              <a:t> </a:t>
            </a:r>
            <a:r>
              <a:rPr lang="en-US" sz="9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rPr>
              <a:t>Topic Modelling	</a:t>
            </a:r>
            <a:endParaRPr lang="en-US" sz="9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sp>
        <p:nvSpPr>
          <p:cNvPr id="6" name="Flowchart: Multidocument 5"/>
          <p:cNvSpPr/>
          <p:nvPr/>
        </p:nvSpPr>
        <p:spPr>
          <a:xfrm>
            <a:off x="311785" y="3019425"/>
            <a:ext cx="1784985" cy="51371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0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sym typeface="+mn-ea"/>
              </a:rPr>
              <a:t>Latent Semantic Analysis</a:t>
            </a:r>
            <a:endParaRPr lang="en-US" sz="10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sp>
        <p:nvSpPr>
          <p:cNvPr id="7" name="Flowchart: Multidocument 6"/>
          <p:cNvSpPr/>
          <p:nvPr/>
        </p:nvSpPr>
        <p:spPr>
          <a:xfrm>
            <a:off x="304800" y="4229100"/>
            <a:ext cx="1685290" cy="6000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buSzTx/>
            </a:pPr>
            <a:r>
              <a:rPr lang="en-US" sz="9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sym typeface="+mn-ea"/>
              </a:rPr>
              <a:t>Latent Dirichlet Allocation</a:t>
            </a:r>
            <a:endParaRPr lang="en-US" sz="9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sp>
        <p:nvSpPr>
          <p:cNvPr id="12" name="Text Box 11"/>
          <p:cNvSpPr txBox="1"/>
          <p:nvPr/>
        </p:nvSpPr>
        <p:spPr>
          <a:xfrm>
            <a:off x="2921635" y="1217295"/>
            <a:ext cx="2926715" cy="1614805"/>
          </a:xfrm>
          <a:prstGeom prst="rect">
            <a:avLst/>
          </a:prstGeom>
          <a:noFill/>
        </p:spPr>
        <p:txBody>
          <a:bodyPr wrap="square" rtlCol="0">
            <a:spAutoFit/>
          </a:bodyPr>
          <a:p>
            <a:r>
              <a:rPr lang="en-US" sz="900" b="1"/>
              <a:t>Topic modelling is a part of NLP (natural language processing) that is used to determine the topic of a set of documents based on the content. It is an unsupervised approach of recognizing or extracting the topics by detecting the patterns like clustering algorithms and it recognizes the words from the topics present in the document or the corpus of data. This is useful because extracting the words from a document takes more time and is much more complex than extracting them from topics present in the document.</a:t>
            </a:r>
            <a:endParaRPr lang="en-US" sz="900" b="1"/>
          </a:p>
        </p:txBody>
      </p:sp>
      <p:sp>
        <p:nvSpPr>
          <p:cNvPr id="13" name="Text Box 12"/>
          <p:cNvSpPr txBox="1"/>
          <p:nvPr/>
        </p:nvSpPr>
        <p:spPr>
          <a:xfrm>
            <a:off x="2921635" y="2832100"/>
            <a:ext cx="2620645" cy="1276350"/>
          </a:xfrm>
          <a:prstGeom prst="rect">
            <a:avLst/>
          </a:prstGeom>
          <a:noFill/>
        </p:spPr>
        <p:txBody>
          <a:bodyPr wrap="square" rtlCol="0">
            <a:spAutoFit/>
          </a:bodyPr>
          <a:p>
            <a:r>
              <a:rPr lang="en-US" sz="900" b="1">
                <a:sym typeface="+mn-ea"/>
              </a:rPr>
              <a:t>Latent Semantic Analysis(LSA) is used to find the hidden topics  represented by the document or text. This hidden topics then are used for  clustering the similar documents together. LSA is an unsupervised algorithm  and hence we don't know the actual topic of the document.</a:t>
            </a:r>
            <a:endParaRPr lang="en-US" sz="900" b="1">
              <a:latin typeface="Arial" panose="020B0604020202020204"/>
              <a:cs typeface="Arial" panose="020B0604020202020204"/>
            </a:endParaRPr>
          </a:p>
          <a:p>
            <a:endParaRPr lang="en-US"/>
          </a:p>
        </p:txBody>
      </p:sp>
      <p:sp>
        <p:nvSpPr>
          <p:cNvPr id="14" name="Text Box 13"/>
          <p:cNvSpPr txBox="1"/>
          <p:nvPr/>
        </p:nvSpPr>
        <p:spPr>
          <a:xfrm>
            <a:off x="2975610" y="4067810"/>
            <a:ext cx="2566670" cy="922020"/>
          </a:xfrm>
          <a:prstGeom prst="rect">
            <a:avLst/>
          </a:prstGeom>
          <a:noFill/>
        </p:spPr>
        <p:txBody>
          <a:bodyPr wrap="square" rtlCol="0">
            <a:spAutoFit/>
          </a:bodyPr>
          <a:p>
            <a:pPr algn="l">
              <a:lnSpc>
                <a:spcPct val="100000"/>
              </a:lnSpc>
              <a:spcBef>
                <a:spcPts val="0"/>
              </a:spcBef>
              <a:buSzTx/>
            </a:pPr>
            <a:r>
              <a:rPr lang="en-US" sz="900" b="1">
                <a:sym typeface="+mn-ea"/>
              </a:rPr>
              <a:t>In natural language processing, the Latent Dirichlet Allocation (LDA) is a generative statistical model that allows sets of observations to be  explained by unobserved groups that explain why some parts of the  data are similar.</a:t>
            </a:r>
            <a:endParaRPr lang="en-US" sz="900" b="1"/>
          </a:p>
        </p:txBody>
      </p:sp>
      <p:pic>
        <p:nvPicPr>
          <p:cNvPr id="15" name="Picture 14"/>
          <p:cNvPicPr>
            <a:picLocks noChangeAspect="1"/>
          </p:cNvPicPr>
          <p:nvPr/>
        </p:nvPicPr>
        <p:blipFill>
          <a:blip r:embed="rId1"/>
          <a:stretch>
            <a:fillRect/>
          </a:stretch>
        </p:blipFill>
        <p:spPr>
          <a:xfrm>
            <a:off x="6496685" y="1273810"/>
            <a:ext cx="2146300" cy="1245870"/>
          </a:xfrm>
          <a:prstGeom prst="rect">
            <a:avLst/>
          </a:prstGeom>
        </p:spPr>
      </p:pic>
      <p:pic>
        <p:nvPicPr>
          <p:cNvPr id="16" name="Picture 15"/>
          <p:cNvPicPr>
            <a:picLocks noChangeAspect="1"/>
          </p:cNvPicPr>
          <p:nvPr/>
        </p:nvPicPr>
        <p:blipFill>
          <a:blip r:embed="rId2"/>
          <a:stretch>
            <a:fillRect/>
          </a:stretch>
        </p:blipFill>
        <p:spPr>
          <a:xfrm>
            <a:off x="6641465" y="2797810"/>
            <a:ext cx="1857375" cy="942975"/>
          </a:xfrm>
          <a:prstGeom prst="rect">
            <a:avLst/>
          </a:prstGeom>
        </p:spPr>
      </p:pic>
      <p:pic>
        <p:nvPicPr>
          <p:cNvPr id="17" name="Picture 16"/>
          <p:cNvPicPr>
            <a:picLocks noChangeAspect="1"/>
          </p:cNvPicPr>
          <p:nvPr/>
        </p:nvPicPr>
        <p:blipFill>
          <a:blip r:embed="rId3"/>
          <a:stretch>
            <a:fillRect/>
          </a:stretch>
        </p:blipFill>
        <p:spPr>
          <a:xfrm>
            <a:off x="6641465" y="4018915"/>
            <a:ext cx="1809750" cy="10236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3000" fill="hold">
                                          <p:stCondLst>
                                            <p:cond delay="0"/>
                                          </p:stCondLst>
                                        </p:cTn>
                                        <p:tgtEl>
                                          <p:spTgt spid="15"/>
                                        </p:tgtEl>
                                        <p:attrNameLst>
                                          <p:attrName>style.visibility</p:attrName>
                                        </p:attrNameLst>
                                      </p:cBhvr>
                                      <p:to>
                                        <p:strVal val="visible"/>
                                      </p:to>
                                    </p:set>
                                    <p:animEffect transition="in" filter="wedge">
                                      <p:cBhvr>
                                        <p:cTn id="7" dur="3000"/>
                                        <p:tgtEl>
                                          <p:spTgt spid="15"/>
                                        </p:tgtEl>
                                      </p:cBhvr>
                                    </p:animEffect>
                                  </p:childTnLst>
                                </p:cTn>
                              </p:par>
                              <p:par>
                                <p:cTn id="8" presetID="20" presetClass="entr" presetSubtype="0" fill="hold" nodeType="withEffect">
                                  <p:stCondLst>
                                    <p:cond delay="0"/>
                                  </p:stCondLst>
                                  <p:childTnLst>
                                    <p:set>
                                      <p:cBhvr>
                                        <p:cTn id="9" dur="3000" fill="hold">
                                          <p:stCondLst>
                                            <p:cond delay="0"/>
                                          </p:stCondLst>
                                        </p:cTn>
                                        <p:tgtEl>
                                          <p:spTgt spid="16"/>
                                        </p:tgtEl>
                                        <p:attrNameLst>
                                          <p:attrName>style.visibility</p:attrName>
                                        </p:attrNameLst>
                                      </p:cBhvr>
                                      <p:to>
                                        <p:strVal val="visible"/>
                                      </p:to>
                                    </p:set>
                                    <p:animEffect transition="in" filter="wedge">
                                      <p:cBhvr>
                                        <p:cTn id="10" dur="3000"/>
                                        <p:tgtEl>
                                          <p:spTgt spid="16"/>
                                        </p:tgtEl>
                                      </p:cBhvr>
                                    </p:animEffect>
                                  </p:childTnLst>
                                </p:cTn>
                              </p:par>
                              <p:par>
                                <p:cTn id="11" presetID="20" presetClass="entr" presetSubtype="0" fill="hold" nodeType="withEffect">
                                  <p:stCondLst>
                                    <p:cond delay="0"/>
                                  </p:stCondLst>
                                  <p:childTnLst>
                                    <p:set>
                                      <p:cBhvr>
                                        <p:cTn id="12" dur="3000" fill="hold">
                                          <p:stCondLst>
                                            <p:cond delay="0"/>
                                          </p:stCondLst>
                                        </p:cTn>
                                        <p:tgtEl>
                                          <p:spTgt spid="17"/>
                                        </p:tgtEl>
                                        <p:attrNameLst>
                                          <p:attrName>style.visibility</p:attrName>
                                        </p:attrNameLst>
                                      </p:cBhvr>
                                      <p:to>
                                        <p:strVal val="visible"/>
                                      </p:to>
                                    </p:set>
                                    <p:animEffect transition="in" filter="wedge">
                                      <p:cBhvr>
                                        <p:cTn id="13" dur="3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Exploratory Data Analysis (LDA &amp; LSA)</a:t>
            </a:r>
            <a:r>
              <a:rPr lang="en-US" altLang="en-IN" b="1">
                <a:solidFill>
                  <a:schemeClr val="accent2"/>
                </a:solidFill>
                <a:sym typeface="Wingdings" panose="05000000000000000000" charset="0"/>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273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6" name="Picture 5"/>
          <p:cNvPicPr>
            <a:picLocks noChangeAspect="1"/>
          </p:cNvPicPr>
          <p:nvPr/>
        </p:nvPicPr>
        <p:blipFill>
          <a:blip r:embed="rId1"/>
          <a:stretch>
            <a:fillRect/>
          </a:stretch>
        </p:blipFill>
        <p:spPr>
          <a:xfrm>
            <a:off x="304800" y="1249680"/>
            <a:ext cx="4768215" cy="2872740"/>
          </a:xfrm>
          <a:prstGeom prst="rect">
            <a:avLst/>
          </a:prstGeom>
        </p:spPr>
      </p:pic>
      <p:pic>
        <p:nvPicPr>
          <p:cNvPr id="10" name="Picture 9"/>
          <p:cNvPicPr>
            <a:picLocks noChangeAspect="1"/>
          </p:cNvPicPr>
          <p:nvPr/>
        </p:nvPicPr>
        <p:blipFill>
          <a:blip r:embed="rId2"/>
          <a:stretch>
            <a:fillRect/>
          </a:stretch>
        </p:blipFill>
        <p:spPr>
          <a:xfrm>
            <a:off x="5407025" y="1152343"/>
            <a:ext cx="3424965" cy="2144577"/>
          </a:xfrm>
          <a:prstGeom prst="rect">
            <a:avLst/>
          </a:prstGeom>
        </p:spPr>
      </p:pic>
      <p:pic>
        <p:nvPicPr>
          <p:cNvPr id="12" name="Picture 11"/>
          <p:cNvPicPr>
            <a:picLocks noChangeAspect="1"/>
          </p:cNvPicPr>
          <p:nvPr/>
        </p:nvPicPr>
        <p:blipFill>
          <a:blip r:embed="rId3"/>
          <a:stretch>
            <a:fillRect/>
          </a:stretch>
        </p:blipFill>
        <p:spPr>
          <a:xfrm>
            <a:off x="5407025" y="3329305"/>
            <a:ext cx="3361690" cy="1708785"/>
          </a:xfrm>
          <a:prstGeom prst="rect">
            <a:avLst/>
          </a:prstGeom>
        </p:spPr>
      </p:pic>
      <p:sp>
        <p:nvSpPr>
          <p:cNvPr id="13" name="Text Box 12"/>
          <p:cNvSpPr txBox="1"/>
          <p:nvPr/>
        </p:nvSpPr>
        <p:spPr>
          <a:xfrm>
            <a:off x="323215" y="4288155"/>
            <a:ext cx="4455795" cy="829945"/>
          </a:xfrm>
          <a:prstGeom prst="rect">
            <a:avLst/>
          </a:prstGeom>
          <a:noFill/>
        </p:spPr>
        <p:txBody>
          <a:bodyPr wrap="square" rtlCol="0">
            <a:spAutoFit/>
          </a:bodyPr>
          <a:p>
            <a:r>
              <a:rPr lang="en-US" sz="1200" b="1"/>
              <a:t>We can see that the topic modelling did the genre analysis in movies and tv shows.</a:t>
            </a:r>
            <a:endParaRPr lang="en-US" sz="1200" b="1"/>
          </a:p>
          <a:p>
            <a:r>
              <a:rPr lang="en-US" sz="1200" b="1"/>
              <a:t>Each topic identifies genre of movies an tv shows on netflix.</a:t>
            </a:r>
            <a:endParaRPr lang="en-US" sz="12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Exploratory Data Analysis</a:t>
            </a:r>
            <a:r>
              <a:rPr lang="en-US" altLang="en-IN" b="1">
                <a:solidFill>
                  <a:schemeClr val="accent2"/>
                </a:solidFill>
                <a:sym typeface="Wingdings" panose="05000000000000000000" charset="0"/>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336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6" name="Flowchart: Multidocument 5"/>
          <p:cNvSpPr/>
          <p:nvPr/>
        </p:nvSpPr>
        <p:spPr>
          <a:xfrm>
            <a:off x="311785" y="1303655"/>
            <a:ext cx="2671445" cy="96012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sym typeface="+mn-ea"/>
            </a:endParaRPr>
          </a:p>
          <a:p>
            <a:pPr algn="ctr"/>
            <a:r>
              <a:rPr lang="en-US"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sym typeface="+mn-ea"/>
              </a:rPr>
              <a:t>Word Cloud  for Countries and Cast</a:t>
            </a:r>
            <a:endParaRPr lang="en-US"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endParaRPr>
          </a:p>
          <a:p>
            <a:pPr algn="ctr"/>
            <a:endParaRPr lang="en-US" b="1">
              <a:solidFill>
                <a:schemeClr val="accent2"/>
              </a:solidFill>
            </a:endParaRPr>
          </a:p>
        </p:txBody>
      </p:sp>
      <p:sp>
        <p:nvSpPr>
          <p:cNvPr id="7" name="Text Box 6"/>
          <p:cNvSpPr txBox="1"/>
          <p:nvPr/>
        </p:nvSpPr>
        <p:spPr>
          <a:xfrm>
            <a:off x="4112895" y="1296035"/>
            <a:ext cx="4608195" cy="1014730"/>
          </a:xfrm>
          <a:prstGeom prst="rect">
            <a:avLst/>
          </a:prstGeom>
          <a:noFill/>
        </p:spPr>
        <p:txBody>
          <a:bodyPr wrap="square" rtlCol="0">
            <a:spAutoFit/>
          </a:bodyPr>
          <a:p>
            <a:r>
              <a:rPr lang="en-US" sz="1200" b="1"/>
              <a:t>A 'word cloud' is a visual representation of word frequency. The more commonly the term appears within the text being analysed, the larger the word appears in the image generated. Word clouds are increasingly being employed as a simple tool to identify the focus of written material.</a:t>
            </a:r>
            <a:endParaRPr lang="en-US" sz="1200" b="1"/>
          </a:p>
        </p:txBody>
      </p:sp>
      <p:pic>
        <p:nvPicPr>
          <p:cNvPr id="12" name="Picture 11"/>
          <p:cNvPicPr>
            <a:picLocks noChangeAspect="1"/>
          </p:cNvPicPr>
          <p:nvPr/>
        </p:nvPicPr>
        <p:blipFill>
          <a:blip r:embed="rId1"/>
          <a:stretch>
            <a:fillRect/>
          </a:stretch>
        </p:blipFill>
        <p:spPr>
          <a:xfrm>
            <a:off x="5055870" y="3139440"/>
            <a:ext cx="3776345" cy="1932940"/>
          </a:xfrm>
          <a:prstGeom prst="rect">
            <a:avLst/>
          </a:prstGeom>
        </p:spPr>
      </p:pic>
      <p:pic>
        <p:nvPicPr>
          <p:cNvPr id="13" name="Picture 12"/>
          <p:cNvPicPr>
            <a:picLocks noChangeAspect="1"/>
          </p:cNvPicPr>
          <p:nvPr/>
        </p:nvPicPr>
        <p:blipFill>
          <a:blip r:embed="rId2"/>
          <a:stretch>
            <a:fillRect/>
          </a:stretch>
        </p:blipFill>
        <p:spPr>
          <a:xfrm>
            <a:off x="381635" y="3139440"/>
            <a:ext cx="3731895" cy="1932305"/>
          </a:xfrm>
          <a:prstGeom prst="rect">
            <a:avLst/>
          </a:prstGeom>
        </p:spPr>
      </p:pic>
      <p:sp>
        <p:nvSpPr>
          <p:cNvPr id="14" name="Text Box 13"/>
          <p:cNvSpPr txBox="1"/>
          <p:nvPr/>
        </p:nvSpPr>
        <p:spPr>
          <a:xfrm>
            <a:off x="389255" y="2617470"/>
            <a:ext cx="3417570" cy="737235"/>
          </a:xfrm>
          <a:prstGeom prst="rect">
            <a:avLst/>
          </a:prstGeom>
          <a:noFill/>
        </p:spPr>
        <p:txBody>
          <a:bodyPr wrap="square" rtlCol="0">
            <a:spAutoFit/>
          </a:bodyPr>
          <a:p>
            <a:r>
              <a:rPr lang="en-US" b="1" dirty="0">
                <a:solidFill>
                  <a:schemeClr val="accent2"/>
                </a:solidFill>
                <a:effectLst/>
                <a:sym typeface="+mn-ea"/>
              </a:rPr>
              <a:t>Countries with the most content available</a:t>
            </a:r>
            <a:endParaRPr lang="en-US" b="0" i="0" dirty="0">
              <a:solidFill>
                <a:schemeClr val="accent2"/>
              </a:solidFill>
              <a:effectLst/>
            </a:endParaRPr>
          </a:p>
          <a:p>
            <a:endParaRPr lang="en-US" b="0" i="0" dirty="0">
              <a:solidFill>
                <a:schemeClr val="accent2"/>
              </a:solidFill>
              <a:effectLst/>
            </a:endParaRPr>
          </a:p>
        </p:txBody>
      </p:sp>
      <p:sp>
        <p:nvSpPr>
          <p:cNvPr id="15" name="Text Box 14"/>
          <p:cNvSpPr txBox="1"/>
          <p:nvPr/>
        </p:nvSpPr>
        <p:spPr>
          <a:xfrm>
            <a:off x="5052060" y="2649855"/>
            <a:ext cx="3679825" cy="306705"/>
          </a:xfrm>
          <a:prstGeom prst="rect">
            <a:avLst/>
          </a:prstGeom>
          <a:noFill/>
        </p:spPr>
        <p:txBody>
          <a:bodyPr wrap="square" rtlCol="0">
            <a:spAutoFit/>
          </a:bodyPr>
          <a:p>
            <a:r>
              <a:rPr lang="en-US" b="1" dirty="0">
                <a:solidFill>
                  <a:schemeClr val="accent2"/>
                </a:solidFill>
                <a:effectLst/>
                <a:sym typeface="+mn-ea"/>
              </a:rPr>
              <a:t>Which Cast to Choose?</a:t>
            </a:r>
            <a:endParaRPr lang="en-US" b="1" dirty="0">
              <a:solidFill>
                <a:schemeClr val="accent2"/>
              </a:solidFill>
              <a:effectLst/>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Exploratory Data Analysis</a:t>
            </a:r>
            <a:r>
              <a:rPr lang="en-US" altLang="en-IN" b="1">
                <a:solidFill>
                  <a:schemeClr val="accent2"/>
                </a:solidFill>
                <a:sym typeface="Wingdings" panose="05000000000000000000" charset="0"/>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463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4" name="Picture 3"/>
          <p:cNvPicPr>
            <a:picLocks noChangeAspect="1"/>
          </p:cNvPicPr>
          <p:nvPr/>
        </p:nvPicPr>
        <p:blipFill>
          <a:blip r:embed="rId1"/>
          <a:stretch>
            <a:fillRect/>
          </a:stretch>
        </p:blipFill>
        <p:spPr>
          <a:xfrm>
            <a:off x="1088390" y="1596390"/>
            <a:ext cx="6542405" cy="2758440"/>
          </a:xfrm>
          <a:prstGeom prst="rect">
            <a:avLst/>
          </a:prstGeom>
        </p:spPr>
      </p:pic>
      <p:sp>
        <p:nvSpPr>
          <p:cNvPr id="6" name="Text Box 5"/>
          <p:cNvSpPr txBox="1"/>
          <p:nvPr/>
        </p:nvSpPr>
        <p:spPr>
          <a:xfrm>
            <a:off x="1753235" y="1252220"/>
            <a:ext cx="5416550" cy="583565"/>
          </a:xfrm>
          <a:prstGeom prst="rect">
            <a:avLst/>
          </a:prstGeom>
          <a:noFill/>
        </p:spPr>
        <p:txBody>
          <a:bodyPr wrap="square" rtlCol="0">
            <a:spAutoFit/>
          </a:bodyPr>
          <a:p>
            <a:r>
              <a:rPr lang="en-US" altLang="en-IN" b="1" dirty="0">
                <a:solidFill>
                  <a:srgbClr val="DA0000"/>
                </a:solidFill>
                <a:effectLst/>
                <a:latin typeface="Arial" panose="020B0604020202020204" pitchFamily="34" charset="0"/>
                <a:cs typeface="Arial" panose="020B0604020202020204" pitchFamily="34" charset="0"/>
                <a:sym typeface="+mn-ea"/>
              </a:rPr>
              <a:t>                              </a:t>
            </a:r>
            <a:r>
              <a:rPr lang="en-IN"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panose="020B0604020202020204" pitchFamily="34" charset="0"/>
                <a:cs typeface="Arial" panose="020B0604020202020204" pitchFamily="34" charset="0"/>
                <a:sym typeface="+mn-ea"/>
              </a:rPr>
              <a:t>Correlation Heatmap</a:t>
            </a:r>
            <a:endParaRPr lang="en-IN" sz="1600" b="0" i="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panose="020B0604020202020204" pitchFamily="34" charset="0"/>
              <a:cs typeface="Arial" panose="020B0604020202020204" pitchFamily="34" charset="0"/>
            </a:endParaRPr>
          </a:p>
          <a:p>
            <a:endParaRPr lang="en-IN" sz="1600" b="0" i="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panose="020B0604020202020204" pitchFamily="34" charset="0"/>
              <a:cs typeface="Arial" panose="020B0604020202020204" pitchFamily="34" charset="0"/>
            </a:endParaRPr>
          </a:p>
        </p:txBody>
      </p:sp>
      <p:sp>
        <p:nvSpPr>
          <p:cNvPr id="7" name="Text Box 6"/>
          <p:cNvSpPr txBox="1"/>
          <p:nvPr/>
        </p:nvSpPr>
        <p:spPr>
          <a:xfrm>
            <a:off x="1296670" y="4354830"/>
            <a:ext cx="7535545" cy="706755"/>
          </a:xfrm>
          <a:prstGeom prst="rect">
            <a:avLst/>
          </a:prstGeom>
          <a:noFill/>
        </p:spPr>
        <p:txBody>
          <a:bodyPr wrap="square" rtlCol="0">
            <a:spAutoFit/>
          </a:bodyPr>
          <a:p>
            <a:r>
              <a:rPr lang="en-US" sz="1000" b="1"/>
              <a:t>1. It is also interesting to see parallels between culturally comparable nations - the US and UK are closely aligned with their Netflix target ages, but radically different from India or Japan.</a:t>
            </a:r>
            <a:endParaRPr lang="en-US" sz="1000" b="1"/>
          </a:p>
          <a:p>
            <a:endParaRPr lang="en-US" sz="1000" b="1"/>
          </a:p>
          <a:p>
            <a:r>
              <a:rPr lang="en-US" sz="1000" b="1"/>
              <a:t>2. Also, Mexico and Spain have similar content on Netflix for different age groups.</a:t>
            </a:r>
            <a:endParaRPr lang="en-US" sz="1000" b="1"/>
          </a:p>
        </p:txBody>
      </p:sp>
      <p:sp>
        <p:nvSpPr>
          <p:cNvPr id="14" name="Flowchart: Multidocument 13"/>
          <p:cNvSpPr/>
          <p:nvPr/>
        </p:nvSpPr>
        <p:spPr>
          <a:xfrm>
            <a:off x="130810" y="4462780"/>
            <a:ext cx="1165860" cy="49022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0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sym typeface="+mn-ea"/>
              </a:rPr>
              <a:t>Observations</a:t>
            </a:r>
            <a:endParaRPr lang="en-US" sz="10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mn-ea"/>
              </a:rPr>
              <a:t>                             </a:t>
            </a:r>
            <a:r>
              <a:rPr lang="en-IN" altLang="en-US">
                <a:solidFill>
                  <a:schemeClr val="accent2"/>
                </a:solidFill>
                <a:sym typeface="Wingdings" panose="05000000000000000000" charset="0"/>
              </a:rPr>
              <a:t></a:t>
            </a:r>
            <a:r>
              <a:rPr lang="en-US" altLang="en-IN">
                <a:solidFill>
                  <a:schemeClr val="accent2"/>
                </a:solidFill>
                <a:sym typeface="+mn-ea"/>
              </a:rPr>
              <a:t> </a:t>
            </a:r>
            <a:r>
              <a:rPr lang="en-US" altLang="en-IN" b="1">
                <a:solidFill>
                  <a:schemeClr val="accent2"/>
                </a:solidFill>
                <a:sym typeface="+mn-ea"/>
              </a:rPr>
              <a:t>About Netflix</a:t>
            </a:r>
            <a:r>
              <a:rPr lang="en-US" altLang="en-IN">
                <a:solidFill>
                  <a:schemeClr val="accent2"/>
                </a:solidFill>
                <a:sym typeface="+mn-ea"/>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5270" cy="3990975"/>
          </a:xfrm>
        </p:spPr>
        <p:txBody>
          <a:bodyPr/>
          <a:p>
            <a:endParaRPr lang="en-US"/>
          </a:p>
        </p:txBody>
      </p:sp>
      <p:sp>
        <p:nvSpPr>
          <p:cNvPr id="5" name="Frame 4"/>
          <p:cNvSpPr/>
          <p:nvPr/>
        </p:nvSpPr>
        <p:spPr>
          <a:xfrm>
            <a:off x="311785" y="452120"/>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scene3d>
              <a:camera prst="orthographicFront"/>
              <a:lightRig rig="threePt" dir="t"/>
            </a:scene3d>
          </a:bodyPr>
          <a:p>
            <a:pPr algn="ctr"/>
            <a:endParaRPr lang="en-US">
              <a:solidFill>
                <a:schemeClr val="tx1"/>
              </a:solidFill>
              <a:effectLst>
                <a:outerShdw blurRad="38100" dist="19050" dir="2700000" algn="tl" rotWithShape="0">
                  <a:schemeClr val="dk1">
                    <a:alpha val="40000"/>
                  </a:schemeClr>
                </a:outerShdw>
              </a:effectLst>
            </a:endParaRPr>
          </a:p>
        </p:txBody>
      </p:sp>
      <p:sp>
        <p:nvSpPr>
          <p:cNvPr id="12" name="Flowchart: Multidocument 11"/>
          <p:cNvSpPr/>
          <p:nvPr/>
        </p:nvSpPr>
        <p:spPr>
          <a:xfrm>
            <a:off x="1218565" y="1234440"/>
            <a:ext cx="2780030" cy="57975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8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rPr>
              <a:t>Introduction</a:t>
            </a:r>
            <a:endParaRPr lang="en-US" sz="18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sp>
        <p:nvSpPr>
          <p:cNvPr id="4" name="Text Box 3"/>
          <p:cNvSpPr txBox="1"/>
          <p:nvPr/>
        </p:nvSpPr>
        <p:spPr>
          <a:xfrm>
            <a:off x="301625" y="2030730"/>
            <a:ext cx="5252720" cy="2245360"/>
          </a:xfrm>
          <a:prstGeom prst="rect">
            <a:avLst/>
          </a:prstGeom>
          <a:noFill/>
        </p:spPr>
        <p:txBody>
          <a:bodyPr wrap="square" rtlCol="0">
            <a:spAutoFit/>
          </a:bodyPr>
          <a:p>
            <a:r>
              <a:rPr lang="en-US" sz="1000" b="1">
                <a:sym typeface="+mn-ea"/>
              </a:rPr>
              <a:t>Netflix, is an American subscription streaming service and production company based in Los Gatos, California. It was founded on 29 August 1997 by Reed Hastings &amp; Marc Randolph. </a:t>
            </a:r>
            <a:r>
              <a:rPr lang="en-US" sz="1000" b="1">
                <a:sym typeface="+mn-ea"/>
              </a:rPr>
              <a:t>Netflix is a company that manages a large collection of TV shows and movies, streaming it anytime via online. </a:t>
            </a:r>
            <a:endParaRPr lang="en-US" sz="1000" b="1">
              <a:sym typeface="+mn-ea"/>
            </a:endParaRPr>
          </a:p>
          <a:p>
            <a:endParaRPr lang="en-US" sz="1000" b="1">
              <a:sym typeface="+mn-ea"/>
            </a:endParaRPr>
          </a:p>
          <a:p>
            <a:r>
              <a:rPr lang="en-US" sz="1000" b="1">
                <a:sym typeface="+mn-ea"/>
              </a:rPr>
              <a:t>The company’s primary business is its subscription-based streaming service, which offers online streaming of a library of films and television series, including those produced in-house.</a:t>
            </a:r>
            <a:endParaRPr lang="en-US" sz="1000" b="1">
              <a:sym typeface="+mn-ea"/>
            </a:endParaRPr>
          </a:p>
          <a:p>
            <a:endParaRPr lang="en-US" sz="1000" b="1">
              <a:sym typeface="+mn-ea"/>
            </a:endParaRPr>
          </a:p>
          <a:p>
            <a:r>
              <a:rPr lang="en-US" sz="1000" b="1">
                <a:sym typeface="+mn-ea"/>
              </a:rPr>
              <a:t>Netflix is a popular entertainment service used by people around the world. This EDA will explore the Netflix dataset through visualizations and graphs using python libraries, matplotlib, and seaborn.</a:t>
            </a:r>
            <a:endParaRPr lang="en-US" sz="1000" b="1">
              <a:sym typeface="+mn-ea"/>
            </a:endParaRPr>
          </a:p>
          <a:p>
            <a:endParaRPr lang="en-US" sz="1000" b="1">
              <a:sym typeface="+mn-ea"/>
            </a:endParaRPr>
          </a:p>
          <a:p>
            <a:endParaRPr lang="en-US" sz="1000"/>
          </a:p>
        </p:txBody>
      </p:sp>
      <p:pic>
        <p:nvPicPr>
          <p:cNvPr id="6" name="Picture 5"/>
          <p:cNvPicPr>
            <a:picLocks noChangeAspect="1"/>
          </p:cNvPicPr>
          <p:nvPr/>
        </p:nvPicPr>
        <p:blipFill>
          <a:blip r:embed="rId1"/>
          <a:stretch>
            <a:fillRect/>
          </a:stretch>
        </p:blipFill>
        <p:spPr>
          <a:xfrm>
            <a:off x="5730875" y="1644015"/>
            <a:ext cx="3171825" cy="3019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3000" fill="hold">
                                          <p:stCondLst>
                                            <p:cond delay="0"/>
                                          </p:stCondLst>
                                        </p:cTn>
                                        <p:tgtEl>
                                          <p:spTgt spid="6"/>
                                        </p:tgtEl>
                                        <p:attrNameLst>
                                          <p:attrName>style.visibility</p:attrName>
                                        </p:attrNameLst>
                                      </p:cBhvr>
                                      <p:to>
                                        <p:strVal val="visible"/>
                                      </p:to>
                                    </p:set>
                                    <p:animEffect transition="in" filter="wedge">
                                      <p:cBhvr>
                                        <p:cTn id="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2730" cy="3990975"/>
          </a:xfrm>
        </p:spPr>
        <p:txBody>
          <a:bodyPr/>
          <a:p>
            <a:r>
              <a:rPr lang="en-US">
                <a:solidFill>
                  <a:schemeClr val="accent2"/>
                </a:solidFill>
              </a:rPr>
              <a:t>For clusters model implementation we have implemented three algorithms which are Affinity Propagation, Agglomerative Clustering, K-means Clustering</a:t>
            </a:r>
            <a:endParaRPr lang="en-US">
              <a:solidFill>
                <a:schemeClr val="accent2"/>
              </a:solidFill>
            </a:endParaRPr>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10" name="Picture 9"/>
          <p:cNvPicPr>
            <a:picLocks noChangeAspect="1"/>
          </p:cNvPicPr>
          <p:nvPr/>
        </p:nvPicPr>
        <p:blipFill>
          <a:blip r:embed="rId1"/>
          <a:stretch>
            <a:fillRect/>
          </a:stretch>
        </p:blipFill>
        <p:spPr>
          <a:xfrm>
            <a:off x="491490" y="2431415"/>
            <a:ext cx="3938905" cy="2679065"/>
          </a:xfrm>
          <a:prstGeom prst="rect">
            <a:avLst/>
          </a:prstGeom>
        </p:spPr>
      </p:pic>
      <p:sp>
        <p:nvSpPr>
          <p:cNvPr id="12" name="object 3"/>
          <p:cNvSpPr txBox="1"/>
          <p:nvPr/>
        </p:nvSpPr>
        <p:spPr>
          <a:xfrm>
            <a:off x="599440" y="2073575"/>
            <a:ext cx="3270612" cy="288290"/>
          </a:xfrm>
          <a:prstGeom prst="rect">
            <a:avLst/>
          </a:prstGeom>
        </p:spPr>
        <p:txBody>
          <a:bodyPr vert="horz" wrap="square" lIns="0" tIns="0" rIns="0" bIns="0" rtlCol="0">
            <a:spAutoFit/>
          </a:bodyPr>
          <a:p>
            <a:pPr marL="12700" algn="ctr">
              <a:lnSpc>
                <a:spcPts val="2250"/>
              </a:lnSpc>
              <a:tabLst>
                <a:tab pos="460375" algn="l"/>
              </a:tabLst>
            </a:pPr>
            <a:r>
              <a:rPr b="1" spc="-5" dirty="0">
                <a:solidFill>
                  <a:schemeClr val="accent2"/>
                </a:solidFill>
                <a:latin typeface="Arial" panose="020B0604020202020204" pitchFamily="34" charset="0"/>
                <a:cs typeface="Arial" panose="020B0604020202020204" pitchFamily="34" charset="0"/>
              </a:rPr>
              <a:t>Aﬃnity</a:t>
            </a:r>
            <a:r>
              <a:rPr b="1" spc="-55" dirty="0">
                <a:solidFill>
                  <a:schemeClr val="accent2"/>
                </a:solidFill>
                <a:latin typeface="Arial" panose="020B0604020202020204" pitchFamily="34" charset="0"/>
                <a:cs typeface="Arial" panose="020B0604020202020204" pitchFamily="34" charset="0"/>
              </a:rPr>
              <a:t> </a:t>
            </a:r>
            <a:r>
              <a:rPr b="1" spc="-10" dirty="0">
                <a:solidFill>
                  <a:schemeClr val="accent2"/>
                </a:solidFill>
                <a:latin typeface="Arial" panose="020B0604020202020204" pitchFamily="34" charset="0"/>
                <a:cs typeface="Arial" panose="020B0604020202020204" pitchFamily="34" charset="0"/>
              </a:rPr>
              <a:t>Propagation</a:t>
            </a:r>
            <a:endParaRPr b="1" spc="-10" dirty="0">
              <a:solidFill>
                <a:schemeClr val="accent2"/>
              </a:solidFill>
              <a:latin typeface="Arial" panose="020B0604020202020204" pitchFamily="34" charset="0"/>
              <a:cs typeface="Arial" panose="020B0604020202020204" pitchFamily="34" charset="0"/>
            </a:endParaRPr>
          </a:p>
        </p:txBody>
      </p:sp>
      <p:sp>
        <p:nvSpPr>
          <p:cNvPr id="13" name="Text Box 12"/>
          <p:cNvSpPr txBox="1"/>
          <p:nvPr/>
        </p:nvSpPr>
        <p:spPr>
          <a:xfrm>
            <a:off x="5041265" y="3212465"/>
            <a:ext cx="3647440" cy="2030095"/>
          </a:xfrm>
          <a:prstGeom prst="rect">
            <a:avLst/>
          </a:prstGeom>
          <a:noFill/>
        </p:spPr>
        <p:txBody>
          <a:bodyPr wrap="square" rtlCol="0">
            <a:spAutoFit/>
          </a:bodyPr>
          <a:p>
            <a:endParaRPr lang="en-US" dirty="0">
              <a:solidFill>
                <a:schemeClr val="accent1">
                  <a:lumMod val="50000"/>
                </a:schemeClr>
              </a:solidFill>
              <a:effectLst/>
              <a:latin typeface="Arial" panose="020B0604020202020204" pitchFamily="34" charset="0"/>
              <a:cs typeface="Arial" panose="020B0604020202020204" pitchFamily="34" charset="0"/>
              <a:sym typeface="+mn-ea"/>
            </a:endParaRPr>
          </a:p>
          <a:p>
            <a:endParaRPr lang="en-US" b="1" dirty="0">
              <a:solidFill>
                <a:schemeClr val="accent2"/>
              </a:solidFill>
              <a:effectLst/>
              <a:latin typeface="Arial" panose="020B0604020202020204" pitchFamily="34" charset="0"/>
              <a:cs typeface="Arial" panose="020B0604020202020204" pitchFamily="34" charset="0"/>
              <a:sym typeface="+mn-ea"/>
            </a:endParaRPr>
          </a:p>
          <a:p>
            <a:r>
              <a:rPr lang="en-US" b="1" dirty="0">
                <a:solidFill>
                  <a:schemeClr val="accent2"/>
                </a:solidFill>
                <a:effectLst/>
                <a:latin typeface="Arial" panose="020B0604020202020204" pitchFamily="34" charset="0"/>
                <a:cs typeface="Arial" panose="020B0604020202020204" pitchFamily="34" charset="0"/>
                <a:sym typeface="+mn-ea"/>
              </a:rPr>
              <a:t>Converged (move toward one point or one another) after 81 iterations. Estimated number of clusters: 13</a:t>
            </a:r>
            <a:endParaRPr lang="en-US" b="1" i="0" dirty="0">
              <a:solidFill>
                <a:schemeClr val="accent2"/>
              </a:solidFill>
              <a:effectLst/>
              <a:latin typeface="Arial" panose="020B0604020202020204" pitchFamily="34" charset="0"/>
              <a:cs typeface="Arial" panose="020B0604020202020204" pitchFamily="34" charset="0"/>
            </a:endParaRPr>
          </a:p>
          <a:p>
            <a:r>
              <a:rPr lang="en-US" b="1" dirty="0">
                <a:solidFill>
                  <a:schemeClr val="accent2"/>
                </a:solidFill>
                <a:effectLst/>
                <a:latin typeface="Arial" panose="020B0604020202020204" pitchFamily="34" charset="0"/>
                <a:cs typeface="Arial" panose="020B0604020202020204" pitchFamily="34" charset="0"/>
                <a:sym typeface="+mn-ea"/>
              </a:rPr>
              <a:t>Silhouette Coefficient: 0.244 which is not that well so we tried some diffrent clustering models.</a:t>
            </a:r>
            <a:endParaRPr lang="en-US" b="1" dirty="0">
              <a:solidFill>
                <a:schemeClr val="accent2"/>
              </a:solidFill>
              <a:effectLst/>
              <a:latin typeface="Arial" panose="020B0604020202020204" pitchFamily="34" charset="0"/>
              <a:cs typeface="Arial" panose="020B0604020202020204" pitchFamily="34" charset="0"/>
              <a:sym typeface="+mn-ea"/>
            </a:endParaRPr>
          </a:p>
          <a:p>
            <a:endParaRPr lang="en-IN" b="1" dirty="0">
              <a:solidFill>
                <a:schemeClr val="accent2"/>
              </a:solidFill>
              <a:latin typeface="Arial" panose="020B0604020202020204" pitchFamily="34" charset="0"/>
              <a:cs typeface="Arial" panose="020B0604020202020204" pitchFamily="34" charset="0"/>
            </a:endParaRPr>
          </a:p>
        </p:txBody>
      </p:sp>
      <p:sp>
        <p:nvSpPr>
          <p:cNvPr id="4" name="Text Box 3"/>
          <p:cNvSpPr txBox="1"/>
          <p:nvPr/>
        </p:nvSpPr>
        <p:spPr>
          <a:xfrm>
            <a:off x="5091430" y="2205355"/>
            <a:ext cx="3735070" cy="1168400"/>
          </a:xfrm>
          <a:prstGeom prst="rect">
            <a:avLst/>
          </a:prstGeom>
          <a:noFill/>
        </p:spPr>
        <p:txBody>
          <a:bodyPr wrap="square" rtlCol="0">
            <a:spAutoFit/>
          </a:bodyPr>
          <a:p>
            <a:r>
              <a:rPr lang="en-US" b="1"/>
              <a:t>Affinity Propagation is an unsupervised machine learning algorithm that is particularly well suited for problems where we don't know the optimal number of clusters.</a:t>
            </a:r>
            <a:endParaRPr lang="en-US"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273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6" name="Picture 5"/>
          <p:cNvPicPr>
            <a:picLocks noChangeAspect="1"/>
          </p:cNvPicPr>
          <p:nvPr/>
        </p:nvPicPr>
        <p:blipFill>
          <a:blip r:embed="rId1"/>
          <a:stretch>
            <a:fillRect/>
          </a:stretch>
        </p:blipFill>
        <p:spPr>
          <a:xfrm>
            <a:off x="217805" y="1537970"/>
            <a:ext cx="5083175" cy="3453765"/>
          </a:xfrm>
          <a:prstGeom prst="rect">
            <a:avLst/>
          </a:prstGeom>
        </p:spPr>
      </p:pic>
      <p:sp>
        <p:nvSpPr>
          <p:cNvPr id="7" name="Text Box 6"/>
          <p:cNvSpPr txBox="1"/>
          <p:nvPr/>
        </p:nvSpPr>
        <p:spPr>
          <a:xfrm>
            <a:off x="432435" y="1255395"/>
            <a:ext cx="4466590" cy="306705"/>
          </a:xfrm>
          <a:prstGeom prst="rect">
            <a:avLst/>
          </a:prstGeom>
          <a:noFill/>
        </p:spPr>
        <p:txBody>
          <a:bodyPr wrap="square" rtlCol="0">
            <a:spAutoFit/>
          </a:bodyPr>
          <a:p>
            <a:r>
              <a:rPr lang="en-US">
                <a:solidFill>
                  <a:schemeClr val="accent2"/>
                </a:solidFill>
                <a:sym typeface="+mn-ea"/>
              </a:rPr>
              <a:t>                   </a:t>
            </a:r>
            <a:r>
              <a:rPr lang="en-US" b="1">
                <a:solidFill>
                  <a:schemeClr val="accent2"/>
                </a:solidFill>
                <a:sym typeface="+mn-ea"/>
              </a:rPr>
              <a:t>Agglomerative Clustering</a:t>
            </a:r>
            <a:endParaRPr lang="en-US" b="1"/>
          </a:p>
        </p:txBody>
      </p:sp>
      <p:sp>
        <p:nvSpPr>
          <p:cNvPr id="12" name="Text Box 11"/>
          <p:cNvSpPr txBox="1"/>
          <p:nvPr/>
        </p:nvSpPr>
        <p:spPr>
          <a:xfrm>
            <a:off x="6047105" y="1711325"/>
            <a:ext cx="2785110" cy="3322955"/>
          </a:xfrm>
          <a:prstGeom prst="rect">
            <a:avLst/>
          </a:prstGeom>
          <a:noFill/>
        </p:spPr>
        <p:txBody>
          <a:bodyPr wrap="square" rtlCol="0">
            <a:spAutoFit/>
          </a:bodyPr>
          <a:p>
            <a:r>
              <a:rPr lang="en-US" b="1"/>
              <a:t>Agglomerative clustering uses a bottom-up approach, wherein each data point starts in its own cluster. These clusters are then joined greedily, by taking the two most similar clusters together and merging them.</a:t>
            </a:r>
            <a:endParaRPr lang="en-US" b="1"/>
          </a:p>
          <a:p>
            <a:endParaRPr lang="en-US" b="1"/>
          </a:p>
          <a:p>
            <a:r>
              <a:rPr lang="en-US" b="1">
                <a:sym typeface="+mn-ea"/>
              </a:rPr>
              <a:t>Assume we cut vertical lines with a horizontal line to obtain the number of clusters. Number of clusters = 4 </a:t>
            </a:r>
            <a:endParaRPr lang="en-US" b="1" i="0"/>
          </a:p>
          <a:p>
            <a:r>
              <a:rPr lang="en-US" b="1">
                <a:sym typeface="+mn-ea"/>
              </a:rPr>
              <a:t>The average silhouette_score is : 0.17296314851287742</a:t>
            </a:r>
            <a:endParaRPr lang="en-US"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3990" y="140335"/>
            <a:ext cx="7843520" cy="579120"/>
          </a:xfrm>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719455"/>
            <a:ext cx="9144635" cy="4424045"/>
          </a:xfrm>
        </p:spPr>
        <p:txBody>
          <a:bodyPr/>
          <a:p>
            <a:endParaRPr lang="en-US"/>
          </a:p>
        </p:txBody>
      </p:sp>
      <p:sp>
        <p:nvSpPr>
          <p:cNvPr id="5" name="Frame 4"/>
          <p:cNvSpPr/>
          <p:nvPr/>
        </p:nvSpPr>
        <p:spPr>
          <a:xfrm>
            <a:off x="91440" y="140335"/>
            <a:ext cx="8008620" cy="579120"/>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12" name="Text Box 11"/>
          <p:cNvSpPr txBox="1"/>
          <p:nvPr/>
        </p:nvSpPr>
        <p:spPr>
          <a:xfrm>
            <a:off x="91440" y="796925"/>
            <a:ext cx="2675890" cy="521970"/>
          </a:xfrm>
          <a:prstGeom prst="rect">
            <a:avLst/>
          </a:prstGeom>
          <a:noFill/>
        </p:spPr>
        <p:txBody>
          <a:bodyPr wrap="square" rtlCol="0">
            <a:spAutoFit/>
          </a:bodyPr>
          <a:p>
            <a:r>
              <a:rPr lang="en-US" altLang="en-IN" b="1" spc="-5" dirty="0">
                <a:solidFill>
                  <a:schemeClr val="accent2"/>
                </a:solidFill>
                <a:latin typeface="Arial" panose="020B0604020202020204" pitchFamily="34" charset="0"/>
                <a:cs typeface="Arial" panose="020B0604020202020204" pitchFamily="34" charset="0"/>
                <a:sym typeface="+mn-ea"/>
              </a:rPr>
              <a:t>        K</a:t>
            </a:r>
            <a:r>
              <a:rPr lang="en-IN" b="1" spc="-5" dirty="0">
                <a:solidFill>
                  <a:schemeClr val="accent2"/>
                </a:solidFill>
                <a:latin typeface="Arial" panose="020B0604020202020204" pitchFamily="34" charset="0"/>
                <a:cs typeface="Arial" panose="020B0604020202020204" pitchFamily="34" charset="0"/>
                <a:sym typeface="+mn-ea"/>
              </a:rPr>
              <a:t>-</a:t>
            </a:r>
            <a:r>
              <a:rPr lang="en-US" altLang="en-IN" b="1" spc="-5" dirty="0">
                <a:solidFill>
                  <a:schemeClr val="accent2"/>
                </a:solidFill>
                <a:latin typeface="Arial" panose="020B0604020202020204" pitchFamily="34" charset="0"/>
                <a:cs typeface="Arial" panose="020B0604020202020204" pitchFamily="34" charset="0"/>
                <a:sym typeface="+mn-ea"/>
              </a:rPr>
              <a:t>M</a:t>
            </a:r>
            <a:r>
              <a:rPr lang="en-IN" b="1" spc="-5" dirty="0">
                <a:solidFill>
                  <a:schemeClr val="accent2"/>
                </a:solidFill>
                <a:latin typeface="Arial" panose="020B0604020202020204" pitchFamily="34" charset="0"/>
                <a:cs typeface="Arial" panose="020B0604020202020204" pitchFamily="34" charset="0"/>
                <a:sym typeface="+mn-ea"/>
              </a:rPr>
              <a:t>eans</a:t>
            </a:r>
            <a:r>
              <a:rPr lang="en-IN" b="1" spc="-45" dirty="0">
                <a:solidFill>
                  <a:schemeClr val="accent2"/>
                </a:solidFill>
                <a:latin typeface="Arial" panose="020B0604020202020204" pitchFamily="34" charset="0"/>
                <a:cs typeface="Arial" panose="020B0604020202020204" pitchFamily="34" charset="0"/>
                <a:sym typeface="+mn-ea"/>
              </a:rPr>
              <a:t> </a:t>
            </a:r>
            <a:r>
              <a:rPr lang="en-US" altLang="en-IN" b="1" spc="-45" dirty="0">
                <a:solidFill>
                  <a:schemeClr val="accent2"/>
                </a:solidFill>
                <a:latin typeface="Arial" panose="020B0604020202020204" pitchFamily="34" charset="0"/>
                <a:cs typeface="Arial" panose="020B0604020202020204" pitchFamily="34" charset="0"/>
                <a:sym typeface="+mn-ea"/>
              </a:rPr>
              <a:t>C</a:t>
            </a:r>
            <a:r>
              <a:rPr lang="en-IN" b="1" spc="-10" dirty="0">
                <a:solidFill>
                  <a:schemeClr val="accent2"/>
                </a:solidFill>
                <a:latin typeface="Arial" panose="020B0604020202020204" pitchFamily="34" charset="0"/>
                <a:cs typeface="Arial" panose="020B0604020202020204" pitchFamily="34" charset="0"/>
                <a:sym typeface="+mn-ea"/>
              </a:rPr>
              <a:t>lustering</a:t>
            </a:r>
            <a:endParaRPr lang="en-IN" b="1" dirty="0">
              <a:solidFill>
                <a:schemeClr val="accent2"/>
              </a:solidFill>
              <a:latin typeface="Arial" panose="020B0604020202020204" pitchFamily="34" charset="0"/>
              <a:cs typeface="Arial" panose="020B0604020202020204" pitchFamily="34" charset="0"/>
            </a:endParaRPr>
          </a:p>
          <a:p>
            <a:endParaRPr lang="en-IN" b="1" dirty="0">
              <a:solidFill>
                <a:schemeClr val="accent2"/>
              </a:solidFill>
              <a:latin typeface="Arial" panose="020B0604020202020204" pitchFamily="34" charset="0"/>
              <a:cs typeface="Arial" panose="020B0604020202020204" pitchFamily="34" charset="0"/>
            </a:endParaRPr>
          </a:p>
        </p:txBody>
      </p:sp>
      <p:pic>
        <p:nvPicPr>
          <p:cNvPr id="18" name="Picture 17"/>
          <p:cNvPicPr>
            <a:picLocks noChangeAspect="1"/>
          </p:cNvPicPr>
          <p:nvPr/>
        </p:nvPicPr>
        <p:blipFill>
          <a:blip r:embed="rId1"/>
          <a:stretch>
            <a:fillRect/>
          </a:stretch>
        </p:blipFill>
        <p:spPr>
          <a:xfrm>
            <a:off x="0" y="1114425"/>
            <a:ext cx="4398645" cy="1905000"/>
          </a:xfrm>
          <a:prstGeom prst="rect">
            <a:avLst/>
          </a:prstGeom>
        </p:spPr>
      </p:pic>
      <p:pic>
        <p:nvPicPr>
          <p:cNvPr id="19" name="Picture 18"/>
          <p:cNvPicPr>
            <a:picLocks noChangeAspect="1"/>
          </p:cNvPicPr>
          <p:nvPr/>
        </p:nvPicPr>
        <p:blipFill>
          <a:blip r:embed="rId2"/>
          <a:stretch>
            <a:fillRect/>
          </a:stretch>
        </p:blipFill>
        <p:spPr>
          <a:xfrm>
            <a:off x="4519295" y="965835"/>
            <a:ext cx="4546600" cy="2053590"/>
          </a:xfrm>
          <a:prstGeom prst="rect">
            <a:avLst/>
          </a:prstGeom>
        </p:spPr>
      </p:pic>
      <p:pic>
        <p:nvPicPr>
          <p:cNvPr id="20" name="Picture 19"/>
          <p:cNvPicPr>
            <a:picLocks noChangeAspect="1"/>
          </p:cNvPicPr>
          <p:nvPr/>
        </p:nvPicPr>
        <p:blipFill>
          <a:blip r:embed="rId3"/>
          <a:stretch>
            <a:fillRect/>
          </a:stretch>
        </p:blipFill>
        <p:spPr>
          <a:xfrm>
            <a:off x="635" y="3305810"/>
            <a:ext cx="4397375" cy="1659890"/>
          </a:xfrm>
          <a:prstGeom prst="rect">
            <a:avLst/>
          </a:prstGeom>
        </p:spPr>
      </p:pic>
      <p:pic>
        <p:nvPicPr>
          <p:cNvPr id="21" name="Picture 20"/>
          <p:cNvPicPr>
            <a:picLocks noChangeAspect="1"/>
          </p:cNvPicPr>
          <p:nvPr/>
        </p:nvPicPr>
        <p:blipFill>
          <a:blip r:embed="rId4"/>
          <a:stretch>
            <a:fillRect/>
          </a:stretch>
        </p:blipFill>
        <p:spPr>
          <a:xfrm>
            <a:off x="4519295" y="3128645"/>
            <a:ext cx="4546600" cy="18370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273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9" name="Text Box 8"/>
          <p:cNvSpPr txBox="1"/>
          <p:nvPr/>
        </p:nvSpPr>
        <p:spPr>
          <a:xfrm>
            <a:off x="334645" y="1222375"/>
            <a:ext cx="2106930" cy="521970"/>
          </a:xfrm>
          <a:prstGeom prst="rect">
            <a:avLst/>
          </a:prstGeom>
          <a:noFill/>
        </p:spPr>
        <p:txBody>
          <a:bodyPr wrap="square" rtlCol="0">
            <a:spAutoFit/>
          </a:bodyPr>
          <a:p>
            <a:r>
              <a:rPr lang="en-US" altLang="en-IN" b="1" spc="-5" dirty="0">
                <a:solidFill>
                  <a:schemeClr val="accent2"/>
                </a:solidFill>
                <a:latin typeface="Arial" panose="020B0604020202020204" pitchFamily="34" charset="0"/>
                <a:cs typeface="Arial" panose="020B0604020202020204" pitchFamily="34" charset="0"/>
                <a:sym typeface="+mn-ea"/>
              </a:rPr>
              <a:t>K</a:t>
            </a:r>
            <a:r>
              <a:rPr lang="en-IN" b="1" spc="-5" dirty="0">
                <a:solidFill>
                  <a:schemeClr val="accent2"/>
                </a:solidFill>
                <a:latin typeface="Arial" panose="020B0604020202020204" pitchFamily="34" charset="0"/>
                <a:cs typeface="Arial" panose="020B0604020202020204" pitchFamily="34" charset="0"/>
                <a:sym typeface="+mn-ea"/>
              </a:rPr>
              <a:t>-</a:t>
            </a:r>
            <a:r>
              <a:rPr lang="en-US" altLang="en-IN" b="1" spc="-5" dirty="0">
                <a:solidFill>
                  <a:schemeClr val="accent2"/>
                </a:solidFill>
                <a:latin typeface="Arial" panose="020B0604020202020204" pitchFamily="34" charset="0"/>
                <a:cs typeface="Arial" panose="020B0604020202020204" pitchFamily="34" charset="0"/>
                <a:sym typeface="+mn-ea"/>
              </a:rPr>
              <a:t>M</a:t>
            </a:r>
            <a:r>
              <a:rPr lang="en-IN" b="1" spc="-5" dirty="0">
                <a:solidFill>
                  <a:schemeClr val="accent2"/>
                </a:solidFill>
                <a:latin typeface="Arial" panose="020B0604020202020204" pitchFamily="34" charset="0"/>
                <a:cs typeface="Arial" panose="020B0604020202020204" pitchFamily="34" charset="0"/>
                <a:sym typeface="+mn-ea"/>
              </a:rPr>
              <a:t>eans</a:t>
            </a:r>
            <a:r>
              <a:rPr lang="en-IN" b="1" spc="-45" dirty="0">
                <a:solidFill>
                  <a:schemeClr val="accent2"/>
                </a:solidFill>
                <a:latin typeface="Arial" panose="020B0604020202020204" pitchFamily="34" charset="0"/>
                <a:cs typeface="Arial" panose="020B0604020202020204" pitchFamily="34" charset="0"/>
                <a:sym typeface="+mn-ea"/>
              </a:rPr>
              <a:t> </a:t>
            </a:r>
            <a:r>
              <a:rPr lang="en-US" altLang="en-IN" b="1" spc="-45" dirty="0">
                <a:solidFill>
                  <a:schemeClr val="accent2"/>
                </a:solidFill>
                <a:latin typeface="Arial" panose="020B0604020202020204" pitchFamily="34" charset="0"/>
                <a:cs typeface="Arial" panose="020B0604020202020204" pitchFamily="34" charset="0"/>
                <a:sym typeface="+mn-ea"/>
              </a:rPr>
              <a:t>C</a:t>
            </a:r>
            <a:r>
              <a:rPr lang="en-IN" b="1" spc="-10" dirty="0">
                <a:solidFill>
                  <a:schemeClr val="accent2"/>
                </a:solidFill>
                <a:latin typeface="Arial" panose="020B0604020202020204" pitchFamily="34" charset="0"/>
                <a:cs typeface="Arial" panose="020B0604020202020204" pitchFamily="34" charset="0"/>
                <a:sym typeface="+mn-ea"/>
              </a:rPr>
              <a:t>lustering</a:t>
            </a:r>
            <a:endParaRPr lang="en-IN" dirty="0">
              <a:solidFill>
                <a:schemeClr val="accent1">
                  <a:lumMod val="50000"/>
                </a:schemeClr>
              </a:solidFill>
              <a:latin typeface="Arial" panose="020B0604020202020204" pitchFamily="34" charset="0"/>
              <a:cs typeface="Arial" panose="020B0604020202020204" pitchFamily="34" charset="0"/>
            </a:endParaRPr>
          </a:p>
          <a:p>
            <a:endParaRPr lang="en-US"/>
          </a:p>
        </p:txBody>
      </p:sp>
      <p:pic>
        <p:nvPicPr>
          <p:cNvPr id="11" name="Picture 10"/>
          <p:cNvPicPr>
            <a:picLocks noChangeAspect="1"/>
          </p:cNvPicPr>
          <p:nvPr/>
        </p:nvPicPr>
        <p:blipFill>
          <a:blip r:embed="rId1"/>
          <a:stretch>
            <a:fillRect/>
          </a:stretch>
        </p:blipFill>
        <p:spPr>
          <a:xfrm>
            <a:off x="172085" y="1515110"/>
            <a:ext cx="5173345" cy="2472055"/>
          </a:xfrm>
          <a:prstGeom prst="rect">
            <a:avLst/>
          </a:prstGeom>
        </p:spPr>
      </p:pic>
      <p:pic>
        <p:nvPicPr>
          <p:cNvPr id="12" name="Picture 11"/>
          <p:cNvPicPr>
            <a:picLocks noChangeAspect="1"/>
          </p:cNvPicPr>
          <p:nvPr/>
        </p:nvPicPr>
        <p:blipFill>
          <a:blip r:embed="rId2"/>
          <a:stretch>
            <a:fillRect/>
          </a:stretch>
        </p:blipFill>
        <p:spPr>
          <a:xfrm>
            <a:off x="334645" y="4201795"/>
            <a:ext cx="4885690" cy="725170"/>
          </a:xfrm>
          <a:prstGeom prst="rect">
            <a:avLst/>
          </a:prstGeom>
        </p:spPr>
      </p:pic>
      <p:sp>
        <p:nvSpPr>
          <p:cNvPr id="14" name="Text Box 13"/>
          <p:cNvSpPr txBox="1"/>
          <p:nvPr/>
        </p:nvSpPr>
        <p:spPr>
          <a:xfrm>
            <a:off x="6188075" y="2681605"/>
            <a:ext cx="2555240" cy="2245360"/>
          </a:xfrm>
          <a:prstGeom prst="rect">
            <a:avLst/>
          </a:prstGeom>
          <a:noFill/>
        </p:spPr>
        <p:txBody>
          <a:bodyPr wrap="square" rtlCol="0">
            <a:spAutoFit/>
          </a:bodyPr>
          <a:p>
            <a:r>
              <a:rPr lang="en-US" b="1"/>
              <a:t>1. Silhouette analysis done on these plots to select an optimal value for n_clusters. </a:t>
            </a:r>
            <a:endParaRPr lang="en-US" b="1"/>
          </a:p>
          <a:p>
            <a:endParaRPr lang="en-US" b="1"/>
          </a:p>
          <a:p>
            <a:r>
              <a:rPr lang="en-US" b="1"/>
              <a:t>2. The value of 4 and 5 for n_clusters looks to be the optimal one. The silhouette score for each cluster is above average silhouette scores.</a:t>
            </a:r>
            <a:endParaRPr lang="en-US" b="1"/>
          </a:p>
        </p:txBody>
      </p:sp>
      <p:sp>
        <p:nvSpPr>
          <p:cNvPr id="15" name="Flowchart: Multidocument 14"/>
          <p:cNvSpPr/>
          <p:nvPr/>
        </p:nvSpPr>
        <p:spPr>
          <a:xfrm>
            <a:off x="6257290" y="1307465"/>
            <a:ext cx="2671445" cy="77533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sym typeface="+mn-ea"/>
            </a:endParaRPr>
          </a:p>
          <a:p>
            <a:pPr algn="ctr"/>
            <a:r>
              <a:rPr lang="en-US"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sym typeface="+mn-ea"/>
              </a:rPr>
              <a:t>Observations</a:t>
            </a:r>
            <a:endParaRPr lang="en-US"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endParaRPr>
          </a:p>
          <a:p>
            <a:pPr algn="ctr"/>
            <a:endParaRPr lang="en-US" b="1">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463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Flowchart: Multidocument 3"/>
          <p:cNvSpPr/>
          <p:nvPr/>
        </p:nvSpPr>
        <p:spPr>
          <a:xfrm>
            <a:off x="1209675" y="1381760"/>
            <a:ext cx="2037715"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marL="12700">
              <a:lnSpc>
                <a:spcPct val="100000"/>
              </a:lnSpc>
              <a:spcBef>
                <a:spcPts val="2385"/>
              </a:spcBef>
            </a:pPr>
            <a:r>
              <a:rPr lang="en-US" b="1" spc="-5" dirty="0">
                <a:solidFill>
                  <a:schemeClr val="accent2"/>
                </a:solidFill>
                <a:latin typeface="Arial" panose="020B0604020202020204"/>
                <a:cs typeface="Arial" panose="020B0604020202020204"/>
                <a:sym typeface="+mn-ea"/>
              </a:rPr>
              <a:t>        </a:t>
            </a:r>
            <a:r>
              <a:rPr lang="en-US" sz="1200" b="1" spc="-5" dirty="0">
                <a:solidFill>
                  <a:schemeClr val="accent2"/>
                </a:solidFill>
                <a:latin typeface="Arial" panose="020B0604020202020204"/>
                <a:cs typeface="Arial" panose="020B0604020202020204"/>
                <a:sym typeface="+mn-ea"/>
              </a:rPr>
              <a:t> </a:t>
            </a:r>
            <a:r>
              <a:rPr lang="en-US" sz="14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sym typeface="+mn-ea"/>
              </a:rPr>
              <a:t>K-means</a:t>
            </a:r>
            <a:r>
              <a:rPr sz="1200" b="1" spc="-5" dirty="0">
                <a:solidFill>
                  <a:schemeClr val="accent2"/>
                </a:solidFill>
                <a:latin typeface="Arial" panose="020B0604020202020204"/>
                <a:cs typeface="Arial" panose="020B0604020202020204"/>
                <a:sym typeface="+mn-ea"/>
              </a:rPr>
              <a:t> </a:t>
            </a:r>
            <a:endParaRPr lang="en-US" sz="1200" b="1" spc="-5" dirty="0">
              <a:solidFill>
                <a:schemeClr val="accent2"/>
              </a:solidFill>
              <a:latin typeface="Arial" panose="020B0604020202020204"/>
              <a:cs typeface="Arial" panose="020B0604020202020204"/>
              <a:sym typeface="+mn-ea"/>
            </a:endParaRPr>
          </a:p>
        </p:txBody>
      </p:sp>
      <p:sp>
        <p:nvSpPr>
          <p:cNvPr id="7" name="Text Box 6"/>
          <p:cNvSpPr txBox="1"/>
          <p:nvPr/>
        </p:nvSpPr>
        <p:spPr>
          <a:xfrm>
            <a:off x="213995" y="1972945"/>
            <a:ext cx="4630420" cy="2891790"/>
          </a:xfrm>
          <a:prstGeom prst="rect">
            <a:avLst/>
          </a:prstGeom>
          <a:noFill/>
        </p:spPr>
        <p:txBody>
          <a:bodyPr wrap="square" rtlCol="0">
            <a:spAutoFit/>
          </a:bodyPr>
          <a:p>
            <a:r>
              <a:rPr lang="en-US" b="1"/>
              <a:t>To process the learning data, the K-means algorithm in data mining starts with a  first group of randomly selected centroids, which are used as the beginning  points for every cluster, and then performs iterative (repetitive) calculations to  optimize the positions of the centroids.</a:t>
            </a:r>
            <a:endParaRPr lang="en-US" b="1"/>
          </a:p>
          <a:p>
            <a:r>
              <a:rPr lang="en-US" b="1"/>
              <a:t>It halts creating and optimizing clusters when either:</a:t>
            </a:r>
            <a:endParaRPr lang="en-US" b="1"/>
          </a:p>
          <a:p>
            <a:r>
              <a:rPr lang="en-US" b="1"/>
              <a:t>1. The centroids have stabilized — there is no change in their values because  the clustering has been successful.</a:t>
            </a:r>
            <a:endParaRPr lang="en-US" b="1"/>
          </a:p>
          <a:p>
            <a:r>
              <a:rPr lang="en-US" b="1"/>
              <a:t>2. The defined number of iterations has been achieved.</a:t>
            </a:r>
            <a:endParaRPr lang="en-US" b="1"/>
          </a:p>
        </p:txBody>
      </p:sp>
      <p:pic>
        <p:nvPicPr>
          <p:cNvPr id="12" name="Picture 11"/>
          <p:cNvPicPr>
            <a:picLocks noChangeAspect="1"/>
          </p:cNvPicPr>
          <p:nvPr/>
        </p:nvPicPr>
        <p:blipFill>
          <a:blip r:embed="rId1"/>
          <a:stretch>
            <a:fillRect/>
          </a:stretch>
        </p:blipFill>
        <p:spPr>
          <a:xfrm>
            <a:off x="4959350" y="1726565"/>
            <a:ext cx="3867150" cy="31388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edge">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336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Flowchart: Multidocument 3"/>
          <p:cNvSpPr/>
          <p:nvPr/>
        </p:nvSpPr>
        <p:spPr>
          <a:xfrm>
            <a:off x="890270" y="1508760"/>
            <a:ext cx="3009265"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marL="12700" algn="l">
              <a:lnSpc>
                <a:spcPct val="100000"/>
              </a:lnSpc>
              <a:spcBef>
                <a:spcPts val="2385"/>
              </a:spcBef>
              <a:buSzTx/>
            </a:pPr>
            <a:r>
              <a:rPr lang="en-US" b="1" spc="-5" dirty="0">
                <a:solidFill>
                  <a:schemeClr val="accent2"/>
                </a:solidFill>
                <a:latin typeface="Arial" panose="020B0604020202020204"/>
                <a:cs typeface="Arial" panose="020B0604020202020204"/>
                <a:sym typeface="+mn-ea"/>
              </a:rPr>
              <a:t>       </a:t>
            </a:r>
            <a:r>
              <a:rPr lang="en-US"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sym typeface="+mn-ea"/>
              </a:rPr>
              <a:t> </a:t>
            </a:r>
            <a:r>
              <a:rPr lang="en-US" sz="14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sym typeface="+mn-ea"/>
              </a:rPr>
              <a:t> K-Means Clustering </a:t>
            </a:r>
            <a:endParaRPr lang="en-US" sz="14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sym typeface="+mn-ea"/>
            </a:endParaRPr>
          </a:p>
        </p:txBody>
      </p:sp>
      <p:sp>
        <p:nvSpPr>
          <p:cNvPr id="10" name="Text Box 9"/>
          <p:cNvSpPr txBox="1"/>
          <p:nvPr/>
        </p:nvSpPr>
        <p:spPr>
          <a:xfrm>
            <a:off x="304800" y="2240915"/>
            <a:ext cx="4925060" cy="1814830"/>
          </a:xfrm>
          <a:prstGeom prst="rect">
            <a:avLst/>
          </a:prstGeom>
          <a:noFill/>
        </p:spPr>
        <p:txBody>
          <a:bodyPr wrap="square" rtlCol="0">
            <a:spAutoFit/>
          </a:bodyPr>
          <a:p>
            <a:endParaRPr lang="en-US" b="1"/>
          </a:p>
          <a:p>
            <a:endParaRPr lang="en-US" b="1"/>
          </a:p>
          <a:p>
            <a:r>
              <a:rPr lang="en-US" b="1"/>
              <a:t>K-means clustering is an iterative algorithm that tries to partition the dataset into K pre defined distinct non overlapping subgroups where each data point belongs to only one group.</a:t>
            </a:r>
            <a:endParaRPr lang="en-US" b="1"/>
          </a:p>
          <a:p>
            <a:endParaRPr lang="en-US" b="1"/>
          </a:p>
          <a:p>
            <a:endParaRPr lang="en-US" b="1"/>
          </a:p>
        </p:txBody>
      </p:sp>
      <p:pic>
        <p:nvPicPr>
          <p:cNvPr id="11" name="Picture 10"/>
          <p:cNvPicPr>
            <a:picLocks noChangeAspect="1"/>
          </p:cNvPicPr>
          <p:nvPr/>
        </p:nvPicPr>
        <p:blipFill>
          <a:blip r:embed="rId1"/>
          <a:stretch>
            <a:fillRect/>
          </a:stretch>
        </p:blipFill>
        <p:spPr>
          <a:xfrm>
            <a:off x="5378450" y="1979295"/>
            <a:ext cx="3453765" cy="23374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3000" fill="hold">
                                          <p:stCondLst>
                                            <p:cond delay="0"/>
                                          </p:stCondLst>
                                        </p:cTn>
                                        <p:tgtEl>
                                          <p:spTgt spid="11"/>
                                        </p:tgtEl>
                                        <p:attrNameLst>
                                          <p:attrName>style.visibility</p:attrName>
                                        </p:attrNameLst>
                                      </p:cBhvr>
                                      <p:to>
                                        <p:strVal val="visible"/>
                                      </p:to>
                                    </p:set>
                                    <p:animEffect transition="in" filter="wedge">
                                      <p:cBhvr>
                                        <p:cTn id="7" dur="3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br>
              <a:rPr lang="en-US"/>
            </a:br>
            <a:endParaRPr lang="en-US"/>
          </a:p>
        </p:txBody>
      </p:sp>
      <p:sp>
        <p:nvSpPr>
          <p:cNvPr id="3" name="Text Placeholder 2"/>
          <p:cNvSpPr/>
          <p:nvPr>
            <p:ph type="body" idx="1"/>
          </p:nvPr>
        </p:nvSpPr>
        <p:spPr>
          <a:xfrm>
            <a:off x="635" y="1152525"/>
            <a:ext cx="914273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6" name="Text Box 5"/>
          <p:cNvSpPr txBox="1"/>
          <p:nvPr/>
        </p:nvSpPr>
        <p:spPr>
          <a:xfrm>
            <a:off x="509270" y="2093595"/>
            <a:ext cx="2609850" cy="2461260"/>
          </a:xfrm>
          <a:prstGeom prst="rect">
            <a:avLst/>
          </a:prstGeom>
          <a:noFill/>
        </p:spPr>
        <p:txBody>
          <a:bodyPr wrap="square" rtlCol="0">
            <a:spAutoFit/>
          </a:bodyPr>
          <a:p>
            <a:r>
              <a:rPr lang="en-US" b="1">
                <a:sym typeface="+mn-ea"/>
              </a:rPr>
              <a:t>The Elbow Curve is one of the most popular methods to determine the optimal value of k. The elbow curve uses the sum of squared distance (SSE)to choose an ideal  value of k based on the distance between the data points and their assigned clusters.</a:t>
            </a:r>
            <a:endParaRPr lang="en-US" b="1"/>
          </a:p>
          <a:p>
            <a:endParaRPr lang="en-US"/>
          </a:p>
        </p:txBody>
      </p:sp>
      <p:pic>
        <p:nvPicPr>
          <p:cNvPr id="8" name="Picture 7"/>
          <p:cNvPicPr>
            <a:picLocks noChangeAspect="1"/>
          </p:cNvPicPr>
          <p:nvPr/>
        </p:nvPicPr>
        <p:blipFill>
          <a:blip r:embed="rId1"/>
          <a:stretch>
            <a:fillRect/>
          </a:stretch>
        </p:blipFill>
        <p:spPr>
          <a:xfrm>
            <a:off x="3458210" y="1283970"/>
            <a:ext cx="5448300" cy="3317240"/>
          </a:xfrm>
          <a:prstGeom prst="rect">
            <a:avLst/>
          </a:prstGeom>
        </p:spPr>
      </p:pic>
      <p:sp>
        <p:nvSpPr>
          <p:cNvPr id="9" name="Flowchart: Multidocument 8"/>
          <p:cNvSpPr/>
          <p:nvPr/>
        </p:nvSpPr>
        <p:spPr>
          <a:xfrm>
            <a:off x="662940" y="1383030"/>
            <a:ext cx="2037715"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marL="12700">
              <a:lnSpc>
                <a:spcPct val="100000"/>
              </a:lnSpc>
              <a:spcBef>
                <a:spcPts val="2385"/>
              </a:spcBef>
            </a:pPr>
            <a:r>
              <a:rPr lang="en-US" b="1" spc="-5" dirty="0">
                <a:solidFill>
                  <a:schemeClr val="accent2"/>
                </a:solidFill>
                <a:latin typeface="Arial" panose="020B0604020202020204"/>
                <a:cs typeface="Arial" panose="020B0604020202020204"/>
                <a:sym typeface="+mn-ea"/>
              </a:rPr>
              <a:t>        </a:t>
            </a:r>
            <a:r>
              <a:rPr lang="en-US" sz="1200" b="1" spc="-5" dirty="0">
                <a:solidFill>
                  <a:schemeClr val="accent2"/>
                </a:solidFill>
                <a:latin typeface="Arial" panose="020B0604020202020204"/>
                <a:cs typeface="Arial" panose="020B0604020202020204"/>
                <a:sym typeface="+mn-ea"/>
              </a:rPr>
              <a:t> </a:t>
            </a:r>
            <a:r>
              <a:rPr lang="en-US" sz="1200" b="1">
                <a:sym typeface="+mn-ea"/>
              </a:rPr>
              <a:t> </a:t>
            </a:r>
            <a:endParaRPr lang="en-US" sz="1200" b="1">
              <a:sym typeface="+mn-ea"/>
            </a:endParaRPr>
          </a:p>
          <a:p>
            <a:pPr marL="12700">
              <a:lnSpc>
                <a:spcPct val="100000"/>
              </a:lnSpc>
              <a:spcBef>
                <a:spcPts val="2385"/>
              </a:spcBef>
            </a:pPr>
            <a:r>
              <a:rPr lang="en-US" sz="1200" b="1">
                <a:sym typeface="+mn-ea"/>
              </a:rPr>
              <a:t>         </a:t>
            </a:r>
            <a:r>
              <a:rPr lang="en-US" sz="14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sym typeface="+mn-ea"/>
              </a:rPr>
              <a:t>Elbow Curve</a:t>
            </a:r>
            <a:endParaRPr lang="en-US" sz="1200">
              <a:solidFill>
                <a:schemeClr val="accent2"/>
              </a:solidFill>
            </a:endParaRPr>
          </a:p>
          <a:p>
            <a:pPr marL="12700">
              <a:lnSpc>
                <a:spcPct val="100000"/>
              </a:lnSpc>
              <a:spcBef>
                <a:spcPts val="2385"/>
              </a:spcBef>
            </a:pPr>
            <a:r>
              <a:rPr sz="1200" b="1" spc="-5" dirty="0">
                <a:solidFill>
                  <a:schemeClr val="accent2"/>
                </a:solidFill>
                <a:latin typeface="Arial" panose="020B0604020202020204"/>
                <a:cs typeface="Arial" panose="020B0604020202020204"/>
                <a:sym typeface="+mn-ea"/>
              </a:rPr>
              <a:t> </a:t>
            </a:r>
            <a:endParaRPr lang="en-US" sz="1200" b="1" spc="-5" dirty="0">
              <a:solidFill>
                <a:schemeClr val="accent2"/>
              </a:solidFill>
              <a:latin typeface="Arial" panose="020B0604020202020204"/>
              <a:cs typeface="Arial" panose="020B0604020202020204"/>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273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9" name="Flowchart: Multidocument 8"/>
          <p:cNvSpPr/>
          <p:nvPr/>
        </p:nvSpPr>
        <p:spPr>
          <a:xfrm>
            <a:off x="674370" y="1381760"/>
            <a:ext cx="2812415" cy="43243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marL="12700">
              <a:lnSpc>
                <a:spcPct val="100000"/>
              </a:lnSpc>
              <a:spcBef>
                <a:spcPts val="2385"/>
              </a:spcBef>
            </a:pPr>
            <a:r>
              <a:rPr lang="en-US" b="1" spc="-5" dirty="0">
                <a:solidFill>
                  <a:schemeClr val="accent2"/>
                </a:solidFill>
                <a:latin typeface="Arial" panose="020B0604020202020204"/>
                <a:cs typeface="Arial" panose="020B0604020202020204"/>
                <a:sym typeface="+mn-ea"/>
              </a:rPr>
              <a:t>        </a:t>
            </a:r>
            <a:r>
              <a:rPr lang="en-US" sz="1200" b="1" spc="-5" dirty="0">
                <a:solidFill>
                  <a:schemeClr val="accent2"/>
                </a:solidFill>
                <a:latin typeface="Arial" panose="020B0604020202020204"/>
                <a:cs typeface="Arial" panose="020B0604020202020204"/>
                <a:sym typeface="+mn-ea"/>
              </a:rPr>
              <a:t> </a:t>
            </a:r>
            <a:r>
              <a:rPr lang="en-US" sz="1200" b="1">
                <a:sym typeface="+mn-ea"/>
              </a:rPr>
              <a:t> </a:t>
            </a:r>
            <a:r>
              <a:rPr lang="en-US" sz="14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sym typeface="+mn-ea"/>
              </a:rPr>
              <a:t>Silhouette Score</a:t>
            </a:r>
            <a:r>
              <a:rPr sz="1200" b="1" spc="-5" dirty="0">
                <a:solidFill>
                  <a:schemeClr val="accent2"/>
                </a:solidFill>
                <a:latin typeface="Arial" panose="020B0604020202020204"/>
                <a:cs typeface="Arial" panose="020B0604020202020204"/>
                <a:sym typeface="+mn-ea"/>
              </a:rPr>
              <a:t> </a:t>
            </a:r>
            <a:endParaRPr lang="en-US" sz="1200" b="1" spc="-5" dirty="0">
              <a:solidFill>
                <a:schemeClr val="accent2"/>
              </a:solidFill>
              <a:latin typeface="Arial" panose="020B0604020202020204"/>
              <a:cs typeface="Arial" panose="020B0604020202020204"/>
              <a:sym typeface="+mn-ea"/>
            </a:endParaRPr>
          </a:p>
        </p:txBody>
      </p:sp>
      <p:sp>
        <p:nvSpPr>
          <p:cNvPr id="4" name="Text Box 3"/>
          <p:cNvSpPr txBox="1"/>
          <p:nvPr/>
        </p:nvSpPr>
        <p:spPr>
          <a:xfrm>
            <a:off x="518795" y="2347595"/>
            <a:ext cx="3123565" cy="2030095"/>
          </a:xfrm>
          <a:prstGeom prst="rect">
            <a:avLst/>
          </a:prstGeom>
          <a:noFill/>
        </p:spPr>
        <p:txBody>
          <a:bodyPr wrap="square" rtlCol="0">
            <a:spAutoFit/>
          </a:bodyPr>
          <a:p>
            <a:endParaRPr lang="en-IN" b="1" dirty="0">
              <a:solidFill>
                <a:schemeClr val="accent2"/>
              </a:solidFill>
              <a:sym typeface="+mn-ea"/>
            </a:endParaRPr>
          </a:p>
          <a:p>
            <a:r>
              <a:rPr lang="en-IN" b="1" dirty="0">
                <a:solidFill>
                  <a:schemeClr val="accent2"/>
                </a:solidFill>
                <a:sym typeface="+mn-ea"/>
              </a:rPr>
              <a:t>Silhouette score is used to evaluate the quality of clusters created using clustering algorithms such as K Means in terms of how well samples are clustered with other samples that are similar to each other.</a:t>
            </a:r>
            <a:endParaRPr lang="en-IN" b="1" dirty="0">
              <a:solidFill>
                <a:schemeClr val="accent2"/>
              </a:solidFill>
            </a:endParaRPr>
          </a:p>
          <a:p>
            <a:endParaRPr lang="en-IN" b="1" dirty="0">
              <a:solidFill>
                <a:schemeClr val="accent2"/>
              </a:solidFill>
            </a:endParaRPr>
          </a:p>
        </p:txBody>
      </p:sp>
      <p:pic>
        <p:nvPicPr>
          <p:cNvPr id="6" name="Picture 5"/>
          <p:cNvPicPr>
            <a:picLocks noChangeAspect="1"/>
          </p:cNvPicPr>
          <p:nvPr/>
        </p:nvPicPr>
        <p:blipFill>
          <a:blip r:embed="rId1"/>
          <a:stretch>
            <a:fillRect/>
          </a:stretch>
        </p:blipFill>
        <p:spPr>
          <a:xfrm>
            <a:off x="3642360" y="2185035"/>
            <a:ext cx="5409565" cy="2734310"/>
          </a:xfrm>
          <a:prstGeom prst="rect">
            <a:avLst/>
          </a:prstGeom>
        </p:spPr>
      </p:pic>
      <p:pic>
        <p:nvPicPr>
          <p:cNvPr id="7" name="Picture 6"/>
          <p:cNvPicPr>
            <a:picLocks noChangeAspect="1"/>
          </p:cNvPicPr>
          <p:nvPr/>
        </p:nvPicPr>
        <p:blipFill>
          <a:blip r:embed="rId2"/>
          <a:stretch>
            <a:fillRect/>
          </a:stretch>
        </p:blipFill>
        <p:spPr>
          <a:xfrm>
            <a:off x="4573905" y="1630045"/>
            <a:ext cx="3752850" cy="1143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br>
              <a:rPr lang="en-US"/>
            </a:br>
            <a:endParaRPr lang="en-US"/>
          </a:p>
        </p:txBody>
      </p:sp>
      <p:sp>
        <p:nvSpPr>
          <p:cNvPr id="3" name="Text Placeholder 2"/>
          <p:cNvSpPr/>
          <p:nvPr>
            <p:ph type="body" idx="1"/>
          </p:nvPr>
        </p:nvSpPr>
        <p:spPr>
          <a:xfrm>
            <a:off x="635" y="1152525"/>
            <a:ext cx="914273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9" name="Flowchart: Multidocument 8"/>
          <p:cNvSpPr/>
          <p:nvPr/>
        </p:nvSpPr>
        <p:spPr>
          <a:xfrm>
            <a:off x="304800" y="1258570"/>
            <a:ext cx="3499485" cy="53022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marL="12700">
              <a:lnSpc>
                <a:spcPct val="100000"/>
              </a:lnSpc>
              <a:spcBef>
                <a:spcPts val="2385"/>
              </a:spcBef>
            </a:pPr>
            <a:r>
              <a:rPr lang="en-US" b="1" spc="-5" dirty="0">
                <a:solidFill>
                  <a:schemeClr val="accent2"/>
                </a:solidFill>
                <a:latin typeface="Arial" panose="020B0604020202020204"/>
                <a:cs typeface="Arial" panose="020B0604020202020204"/>
                <a:sym typeface="+mn-ea"/>
              </a:rPr>
              <a:t>           </a:t>
            </a:r>
            <a:r>
              <a:rPr lang="en-US" sz="14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sym typeface="+mn-ea"/>
              </a:rPr>
              <a:t>Visualization of Clusters</a:t>
            </a:r>
            <a:endParaRPr lang="en-US" sz="14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sym typeface="+mn-ea"/>
            </a:endParaRPr>
          </a:p>
        </p:txBody>
      </p:sp>
      <p:pic>
        <p:nvPicPr>
          <p:cNvPr id="4" name="Picture 3"/>
          <p:cNvPicPr>
            <a:picLocks noChangeAspect="1"/>
          </p:cNvPicPr>
          <p:nvPr/>
        </p:nvPicPr>
        <p:blipFill>
          <a:blip r:embed="rId1"/>
          <a:stretch>
            <a:fillRect/>
          </a:stretch>
        </p:blipFill>
        <p:spPr>
          <a:xfrm>
            <a:off x="3613150" y="2028825"/>
            <a:ext cx="5419725" cy="3114675"/>
          </a:xfrm>
          <a:prstGeom prst="rect">
            <a:avLst/>
          </a:prstGeom>
        </p:spPr>
      </p:pic>
      <p:sp>
        <p:nvSpPr>
          <p:cNvPr id="6" name="Text Box 5"/>
          <p:cNvSpPr txBox="1"/>
          <p:nvPr/>
        </p:nvSpPr>
        <p:spPr>
          <a:xfrm>
            <a:off x="410210" y="2870200"/>
            <a:ext cx="2740660" cy="1168400"/>
          </a:xfrm>
          <a:prstGeom prst="rect">
            <a:avLst/>
          </a:prstGeom>
          <a:noFill/>
        </p:spPr>
        <p:txBody>
          <a:bodyPr wrap="square" rtlCol="0">
            <a:spAutoFit/>
          </a:bodyPr>
          <a:p>
            <a:r>
              <a:rPr lang="en-US" b="1" dirty="0">
                <a:solidFill>
                  <a:schemeClr val="accent2"/>
                </a:solidFill>
                <a:effectLst/>
                <a:latin typeface="Arial" panose="020B0604020202020204" pitchFamily="34" charset="0"/>
                <a:cs typeface="Arial" panose="020B0604020202020204" pitchFamily="34" charset="0"/>
                <a:sym typeface="+mn-ea"/>
              </a:rPr>
              <a:t>We can clearly see that cluster 2 is the largest and  cluster 1 has the fewest number of movies.</a:t>
            </a:r>
            <a:endParaRPr lang="en-IN" b="1" dirty="0">
              <a:solidFill>
                <a:schemeClr val="accent2"/>
              </a:solidFill>
              <a:latin typeface="Arial" panose="020B0604020202020204" pitchFamily="34" charset="0"/>
              <a:cs typeface="Arial" panose="020B0604020202020204" pitchFamily="34" charset="0"/>
            </a:endParaRPr>
          </a:p>
          <a:p>
            <a:endParaRPr lang="en-IN" b="1" dirty="0">
              <a:solidFill>
                <a:schemeClr val="accent2"/>
              </a:solidFill>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IN" sz="2400" b="1" dirty="0">
                <a:solidFill>
                  <a:schemeClr val="accent2"/>
                </a:solidFill>
                <a:effectLst/>
                <a:sym typeface="+mn-ea"/>
              </a:rPr>
              <a:t>Run </a:t>
            </a:r>
            <a:r>
              <a:rPr lang="en-US" altLang="en-IN" sz="2400" b="1" dirty="0">
                <a:solidFill>
                  <a:schemeClr val="accent2"/>
                </a:solidFill>
                <a:effectLst/>
                <a:sym typeface="+mn-ea"/>
              </a:rPr>
              <a:t>D</a:t>
            </a:r>
            <a:r>
              <a:rPr lang="en-IN" sz="2400" b="1" dirty="0">
                <a:solidFill>
                  <a:schemeClr val="accent2"/>
                </a:solidFill>
                <a:effectLst/>
                <a:sym typeface="+mn-ea"/>
              </a:rPr>
              <a:t>ashboard </a:t>
            </a:r>
            <a:r>
              <a:rPr lang="en-US" altLang="en-IN" sz="2400" b="1" dirty="0">
                <a:solidFill>
                  <a:schemeClr val="accent2"/>
                </a:solidFill>
                <a:effectLst/>
                <a:sym typeface="+mn-ea"/>
              </a:rPr>
              <a:t>A</a:t>
            </a:r>
            <a:r>
              <a:rPr lang="en-IN" sz="2400" b="1" dirty="0">
                <a:solidFill>
                  <a:schemeClr val="accent2"/>
                </a:solidFill>
                <a:effectLst/>
                <a:sym typeface="+mn-ea"/>
              </a:rPr>
              <a:t>pp</a:t>
            </a:r>
            <a:r>
              <a:rPr lang="en-US" altLang="en-IN" b="1">
                <a:solidFill>
                  <a:schemeClr val="accent2"/>
                </a:solidFill>
                <a:sym typeface="Wingdings" panose="05000000000000000000" charset="0"/>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527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6" name="Text Box 5"/>
          <p:cNvSpPr txBox="1"/>
          <p:nvPr/>
        </p:nvSpPr>
        <p:spPr>
          <a:xfrm>
            <a:off x="7243445" y="1821180"/>
            <a:ext cx="1900555" cy="3107690"/>
          </a:xfrm>
          <a:prstGeom prst="rect">
            <a:avLst/>
          </a:prstGeom>
          <a:noFill/>
        </p:spPr>
        <p:txBody>
          <a:bodyPr wrap="square" rtlCol="0">
            <a:spAutoFit/>
          </a:bodyPr>
          <a:p>
            <a:r>
              <a:rPr lang="en-US" b="1">
                <a:sym typeface="+mn-ea"/>
              </a:rPr>
              <a:t>Finally, we have created a Flask app that will allow users to input a movie or TV show and it will provide recommendations based on the director, lead actor/actress, genre, and country it was produced in.</a:t>
            </a:r>
            <a:endParaRPr lang="en-US" b="1">
              <a:sym typeface="+mn-ea"/>
            </a:endParaRPr>
          </a:p>
          <a:p>
            <a:endParaRPr lang="en-US" b="1">
              <a:sym typeface="+mn-ea"/>
            </a:endParaRPr>
          </a:p>
          <a:p>
            <a:endParaRPr lang="en-US" b="1"/>
          </a:p>
        </p:txBody>
      </p:sp>
      <p:pic>
        <p:nvPicPr>
          <p:cNvPr id="7" name="Picture 6"/>
          <p:cNvPicPr>
            <a:picLocks noChangeAspect="1"/>
          </p:cNvPicPr>
          <p:nvPr/>
        </p:nvPicPr>
        <p:blipFill>
          <a:blip r:embed="rId1"/>
          <a:stretch>
            <a:fillRect/>
          </a:stretch>
        </p:blipFill>
        <p:spPr>
          <a:xfrm>
            <a:off x="311150" y="1152525"/>
            <a:ext cx="6591935" cy="38849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a:solidFill>
                  <a:schemeClr val="accent2"/>
                </a:solidFill>
                <a:sym typeface="+mn-ea"/>
              </a:rPr>
              <a:t> </a:t>
            </a:r>
            <a:r>
              <a:rPr lang="en-US" altLang="en-IN">
                <a:solidFill>
                  <a:schemeClr val="accent2"/>
                </a:solidFill>
                <a:sym typeface="+mn-ea"/>
              </a:rPr>
              <a:t>                     </a:t>
            </a:r>
            <a:r>
              <a:rPr lang="en-IN" altLang="en-US">
                <a:solidFill>
                  <a:schemeClr val="accent2"/>
                </a:solidFill>
                <a:sym typeface="Wingdings" panose="05000000000000000000" charset="0"/>
              </a:rPr>
              <a:t></a:t>
            </a:r>
            <a:r>
              <a:rPr lang="en-IN" altLang="en-US">
                <a:solidFill>
                  <a:schemeClr val="accent2"/>
                </a:solidFill>
                <a:sym typeface="+mn-ea"/>
              </a:rPr>
              <a:t> </a:t>
            </a:r>
            <a:r>
              <a:rPr lang="en-IN" altLang="en-US" b="1">
                <a:solidFill>
                  <a:schemeClr val="accent2"/>
                </a:solidFill>
                <a:sym typeface="+mn-ea"/>
              </a:rPr>
              <a:t>Problem Statement</a:t>
            </a:r>
            <a:r>
              <a:rPr lang="en-US" altLang="en-IN" b="1">
                <a:solidFill>
                  <a:schemeClr val="accent2"/>
                </a:solidFill>
                <a:sym typeface="+mn-ea"/>
              </a:rPr>
              <a:t> </a:t>
            </a:r>
            <a:r>
              <a:rPr lang="en-IN" altLang="en-US">
                <a:solidFill>
                  <a:schemeClr val="accent2"/>
                </a:solidFill>
                <a:sym typeface="Wingdings" panose="05000000000000000000" charset="0"/>
              </a:rPr>
              <a:t></a:t>
            </a:r>
            <a:br>
              <a:rPr lang="en-US" altLang="en-IN" b="1">
                <a:solidFill>
                  <a:schemeClr val="accent2"/>
                </a:solidFill>
              </a:rPr>
            </a:br>
            <a:endParaRPr lang="en-US"/>
          </a:p>
        </p:txBody>
      </p:sp>
      <p:sp>
        <p:nvSpPr>
          <p:cNvPr id="3" name="Text Placeholder 2"/>
          <p:cNvSpPr/>
          <p:nvPr>
            <p:ph type="body" idx="1"/>
          </p:nvPr>
        </p:nvSpPr>
        <p:spPr>
          <a:xfrm>
            <a:off x="635" y="1152525"/>
            <a:ext cx="9143365" cy="3990975"/>
          </a:xfrm>
        </p:spPr>
        <p:txBody>
          <a:bodyPr/>
          <a:p>
            <a:endParaRPr lang="en-US"/>
          </a:p>
        </p:txBody>
      </p:sp>
      <p:sp>
        <p:nvSpPr>
          <p:cNvPr id="5" name="Frame 4"/>
          <p:cNvSpPr/>
          <p:nvPr/>
        </p:nvSpPr>
        <p:spPr>
          <a:xfrm>
            <a:off x="311785" y="452120"/>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7" name="Text Box 6"/>
          <p:cNvSpPr txBox="1"/>
          <p:nvPr/>
        </p:nvSpPr>
        <p:spPr>
          <a:xfrm>
            <a:off x="300990" y="1332230"/>
            <a:ext cx="3293110" cy="3630930"/>
          </a:xfrm>
          <a:prstGeom prst="rect">
            <a:avLst/>
          </a:prstGeom>
          <a:noFill/>
        </p:spPr>
        <p:txBody>
          <a:bodyPr wrap="square" rtlCol="0">
            <a:spAutoFit/>
          </a:bodyPr>
          <a:p>
            <a:pPr marL="1905" indent="10795" algn="just" defTabSz="457200">
              <a:lnSpc>
                <a:spcPct val="115000"/>
              </a:lnSpc>
              <a:spcBef>
                <a:spcPts val="0"/>
              </a:spcBef>
              <a:buSzTx/>
              <a:buNone/>
              <a:tabLst>
                <a:tab pos="457200" algn="l"/>
                <a:tab pos="914400" algn="l"/>
                <a:tab pos="1371600" algn="l"/>
                <a:tab pos="1828800" algn="l"/>
                <a:tab pos="2286000" algn="l"/>
                <a:tab pos="2743200" algn="l"/>
                <a:tab pos="3200400" algn="l"/>
                <a:tab pos="3657600" algn="l"/>
                <a:tab pos="4114800" algn="l"/>
                <a:tab pos="4572000" algn="l"/>
              </a:tabLst>
            </a:pPr>
            <a:r>
              <a:rPr lang="en-US" sz="1000" b="1" spc="-90" dirty="0">
                <a:solidFill>
                  <a:srgbClr val="124F5C"/>
                </a:solidFill>
                <a:latin typeface="Verdana" panose="020B0604030504040204"/>
                <a:cs typeface="Verdana" panose="020B0604030504040204"/>
                <a:sym typeface="+mn-ea"/>
              </a:rPr>
              <a:t>1. </a:t>
            </a:r>
            <a:r>
              <a:rPr sz="1000" b="1" spc="-90" dirty="0">
                <a:solidFill>
                  <a:srgbClr val="124F5C"/>
                </a:solidFill>
                <a:latin typeface="Verdana" panose="020B0604030504040204"/>
                <a:cs typeface="Verdana" panose="020B0604030504040204"/>
                <a:sym typeface="+mn-ea"/>
              </a:rPr>
              <a:t>This dataset consists of tv shows and movies available on Netﬂix as of 2019. </a:t>
            </a:r>
            <a:endParaRPr sz="1000" b="1" spc="-90" dirty="0">
              <a:solidFill>
                <a:srgbClr val="124F5C"/>
              </a:solidFill>
              <a:latin typeface="Verdana" panose="020B0604030504040204"/>
              <a:cs typeface="Verdana" panose="020B0604030504040204"/>
              <a:sym typeface="+mn-ea"/>
            </a:endParaRPr>
          </a:p>
          <a:p>
            <a:pPr marL="1905" indent="10795" algn="just" defTabSz="457200">
              <a:lnSpc>
                <a:spcPct val="115000"/>
              </a:lnSpc>
              <a:spcBef>
                <a:spcPts val="0"/>
              </a:spcBef>
              <a:buSzTx/>
              <a:buNone/>
              <a:tabLst>
                <a:tab pos="457200" algn="l"/>
                <a:tab pos="914400" algn="l"/>
                <a:tab pos="1371600" algn="l"/>
                <a:tab pos="1828800" algn="l"/>
                <a:tab pos="2286000" algn="l"/>
                <a:tab pos="2743200" algn="l"/>
                <a:tab pos="3200400" algn="l"/>
                <a:tab pos="3657600" algn="l"/>
                <a:tab pos="4114800" algn="l"/>
                <a:tab pos="4572000" algn="l"/>
              </a:tabLst>
            </a:pPr>
            <a:endParaRPr sz="1000" b="1" spc="-90" dirty="0">
              <a:solidFill>
                <a:srgbClr val="124F5C"/>
              </a:solidFill>
              <a:latin typeface="Verdana" panose="020B0604030504040204"/>
              <a:cs typeface="Verdana" panose="020B0604030504040204"/>
              <a:sym typeface="+mn-ea"/>
            </a:endParaRPr>
          </a:p>
          <a:p>
            <a:pPr marL="1905" indent="10795" algn="just" defTabSz="457200">
              <a:lnSpc>
                <a:spcPct val="115000"/>
              </a:lnSpc>
              <a:spcBef>
                <a:spcPts val="0"/>
              </a:spcBef>
              <a:buSzTx/>
              <a:buNone/>
              <a:tabLst>
                <a:tab pos="457200" algn="l"/>
                <a:tab pos="914400" algn="l"/>
                <a:tab pos="1371600" algn="l"/>
                <a:tab pos="1828800" algn="l"/>
                <a:tab pos="2286000" algn="l"/>
                <a:tab pos="2743200" algn="l"/>
                <a:tab pos="3200400" algn="l"/>
                <a:tab pos="3657600" algn="l"/>
                <a:tab pos="4114800" algn="l"/>
                <a:tab pos="4572000" algn="l"/>
              </a:tabLst>
            </a:pPr>
            <a:r>
              <a:rPr lang="en-US" sz="1000" b="1" spc="-90" dirty="0">
                <a:solidFill>
                  <a:srgbClr val="124F5C"/>
                </a:solidFill>
                <a:latin typeface="Verdana" panose="020B0604030504040204"/>
                <a:cs typeface="Verdana" panose="020B0604030504040204"/>
                <a:sym typeface="+mn-ea"/>
              </a:rPr>
              <a:t>2. </a:t>
            </a:r>
            <a:r>
              <a:rPr sz="1000" b="1" spc="-90" dirty="0">
                <a:solidFill>
                  <a:srgbClr val="124F5C"/>
                </a:solidFill>
                <a:latin typeface="Verdana" panose="020B0604030504040204"/>
                <a:cs typeface="Verdana" panose="020B0604030504040204"/>
                <a:sym typeface="+mn-ea"/>
              </a:rPr>
              <a:t>The dataset is collected from Flixable which is a third-party Netﬂix search engine.</a:t>
            </a:r>
            <a:endParaRPr sz="1000" b="1" spc="-90" dirty="0">
              <a:solidFill>
                <a:srgbClr val="124F5C"/>
              </a:solidFill>
              <a:latin typeface="Verdana" panose="020B0604030504040204"/>
              <a:cs typeface="Verdana" panose="020B0604030504040204"/>
              <a:sym typeface="+mn-ea"/>
            </a:endParaRPr>
          </a:p>
          <a:p>
            <a:pPr marL="1905" indent="10795" algn="just" defTabSz="457200">
              <a:lnSpc>
                <a:spcPct val="115000"/>
              </a:lnSpc>
              <a:spcBef>
                <a:spcPts val="0"/>
              </a:spcBef>
              <a:buSzTx/>
              <a:buNone/>
              <a:tabLst>
                <a:tab pos="457200" algn="l"/>
                <a:tab pos="914400" algn="l"/>
                <a:tab pos="1371600" algn="l"/>
                <a:tab pos="1828800" algn="l"/>
                <a:tab pos="2286000" algn="l"/>
                <a:tab pos="2743200" algn="l"/>
                <a:tab pos="3200400" algn="l"/>
                <a:tab pos="3657600" algn="l"/>
                <a:tab pos="4114800" algn="l"/>
                <a:tab pos="4572000" algn="l"/>
              </a:tabLst>
            </a:pPr>
            <a:endParaRPr sz="1000" b="1" spc="-90" baseline="0" dirty="0">
              <a:solidFill>
                <a:srgbClr val="124F5C"/>
              </a:solidFill>
              <a:latin typeface="Verdana" panose="020B0604030504040204"/>
              <a:cs typeface="Verdana" panose="020B0604030504040204"/>
            </a:endParaRPr>
          </a:p>
          <a:p>
            <a:pPr marL="1905" indent="10795" algn="just" defTabSz="457200">
              <a:lnSpc>
                <a:spcPct val="115000"/>
              </a:lnSpc>
              <a:buSzTx/>
              <a:buNone/>
              <a:tabLst>
                <a:tab pos="457200" algn="l"/>
                <a:tab pos="914400" algn="l"/>
                <a:tab pos="1371600" algn="l"/>
                <a:tab pos="1828800" algn="l"/>
                <a:tab pos="2286000" algn="l"/>
                <a:tab pos="2743200" algn="l"/>
                <a:tab pos="3200400" algn="l"/>
                <a:tab pos="3657600" algn="l"/>
                <a:tab pos="4114800" algn="l"/>
                <a:tab pos="4572000" algn="l"/>
              </a:tabLst>
            </a:pPr>
            <a:r>
              <a:rPr lang="en-US" sz="1000" b="1" spc="-90" dirty="0">
                <a:solidFill>
                  <a:srgbClr val="124F5C"/>
                </a:solidFill>
                <a:latin typeface="Verdana" panose="020B0604030504040204"/>
                <a:cs typeface="Verdana" panose="020B0604030504040204"/>
                <a:sym typeface="+mn-ea"/>
              </a:rPr>
              <a:t>3. </a:t>
            </a:r>
            <a:r>
              <a:rPr sz="1000" b="1" spc="-90" dirty="0">
                <a:solidFill>
                  <a:srgbClr val="124F5C"/>
                </a:solidFill>
                <a:latin typeface="Verdana" panose="020B0604030504040204"/>
                <a:cs typeface="Verdana" panose="020B0604030504040204"/>
                <a:sym typeface="+mn-ea"/>
              </a:rPr>
              <a:t>In 2018, they released an interesting report which shows that the number of TV shows on Netﬂix has nearly tripled since 2010. </a:t>
            </a:r>
            <a:endParaRPr sz="1000" b="1" spc="-90" dirty="0">
              <a:solidFill>
                <a:srgbClr val="124F5C"/>
              </a:solidFill>
              <a:latin typeface="Verdana" panose="020B0604030504040204"/>
              <a:cs typeface="Verdana" panose="020B0604030504040204"/>
              <a:sym typeface="+mn-ea"/>
            </a:endParaRPr>
          </a:p>
          <a:p>
            <a:pPr marL="1905" indent="10795" algn="just" defTabSz="457200">
              <a:lnSpc>
                <a:spcPct val="115000"/>
              </a:lnSpc>
              <a:buSzTx/>
              <a:buNone/>
              <a:tabLst>
                <a:tab pos="457200" algn="l"/>
                <a:tab pos="914400" algn="l"/>
                <a:tab pos="1371600" algn="l"/>
                <a:tab pos="1828800" algn="l"/>
                <a:tab pos="2286000" algn="l"/>
                <a:tab pos="2743200" algn="l"/>
                <a:tab pos="3200400" algn="l"/>
                <a:tab pos="3657600" algn="l"/>
                <a:tab pos="4114800" algn="l"/>
                <a:tab pos="4572000" algn="l"/>
              </a:tabLst>
            </a:pPr>
            <a:endParaRPr sz="1000" b="1" spc="-90" dirty="0">
              <a:solidFill>
                <a:srgbClr val="124F5C"/>
              </a:solidFill>
              <a:latin typeface="Verdana" panose="020B0604030504040204"/>
              <a:cs typeface="Verdana" panose="020B0604030504040204"/>
              <a:sym typeface="+mn-ea"/>
            </a:endParaRPr>
          </a:p>
          <a:p>
            <a:pPr marL="1905" indent="10795" algn="just" defTabSz="457200">
              <a:lnSpc>
                <a:spcPct val="115000"/>
              </a:lnSpc>
              <a:buSzTx/>
              <a:buNone/>
              <a:tabLst>
                <a:tab pos="457200" algn="l"/>
                <a:tab pos="914400" algn="l"/>
                <a:tab pos="1371600" algn="l"/>
                <a:tab pos="1828800" algn="l"/>
                <a:tab pos="2286000" algn="l"/>
                <a:tab pos="2743200" algn="l"/>
                <a:tab pos="3200400" algn="l"/>
                <a:tab pos="3657600" algn="l"/>
                <a:tab pos="4114800" algn="l"/>
                <a:tab pos="4572000" algn="l"/>
              </a:tabLst>
            </a:pPr>
            <a:r>
              <a:rPr lang="en-US" sz="1000" b="1" spc="-90" dirty="0">
                <a:solidFill>
                  <a:srgbClr val="124F5C"/>
                </a:solidFill>
                <a:latin typeface="Verdana" panose="020B0604030504040204"/>
                <a:cs typeface="Verdana" panose="020B0604030504040204"/>
                <a:sym typeface="+mn-ea"/>
              </a:rPr>
              <a:t>4. </a:t>
            </a:r>
            <a:r>
              <a:rPr sz="1000" b="1" spc="-90" dirty="0">
                <a:solidFill>
                  <a:srgbClr val="124F5C"/>
                </a:solidFill>
                <a:latin typeface="Verdana" panose="020B0604030504040204"/>
                <a:cs typeface="Verdana" panose="020B0604030504040204"/>
                <a:sym typeface="+mn-ea"/>
              </a:rPr>
              <a:t>The streaming service’s number of movies has decreased by more than 2,000 titles since 2010, while its number of TV shows has nearly tripled. </a:t>
            </a:r>
            <a:endParaRPr sz="1000" b="1" spc="-90" dirty="0">
              <a:solidFill>
                <a:srgbClr val="124F5C"/>
              </a:solidFill>
              <a:latin typeface="Verdana" panose="020B0604030504040204"/>
              <a:cs typeface="Verdana" panose="020B0604030504040204"/>
              <a:sym typeface="+mn-ea"/>
            </a:endParaRPr>
          </a:p>
          <a:p>
            <a:pPr marL="1905" indent="10795" algn="just" defTabSz="457200">
              <a:lnSpc>
                <a:spcPct val="115000"/>
              </a:lnSpc>
              <a:buSzTx/>
              <a:buNone/>
              <a:tabLst>
                <a:tab pos="457200" algn="l"/>
                <a:tab pos="914400" algn="l"/>
                <a:tab pos="1371600" algn="l"/>
                <a:tab pos="1828800" algn="l"/>
                <a:tab pos="2286000" algn="l"/>
                <a:tab pos="2743200" algn="l"/>
                <a:tab pos="3200400" algn="l"/>
                <a:tab pos="3657600" algn="l"/>
                <a:tab pos="4114800" algn="l"/>
                <a:tab pos="4572000" algn="l"/>
              </a:tabLst>
            </a:pPr>
            <a:endParaRPr sz="1000" b="1" spc="-90" dirty="0">
              <a:solidFill>
                <a:srgbClr val="124F5C"/>
              </a:solidFill>
              <a:latin typeface="Verdana" panose="020B0604030504040204"/>
              <a:cs typeface="Verdana" panose="020B0604030504040204"/>
              <a:sym typeface="+mn-ea"/>
            </a:endParaRPr>
          </a:p>
          <a:p>
            <a:pPr marL="1905" indent="10795" algn="just" defTabSz="457200">
              <a:lnSpc>
                <a:spcPct val="115000"/>
              </a:lnSpc>
              <a:buSzTx/>
              <a:buNone/>
              <a:tabLst>
                <a:tab pos="457200" algn="l"/>
                <a:tab pos="914400" algn="l"/>
                <a:tab pos="1371600" algn="l"/>
                <a:tab pos="1828800" algn="l"/>
                <a:tab pos="2286000" algn="l"/>
                <a:tab pos="2743200" algn="l"/>
                <a:tab pos="3200400" algn="l"/>
                <a:tab pos="3657600" algn="l"/>
                <a:tab pos="4114800" algn="l"/>
                <a:tab pos="4572000" algn="l"/>
              </a:tabLst>
            </a:pPr>
            <a:r>
              <a:rPr lang="en-US" sz="1000" b="1" spc="-90" dirty="0">
                <a:solidFill>
                  <a:srgbClr val="124F5C"/>
                </a:solidFill>
                <a:latin typeface="Verdana" panose="020B0604030504040204"/>
                <a:cs typeface="Verdana" panose="020B0604030504040204"/>
                <a:sym typeface="+mn-ea"/>
              </a:rPr>
              <a:t>5. </a:t>
            </a:r>
            <a:r>
              <a:rPr sz="1000" b="1" spc="-90" dirty="0">
                <a:solidFill>
                  <a:srgbClr val="124F5C"/>
                </a:solidFill>
                <a:latin typeface="Verdana" panose="020B0604030504040204"/>
                <a:cs typeface="Verdana" panose="020B0604030504040204"/>
                <a:sym typeface="+mn-ea"/>
              </a:rPr>
              <a:t>It will be interesting to explore what all other insights can be obtained from the same dataset.</a:t>
            </a:r>
            <a:endParaRPr sz="1000" b="1" spc="-90" dirty="0">
              <a:solidFill>
                <a:srgbClr val="124F5C"/>
              </a:solidFill>
              <a:latin typeface="Verdana" panose="020B0604030504040204"/>
              <a:cs typeface="Verdana" panose="020B0604030504040204"/>
              <a:sym typeface="+mn-ea"/>
            </a:endParaRPr>
          </a:p>
          <a:p>
            <a:pPr marL="1905" indent="10795" algn="just" defTabSz="457200">
              <a:lnSpc>
                <a:spcPct val="115000"/>
              </a:lnSpc>
              <a:buSzTx/>
              <a:buNone/>
              <a:tabLst>
                <a:tab pos="457200" algn="l"/>
                <a:tab pos="914400" algn="l"/>
                <a:tab pos="1371600" algn="l"/>
                <a:tab pos="1828800" algn="l"/>
                <a:tab pos="2286000" algn="l"/>
                <a:tab pos="2743200" algn="l"/>
                <a:tab pos="3200400" algn="l"/>
                <a:tab pos="3657600" algn="l"/>
                <a:tab pos="4114800" algn="l"/>
                <a:tab pos="4572000" algn="l"/>
              </a:tabLst>
            </a:pPr>
            <a:endParaRPr sz="1000" b="1" spc="-90" dirty="0">
              <a:solidFill>
                <a:srgbClr val="124F5C"/>
              </a:solidFill>
              <a:latin typeface="Verdana" panose="020B0604030504040204"/>
              <a:cs typeface="Verdana" panose="020B0604030504040204"/>
              <a:sym typeface="+mn-ea"/>
            </a:endParaRPr>
          </a:p>
          <a:p>
            <a:pPr marL="1905" indent="10795" algn="just" defTabSz="457200">
              <a:lnSpc>
                <a:spcPct val="115000"/>
              </a:lnSpc>
              <a:buNone/>
              <a:tabLst>
                <a:tab pos="457200" algn="l"/>
                <a:tab pos="914400" algn="l"/>
                <a:tab pos="1371600" algn="l"/>
                <a:tab pos="1828800" algn="l"/>
                <a:tab pos="2286000" algn="l"/>
                <a:tab pos="2743200" algn="l"/>
                <a:tab pos="3200400" algn="l"/>
                <a:tab pos="3657600" algn="l"/>
                <a:tab pos="4114800" algn="l"/>
                <a:tab pos="4572000" algn="l"/>
              </a:tabLst>
            </a:pPr>
            <a:r>
              <a:rPr lang="en-US" sz="1000" b="1" spc="-90" dirty="0">
                <a:solidFill>
                  <a:srgbClr val="124F5C"/>
                </a:solidFill>
                <a:latin typeface="Verdana" panose="020B0604030504040204"/>
                <a:cs typeface="Verdana" panose="020B0604030504040204"/>
              </a:rPr>
              <a:t>6. </a:t>
            </a:r>
            <a:r>
              <a:rPr sz="1000" b="1" spc="-90" dirty="0">
                <a:solidFill>
                  <a:srgbClr val="124F5C"/>
                </a:solidFill>
                <a:latin typeface="Verdana" panose="020B0604030504040204"/>
                <a:cs typeface="Verdana" panose="020B0604030504040204"/>
              </a:rPr>
              <a:t>Integrating this dataset with other external datasets such as IMDB ratings, rotten tomatoes can also provide many interesting findings.</a:t>
            </a:r>
            <a:endParaRPr sz="1000" b="1" spc="-90" dirty="0">
              <a:solidFill>
                <a:srgbClr val="124F5C"/>
              </a:solidFill>
              <a:latin typeface="Verdana" panose="020B0604030504040204"/>
              <a:cs typeface="Verdana" panose="020B0604030504040204"/>
            </a:endParaRPr>
          </a:p>
        </p:txBody>
      </p:sp>
      <p:sp>
        <p:nvSpPr>
          <p:cNvPr id="8" name="Right Arrow 7"/>
          <p:cNvSpPr/>
          <p:nvPr/>
        </p:nvSpPr>
        <p:spPr>
          <a:xfrm>
            <a:off x="3773805" y="2901315"/>
            <a:ext cx="589915" cy="3060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pic>
        <p:nvPicPr>
          <p:cNvPr id="6" name="Picture 5"/>
          <p:cNvPicPr>
            <a:picLocks noChangeAspect="1"/>
          </p:cNvPicPr>
          <p:nvPr/>
        </p:nvPicPr>
        <p:blipFill>
          <a:blip r:embed="rId1"/>
          <a:stretch>
            <a:fillRect/>
          </a:stretch>
        </p:blipFill>
        <p:spPr>
          <a:xfrm>
            <a:off x="4489450" y="1988820"/>
            <a:ext cx="4468495" cy="2995930"/>
          </a:xfrm>
          <a:prstGeom prst="rect">
            <a:avLst/>
          </a:prstGeom>
        </p:spPr>
      </p:pic>
      <p:pic>
        <p:nvPicPr>
          <p:cNvPr id="11" name="Picture 10"/>
          <p:cNvPicPr>
            <a:picLocks noChangeAspect="1"/>
          </p:cNvPicPr>
          <p:nvPr/>
        </p:nvPicPr>
        <p:blipFill>
          <a:blip r:embed="rId2"/>
          <a:stretch>
            <a:fillRect/>
          </a:stretch>
        </p:blipFill>
        <p:spPr>
          <a:xfrm>
            <a:off x="4489450" y="1722120"/>
            <a:ext cx="4469765" cy="266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5000" fill="hold">
                                          <p:stCondLst>
                                            <p:cond delay="0"/>
                                          </p:stCondLst>
                                        </p:cTn>
                                        <p:tgtEl>
                                          <p:spTgt spid="11"/>
                                        </p:tgtEl>
                                        <p:attrNameLst>
                                          <p:attrName>style.visibility</p:attrName>
                                        </p:attrNameLst>
                                      </p:cBhvr>
                                      <p:to>
                                        <p:strVal val="visible"/>
                                      </p:to>
                                    </p:set>
                                    <p:anim calcmode="lin" valueType="num">
                                      <p:cBhvr additive="base">
                                        <p:cTn id="7" dur="5000" fill="hold"/>
                                        <p:tgtEl>
                                          <p:spTgt spid="11"/>
                                        </p:tgtEl>
                                        <p:attrNameLst>
                                          <p:attrName>ppt_x</p:attrName>
                                        </p:attrNameLst>
                                      </p:cBhvr>
                                      <p:tavLst>
                                        <p:tav tm="0">
                                          <p:val>
                                            <p:strVal val="#ppt_x"/>
                                          </p:val>
                                        </p:tav>
                                        <p:tav tm="100000">
                                          <p:val>
                                            <p:strVal val="#ppt_x"/>
                                          </p:val>
                                        </p:tav>
                                      </p:tavLst>
                                    </p:anim>
                                    <p:anim calcmode="lin" valueType="num">
                                      <p:cBhvr additive="base">
                                        <p:cTn id="8" dur="5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b="1" spc="-5" dirty="0">
                <a:solidFill>
                  <a:schemeClr val="accent2"/>
                </a:solidFill>
                <a:sym typeface="+mn-ea"/>
              </a:rPr>
              <a:t>Conclusion</a:t>
            </a:r>
            <a:r>
              <a:rPr lang="en-US" b="1" spc="-5" dirty="0">
                <a:solidFill>
                  <a:srgbClr val="FF4646"/>
                </a:solidFill>
                <a:sym typeface="+mn-ea"/>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985" y="1152525"/>
            <a:ext cx="9145270" cy="3990975"/>
          </a:xfrm>
        </p:spPr>
        <p:txBody>
          <a:bodyPr/>
          <a:p>
            <a:r>
              <a:rPr lang="en-US" sz="1100" b="1">
                <a:solidFill>
                  <a:schemeClr val="accent2"/>
                </a:solidFill>
              </a:rPr>
              <a:t>1. Director and cast contains an astronomically immense number of null values so we have dropped these 2 columns .</a:t>
            </a:r>
            <a:endParaRPr lang="en-US" sz="1100" b="1">
              <a:solidFill>
                <a:schemeClr val="accent2"/>
              </a:solidFill>
            </a:endParaRPr>
          </a:p>
          <a:p>
            <a:r>
              <a:rPr lang="en-US" sz="1100" b="1">
                <a:solidFill>
                  <a:schemeClr val="accent2"/>
                </a:solidFill>
              </a:rPr>
              <a:t>2. In this dataset there are two types of contents where 30.86% includes tv shows and the remaining 69.14% carries movies.</a:t>
            </a:r>
            <a:endParaRPr lang="en-US" sz="1100" b="1">
              <a:solidFill>
                <a:schemeClr val="accent2"/>
              </a:solidFill>
            </a:endParaRPr>
          </a:p>
          <a:p>
            <a:r>
              <a:rPr lang="en-US" sz="1100" b="1">
                <a:solidFill>
                  <a:schemeClr val="accent2"/>
                </a:solidFill>
              </a:rPr>
              <a:t>3. From the dataset insights we can conclude that the most number of tv shows relinquished in 2017 and for movies it is 2020.</a:t>
            </a:r>
            <a:endParaRPr lang="en-US" sz="1100" b="1">
              <a:solidFill>
                <a:schemeClr val="accent2"/>
              </a:solidFill>
            </a:endParaRPr>
          </a:p>
          <a:p>
            <a:r>
              <a:rPr lang="en-US" sz="1100" b="1">
                <a:solidFill>
                  <a:schemeClr val="accent2"/>
                </a:solidFill>
              </a:rPr>
              <a:t>4. The months of October, November, December and January had the largest number of films and Tv-shows released. </a:t>
            </a:r>
            <a:endParaRPr lang="en-US" sz="1100" b="1">
              <a:solidFill>
                <a:schemeClr val="accent2"/>
              </a:solidFill>
            </a:endParaRPr>
          </a:p>
          <a:p>
            <a:r>
              <a:rPr lang="en-US" sz="1100" b="1">
                <a:solidFill>
                  <a:schemeClr val="accent2"/>
                </a:solidFill>
              </a:rPr>
              <a:t>5. USA, India, the United Kingdom, Canada, and Egypt are the top five producer countries. </a:t>
            </a:r>
            <a:endParaRPr lang="en-US" sz="1100" b="1">
              <a:solidFill>
                <a:schemeClr val="accent2"/>
              </a:solidFill>
            </a:endParaRPr>
          </a:p>
          <a:p>
            <a:r>
              <a:rPr lang="en-US" sz="1100" b="1">
                <a:solidFill>
                  <a:schemeClr val="accent2"/>
                </a:solidFill>
              </a:rPr>
              <a:t>6. For the clustering algorithm, we utilized type, director, nation, released year, genre, and year. LDA and LSA has sorted much more similar titles in a group of genre.</a:t>
            </a:r>
            <a:endParaRPr lang="en-US" sz="1100" b="1">
              <a:solidFill>
                <a:schemeClr val="accent2"/>
              </a:solidFill>
            </a:endParaRPr>
          </a:p>
          <a:p>
            <a:r>
              <a:rPr lang="en-US" sz="1100" b="1">
                <a:solidFill>
                  <a:schemeClr val="accent2"/>
                </a:solidFill>
              </a:rPr>
              <a:t>7. In text analysis (NLP) we used stop words, abstracted punctuations , stemming &amp; TF-IDF vectorizer and other functions of NLP.</a:t>
            </a:r>
            <a:endParaRPr lang="en-US" sz="1100" b="1">
              <a:solidFill>
                <a:schemeClr val="accent2"/>
              </a:solidFill>
            </a:endParaRPr>
          </a:p>
          <a:p>
            <a:r>
              <a:rPr lang="en-US" sz="1100" b="1">
                <a:solidFill>
                  <a:schemeClr val="accent2"/>
                </a:solidFill>
              </a:rPr>
              <a:t>8. We have applied different clustering models like K-means, hierarchical, agglomerative clustering and we got the best cluster arrangements.</a:t>
            </a:r>
            <a:endParaRPr lang="en-US" sz="1100" b="1">
              <a:solidFill>
                <a:schemeClr val="accent2"/>
              </a:solidFill>
            </a:endParaRPr>
          </a:p>
          <a:p>
            <a:r>
              <a:rPr lang="en-US" sz="1100" b="1">
                <a:solidFill>
                  <a:schemeClr val="accent2"/>
                </a:solidFill>
              </a:rPr>
              <a:t>9. We have cut vertical lines with a horizontal line to obtain the number of clusters in Agglomerative Clustering. There  were four clusters, with an average silhouette score of 0.17296314851287742.</a:t>
            </a:r>
            <a:endParaRPr lang="en-US" sz="1100" b="1">
              <a:solidFill>
                <a:schemeClr val="accent2"/>
              </a:solidFill>
            </a:endParaRPr>
          </a:p>
          <a:p>
            <a:r>
              <a:rPr lang="en-US" sz="1100" b="1">
                <a:solidFill>
                  <a:schemeClr val="accent2"/>
                </a:solidFill>
              </a:rPr>
              <a:t>10. The final model we used was k-means clustering, which consisted of 2,3,4,5,6 clusters. 4 numbers of  clusters gives us good fitting. After applying K - means optimal value of number of clusters is 5.</a:t>
            </a:r>
            <a:endParaRPr lang="en-US" sz="1100" b="1">
              <a:solidFill>
                <a:schemeClr val="accent2"/>
              </a:solidFill>
            </a:endParaRPr>
          </a:p>
          <a:p>
            <a:r>
              <a:rPr lang="en-US" sz="1100" b="1">
                <a:solidFill>
                  <a:schemeClr val="accent2"/>
                </a:solidFill>
              </a:rPr>
              <a:t>11. Silhouette score for a set of sample data points is used to measure how  dense and well-separated the clusters are.</a:t>
            </a:r>
            <a:endParaRPr lang="en-US" sz="1100" b="1">
              <a:solidFill>
                <a:schemeClr val="accent2"/>
              </a:solidFill>
            </a:endParaRPr>
          </a:p>
          <a:p>
            <a:r>
              <a:rPr lang="en-US" sz="1100" b="1">
                <a:solidFill>
                  <a:schemeClr val="accent2"/>
                </a:solidFill>
              </a:rPr>
              <a:t>12. We have reached to a conclusion from our analysis that the content integrated over years that Netﬂix is focusing on movies and TV shows (from 2016 data we get acquainted with that, movies are incremented by 80% and tv shows are incremented by 73%).</a:t>
            </a:r>
            <a:endParaRPr lang="en-US" sz="1100" b="1">
              <a:solidFill>
                <a:schemeClr val="accent2"/>
              </a:solidFill>
            </a:endParaRPr>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635" y="0"/>
            <a:ext cx="9144635"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a:solidFill>
                  <a:schemeClr val="bg2"/>
                </a:solidFill>
                <a:sym typeface="+mn-ea"/>
              </a:rPr>
              <a:t> </a:t>
            </a:r>
            <a:r>
              <a:rPr lang="en-US" altLang="en-IN">
                <a:solidFill>
                  <a:schemeClr val="bg2"/>
                </a:solidFill>
                <a:sym typeface="+mn-ea"/>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IN" altLang="en-US" b="1">
                <a:solidFill>
                  <a:schemeClr val="accent2"/>
                </a:solidFill>
                <a:sym typeface="+mn-ea"/>
              </a:rPr>
              <a:t>Work</a:t>
            </a:r>
            <a:r>
              <a:rPr lang="en-US" altLang="en-IN" b="1">
                <a:solidFill>
                  <a:schemeClr val="accent2"/>
                </a:solidFill>
                <a:sym typeface="+mn-ea"/>
              </a:rPr>
              <a:t>f</a:t>
            </a:r>
            <a:r>
              <a:rPr lang="en-IN" altLang="en-US" b="1">
                <a:solidFill>
                  <a:schemeClr val="accent2"/>
                </a:solidFill>
                <a:sym typeface="+mn-ea"/>
              </a:rPr>
              <a:t>low </a:t>
            </a:r>
            <a:r>
              <a:rPr lang="en-US" altLang="en-IN" b="1">
                <a:solidFill>
                  <a:schemeClr val="accent2"/>
                </a:solidFill>
                <a:sym typeface="+mn-ea"/>
              </a:rPr>
              <a:t>S</a:t>
            </a:r>
            <a:r>
              <a:rPr lang="en-IN" altLang="en-US" b="1">
                <a:solidFill>
                  <a:schemeClr val="accent2"/>
                </a:solidFill>
                <a:sym typeface="+mn-ea"/>
              </a:rPr>
              <a:t>egregation</a:t>
            </a:r>
            <a:r>
              <a:rPr lang="en-US" altLang="en-IN" b="1">
                <a:solidFill>
                  <a:schemeClr val="accent2"/>
                </a:solidFill>
                <a:sym typeface="+mn-ea"/>
              </a:rPr>
              <a:t> </a:t>
            </a:r>
            <a:r>
              <a:rPr lang="en-IN" altLang="en-US">
                <a:solidFill>
                  <a:schemeClr val="accent2"/>
                </a:solidFill>
                <a:sym typeface="Wingdings" panose="05000000000000000000" charset="0"/>
              </a:rPr>
              <a:t></a:t>
            </a:r>
            <a:br>
              <a:rPr lang="en-US" altLang="en-IN" b="1">
                <a:solidFill>
                  <a:schemeClr val="accent2"/>
                </a:solidFill>
              </a:rPr>
            </a:br>
            <a:endParaRPr lang="en-US"/>
          </a:p>
        </p:txBody>
      </p:sp>
      <p:sp>
        <p:nvSpPr>
          <p:cNvPr id="3" name="Text Placeholder 2"/>
          <p:cNvSpPr/>
          <p:nvPr>
            <p:ph type="body" idx="1"/>
          </p:nvPr>
        </p:nvSpPr>
        <p:spPr>
          <a:xfrm>
            <a:off x="-635" y="1152525"/>
            <a:ext cx="914527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Flowchart: Multidocument 3"/>
          <p:cNvSpPr/>
          <p:nvPr/>
        </p:nvSpPr>
        <p:spPr>
          <a:xfrm>
            <a:off x="296545" y="1409065"/>
            <a:ext cx="2409825" cy="12223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8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rPr>
              <a:t>Data Description</a:t>
            </a:r>
            <a:endParaRPr lang="en-US" sz="18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sp>
        <p:nvSpPr>
          <p:cNvPr id="6" name="Flowchart: Multidocument 5"/>
          <p:cNvSpPr/>
          <p:nvPr/>
        </p:nvSpPr>
        <p:spPr>
          <a:xfrm>
            <a:off x="6311265" y="3394710"/>
            <a:ext cx="2409825" cy="12223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8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rPr>
              <a:t>Exploratory Data Analysis (EDA)</a:t>
            </a:r>
            <a:endParaRPr lang="en-US" b="1">
              <a:solidFill>
                <a:schemeClr val="accent2"/>
              </a:solidFill>
            </a:endParaRPr>
          </a:p>
        </p:txBody>
      </p:sp>
      <p:sp>
        <p:nvSpPr>
          <p:cNvPr id="7" name="Flowchart: Multidocument 6"/>
          <p:cNvSpPr/>
          <p:nvPr/>
        </p:nvSpPr>
        <p:spPr>
          <a:xfrm>
            <a:off x="3339465" y="3394710"/>
            <a:ext cx="2409825" cy="12223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8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rPr>
              <a:t>Model Building</a:t>
            </a:r>
            <a:endParaRPr lang="en-US" b="1">
              <a:solidFill>
                <a:schemeClr val="accent2"/>
              </a:solidFill>
            </a:endParaRPr>
          </a:p>
        </p:txBody>
      </p:sp>
      <p:sp>
        <p:nvSpPr>
          <p:cNvPr id="8" name="Flowchart: Multidocument 7"/>
          <p:cNvSpPr/>
          <p:nvPr/>
        </p:nvSpPr>
        <p:spPr>
          <a:xfrm>
            <a:off x="311150" y="3394710"/>
            <a:ext cx="2409825" cy="12223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8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rPr>
              <a:t>Conclusion</a:t>
            </a:r>
            <a:endParaRPr lang="en-US" b="1">
              <a:solidFill>
                <a:schemeClr val="accent2"/>
              </a:solidFill>
            </a:endParaRPr>
          </a:p>
        </p:txBody>
      </p:sp>
      <p:sp>
        <p:nvSpPr>
          <p:cNvPr id="9" name="Flowchart: Multidocument 8"/>
          <p:cNvSpPr/>
          <p:nvPr/>
        </p:nvSpPr>
        <p:spPr>
          <a:xfrm>
            <a:off x="6311265" y="1409065"/>
            <a:ext cx="2409825" cy="12223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8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rPr>
              <a:t>Feature Engineering</a:t>
            </a:r>
            <a:endParaRPr lang="en-US" b="1">
              <a:solidFill>
                <a:schemeClr val="accent2"/>
              </a:solidFill>
            </a:endParaRPr>
          </a:p>
        </p:txBody>
      </p:sp>
      <p:sp>
        <p:nvSpPr>
          <p:cNvPr id="10" name="Flowchart: Multidocument 9"/>
          <p:cNvSpPr/>
          <p:nvPr/>
        </p:nvSpPr>
        <p:spPr>
          <a:xfrm>
            <a:off x="3367405" y="1409065"/>
            <a:ext cx="2409825" cy="12223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8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rPr>
              <a:t> Data Wrangling &amp; Data Cleaning</a:t>
            </a:r>
            <a:endParaRPr lang="en-US" b="1">
              <a:solidFill>
                <a:schemeClr val="accent2"/>
              </a:solidFill>
            </a:endParaRPr>
          </a:p>
        </p:txBody>
      </p:sp>
      <p:sp>
        <p:nvSpPr>
          <p:cNvPr id="11" name="Right Arrow 10"/>
          <p:cNvSpPr/>
          <p:nvPr/>
        </p:nvSpPr>
        <p:spPr>
          <a:xfrm>
            <a:off x="2867660" y="2041525"/>
            <a:ext cx="338455" cy="755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2" name="Right Arrow 11"/>
          <p:cNvSpPr/>
          <p:nvPr/>
        </p:nvSpPr>
        <p:spPr>
          <a:xfrm>
            <a:off x="5875020" y="2041525"/>
            <a:ext cx="338455" cy="755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3" name="Down Arrow 12"/>
          <p:cNvSpPr/>
          <p:nvPr/>
        </p:nvSpPr>
        <p:spPr>
          <a:xfrm>
            <a:off x="7322820" y="2806065"/>
            <a:ext cx="76200" cy="31623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4" name="Left Arrow 13"/>
          <p:cNvSpPr/>
          <p:nvPr/>
        </p:nvSpPr>
        <p:spPr>
          <a:xfrm>
            <a:off x="5869940" y="3968115"/>
            <a:ext cx="349250" cy="7556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5" name="Left Arrow 14"/>
          <p:cNvSpPr/>
          <p:nvPr/>
        </p:nvSpPr>
        <p:spPr>
          <a:xfrm>
            <a:off x="2869565" y="3968115"/>
            <a:ext cx="349250" cy="7556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Data Description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4635" cy="3990975"/>
          </a:xfrm>
        </p:spPr>
        <p:txBody>
          <a:bodyPr/>
          <a:p>
            <a:pPr marL="114300" indent="0">
              <a:buNone/>
            </a:pPr>
            <a:r>
              <a:rPr b="1" spc="-5" dirty="0">
                <a:solidFill>
                  <a:schemeClr val="accent2"/>
                </a:solidFill>
                <a:sym typeface="+mn-ea"/>
              </a:rPr>
              <a:t>Total </a:t>
            </a:r>
            <a:r>
              <a:rPr b="1" dirty="0">
                <a:solidFill>
                  <a:schemeClr val="accent2"/>
                </a:solidFill>
                <a:sym typeface="+mn-ea"/>
              </a:rPr>
              <a:t>Rows=</a:t>
            </a:r>
            <a:r>
              <a:rPr b="1" spc="-125" dirty="0">
                <a:solidFill>
                  <a:schemeClr val="accent2"/>
                </a:solidFill>
                <a:sym typeface="+mn-ea"/>
              </a:rPr>
              <a:t> </a:t>
            </a:r>
            <a:r>
              <a:rPr lang="en-US" b="1" spc="-5" dirty="0">
                <a:solidFill>
                  <a:schemeClr val="accent2"/>
                </a:solidFill>
                <a:sym typeface="+mn-ea"/>
              </a:rPr>
              <a:t>7787</a:t>
            </a:r>
            <a:r>
              <a:rPr b="1" dirty="0">
                <a:solidFill>
                  <a:schemeClr val="accent2"/>
                </a:solidFill>
                <a:sym typeface="+mn-ea"/>
              </a:rPr>
              <a:t> </a:t>
            </a:r>
            <a:r>
              <a:rPr lang="en-US" b="1" dirty="0">
                <a:solidFill>
                  <a:schemeClr val="accent2"/>
                </a:solidFill>
                <a:sym typeface="+mn-ea"/>
              </a:rPr>
              <a:t>&amp; T</a:t>
            </a:r>
            <a:r>
              <a:rPr b="1" spc="-5" dirty="0">
                <a:solidFill>
                  <a:schemeClr val="accent2"/>
                </a:solidFill>
                <a:sym typeface="+mn-ea"/>
              </a:rPr>
              <a:t>otal</a:t>
            </a:r>
            <a:r>
              <a:rPr b="1" spc="-35" dirty="0">
                <a:solidFill>
                  <a:schemeClr val="accent2"/>
                </a:solidFill>
                <a:sym typeface="+mn-ea"/>
              </a:rPr>
              <a:t> </a:t>
            </a:r>
            <a:r>
              <a:rPr lang="en-US" b="1" spc="-35" dirty="0">
                <a:solidFill>
                  <a:schemeClr val="accent2"/>
                </a:solidFill>
                <a:sym typeface="+mn-ea"/>
              </a:rPr>
              <a:t>F</a:t>
            </a:r>
            <a:r>
              <a:rPr b="1" spc="-5" dirty="0">
                <a:solidFill>
                  <a:schemeClr val="accent2"/>
                </a:solidFill>
                <a:sym typeface="+mn-ea"/>
              </a:rPr>
              <a:t>eatures=</a:t>
            </a:r>
            <a:r>
              <a:rPr lang="en-US" b="1" spc="-5" dirty="0">
                <a:solidFill>
                  <a:schemeClr val="accent2"/>
                </a:solidFill>
                <a:sym typeface="+mn-ea"/>
              </a:rPr>
              <a:t> 12</a:t>
            </a:r>
            <a:endParaRPr>
              <a:solidFill>
                <a:schemeClr val="accent2"/>
              </a:solidFill>
              <a:latin typeface="Arial" panose="020B0604020202020204"/>
              <a:cs typeface="Arial" panose="020B0604020202020204"/>
            </a:endParaRPr>
          </a:p>
          <a:p>
            <a:pPr marL="12700" indent="0" algn="just" defTabSz="457200">
              <a:lnSpc>
                <a:spcPct val="100000"/>
              </a:lnSpc>
              <a:spcBef>
                <a:spcPts val="525"/>
              </a:spcBef>
              <a:buClr>
                <a:srgbClr val="731B47"/>
              </a:buClr>
              <a:buSzPct val="105000"/>
              <a:buNone/>
              <a:tabLst>
                <a:tab pos="409575" algn="l"/>
                <a:tab pos="409575" algn="l"/>
                <a:tab pos="457200" algn="l"/>
                <a:tab pos="914400" algn="l"/>
                <a:tab pos="1371600" algn="l"/>
                <a:tab pos="1828800" algn="l"/>
                <a:tab pos="2286000" algn="l"/>
                <a:tab pos="2743200" algn="l"/>
                <a:tab pos="3200400" algn="l"/>
                <a:tab pos="3657600" algn="l"/>
                <a:tab pos="4114800" algn="l"/>
                <a:tab pos="4572000" algn="l"/>
                <a:tab pos="5029200" algn="l"/>
              </a:tabLst>
            </a:pPr>
            <a:r>
              <a:rPr lang="en-US" altLang="x-none" sz="1600" b="1" dirty="0" err="1">
                <a:solidFill>
                  <a:schemeClr val="accent2"/>
                </a:solidFill>
                <a:latin typeface="Book Antiqua" panose="02040602050305030304" charset="0"/>
                <a:sym typeface="+mn-ea"/>
              </a:rPr>
              <a:t>   show_id : </a:t>
            </a:r>
            <a:r>
              <a:rPr lang="en-US" altLang="x-none" sz="1000" dirty="0" err="1">
                <a:solidFill>
                  <a:srgbClr val="134F5C"/>
                </a:solidFill>
                <a:effectLst>
                  <a:outerShdw blurRad="50800" dist="38100" dir="8100000" algn="tr" rotWithShape="0">
                    <a:prstClr val="black">
                      <a:alpha val="40000"/>
                    </a:prstClr>
                  </a:outerShdw>
                </a:effectLst>
                <a:latin typeface="Tahoma" panose="020B0604030504040204" charset="0"/>
                <a:sym typeface="+mn-ea"/>
              </a:rPr>
              <a:t>Unique ID for every Movie / Tv Show</a:t>
            </a:r>
            <a:endParaRPr lang="en-US" altLang="x-none" sz="1600" baseline="0" dirty="0" err="1">
              <a:solidFill>
                <a:schemeClr val="accent2"/>
              </a:solidFill>
              <a:latin typeface="Arial" panose="020B0604020202020204" pitchFamily="34" charset="0"/>
            </a:endParaRPr>
          </a:p>
          <a:p>
            <a:pPr marL="12700" indent="0" algn="just" defTabSz="457200">
              <a:lnSpc>
                <a:spcPct val="100000"/>
              </a:lnSpc>
              <a:spcBef>
                <a:spcPts val="425"/>
              </a:spcBef>
              <a:buClr>
                <a:srgbClr val="731B47"/>
              </a:buClr>
              <a:buSzPct val="100000"/>
              <a:buNone/>
              <a:tabLst>
                <a:tab pos="409575" algn="l"/>
                <a:tab pos="409575" algn="l"/>
                <a:tab pos="457200" algn="l"/>
                <a:tab pos="914400" algn="l"/>
                <a:tab pos="1371600" algn="l"/>
                <a:tab pos="1828800" algn="l"/>
                <a:tab pos="2286000" algn="l"/>
                <a:tab pos="2743200" algn="l"/>
                <a:tab pos="3200400" algn="l"/>
                <a:tab pos="3657600" algn="l"/>
                <a:tab pos="4114800" algn="l"/>
                <a:tab pos="4572000" algn="l"/>
                <a:tab pos="5029200" algn="l"/>
              </a:tabLst>
            </a:pPr>
            <a:r>
              <a:rPr lang="en-US" altLang="x-none" sz="1600" b="1" dirty="0" err="1">
                <a:solidFill>
                  <a:schemeClr val="accent2"/>
                </a:solidFill>
                <a:latin typeface="Book Antiqua" panose="02040602050305030304" charset="0"/>
                <a:sym typeface="+mn-ea"/>
              </a:rPr>
              <a:t>   type : </a:t>
            </a:r>
            <a:r>
              <a:rPr lang="en-US" altLang="x-none" sz="1000" dirty="0" err="1">
                <a:solidFill>
                  <a:srgbClr val="134F5C"/>
                </a:solidFill>
                <a:effectLst>
                  <a:outerShdw blurRad="50800" dist="38100" dir="8100000" algn="tr" rotWithShape="0">
                    <a:prstClr val="black">
                      <a:alpha val="40000"/>
                    </a:prstClr>
                  </a:outerShdw>
                </a:effectLst>
                <a:latin typeface="Tahoma" panose="020B0604030504040204" charset="0"/>
                <a:sym typeface="+mn-ea"/>
              </a:rPr>
              <a:t>A Movie or TV Show</a:t>
            </a:r>
            <a:endParaRPr lang="en-US" altLang="x-none" sz="1000" baseline="0" dirty="0" err="1">
              <a:solidFill>
                <a:srgbClr val="134F5C"/>
              </a:solidFill>
              <a:effectLst>
                <a:outerShdw blurRad="50800" dist="38100" dir="8100000" algn="tr" rotWithShape="0">
                  <a:prstClr val="black">
                    <a:alpha val="40000"/>
                  </a:prstClr>
                </a:outerShdw>
              </a:effectLst>
              <a:latin typeface="Tahoma" panose="020B0604030504040204" charset="0"/>
            </a:endParaRPr>
          </a:p>
          <a:p>
            <a:pPr marL="12700" algn="just" defTabSz="457200">
              <a:lnSpc>
                <a:spcPct val="100000"/>
              </a:lnSpc>
              <a:spcBef>
                <a:spcPts val="425"/>
              </a:spcBef>
              <a:buClr>
                <a:srgbClr val="731B47"/>
              </a:buClr>
              <a:buSzTx/>
              <a:buNone/>
              <a:tabLst>
                <a:tab pos="409575" algn="l"/>
                <a:tab pos="409575" algn="l"/>
                <a:tab pos="457200" algn="l"/>
                <a:tab pos="914400" algn="l"/>
                <a:tab pos="1371600" algn="l"/>
                <a:tab pos="1828800" algn="l"/>
                <a:tab pos="2286000" algn="l"/>
                <a:tab pos="2743200" algn="l"/>
                <a:tab pos="3200400" algn="l"/>
                <a:tab pos="3657600" algn="l"/>
                <a:tab pos="4114800" algn="l"/>
                <a:tab pos="4572000" algn="l"/>
                <a:tab pos="5029200" algn="l"/>
              </a:tabLst>
            </a:pPr>
            <a:r>
              <a:rPr lang="en-US" altLang="x-none" sz="1600" b="1" dirty="0" err="1">
                <a:solidFill>
                  <a:schemeClr val="accent2"/>
                </a:solidFill>
                <a:latin typeface="Book Antiqua" panose="02040602050305030304" charset="0"/>
                <a:sym typeface="+mn-ea"/>
              </a:rPr>
              <a:t>   title : </a:t>
            </a:r>
            <a:r>
              <a:rPr lang="en-US" altLang="x-none" sz="1000" dirty="0" err="1">
                <a:solidFill>
                  <a:srgbClr val="134F5C"/>
                </a:solidFill>
                <a:effectLst>
                  <a:outerShdw blurRad="50800" dist="38100" dir="8100000" algn="tr" rotWithShape="0">
                    <a:prstClr val="black">
                      <a:alpha val="40000"/>
                    </a:prstClr>
                  </a:outerShdw>
                </a:effectLst>
                <a:latin typeface="Tahoma" panose="020B0604030504040204" charset="0"/>
                <a:sym typeface="+mn-ea"/>
              </a:rPr>
              <a:t>Title of the Movie / Tv Show</a:t>
            </a:r>
            <a:endParaRPr lang="en-US" altLang="x-none" sz="1000" baseline="0" dirty="0" err="1">
              <a:solidFill>
                <a:srgbClr val="134F5C"/>
              </a:solidFill>
              <a:effectLst>
                <a:outerShdw blurRad="50800" dist="38100" dir="8100000" algn="tr" rotWithShape="0">
                  <a:prstClr val="black">
                    <a:alpha val="40000"/>
                  </a:prstClr>
                </a:outerShdw>
              </a:effectLst>
              <a:latin typeface="Tahoma" panose="020B0604030504040204" charset="0"/>
            </a:endParaRPr>
          </a:p>
          <a:p>
            <a:pPr marL="12700" algn="just" defTabSz="457200">
              <a:lnSpc>
                <a:spcPct val="100000"/>
              </a:lnSpc>
              <a:spcBef>
                <a:spcPts val="425"/>
              </a:spcBef>
              <a:buClr>
                <a:srgbClr val="731B47"/>
              </a:buClr>
              <a:buNone/>
              <a:tabLst>
                <a:tab pos="409575" algn="l"/>
                <a:tab pos="409575" algn="l"/>
                <a:tab pos="457200" algn="l"/>
                <a:tab pos="914400" algn="l"/>
                <a:tab pos="1371600" algn="l"/>
                <a:tab pos="1828800" algn="l"/>
                <a:tab pos="2286000" algn="l"/>
                <a:tab pos="2743200" algn="l"/>
                <a:tab pos="3200400" algn="l"/>
                <a:tab pos="3657600" algn="l"/>
                <a:tab pos="4114800" algn="l"/>
                <a:tab pos="4572000" algn="l"/>
                <a:tab pos="5029200" algn="l"/>
              </a:tabLst>
            </a:pPr>
            <a:r>
              <a:rPr lang="en-US" altLang="x-none" sz="1600" b="1" dirty="0" err="1">
                <a:solidFill>
                  <a:schemeClr val="accent2"/>
                </a:solidFill>
                <a:latin typeface="Book Antiqua" panose="02040602050305030304" charset="0"/>
                <a:sym typeface="+mn-ea"/>
              </a:rPr>
              <a:t>   director : </a:t>
            </a:r>
            <a:r>
              <a:rPr lang="en-US" altLang="x-none" sz="1000" dirty="0" err="1">
                <a:solidFill>
                  <a:srgbClr val="134F5C"/>
                </a:solidFill>
                <a:effectLst>
                  <a:outerShdw blurRad="50800" dist="38100" dir="8100000" algn="tr" rotWithShape="0">
                    <a:prstClr val="black">
                      <a:alpha val="40000"/>
                    </a:prstClr>
                  </a:outerShdw>
                </a:effectLst>
                <a:latin typeface="Tahoma" panose="020B0604030504040204" charset="0"/>
                <a:sym typeface="+mn-ea"/>
              </a:rPr>
              <a:t>Director of the movie</a:t>
            </a:r>
            <a:endParaRPr lang="en-US" altLang="x-none" sz="1000" baseline="0" dirty="0" err="1">
              <a:solidFill>
                <a:srgbClr val="134F5C"/>
              </a:solidFill>
              <a:effectLst>
                <a:outerShdw blurRad="50800" dist="38100" dir="8100000" algn="tr" rotWithShape="0">
                  <a:prstClr val="black">
                    <a:alpha val="40000"/>
                  </a:prstClr>
                </a:outerShdw>
              </a:effectLst>
              <a:latin typeface="Tahoma" panose="020B0604030504040204" charset="0"/>
            </a:endParaRPr>
          </a:p>
          <a:p>
            <a:pPr marL="12700" algn="just" defTabSz="457200">
              <a:lnSpc>
                <a:spcPct val="100000"/>
              </a:lnSpc>
              <a:spcBef>
                <a:spcPts val="425"/>
              </a:spcBef>
              <a:buClr>
                <a:srgbClr val="731B47"/>
              </a:buClr>
              <a:buNone/>
              <a:tabLst>
                <a:tab pos="409575" algn="l"/>
                <a:tab pos="409575" algn="l"/>
                <a:tab pos="457200" algn="l"/>
                <a:tab pos="914400" algn="l"/>
                <a:tab pos="1371600" algn="l"/>
                <a:tab pos="1828800" algn="l"/>
                <a:tab pos="2286000" algn="l"/>
                <a:tab pos="2743200" algn="l"/>
                <a:tab pos="3200400" algn="l"/>
                <a:tab pos="3657600" algn="l"/>
                <a:tab pos="4114800" algn="l"/>
                <a:tab pos="4572000" algn="l"/>
                <a:tab pos="5029200" algn="l"/>
              </a:tabLst>
            </a:pPr>
            <a:r>
              <a:rPr lang="en-US" altLang="x-none" sz="1600" b="1" dirty="0" err="1">
                <a:solidFill>
                  <a:schemeClr val="accent2"/>
                </a:solidFill>
                <a:latin typeface="Book Antiqua" panose="02040602050305030304" charset="0"/>
                <a:sym typeface="+mn-ea"/>
              </a:rPr>
              <a:t>   cast : </a:t>
            </a:r>
            <a:r>
              <a:rPr lang="en-US" altLang="x-none" sz="1000" dirty="0" err="1">
                <a:solidFill>
                  <a:srgbClr val="134F5C"/>
                </a:solidFill>
                <a:effectLst>
                  <a:outerShdw blurRad="50800" dist="38100" dir="8100000" algn="tr" rotWithShape="0">
                    <a:prstClr val="black">
                      <a:alpha val="40000"/>
                    </a:prstClr>
                  </a:outerShdw>
                </a:effectLst>
                <a:latin typeface="Tahoma" panose="020B0604030504040204" charset="0"/>
                <a:sym typeface="+mn-ea"/>
              </a:rPr>
              <a:t>Actors involved in the movie / show</a:t>
            </a:r>
            <a:endParaRPr lang="en-US" altLang="x-none" sz="1000" baseline="0" dirty="0" err="1">
              <a:solidFill>
                <a:srgbClr val="134F5C"/>
              </a:solidFill>
              <a:effectLst>
                <a:outerShdw blurRad="50800" dist="38100" dir="8100000" algn="tr" rotWithShape="0">
                  <a:prstClr val="black">
                    <a:alpha val="40000"/>
                  </a:prstClr>
                </a:outerShdw>
              </a:effectLst>
              <a:latin typeface="Tahoma" panose="020B0604030504040204" charset="0"/>
            </a:endParaRPr>
          </a:p>
          <a:p>
            <a:pPr marL="12700" algn="just" defTabSz="457200">
              <a:lnSpc>
                <a:spcPct val="100000"/>
              </a:lnSpc>
              <a:spcBef>
                <a:spcPts val="425"/>
              </a:spcBef>
              <a:buClr>
                <a:srgbClr val="731B47"/>
              </a:buClr>
              <a:buNone/>
              <a:tabLst>
                <a:tab pos="409575" algn="l"/>
                <a:tab pos="409575" algn="l"/>
                <a:tab pos="457200" algn="l"/>
                <a:tab pos="914400" algn="l"/>
                <a:tab pos="1371600" algn="l"/>
                <a:tab pos="1828800" algn="l"/>
                <a:tab pos="2286000" algn="l"/>
                <a:tab pos="2743200" algn="l"/>
                <a:tab pos="3200400" algn="l"/>
                <a:tab pos="3657600" algn="l"/>
                <a:tab pos="4114800" algn="l"/>
                <a:tab pos="4572000" algn="l"/>
                <a:tab pos="5029200" algn="l"/>
              </a:tabLst>
            </a:pPr>
            <a:r>
              <a:rPr lang="en-US" altLang="x-none" sz="1600" b="1" dirty="0" err="1">
                <a:solidFill>
                  <a:schemeClr val="accent2"/>
                </a:solidFill>
                <a:latin typeface="Book Antiqua" panose="02040602050305030304" charset="0"/>
                <a:sym typeface="+mn-ea"/>
              </a:rPr>
              <a:t>   country : </a:t>
            </a:r>
            <a:r>
              <a:rPr lang="en-US" altLang="x-none" sz="1000" dirty="0" err="1">
                <a:solidFill>
                  <a:srgbClr val="134F5C"/>
                </a:solidFill>
                <a:effectLst>
                  <a:outerShdw blurRad="50800" dist="38100" dir="8100000" algn="tr" rotWithShape="0">
                    <a:prstClr val="black">
                      <a:alpha val="40000"/>
                    </a:prstClr>
                  </a:outerShdw>
                </a:effectLst>
                <a:latin typeface="Tahoma" panose="020B0604030504040204" charset="0"/>
                <a:sym typeface="+mn-ea"/>
              </a:rPr>
              <a:t>Country where the movie / show was produced</a:t>
            </a:r>
            <a:endParaRPr lang="en-US" altLang="x-none" sz="1000" baseline="0" dirty="0" err="1">
              <a:solidFill>
                <a:srgbClr val="134F5C"/>
              </a:solidFill>
              <a:effectLst>
                <a:outerShdw blurRad="50800" dist="38100" dir="8100000" algn="tr" rotWithShape="0">
                  <a:prstClr val="black">
                    <a:alpha val="40000"/>
                  </a:prstClr>
                </a:outerShdw>
              </a:effectLst>
              <a:latin typeface="Tahoma" panose="020B0604030504040204" charset="0"/>
            </a:endParaRPr>
          </a:p>
          <a:p>
            <a:pPr marL="12700" indent="0" algn="just" defTabSz="457200">
              <a:lnSpc>
                <a:spcPct val="100000"/>
              </a:lnSpc>
              <a:spcBef>
                <a:spcPts val="390"/>
              </a:spcBef>
              <a:buClr>
                <a:srgbClr val="731B47"/>
              </a:buClr>
              <a:buSzPct val="100000"/>
              <a:buNone/>
              <a:tabLst>
                <a:tab pos="409575" algn="l"/>
                <a:tab pos="409575" algn="l"/>
                <a:tab pos="457200" algn="l"/>
                <a:tab pos="914400" algn="l"/>
                <a:tab pos="1371600" algn="l"/>
                <a:tab pos="1828800" algn="l"/>
                <a:tab pos="2286000" algn="l"/>
                <a:tab pos="2743200" algn="l"/>
                <a:tab pos="3200400" algn="l"/>
                <a:tab pos="3657600" algn="l"/>
                <a:tab pos="4114800" algn="l"/>
                <a:tab pos="4572000" algn="l"/>
                <a:tab pos="5029200" algn="l"/>
              </a:tabLst>
            </a:pPr>
            <a:r>
              <a:rPr lang="en-US" altLang="x-none" sz="1600" b="1" dirty="0" err="1">
                <a:solidFill>
                  <a:schemeClr val="accent2"/>
                </a:solidFill>
                <a:latin typeface="Book Antiqua" panose="02040602050305030304" charset="0"/>
                <a:sym typeface="+mn-ea"/>
              </a:rPr>
              <a:t>   date_added : </a:t>
            </a:r>
            <a:r>
              <a:rPr lang="en-US" altLang="x-none" sz="1000" dirty="0" err="1">
                <a:solidFill>
                  <a:srgbClr val="134F5C"/>
                </a:solidFill>
                <a:effectLst>
                  <a:outerShdw blurRad="50800" dist="38100" dir="8100000" algn="tr" rotWithShape="0">
                    <a:prstClr val="black">
                      <a:alpha val="40000"/>
                    </a:prstClr>
                  </a:outerShdw>
                </a:effectLst>
                <a:latin typeface="Tahoma" panose="020B0604030504040204" charset="0"/>
                <a:sym typeface="+mn-ea"/>
              </a:rPr>
              <a:t>Date it was added on Netﬂix</a:t>
            </a:r>
            <a:endParaRPr lang="en-US" altLang="x-none" sz="1600" baseline="0" dirty="0" err="1">
              <a:solidFill>
                <a:schemeClr val="accent2"/>
              </a:solidFill>
              <a:latin typeface="Arial" panose="020B0604020202020204" pitchFamily="34" charset="0"/>
            </a:endParaRPr>
          </a:p>
          <a:p>
            <a:pPr marL="12700" indent="0" algn="just" defTabSz="457200">
              <a:lnSpc>
                <a:spcPct val="100000"/>
              </a:lnSpc>
              <a:spcBef>
                <a:spcPts val="390"/>
              </a:spcBef>
              <a:buClr>
                <a:srgbClr val="731B47"/>
              </a:buClr>
              <a:buSzPct val="100000"/>
              <a:buNone/>
              <a:tabLst>
                <a:tab pos="409575" algn="l"/>
                <a:tab pos="409575" algn="l"/>
                <a:tab pos="457200" algn="l"/>
                <a:tab pos="914400" algn="l"/>
                <a:tab pos="1371600" algn="l"/>
                <a:tab pos="1828800" algn="l"/>
                <a:tab pos="2286000" algn="l"/>
                <a:tab pos="2743200" algn="l"/>
                <a:tab pos="3200400" algn="l"/>
                <a:tab pos="3657600" algn="l"/>
                <a:tab pos="4114800" algn="l"/>
                <a:tab pos="4572000" algn="l"/>
                <a:tab pos="5029200" algn="l"/>
              </a:tabLst>
            </a:pPr>
            <a:r>
              <a:rPr lang="en-US" altLang="x-none" sz="1600" b="1" dirty="0" err="1">
                <a:solidFill>
                  <a:schemeClr val="accent2"/>
                </a:solidFill>
                <a:latin typeface="Book Antiqua" panose="02040602050305030304" charset="0"/>
                <a:sym typeface="+mn-ea"/>
              </a:rPr>
              <a:t>   release_year : </a:t>
            </a:r>
            <a:r>
              <a:rPr lang="en-US" altLang="x-none" sz="1000" dirty="0" err="1">
                <a:solidFill>
                  <a:srgbClr val="134F5C"/>
                </a:solidFill>
                <a:effectLst>
                  <a:outerShdw blurRad="50800" dist="38100" dir="8100000" algn="tr" rotWithShape="0">
                    <a:prstClr val="black">
                      <a:alpha val="40000"/>
                    </a:prstClr>
                  </a:outerShdw>
                </a:effectLst>
                <a:latin typeface="Tahoma" panose="020B0604030504040204" charset="0"/>
                <a:sym typeface="+mn-ea"/>
              </a:rPr>
              <a:t>Actual release year of the movie / show</a:t>
            </a:r>
            <a:endParaRPr lang="en-US" altLang="x-none" sz="1600" baseline="0" dirty="0" err="1">
              <a:solidFill>
                <a:schemeClr val="accent2"/>
              </a:solidFill>
              <a:latin typeface="Arial" panose="020B0604020202020204" pitchFamily="34" charset="0"/>
            </a:endParaRPr>
          </a:p>
          <a:p>
            <a:pPr marL="12700" indent="0" algn="just" defTabSz="457200">
              <a:lnSpc>
                <a:spcPct val="100000"/>
              </a:lnSpc>
              <a:spcBef>
                <a:spcPts val="390"/>
              </a:spcBef>
              <a:buClr>
                <a:srgbClr val="731B47"/>
              </a:buClr>
              <a:buSzPct val="100000"/>
              <a:buNone/>
              <a:tabLst>
                <a:tab pos="409575" algn="l"/>
                <a:tab pos="409575" algn="l"/>
                <a:tab pos="457200" algn="l"/>
                <a:tab pos="914400" algn="l"/>
                <a:tab pos="1371600" algn="l"/>
                <a:tab pos="1828800" algn="l"/>
                <a:tab pos="2286000" algn="l"/>
                <a:tab pos="2743200" algn="l"/>
                <a:tab pos="3200400" algn="l"/>
                <a:tab pos="3657600" algn="l"/>
                <a:tab pos="4114800" algn="l"/>
                <a:tab pos="4572000" algn="l"/>
                <a:tab pos="5029200" algn="l"/>
              </a:tabLst>
            </a:pPr>
            <a:r>
              <a:rPr lang="en-US" altLang="x-none" sz="1600" b="1" dirty="0" err="1">
                <a:solidFill>
                  <a:schemeClr val="accent2"/>
                </a:solidFill>
                <a:latin typeface="Book Antiqua" panose="02040602050305030304" charset="0"/>
                <a:sym typeface="+mn-ea"/>
              </a:rPr>
              <a:t>   rating : </a:t>
            </a:r>
            <a:r>
              <a:rPr lang="en-US" altLang="x-none" sz="1000" dirty="0" err="1">
                <a:solidFill>
                  <a:srgbClr val="134F5C"/>
                </a:solidFill>
                <a:effectLst>
                  <a:outerShdw blurRad="50800" dist="38100" dir="8100000" algn="tr" rotWithShape="0">
                    <a:prstClr val="black">
                      <a:alpha val="40000"/>
                    </a:prstClr>
                  </a:outerShdw>
                </a:effectLst>
                <a:latin typeface="Tahoma" panose="020B0604030504040204" charset="0"/>
                <a:sym typeface="+mn-ea"/>
              </a:rPr>
              <a:t>TV rating of the movie / show</a:t>
            </a:r>
            <a:endParaRPr lang="en-US" altLang="x-none" sz="1000" baseline="0" dirty="0" err="1">
              <a:solidFill>
                <a:srgbClr val="134F5C"/>
              </a:solidFill>
              <a:effectLst>
                <a:outerShdw blurRad="50800" dist="38100" dir="8100000" algn="tr" rotWithShape="0">
                  <a:prstClr val="black">
                    <a:alpha val="40000"/>
                  </a:prstClr>
                </a:outerShdw>
              </a:effectLst>
              <a:latin typeface="Tahoma" panose="020B0604030504040204" charset="0"/>
            </a:endParaRPr>
          </a:p>
          <a:p>
            <a:pPr marL="12700" indent="0" algn="just" defTabSz="457200">
              <a:lnSpc>
                <a:spcPct val="100000"/>
              </a:lnSpc>
              <a:spcBef>
                <a:spcPts val="390"/>
              </a:spcBef>
              <a:buClr>
                <a:srgbClr val="731B47"/>
              </a:buClr>
              <a:buSzPct val="100000"/>
              <a:buNone/>
              <a:tabLst>
                <a:tab pos="409575" algn="l"/>
                <a:tab pos="409575" algn="l"/>
                <a:tab pos="457200" algn="l"/>
                <a:tab pos="914400" algn="l"/>
                <a:tab pos="1371600" algn="l"/>
                <a:tab pos="1828800" algn="l"/>
                <a:tab pos="2286000" algn="l"/>
                <a:tab pos="2743200" algn="l"/>
                <a:tab pos="3200400" algn="l"/>
                <a:tab pos="3657600" algn="l"/>
                <a:tab pos="4114800" algn="l"/>
                <a:tab pos="4572000" algn="l"/>
                <a:tab pos="5029200" algn="l"/>
              </a:tabLst>
            </a:pPr>
            <a:r>
              <a:rPr lang="en-US" altLang="x-none" sz="1600" b="1" dirty="0" err="1">
                <a:solidFill>
                  <a:schemeClr val="accent2"/>
                </a:solidFill>
                <a:latin typeface="Book Antiqua" panose="02040602050305030304" charset="0"/>
                <a:sym typeface="+mn-ea"/>
              </a:rPr>
              <a:t>  duration : </a:t>
            </a:r>
            <a:r>
              <a:rPr lang="en-US" altLang="x-none" sz="1000" dirty="0" err="1">
                <a:solidFill>
                  <a:srgbClr val="134F5C"/>
                </a:solidFill>
                <a:effectLst>
                  <a:outerShdw blurRad="50800" dist="38100" dir="8100000" algn="tr" rotWithShape="0">
                    <a:prstClr val="black">
                      <a:alpha val="40000"/>
                    </a:prstClr>
                  </a:outerShdw>
                </a:effectLst>
                <a:latin typeface="Tahoma" panose="020B0604030504040204" charset="0"/>
                <a:sym typeface="+mn-ea"/>
              </a:rPr>
              <a:t>Total duration - in minutes or number of seasons</a:t>
            </a:r>
            <a:endParaRPr lang="en-US" altLang="x-none" sz="1600" baseline="0" dirty="0" err="1">
              <a:solidFill>
                <a:schemeClr val="accent2"/>
              </a:solidFill>
              <a:latin typeface="Arial" panose="020B0604020202020204" pitchFamily="34" charset="0"/>
            </a:endParaRPr>
          </a:p>
          <a:p>
            <a:pPr marL="12700" indent="0" algn="just" defTabSz="457200">
              <a:lnSpc>
                <a:spcPct val="100000"/>
              </a:lnSpc>
              <a:spcBef>
                <a:spcPts val="390"/>
              </a:spcBef>
              <a:buClr>
                <a:srgbClr val="731B47"/>
              </a:buClr>
              <a:buSzPct val="100000"/>
              <a:buNone/>
              <a:tabLst>
                <a:tab pos="409575" algn="l"/>
                <a:tab pos="409575" algn="l"/>
                <a:tab pos="457200" algn="l"/>
                <a:tab pos="914400" algn="l"/>
                <a:tab pos="1371600" algn="l"/>
                <a:tab pos="1828800" algn="l"/>
                <a:tab pos="2286000" algn="l"/>
                <a:tab pos="2743200" algn="l"/>
                <a:tab pos="3200400" algn="l"/>
                <a:tab pos="3657600" algn="l"/>
                <a:tab pos="4114800" algn="l"/>
                <a:tab pos="4572000" algn="l"/>
                <a:tab pos="5029200" algn="l"/>
              </a:tabLst>
            </a:pPr>
            <a:r>
              <a:rPr lang="en-US" altLang="x-none" sz="1600" b="1" dirty="0" err="1">
                <a:solidFill>
                  <a:schemeClr val="accent2"/>
                </a:solidFill>
                <a:latin typeface="Book Antiqua" panose="02040602050305030304" charset="0"/>
                <a:sym typeface="+mn-ea"/>
              </a:rPr>
              <a:t>  listed_in : </a:t>
            </a:r>
            <a:r>
              <a:rPr lang="en-US" altLang="x-none" sz="1000" dirty="0" err="1">
                <a:solidFill>
                  <a:srgbClr val="134F5C"/>
                </a:solidFill>
                <a:effectLst>
                  <a:outerShdw blurRad="50800" dist="38100" dir="8100000" algn="tr" rotWithShape="0">
                    <a:prstClr val="black">
                      <a:alpha val="40000"/>
                    </a:prstClr>
                  </a:outerShdw>
                </a:effectLst>
                <a:latin typeface="Tahoma" panose="020B0604030504040204" charset="0"/>
                <a:sym typeface="+mn-ea"/>
              </a:rPr>
              <a:t>Generes</a:t>
            </a:r>
            <a:endParaRPr lang="en-US" altLang="x-none" sz="1600" baseline="0" dirty="0" err="1">
              <a:solidFill>
                <a:schemeClr val="accent2"/>
              </a:solidFill>
              <a:latin typeface="Arial" panose="020B0604020202020204" pitchFamily="34" charset="0"/>
            </a:endParaRPr>
          </a:p>
          <a:p>
            <a:pPr marL="12700" indent="0" algn="just" defTabSz="457200">
              <a:lnSpc>
                <a:spcPct val="100000"/>
              </a:lnSpc>
              <a:spcBef>
                <a:spcPts val="390"/>
              </a:spcBef>
              <a:buClr>
                <a:srgbClr val="731B47"/>
              </a:buClr>
              <a:buSzPct val="100000"/>
              <a:buNone/>
              <a:tabLst>
                <a:tab pos="409575" algn="l"/>
                <a:tab pos="409575" algn="l"/>
                <a:tab pos="457200" algn="l"/>
                <a:tab pos="914400" algn="l"/>
                <a:tab pos="1371600" algn="l"/>
                <a:tab pos="1828800" algn="l"/>
                <a:tab pos="2286000" algn="l"/>
                <a:tab pos="2743200" algn="l"/>
                <a:tab pos="3200400" algn="l"/>
                <a:tab pos="3657600" algn="l"/>
                <a:tab pos="4114800" algn="l"/>
                <a:tab pos="4572000" algn="l"/>
                <a:tab pos="5029200" algn="l"/>
              </a:tabLst>
            </a:pPr>
            <a:r>
              <a:rPr lang="en-US" altLang="x-none" sz="1600" b="1" dirty="0" err="1">
                <a:solidFill>
                  <a:schemeClr val="accent2"/>
                </a:solidFill>
                <a:latin typeface="Book Antiqua" panose="02040602050305030304" charset="0"/>
                <a:sym typeface="+mn-ea"/>
              </a:rPr>
              <a:t>  description: </a:t>
            </a:r>
            <a:r>
              <a:rPr lang="en-US" altLang="x-none" sz="1000" dirty="0" err="1">
                <a:solidFill>
                  <a:srgbClr val="134F5C"/>
                </a:solidFill>
                <a:effectLst>
                  <a:outerShdw blurRad="50800" dist="38100" dir="8100000" algn="tr" rotWithShape="0">
                    <a:prstClr val="black">
                      <a:alpha val="40000"/>
                    </a:prstClr>
                  </a:outerShdw>
                </a:effectLst>
                <a:latin typeface="Tahoma" panose="020B0604030504040204" charset="0"/>
                <a:sym typeface="+mn-ea"/>
              </a:rPr>
              <a:t>The summary description</a:t>
            </a:r>
            <a:endParaRPr lang="en-US" altLang="x-none" sz="1600" spc="-90" dirty="0" err="1">
              <a:solidFill>
                <a:schemeClr val="accent2"/>
              </a:solidFill>
              <a:latin typeface="Arial" panose="020B0604020202020204" pitchFamily="34" charset="0"/>
              <a:cs typeface="Verdana" panose="020B0604030504040204"/>
              <a:sym typeface="+mn-ea"/>
            </a:endParaRPr>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10" name="Flowchart: Multidocument 9"/>
          <p:cNvSpPr/>
          <p:nvPr/>
        </p:nvSpPr>
        <p:spPr>
          <a:xfrm>
            <a:off x="5638800" y="2232660"/>
            <a:ext cx="2671445" cy="139636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8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sym typeface="+mn-ea"/>
              </a:rPr>
              <a:t>Attribute      Information</a:t>
            </a:r>
            <a:r>
              <a:rPr lang="en-US" b="1" spc="-10" dirty="0">
                <a:solidFill>
                  <a:schemeClr val="accent1">
                    <a:lumMod val="50000"/>
                  </a:schemeClr>
                </a:solidFill>
                <a:latin typeface="Arial" panose="020B0604020202020204" pitchFamily="34" charset="0"/>
                <a:cs typeface="Arial" panose="020B0604020202020204" pitchFamily="34" charset="0"/>
                <a:sym typeface="+mn-ea"/>
              </a:rPr>
              <a:t>:</a:t>
            </a:r>
            <a:endParaRPr lang="en-US" b="1">
              <a:solidFill>
                <a:schemeClr val="accent2"/>
              </a:solidFill>
            </a:endParaRPr>
          </a:p>
        </p:txBody>
      </p:sp>
      <p:sp>
        <p:nvSpPr>
          <p:cNvPr id="6" name="Left Arrow 5"/>
          <p:cNvSpPr/>
          <p:nvPr/>
        </p:nvSpPr>
        <p:spPr>
          <a:xfrm>
            <a:off x="4439920" y="2827655"/>
            <a:ext cx="753110" cy="27305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Data Wrangling &amp; Cleaning</a:t>
            </a:r>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527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15" name="Flowchart: Multidocument 14"/>
          <p:cNvSpPr/>
          <p:nvPr/>
        </p:nvSpPr>
        <p:spPr>
          <a:xfrm>
            <a:off x="509270" y="1306830"/>
            <a:ext cx="2227580" cy="28384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0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rPr>
              <a:t>Information of the d</a:t>
            </a:r>
            <a:r>
              <a:rPr lang="en-US" sz="10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rPr>
              <a:t>ata</a:t>
            </a:r>
            <a:endParaRPr lang="en-US" sz="1200" b="1">
              <a:solidFill>
                <a:schemeClr val="accent2"/>
              </a:solidFill>
            </a:endParaRPr>
          </a:p>
        </p:txBody>
      </p:sp>
      <p:sp>
        <p:nvSpPr>
          <p:cNvPr id="16" name="Flowchart: Multidocument 15"/>
          <p:cNvSpPr/>
          <p:nvPr/>
        </p:nvSpPr>
        <p:spPr>
          <a:xfrm>
            <a:off x="3284855" y="1310005"/>
            <a:ext cx="2227580" cy="28384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200" b="1">
                <a:solidFill>
                  <a:schemeClr val="accent2"/>
                </a:solidFill>
              </a:rPr>
              <a:t> </a:t>
            </a:r>
            <a:r>
              <a:rPr lang="en-US" sz="10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rPr>
              <a:t> Null values treatment</a:t>
            </a:r>
            <a:endParaRPr lang="en-US" sz="10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584835" y="1735455"/>
            <a:ext cx="1771650" cy="1762125"/>
          </a:xfrm>
          <a:prstGeom prst="rect">
            <a:avLst/>
          </a:prstGeom>
        </p:spPr>
      </p:pic>
      <p:pic>
        <p:nvPicPr>
          <p:cNvPr id="8" name="Picture 7"/>
          <p:cNvPicPr>
            <a:picLocks noChangeAspect="1"/>
          </p:cNvPicPr>
          <p:nvPr/>
        </p:nvPicPr>
        <p:blipFill>
          <a:blip r:embed="rId2"/>
          <a:stretch>
            <a:fillRect/>
          </a:stretch>
        </p:blipFill>
        <p:spPr>
          <a:xfrm>
            <a:off x="2736850" y="1735455"/>
            <a:ext cx="3192780" cy="1130300"/>
          </a:xfrm>
          <a:prstGeom prst="rect">
            <a:avLst/>
          </a:prstGeom>
        </p:spPr>
      </p:pic>
      <p:sp>
        <p:nvSpPr>
          <p:cNvPr id="11" name="Down Arrow 10"/>
          <p:cNvSpPr/>
          <p:nvPr/>
        </p:nvSpPr>
        <p:spPr>
          <a:xfrm>
            <a:off x="3652520" y="3027680"/>
            <a:ext cx="283845" cy="240665"/>
          </a:xfrm>
          <a:prstGeom prst="downArrow">
            <a:avLst>
              <a:gd name="adj1" fmla="val 57941"/>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4" name="Flowchart: Multidocument 13"/>
          <p:cNvSpPr/>
          <p:nvPr/>
        </p:nvSpPr>
        <p:spPr>
          <a:xfrm>
            <a:off x="6598920" y="1306830"/>
            <a:ext cx="2227580" cy="28321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buSzTx/>
            </a:pPr>
            <a:r>
              <a:rPr lang="en-US" sz="1200" b="1">
                <a:solidFill>
                  <a:schemeClr val="accent2"/>
                </a:solidFill>
              </a:rPr>
              <a:t> </a:t>
            </a:r>
            <a:r>
              <a:rPr lang="en-US" sz="10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rPr>
              <a:t> Observations</a:t>
            </a:r>
            <a:endParaRPr lang="en-US" sz="1000" b="1" kern="1200" spc="-1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sp>
        <p:nvSpPr>
          <p:cNvPr id="19" name="Text Box 18"/>
          <p:cNvSpPr txBox="1"/>
          <p:nvPr/>
        </p:nvSpPr>
        <p:spPr>
          <a:xfrm>
            <a:off x="6598920" y="1647825"/>
            <a:ext cx="2336800" cy="3753485"/>
          </a:xfrm>
          <a:prstGeom prst="rect">
            <a:avLst/>
          </a:prstGeom>
          <a:noFill/>
        </p:spPr>
        <p:txBody>
          <a:bodyPr wrap="square" rtlCol="0">
            <a:spAutoFit/>
          </a:bodyPr>
          <a:p>
            <a:endParaRPr lang="en-US" sz="1000" b="1"/>
          </a:p>
          <a:p>
            <a:r>
              <a:rPr lang="en-US" sz="1000" b="1"/>
              <a:t>1. Director feature have more than 30.68% of null values. So, we have filled the null values by ‘unknown’ and dropped it.</a:t>
            </a:r>
            <a:endParaRPr lang="en-US" sz="1000" b="1"/>
          </a:p>
          <a:p>
            <a:endParaRPr lang="en-US" sz="1000" b="1"/>
          </a:p>
          <a:p>
            <a:r>
              <a:rPr lang="en-US" sz="1000" b="1"/>
              <a:t>2. Country feature have 6.51% of null values. So, we have filled the null values by mode of feature. </a:t>
            </a:r>
            <a:endParaRPr lang="en-US" sz="1000" b="1"/>
          </a:p>
          <a:p>
            <a:endParaRPr lang="en-US" sz="1000" b="1"/>
          </a:p>
          <a:p>
            <a:r>
              <a:rPr lang="en-US" sz="1000" b="1"/>
              <a:t>3. Cast feature have 9.22% of null values. So, we have filled values by ‘unknown’.</a:t>
            </a:r>
            <a:endParaRPr lang="en-US" sz="1000" b="1"/>
          </a:p>
          <a:p>
            <a:endParaRPr lang="en-US" sz="1000" b="1"/>
          </a:p>
          <a:p>
            <a:r>
              <a:rPr lang="en-US" sz="1000" b="1"/>
              <a:t>4. Rating feature have 0.09% of null values. So, we have filled the null values by mode of feature.</a:t>
            </a:r>
            <a:endParaRPr lang="en-US" sz="1000" b="1"/>
          </a:p>
          <a:p>
            <a:endParaRPr lang="en-US" sz="1000" b="1"/>
          </a:p>
          <a:p>
            <a:r>
              <a:rPr lang="en-US" sz="1000" b="1"/>
              <a:t>5. Date_added feature have 0.13% of null values. So we have dropped the rows  corresponding to null values.</a:t>
            </a:r>
            <a:endParaRPr lang="en-US" sz="1000" b="1"/>
          </a:p>
          <a:p>
            <a:endParaRPr lang="en-US" sz="900" b="1"/>
          </a:p>
          <a:p>
            <a:endParaRPr lang="en-US" sz="900" b="1"/>
          </a:p>
        </p:txBody>
      </p:sp>
      <p:pic>
        <p:nvPicPr>
          <p:cNvPr id="21" name="Picture 20"/>
          <p:cNvPicPr>
            <a:picLocks noChangeAspect="1"/>
          </p:cNvPicPr>
          <p:nvPr/>
        </p:nvPicPr>
        <p:blipFill>
          <a:blip r:embed="rId3"/>
          <a:stretch>
            <a:fillRect/>
          </a:stretch>
        </p:blipFill>
        <p:spPr>
          <a:xfrm>
            <a:off x="3284855" y="3387090"/>
            <a:ext cx="1019175" cy="695325"/>
          </a:xfrm>
          <a:prstGeom prst="rect">
            <a:avLst/>
          </a:prstGeom>
        </p:spPr>
      </p:pic>
      <p:pic>
        <p:nvPicPr>
          <p:cNvPr id="22" name="Picture 21"/>
          <p:cNvPicPr>
            <a:picLocks noChangeAspect="1"/>
          </p:cNvPicPr>
          <p:nvPr/>
        </p:nvPicPr>
        <p:blipFill>
          <a:blip r:embed="rId4"/>
          <a:stretch>
            <a:fillRect/>
          </a:stretch>
        </p:blipFill>
        <p:spPr>
          <a:xfrm>
            <a:off x="3284855" y="4082415"/>
            <a:ext cx="1019175" cy="647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Feature Engineering</a:t>
            </a:r>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5270" cy="3990975"/>
          </a:xfrm>
        </p:spPr>
        <p:txBody>
          <a:bodyPr/>
          <a:p>
            <a:endParaRPr lang="en-US" sz="1200">
              <a:solidFill>
                <a:schemeClr val="bg1"/>
              </a:solidFill>
            </a:endParaRPr>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4" name="Picture 3"/>
          <p:cNvPicPr>
            <a:picLocks noChangeAspect="1"/>
          </p:cNvPicPr>
          <p:nvPr/>
        </p:nvPicPr>
        <p:blipFill>
          <a:blip r:embed="rId1"/>
          <a:stretch>
            <a:fillRect/>
          </a:stretch>
        </p:blipFill>
        <p:spPr>
          <a:xfrm>
            <a:off x="150495" y="1262380"/>
            <a:ext cx="3254375" cy="1200150"/>
          </a:xfrm>
          <a:prstGeom prst="rect">
            <a:avLst/>
          </a:prstGeom>
        </p:spPr>
      </p:pic>
      <p:pic>
        <p:nvPicPr>
          <p:cNvPr id="6" name="Picture 5"/>
          <p:cNvPicPr>
            <a:picLocks noChangeAspect="1"/>
          </p:cNvPicPr>
          <p:nvPr/>
        </p:nvPicPr>
        <p:blipFill>
          <a:blip r:embed="rId2"/>
          <a:stretch>
            <a:fillRect/>
          </a:stretch>
        </p:blipFill>
        <p:spPr>
          <a:xfrm>
            <a:off x="150495" y="2599055"/>
            <a:ext cx="3254375" cy="1350645"/>
          </a:xfrm>
          <a:prstGeom prst="rect">
            <a:avLst/>
          </a:prstGeom>
        </p:spPr>
      </p:pic>
      <p:pic>
        <p:nvPicPr>
          <p:cNvPr id="7" name="Picture 6"/>
          <p:cNvPicPr>
            <a:picLocks noChangeAspect="1"/>
          </p:cNvPicPr>
          <p:nvPr/>
        </p:nvPicPr>
        <p:blipFill>
          <a:blip r:embed="rId3"/>
          <a:stretch>
            <a:fillRect/>
          </a:stretch>
        </p:blipFill>
        <p:spPr>
          <a:xfrm>
            <a:off x="150495" y="4094480"/>
            <a:ext cx="3253740" cy="1049020"/>
          </a:xfrm>
          <a:prstGeom prst="rect">
            <a:avLst/>
          </a:prstGeom>
        </p:spPr>
      </p:pic>
      <p:sp>
        <p:nvSpPr>
          <p:cNvPr id="18" name="Text Box 17"/>
          <p:cNvSpPr txBox="1"/>
          <p:nvPr/>
        </p:nvSpPr>
        <p:spPr>
          <a:xfrm>
            <a:off x="3840480" y="1340485"/>
            <a:ext cx="1921510" cy="1198880"/>
          </a:xfrm>
          <a:prstGeom prst="rect">
            <a:avLst/>
          </a:prstGeom>
          <a:noFill/>
        </p:spPr>
        <p:txBody>
          <a:bodyPr wrap="square" rtlCol="0">
            <a:spAutoFit/>
          </a:bodyPr>
          <a:p>
            <a:pPr algn="l">
              <a:buSzTx/>
            </a:pPr>
            <a:r>
              <a:rPr lang="en-US" sz="1000" b="1">
                <a:sym typeface="+mn-ea"/>
              </a:rPr>
              <a:t>We have used the MultiLabelBinarizer to encode the genres, the movies or TV shows which are listed in (each entry can belong to multiple genres).</a:t>
            </a:r>
            <a:endParaRPr lang="en-US" sz="1000" b="1"/>
          </a:p>
          <a:p>
            <a:endParaRPr lang="en-US" sz="1200"/>
          </a:p>
        </p:txBody>
      </p:sp>
      <p:sp>
        <p:nvSpPr>
          <p:cNvPr id="19" name="Text Box 18"/>
          <p:cNvSpPr txBox="1"/>
          <p:nvPr/>
        </p:nvSpPr>
        <p:spPr>
          <a:xfrm>
            <a:off x="3927475" y="3125470"/>
            <a:ext cx="1605280" cy="553085"/>
          </a:xfrm>
          <a:prstGeom prst="rect">
            <a:avLst/>
          </a:prstGeom>
          <a:noFill/>
        </p:spPr>
        <p:txBody>
          <a:bodyPr wrap="square" rtlCol="0">
            <a:spAutoFit/>
          </a:bodyPr>
          <a:p>
            <a:r>
              <a:rPr lang="en-US" sz="1000" b="1">
                <a:sym typeface="+mn-ea"/>
              </a:rPr>
              <a:t>One-hot encoder to encode the rating coloumn.</a:t>
            </a:r>
            <a:endParaRPr lang="en-US" sz="1000" b="1"/>
          </a:p>
        </p:txBody>
      </p:sp>
      <p:sp>
        <p:nvSpPr>
          <p:cNvPr id="20" name="Text Box 19"/>
          <p:cNvSpPr txBox="1"/>
          <p:nvPr/>
        </p:nvSpPr>
        <p:spPr>
          <a:xfrm>
            <a:off x="3927475" y="4094480"/>
            <a:ext cx="1561465" cy="1076325"/>
          </a:xfrm>
          <a:prstGeom prst="rect">
            <a:avLst/>
          </a:prstGeom>
          <a:noFill/>
        </p:spPr>
        <p:txBody>
          <a:bodyPr wrap="square" rtlCol="0">
            <a:spAutoFit/>
          </a:bodyPr>
          <a:p>
            <a:r>
              <a:rPr lang="en-US" sz="1000" b="1">
                <a:sym typeface="+mn-ea"/>
              </a:rPr>
              <a:t>Count encoder to encode the primary director, lead actor or actress, and country of each movie/TV show.</a:t>
            </a:r>
            <a:r>
              <a:rPr lang="en-US">
                <a:sym typeface="+mn-ea"/>
              </a:rPr>
              <a:t> </a:t>
            </a:r>
            <a:endParaRPr lang="en-US"/>
          </a:p>
        </p:txBody>
      </p:sp>
      <p:pic>
        <p:nvPicPr>
          <p:cNvPr id="21" name="Picture 20"/>
          <p:cNvPicPr>
            <a:picLocks noChangeAspect="1"/>
          </p:cNvPicPr>
          <p:nvPr/>
        </p:nvPicPr>
        <p:blipFill>
          <a:blip r:embed="rId4"/>
          <a:stretch>
            <a:fillRect/>
          </a:stretch>
        </p:blipFill>
        <p:spPr>
          <a:xfrm>
            <a:off x="6465570" y="1403350"/>
            <a:ext cx="2516505" cy="781050"/>
          </a:xfrm>
          <a:prstGeom prst="rect">
            <a:avLst/>
          </a:prstGeom>
        </p:spPr>
      </p:pic>
      <p:sp>
        <p:nvSpPr>
          <p:cNvPr id="24" name="Text Box 23"/>
          <p:cNvSpPr txBox="1"/>
          <p:nvPr/>
        </p:nvSpPr>
        <p:spPr>
          <a:xfrm>
            <a:off x="6465570" y="3040380"/>
            <a:ext cx="2205990" cy="1229995"/>
          </a:xfrm>
          <a:prstGeom prst="rect">
            <a:avLst/>
          </a:prstGeom>
          <a:noFill/>
        </p:spPr>
        <p:txBody>
          <a:bodyPr wrap="square" rtlCol="0">
            <a:spAutoFit/>
          </a:bodyPr>
          <a:p>
            <a:r>
              <a:rPr lang="en-US" sz="1000" b="1">
                <a:sym typeface="+mn-ea"/>
              </a:rPr>
              <a:t>Further, to enhance the model accuracy along with simplifying and speeding up the data transformations we have added three new features which are date, year and month.</a:t>
            </a:r>
            <a:endParaRPr lang="en-US" sz="1000" b="1"/>
          </a:p>
          <a:p>
            <a:endParaRPr lang="en-US"/>
          </a:p>
        </p:txBody>
      </p:sp>
      <p:sp>
        <p:nvSpPr>
          <p:cNvPr id="26" name="Left Arrow 25"/>
          <p:cNvSpPr/>
          <p:nvPr/>
        </p:nvSpPr>
        <p:spPr>
          <a:xfrm>
            <a:off x="3577590" y="1861185"/>
            <a:ext cx="186055" cy="14224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7" name="Left Arrow 26"/>
          <p:cNvSpPr/>
          <p:nvPr/>
        </p:nvSpPr>
        <p:spPr>
          <a:xfrm>
            <a:off x="3573145" y="3331210"/>
            <a:ext cx="186055" cy="14224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8" name="Left Arrow 27"/>
          <p:cNvSpPr/>
          <p:nvPr/>
        </p:nvSpPr>
        <p:spPr>
          <a:xfrm>
            <a:off x="3577590" y="4547870"/>
            <a:ext cx="186055" cy="14224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9" name="Up Arrow 28"/>
          <p:cNvSpPr/>
          <p:nvPr/>
        </p:nvSpPr>
        <p:spPr>
          <a:xfrm>
            <a:off x="7268845" y="2625725"/>
            <a:ext cx="229235" cy="229235"/>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Exploratory Data Analysis</a:t>
            </a:r>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5270" cy="3990975"/>
          </a:xfrm>
        </p:spPr>
        <p:txBody>
          <a:bodyPr/>
          <a:p>
            <a:pPr marL="114300" indent="0">
              <a:buNone/>
            </a:pPr>
            <a:endParaRPr lang="en-US">
              <a:solidFill>
                <a:schemeClr val="accent2"/>
              </a:solidFill>
              <a:sym typeface="Wingdings" panose="05000000000000000000" charset="0"/>
            </a:endParaRPr>
          </a:p>
          <a:p>
            <a:pPr marL="114300" indent="0">
              <a:buNone/>
            </a:pPr>
            <a:endParaRPr lang="en-US">
              <a:solidFill>
                <a:schemeClr val="accent2"/>
              </a:solidFill>
              <a:sym typeface="Wingdings" panose="05000000000000000000" charset="0"/>
            </a:endParaRPr>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4" name="Picture 3"/>
          <p:cNvPicPr>
            <a:picLocks noChangeAspect="1"/>
          </p:cNvPicPr>
          <p:nvPr/>
        </p:nvPicPr>
        <p:blipFill>
          <a:blip r:embed="rId1"/>
          <a:stretch>
            <a:fillRect/>
          </a:stretch>
        </p:blipFill>
        <p:spPr>
          <a:xfrm>
            <a:off x="4822190" y="1717040"/>
            <a:ext cx="4010025" cy="3324225"/>
          </a:xfrm>
          <a:prstGeom prst="rect">
            <a:avLst/>
          </a:prstGeom>
        </p:spPr>
      </p:pic>
      <p:sp>
        <p:nvSpPr>
          <p:cNvPr id="13" name="Text Box 12"/>
          <p:cNvSpPr txBox="1"/>
          <p:nvPr/>
        </p:nvSpPr>
        <p:spPr>
          <a:xfrm>
            <a:off x="367030" y="1178560"/>
            <a:ext cx="8452485" cy="521970"/>
          </a:xfrm>
          <a:prstGeom prst="rect">
            <a:avLst/>
          </a:prstGeom>
          <a:noFill/>
        </p:spPr>
        <p:txBody>
          <a:bodyPr wrap="square" rtlCol="0">
            <a:spAutoFit/>
          </a:bodyPr>
          <a:p>
            <a:pPr algn="ctr">
              <a:buSzTx/>
            </a:pPr>
            <a:r>
              <a:rPr lang="en-US" sz="1400" b="1"/>
              <a:t>Analyzing the entire Netflix dataset consisting of both movies and shows and comparing the total number of movies and shows in this dataset to know which one is the majority.</a:t>
            </a:r>
            <a:endParaRPr lang="en-US" sz="1400" b="1"/>
          </a:p>
        </p:txBody>
      </p:sp>
      <p:sp>
        <p:nvSpPr>
          <p:cNvPr id="16" name="Text Box 15"/>
          <p:cNvSpPr txBox="1"/>
          <p:nvPr/>
        </p:nvSpPr>
        <p:spPr>
          <a:xfrm>
            <a:off x="443230" y="2416175"/>
            <a:ext cx="2642235" cy="2461260"/>
          </a:xfrm>
          <a:prstGeom prst="rect">
            <a:avLst/>
          </a:prstGeom>
          <a:noFill/>
        </p:spPr>
        <p:txBody>
          <a:bodyPr wrap="square" rtlCol="0">
            <a:spAutoFit/>
          </a:bodyPr>
          <a:p>
            <a:r>
              <a:rPr lang="en-US" b="1"/>
              <a:t>1. It is evident that there are more movies on Netflix than TV shows. </a:t>
            </a:r>
            <a:endParaRPr lang="en-US" b="1"/>
          </a:p>
          <a:p>
            <a:endParaRPr lang="en-US" b="1"/>
          </a:p>
          <a:p>
            <a:r>
              <a:rPr lang="en-US" b="1"/>
              <a:t>2. Netflix has 5377 movies, which is more than double the quantity of TV shows.</a:t>
            </a:r>
            <a:endParaRPr lang="en-US" b="1"/>
          </a:p>
          <a:p>
            <a:endParaRPr lang="en-US" b="1"/>
          </a:p>
          <a:p>
            <a:r>
              <a:rPr lang="en-US" b="1"/>
              <a:t>3. There are about 70% movies and 30% TV shows on Netflix.</a:t>
            </a: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Exploratory Data Analysis </a:t>
            </a:r>
            <a:r>
              <a:rPr lang="en-IN" altLang="en-US">
                <a:solidFill>
                  <a:schemeClr val="accent2"/>
                </a:solidFill>
                <a:sym typeface="Wingdings" panose="05000000000000000000" charset="0"/>
              </a:rPr>
              <a:t></a:t>
            </a:r>
            <a:br>
              <a:rPr lang="en-US"/>
            </a:br>
            <a:endParaRPr lang="en-US"/>
          </a:p>
        </p:txBody>
      </p:sp>
      <p:sp>
        <p:nvSpPr>
          <p:cNvPr id="3" name="Text Placeholder 2"/>
          <p:cNvSpPr/>
          <p:nvPr>
            <p:ph type="body" idx="1"/>
          </p:nvPr>
        </p:nvSpPr>
        <p:spPr>
          <a:xfrm>
            <a:off x="635" y="1152525"/>
            <a:ext cx="9142730" cy="3990975"/>
          </a:xfrm>
        </p:spPr>
        <p:txBody>
          <a:bodyPr/>
          <a:p>
            <a:pPr marL="114300" indent="0">
              <a:buNone/>
            </a:pPr>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7" name="Picture 6"/>
          <p:cNvPicPr>
            <a:picLocks noChangeAspect="1"/>
          </p:cNvPicPr>
          <p:nvPr/>
        </p:nvPicPr>
        <p:blipFill>
          <a:blip r:embed="rId1"/>
          <a:stretch>
            <a:fillRect/>
          </a:stretch>
        </p:blipFill>
        <p:spPr>
          <a:xfrm>
            <a:off x="3677285" y="1776095"/>
            <a:ext cx="3996055" cy="2915920"/>
          </a:xfrm>
          <a:prstGeom prst="rect">
            <a:avLst/>
          </a:prstGeom>
        </p:spPr>
      </p:pic>
      <p:pic>
        <p:nvPicPr>
          <p:cNvPr id="10" name="Picture 9"/>
          <p:cNvPicPr>
            <a:picLocks noChangeAspect="1"/>
          </p:cNvPicPr>
          <p:nvPr/>
        </p:nvPicPr>
        <p:blipFill>
          <a:blip r:embed="rId2"/>
          <a:stretch>
            <a:fillRect/>
          </a:stretch>
        </p:blipFill>
        <p:spPr>
          <a:xfrm>
            <a:off x="7603490" y="2038350"/>
            <a:ext cx="1228725" cy="2219325"/>
          </a:xfrm>
          <a:prstGeom prst="rect">
            <a:avLst/>
          </a:prstGeom>
        </p:spPr>
      </p:pic>
      <p:sp>
        <p:nvSpPr>
          <p:cNvPr id="13" name="Text Box 12"/>
          <p:cNvSpPr txBox="1"/>
          <p:nvPr/>
        </p:nvSpPr>
        <p:spPr>
          <a:xfrm>
            <a:off x="290830" y="1306830"/>
            <a:ext cx="8535670" cy="521970"/>
          </a:xfrm>
          <a:prstGeom prst="rect">
            <a:avLst/>
          </a:prstGeom>
          <a:noFill/>
        </p:spPr>
        <p:txBody>
          <a:bodyPr wrap="square" rtlCol="0">
            <a:spAutoFit/>
          </a:bodyPr>
          <a:p>
            <a:pPr algn="ctr">
              <a:buSzTx/>
            </a:pPr>
            <a:r>
              <a:rPr lang="en-US" sz="1400" b="1">
                <a:sym typeface="+mn-ea"/>
              </a:rPr>
              <a:t>Top countries with highest content production</a:t>
            </a:r>
            <a:endParaRPr lang="en-US" sz="1400" b="1"/>
          </a:p>
          <a:p>
            <a:endParaRPr lang="en-US"/>
          </a:p>
        </p:txBody>
      </p:sp>
      <p:sp>
        <p:nvSpPr>
          <p:cNvPr id="16" name="Text Box 15"/>
          <p:cNvSpPr txBox="1"/>
          <p:nvPr/>
        </p:nvSpPr>
        <p:spPr>
          <a:xfrm>
            <a:off x="424815" y="2552065"/>
            <a:ext cx="3057525" cy="1814830"/>
          </a:xfrm>
          <a:prstGeom prst="rect">
            <a:avLst/>
          </a:prstGeom>
          <a:noFill/>
        </p:spPr>
        <p:txBody>
          <a:bodyPr wrap="square" rtlCol="0">
            <a:spAutoFit/>
          </a:bodyPr>
          <a:p>
            <a:endParaRPr lang="en-US" b="1"/>
          </a:p>
          <a:p>
            <a:r>
              <a:rPr lang="en-US" b="1"/>
              <a:t>United States has the most number of content on Netflix.</a:t>
            </a:r>
            <a:endParaRPr lang="en-US" b="1"/>
          </a:p>
          <a:p>
            <a:endParaRPr lang="en-US" b="1"/>
          </a:p>
          <a:p>
            <a:r>
              <a:rPr lang="en-US" b="1"/>
              <a:t>India has second highest content </a:t>
            </a:r>
            <a:endParaRPr lang="en-US" b="1"/>
          </a:p>
          <a:p>
            <a:r>
              <a:rPr lang="en-US" b="1"/>
              <a:t>on Netflix. Australia and Taiwan has least number of content on Netflix.</a:t>
            </a:r>
            <a:endParaRPr lang="en-US" b="1"/>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12082</Words>
  <Application>WPS Presentation</Application>
  <PresentationFormat/>
  <Paragraphs>290</Paragraphs>
  <Slides>31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Arial</vt:lpstr>
      <vt:lpstr>SimSun</vt:lpstr>
      <vt:lpstr>Wingdings</vt:lpstr>
      <vt:lpstr>Arial</vt:lpstr>
      <vt:lpstr>Montserrat</vt:lpstr>
      <vt:lpstr>Segoe Print</vt:lpstr>
      <vt:lpstr>Montserrat</vt:lpstr>
      <vt:lpstr>Verdana</vt:lpstr>
      <vt:lpstr>Tahoma</vt:lpstr>
      <vt:lpstr>Wingdings</vt:lpstr>
      <vt:lpstr>Book Antiqua</vt:lpstr>
      <vt:lpstr>Microsoft YaHei</vt:lpstr>
      <vt:lpstr>Arial Unicode MS</vt:lpstr>
      <vt:lpstr>Simple Light</vt:lpstr>
      <vt:lpstr>By  Manas Nayan Mukherjee and Kunal Rameshrao Kodarlikar</vt:lpstr>
      <vt:lpstr>                              About Netflix </vt:lpstr>
      <vt:lpstr>                       Problem Statement  </vt:lpstr>
      <vt:lpstr>                   Workflow Segregation  </vt:lpstr>
      <vt:lpstr>                            Data Description </vt:lpstr>
      <vt:lpstr>                 Data Wrangling &amp; Cleaning </vt:lpstr>
      <vt:lpstr>                          Feature Engineering </vt:lpstr>
      <vt:lpstr>                  Exploratory Data Analysis </vt:lpstr>
      <vt:lpstr>                 Exploratory Data Analysis  </vt:lpstr>
      <vt:lpstr>                   Exploratory Data Analysis </vt:lpstr>
      <vt:lpstr>                   Exploratory Data Analysis </vt:lpstr>
      <vt:lpstr>                 Exploratory Data Analysis </vt:lpstr>
      <vt:lpstr>                  Exploratory Data Analysis </vt:lpstr>
      <vt:lpstr>                   Exploratory Data Analysis </vt:lpstr>
      <vt:lpstr>                Exploratory Data Analysis </vt:lpstr>
      <vt:lpstr>                   Exploratory Data Analysis  </vt:lpstr>
      <vt:lpstr>      Exploratory Data Analysis (LDA &amp; LSA) </vt:lpstr>
      <vt:lpstr>                Exploratory Data Analysis </vt:lpstr>
      <vt:lpstr>                Exploratory Data Analysis </vt:lpstr>
      <vt:lpstr>                           Model Building </vt:lpstr>
      <vt:lpstr>                         Model Building </vt:lpstr>
      <vt:lpstr>                        Model Building </vt:lpstr>
      <vt:lpstr>                         Model Building </vt:lpstr>
      <vt:lpstr>                           Model Building </vt:lpstr>
      <vt:lpstr>                           Model Building </vt:lpstr>
      <vt:lpstr>                          Model Building  </vt:lpstr>
      <vt:lpstr>                            Model Building </vt:lpstr>
      <vt:lpstr>                          Model Building  </vt:lpstr>
      <vt:lpstr>                            Run Dashboard App </vt:lpstr>
      <vt:lpstr>                             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Project Title</dc:title>
  <dc:creator/>
  <cp:lastModifiedBy>Manas</cp:lastModifiedBy>
  <cp:revision>95</cp:revision>
  <dcterms:created xsi:type="dcterms:W3CDTF">2022-08-02T16:26:00Z</dcterms:created>
  <dcterms:modified xsi:type="dcterms:W3CDTF">2022-09-21T08:06:06Z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CD5B4440D2DB4181A0C19DECCE9CFBD4</vt:lpwstr>
  </property>
  <property fmtid="{D5CDD505-2E9C-101B-9397-08002B2CF9AE}" pid="3" name="KSOProductBuildVer">
    <vt:lpwstr>1033-11.2.0.11306</vt:lpwstr>
  </property>
</Properties>
</file>