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handoutMasterIdLst>
    <p:handoutMasterId r:id="rId34"/>
  </p:handoutMasterIdLst>
  <p:sldIdLst>
    <p:sldId id="256" r:id="rId3"/>
    <p:sldId id="335" r:id="rId5"/>
    <p:sldId id="258" r:id="rId6"/>
    <p:sldId id="260" r:id="rId7"/>
    <p:sldId id="287" r:id="rId8"/>
    <p:sldId id="259" r:id="rId9"/>
    <p:sldId id="261" r:id="rId10"/>
    <p:sldId id="262" r:id="rId11"/>
    <p:sldId id="313"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57" r:id="rId33"/>
  </p:sldIdLst>
  <p:sldSz cx="9144000" cy="5143500"/>
  <p:notesSz cx="6858000" cy="9144000"/>
  <p:embeddedFontLst>
    <p:embeddedFont>
      <p:font typeface="Verdana" panose="020B0604030504040204"/>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18"/>
        <p:guide pos="290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font" Target="fonts/font4.fntdata"/><Relationship Id="rId40" Type="http://schemas.openxmlformats.org/officeDocument/2006/relationships/font" Target="fonts/font3.fntdata"/><Relationship Id="rId4" Type="http://schemas.openxmlformats.org/officeDocument/2006/relationships/notesMaster" Target="notesMasters/notesMaster1.xml"/><Relationship Id="rId39" Type="http://schemas.openxmlformats.org/officeDocument/2006/relationships/font" Target="fonts/font2.fntdata"/><Relationship Id="rId38" Type="http://schemas.openxmlformats.org/officeDocument/2006/relationships/font" Target="fonts/font1.fntdata"/><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1"/>
        <p:cNvGrpSpPr/>
        <p:nvPr/>
      </p:nvGrpSpPr>
      <p:grpSpPr>
        <a:xfrm>
          <a:off x="0" y="0"/>
          <a:ext cx="0" cy="0"/>
          <a:chOff x="0" y="0"/>
          <a:chExt cx="0" cy="0"/>
        </a:xfrm>
      </p:grpSpPr>
      <p:sp>
        <p:nvSpPr>
          <p:cNvPr id="52" name="Google Shape;52;p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bd08f57e3d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5" name="Shape 45"/>
        <p:cNvGrpSpPr/>
        <p:nvPr/>
      </p:nvGrpSpPr>
      <p:grpSpPr>
        <a:xfrm>
          <a:off x="0" y="0"/>
          <a:ext cx="0" cy="0"/>
          <a:chOff x="0" y="0"/>
          <a:chExt cx="0" cy="0"/>
        </a:xfrm>
      </p:grpSpPr>
      <p:sp>
        <p:nvSpPr>
          <p:cNvPr id="46" name="Google Shape;46;p11"/>
          <p:cNvSpPr txBox="1"/>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p:txBody>
      </p:sp>
      <p:sp>
        <p:nvSpPr>
          <p:cNvPr id="48" name="Google Shape;48;p1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9" name="Shape 49"/>
        <p:cNvGrpSpPr/>
        <p:nvPr/>
      </p:nvGrpSpPr>
      <p:grpSpPr>
        <a:xfrm>
          <a:off x="0" y="0"/>
          <a:ext cx="0" cy="0"/>
          <a:chOff x="0" y="0"/>
          <a:chExt cx="0" cy="0"/>
        </a:xfrm>
      </p:grpSpPr>
      <p:sp>
        <p:nvSpPr>
          <p:cNvPr id="50" name="Google Shape;50;p1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17" name="Google Shape;17;p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5"/>
          <p:cNvSpPr txBox="1"/>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5" name="Google Shape;25;p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2" name="Google Shape;32;p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9"/>
          <p:cNvSpPr txBox="1"/>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1" name="Google Shape;41;p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2" name="Shape 42"/>
        <p:cNvGrpSpPr/>
        <p:nvPr/>
      </p:nvGrpSpPr>
      <p:grpSpPr>
        <a:xfrm>
          <a:off x="0" y="0"/>
          <a:ext cx="0" cy="0"/>
          <a:chOff x="0" y="0"/>
          <a:chExt cx="0" cy="0"/>
        </a:xfrm>
      </p:grpSpPr>
      <p:sp>
        <p:nvSpPr>
          <p:cNvPr id="43" name="Google Shape;43;p10"/>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4" name="Google Shape;44;p1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pic>
        <p:nvPicPr>
          <p:cNvPr id="9" name="Google Shape;9;p1"/>
          <p:cNvPicPr preferRelativeResize="0"/>
          <p:nvPr/>
        </p:nvPicPr>
        <p:blipFill rotWithShape="1">
          <a:blip r:embed="rId12"/>
          <a:srcRect/>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2.jpeg"/><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image" Target="../media/image39.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image" Target="../media/image4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1.jpeg"/><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image" Target="../media/image48.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3.jpeg"/><Relationship Id="rId1" Type="http://schemas.openxmlformats.org/officeDocument/2006/relationships/image" Target="../media/image52.jpe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image" Target="../media/image54.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9.jpeg"/><Relationship Id="rId2" Type="http://schemas.openxmlformats.org/officeDocument/2006/relationships/image" Target="../media/image58.png"/><Relationship Id="rId1" Type="http://schemas.openxmlformats.org/officeDocument/2006/relationships/image" Target="../media/image57.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1.png"/><Relationship Id="rId1" Type="http://schemas.openxmlformats.org/officeDocument/2006/relationships/image" Target="../media/image60.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3.png"/><Relationship Id="rId1" Type="http://schemas.openxmlformats.org/officeDocument/2006/relationships/image" Target="../media/image6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6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4" name="Shape 54"/>
        <p:cNvGrpSpPr/>
        <p:nvPr/>
      </p:nvGrpSpPr>
      <p:grpSpPr>
        <a:xfrm>
          <a:off x="0" y="0"/>
          <a:ext cx="0" cy="0"/>
          <a:chOff x="0" y="0"/>
          <a:chExt cx="0" cy="0"/>
        </a:xfrm>
      </p:grpSpPr>
      <p:sp>
        <p:nvSpPr>
          <p:cNvPr id="55" name="Google Shape;55;p13"/>
          <p:cNvSpPr txBox="1"/>
          <p:nvPr>
            <p:ph type="ctrTitle"/>
          </p:nvPr>
        </p:nvSpPr>
        <p:spPr>
          <a:xfrm>
            <a:off x="0" y="1334135"/>
            <a:ext cx="9144000" cy="3809365"/>
          </a:xfrm>
          <a:prstGeom prst="rect">
            <a:avLst/>
          </a:prstGeom>
          <a:noFill/>
          <a:ln w="12700" cmpd="sng">
            <a:noFill/>
            <a:prstDash val="solid"/>
          </a:ln>
        </p:spPr>
        <p:txBody>
          <a:bodyPr spcFirstLastPara="1" wrap="square" lIns="91425" tIns="91425" rIns="91425" bIns="91425" anchor="b" anchorCtr="0">
            <a:noAutofit/>
          </a:bodyPr>
          <a:lstStyle/>
          <a:p>
            <a:pPr marL="0" lvl="0" indent="0" algn="ctr" rtl="0">
              <a:spcBef>
                <a:spcPts val="0"/>
              </a:spcBef>
              <a:spcAft>
                <a:spcPts val="0"/>
              </a:spcAft>
              <a:buSzPts val="5200"/>
              <a:buNone/>
            </a:pPr>
            <a:endParaRPr sz="12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2" name="object 2"/>
          <p:cNvSpPr txBox="1">
            <a:spLocks noGrp="1"/>
          </p:cNvSpPr>
          <p:nvPr/>
        </p:nvSpPr>
        <p:spPr>
          <a:xfrm>
            <a:off x="1424686" y="168351"/>
            <a:ext cx="6294627" cy="666115"/>
          </a:xfrm>
          <a:prstGeom prst="rect">
            <a:avLst/>
          </a:prstGeom>
        </p:spPr>
        <p:txBody>
          <a:bodyPr vert="horz" wrap="square" lIns="0" tIns="12700" rIns="0" bIns="0" rtlCol="0">
            <a:spAutoFit/>
          </a:bodyPr>
          <a:lstStyle>
            <a:lvl1pPr>
              <a:defRPr sz="4200" b="1" i="0">
                <a:solidFill>
                  <a:srgbClr val="CC0000"/>
                </a:solidFill>
                <a:latin typeface="Verdana" panose="020B0604030504040204"/>
                <a:ea typeface="+mj-ea"/>
                <a:cs typeface="Verdana" panose="020B0604030504040204"/>
              </a:defRPr>
            </a:lvl1pPr>
          </a:lstStyle>
          <a:p>
            <a:pPr marL="884555">
              <a:lnSpc>
                <a:spcPct val="100000"/>
              </a:lnSpc>
              <a:spcBef>
                <a:spcPts val="100"/>
              </a:spcBef>
            </a:pPr>
            <a:r>
              <a:rPr spc="-114" dirty="0"/>
              <a:t>Capstone</a:t>
            </a:r>
            <a:r>
              <a:rPr spc="-365" dirty="0"/>
              <a:t> </a:t>
            </a:r>
            <a:r>
              <a:rPr spc="-170" dirty="0"/>
              <a:t>Project-4</a:t>
            </a:r>
            <a:endParaRPr spc="-170" dirty="0"/>
          </a:p>
        </p:txBody>
      </p:sp>
      <p:sp>
        <p:nvSpPr>
          <p:cNvPr id="8" name="Text Box 7"/>
          <p:cNvSpPr txBox="1"/>
          <p:nvPr/>
        </p:nvSpPr>
        <p:spPr>
          <a:xfrm rot="16200000">
            <a:off x="6228715" y="1847215"/>
            <a:ext cx="1259840" cy="4354830"/>
          </a:xfrm>
          <a:prstGeom prst="rect">
            <a:avLst/>
          </a:prstGeom>
          <a:noFill/>
        </p:spPr>
        <p:txBody>
          <a:bodyPr vert="eaVert" wrap="square" rtlCol="0">
            <a:spAutoFit/>
          </a:bodyPr>
          <a:p>
            <a:r>
              <a:rPr lang="en-US" b="1" spc="-70" dirty="0">
                <a:solidFill>
                  <a:srgbClr val="124F5C"/>
                </a:solidFill>
                <a:latin typeface="Verdana" panose="020B0604030504040204"/>
                <a:cs typeface="Verdana" panose="020B0604030504040204"/>
                <a:sym typeface="+mn-ea"/>
              </a:rPr>
              <a:t>             </a:t>
            </a:r>
            <a:r>
              <a:rPr lang="en-US" b="1" spc="-60" dirty="0">
                <a:solidFill>
                  <a:srgbClr val="124F5C"/>
                </a:solidFill>
                <a:latin typeface="Verdana" panose="020B0604030504040204"/>
                <a:cs typeface="Verdana" panose="020B0604030504040204"/>
                <a:sym typeface="+mn-ea"/>
              </a:rPr>
              <a:t>                        By                                    </a:t>
            </a:r>
            <a:endParaRPr lang="en-US" b="1" spc="-60" dirty="0">
              <a:solidFill>
                <a:srgbClr val="124F5C"/>
              </a:solidFill>
              <a:latin typeface="Verdana" panose="020B0604030504040204"/>
              <a:cs typeface="Verdana" panose="020B0604030504040204"/>
              <a:sym typeface="+mn-ea"/>
            </a:endParaRPr>
          </a:p>
          <a:p>
            <a:r>
              <a:rPr lang="en-US" b="1" spc="-60" dirty="0">
                <a:solidFill>
                  <a:srgbClr val="124F5C"/>
                </a:solidFill>
                <a:latin typeface="Verdana" panose="020B0604030504040204"/>
                <a:cs typeface="Verdana" panose="020B0604030504040204"/>
                <a:sym typeface="+mn-ea"/>
              </a:rPr>
              <a:t>                  </a:t>
            </a:r>
            <a:r>
              <a:rPr lang="en-US" b="1" spc="-80" dirty="0">
                <a:solidFill>
                  <a:srgbClr val="C00000"/>
                </a:solidFill>
                <a:latin typeface="Verdana" panose="020B0604030504040204"/>
                <a:cs typeface="Verdana" panose="020B0604030504040204"/>
                <a:sym typeface="+mn-ea"/>
              </a:rPr>
              <a:t>Manas Nayan Mukherjee </a:t>
            </a:r>
            <a:endParaRPr lang="en-US" b="1" spc="-80" dirty="0">
              <a:solidFill>
                <a:srgbClr val="C00000"/>
              </a:solidFill>
              <a:latin typeface="Verdana" panose="020B0604030504040204"/>
              <a:cs typeface="Verdana" panose="020B0604030504040204"/>
              <a:sym typeface="+mn-ea"/>
            </a:endParaRPr>
          </a:p>
          <a:p>
            <a:r>
              <a:rPr lang="en-US" b="1" spc="-80" dirty="0">
                <a:solidFill>
                  <a:srgbClr val="C00000"/>
                </a:solidFill>
                <a:latin typeface="Verdana" panose="020B0604030504040204"/>
                <a:cs typeface="Verdana" panose="020B0604030504040204"/>
                <a:sym typeface="+mn-ea"/>
              </a:rPr>
              <a:t>	Kunal RameshRao Kodarlikar</a:t>
            </a:r>
            <a:endParaRPr lang="en-US" b="1" spc="-80" dirty="0">
              <a:solidFill>
                <a:srgbClr val="C00000"/>
              </a:solidFill>
              <a:latin typeface="Verdana" panose="020B0604030504040204"/>
              <a:cs typeface="Verdana" panose="020B0604030504040204"/>
              <a:sym typeface="+mn-ea"/>
            </a:endParaRPr>
          </a:p>
          <a:p>
            <a:r>
              <a:rPr lang="en-US" b="1" spc="-80" dirty="0">
                <a:solidFill>
                  <a:srgbClr val="C00000"/>
                </a:solidFill>
                <a:latin typeface="Verdana" panose="020B0604030504040204"/>
                <a:cs typeface="Verdana" panose="020B0604030504040204"/>
                <a:sym typeface="+mn-ea"/>
              </a:rPr>
              <a:t>                                                                           	</a:t>
            </a:r>
            <a:endParaRPr lang="en-US"/>
          </a:p>
        </p:txBody>
      </p:sp>
      <p:sp>
        <p:nvSpPr>
          <p:cNvPr id="10" name="Text Box 9"/>
          <p:cNvSpPr txBox="1"/>
          <p:nvPr/>
        </p:nvSpPr>
        <p:spPr>
          <a:xfrm>
            <a:off x="541655" y="1334135"/>
            <a:ext cx="2919730" cy="1568450"/>
          </a:xfrm>
          <a:prstGeom prst="rect">
            <a:avLst/>
          </a:prstGeom>
          <a:noFill/>
        </p:spPr>
        <p:txBody>
          <a:bodyPr wrap="square" rtlCol="0">
            <a:spAutoFit/>
          </a:bodyPr>
          <a:p>
            <a:r>
              <a:rPr sz="1600" b="1" spc="-90" dirty="0">
                <a:solidFill>
                  <a:srgbClr val="124F5C"/>
                </a:solidFill>
                <a:latin typeface="Verdana" panose="020B0604030504040204"/>
                <a:cs typeface="Verdana" panose="020B0604030504040204"/>
                <a:sym typeface="+mn-ea"/>
              </a:rPr>
              <a:t>Online </a:t>
            </a:r>
            <a:r>
              <a:rPr sz="1600" b="1" spc="-125" dirty="0">
                <a:solidFill>
                  <a:srgbClr val="124F5C"/>
                </a:solidFill>
                <a:latin typeface="Verdana" panose="020B0604030504040204"/>
                <a:cs typeface="Verdana" panose="020B0604030504040204"/>
                <a:sym typeface="+mn-ea"/>
              </a:rPr>
              <a:t>Retail </a:t>
            </a:r>
            <a:r>
              <a:rPr sz="1600" b="1" spc="-100" dirty="0">
                <a:solidFill>
                  <a:srgbClr val="124F5C"/>
                </a:solidFill>
                <a:latin typeface="Verdana" panose="020B0604030504040204"/>
                <a:cs typeface="Verdana" panose="020B0604030504040204"/>
                <a:sym typeface="+mn-ea"/>
              </a:rPr>
              <a:t>Customer</a:t>
            </a:r>
            <a:r>
              <a:rPr sz="1600" b="1" spc="-409" dirty="0">
                <a:solidFill>
                  <a:srgbClr val="124F5C"/>
                </a:solidFill>
                <a:latin typeface="Verdana" panose="020B0604030504040204"/>
                <a:cs typeface="Verdana" panose="020B0604030504040204"/>
                <a:sym typeface="+mn-ea"/>
              </a:rPr>
              <a:t> </a:t>
            </a:r>
            <a:r>
              <a:rPr sz="1600" b="1" spc="-95" dirty="0">
                <a:solidFill>
                  <a:srgbClr val="124F5C"/>
                </a:solidFill>
                <a:latin typeface="Verdana" panose="020B0604030504040204"/>
                <a:cs typeface="Verdana" panose="020B0604030504040204"/>
                <a:sym typeface="+mn-ea"/>
              </a:rPr>
              <a:t>Segmentation</a:t>
            </a:r>
            <a:r>
              <a:rPr lang="en-US" sz="1600" b="1" spc="-95" dirty="0">
                <a:solidFill>
                  <a:srgbClr val="124F5C"/>
                </a:solidFill>
                <a:latin typeface="Verdana" panose="020B0604030504040204"/>
                <a:cs typeface="Verdana" panose="020B0604030504040204"/>
                <a:sym typeface="+mn-ea"/>
              </a:rPr>
              <a:t> </a:t>
            </a:r>
            <a:r>
              <a:rPr sz="1600" b="1" spc="-95" dirty="0">
                <a:solidFill>
                  <a:srgbClr val="124F5C"/>
                </a:solidFill>
                <a:latin typeface="Verdana" panose="020B0604030504040204"/>
                <a:cs typeface="Verdana" panose="020B0604030504040204"/>
                <a:sym typeface="+mn-ea"/>
              </a:rPr>
              <a:t>Unsupervised Machine Learning</a:t>
            </a:r>
            <a:endParaRPr sz="1600" b="1" spc="-95" dirty="0">
              <a:solidFill>
                <a:srgbClr val="124F5C"/>
              </a:solidFill>
              <a:latin typeface="Verdana" panose="020B0604030504040204"/>
              <a:cs typeface="Verdana" panose="020B0604030504040204"/>
              <a:sym typeface="+mn-ea"/>
            </a:endParaRPr>
          </a:p>
          <a:p>
            <a:endParaRPr sz="1600" b="1" spc="-95" dirty="0">
              <a:solidFill>
                <a:srgbClr val="124F5C"/>
              </a:solidFill>
              <a:latin typeface="Verdana" panose="020B0604030504040204"/>
              <a:cs typeface="Verdana" panose="020B0604030504040204"/>
            </a:endParaRPr>
          </a:p>
          <a:p>
            <a:endParaRPr sz="1600" b="1" spc="-95" dirty="0">
              <a:solidFill>
                <a:srgbClr val="124F5C"/>
              </a:solidFill>
              <a:latin typeface="Verdana" panose="020B0604030504040204"/>
              <a:cs typeface="Verdana" panose="020B0604030504040204"/>
            </a:endParaRPr>
          </a:p>
        </p:txBody>
      </p:sp>
      <p:pic>
        <p:nvPicPr>
          <p:cNvPr id="11" name="Picture 10"/>
          <p:cNvPicPr>
            <a:picLocks noChangeAspect="1"/>
          </p:cNvPicPr>
          <p:nvPr/>
        </p:nvPicPr>
        <p:blipFill>
          <a:blip r:embed="rId1"/>
          <a:stretch>
            <a:fillRect/>
          </a:stretch>
        </p:blipFill>
        <p:spPr>
          <a:xfrm>
            <a:off x="0" y="2382520"/>
            <a:ext cx="4003040" cy="27609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Exploratory Data Analysis</a:t>
            </a:r>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5270"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4" name="object 4"/>
          <p:cNvSpPr/>
          <p:nvPr/>
        </p:nvSpPr>
        <p:spPr>
          <a:xfrm>
            <a:off x="128905" y="1153160"/>
            <a:ext cx="5122545" cy="1609725"/>
          </a:xfrm>
          <a:prstGeom prst="rect">
            <a:avLst/>
          </a:prstGeom>
          <a:blipFill>
            <a:blip r:embed="rId1" cstate="print"/>
            <a:stretch>
              <a:fillRect/>
            </a:stretch>
          </a:blipFill>
        </p:spPr>
        <p:txBody>
          <a:bodyPr wrap="square" lIns="0" tIns="0" rIns="0" bIns="0" rtlCol="0"/>
          <a:p/>
        </p:txBody>
      </p:sp>
      <p:sp>
        <p:nvSpPr>
          <p:cNvPr id="8" name="object 8"/>
          <p:cNvSpPr/>
          <p:nvPr/>
        </p:nvSpPr>
        <p:spPr>
          <a:xfrm>
            <a:off x="-785" y="2958941"/>
            <a:ext cx="5252028" cy="2184206"/>
          </a:xfrm>
          <a:prstGeom prst="rect">
            <a:avLst/>
          </a:prstGeom>
          <a:blipFill>
            <a:blip r:embed="rId2" cstate="print"/>
            <a:stretch>
              <a:fillRect/>
            </a:stretch>
          </a:blipFill>
        </p:spPr>
        <p:txBody>
          <a:bodyPr wrap="square" lIns="0" tIns="0" rIns="0" bIns="0" rtlCol="0"/>
          <a:p/>
        </p:txBody>
      </p:sp>
      <p:sp>
        <p:nvSpPr>
          <p:cNvPr id="13" name="Left Arrow 12"/>
          <p:cNvSpPr/>
          <p:nvPr/>
        </p:nvSpPr>
        <p:spPr>
          <a:xfrm>
            <a:off x="5452110" y="1920240"/>
            <a:ext cx="436880" cy="7556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14" name="Left Arrow 13"/>
          <p:cNvSpPr/>
          <p:nvPr/>
        </p:nvSpPr>
        <p:spPr>
          <a:xfrm>
            <a:off x="5452110" y="4150995"/>
            <a:ext cx="436880" cy="7556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6" name="Flowchart: Multidocument 5"/>
          <p:cNvSpPr/>
          <p:nvPr/>
        </p:nvSpPr>
        <p:spPr>
          <a:xfrm>
            <a:off x="6089650" y="1153160"/>
            <a:ext cx="2948305" cy="1805940"/>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1000" b="1">
                <a:solidFill>
                  <a:schemeClr val="accent2"/>
                </a:solidFill>
                <a:sym typeface="+mn-ea"/>
              </a:rPr>
              <a:t>Top 10 customers</a:t>
            </a:r>
            <a:endParaRPr lang="en-US" sz="1000" b="1">
              <a:solidFill>
                <a:schemeClr val="accent2"/>
              </a:solidFill>
            </a:endParaRPr>
          </a:p>
          <a:p>
            <a:pPr algn="ctr"/>
            <a:endParaRPr lang="en-US" sz="1000">
              <a:solidFill>
                <a:schemeClr val="accent2"/>
              </a:solidFill>
            </a:endParaRPr>
          </a:p>
          <a:p>
            <a:pPr algn="ctr">
              <a:lnSpc>
                <a:spcPct val="80000"/>
              </a:lnSpc>
            </a:pPr>
            <a:r>
              <a:rPr lang="en-US" sz="1000" b="1">
                <a:solidFill>
                  <a:schemeClr val="bg2"/>
                </a:solidFill>
                <a:sym typeface="+mn-ea"/>
              </a:rPr>
              <a:t>Customer ID-17841 had purchased highest number of products.</a:t>
            </a:r>
            <a:endParaRPr lang="en-US" sz="1000" b="1">
              <a:solidFill>
                <a:schemeClr val="bg2"/>
              </a:solidFill>
            </a:endParaRPr>
          </a:p>
          <a:p>
            <a:pPr algn="ctr">
              <a:lnSpc>
                <a:spcPct val="80000"/>
              </a:lnSpc>
            </a:pPr>
            <a:endParaRPr lang="en-US" sz="1000" b="1">
              <a:solidFill>
                <a:schemeClr val="bg2"/>
              </a:solidFill>
            </a:endParaRPr>
          </a:p>
          <a:p>
            <a:pPr algn="ctr">
              <a:lnSpc>
                <a:spcPct val="80000"/>
              </a:lnSpc>
            </a:pPr>
            <a:r>
              <a:rPr lang="en-US" sz="1000" b="1">
                <a:solidFill>
                  <a:schemeClr val="bg2"/>
                </a:solidFill>
                <a:sym typeface="+mn-ea"/>
              </a:rPr>
              <a:t>Customer ID-14911 is the 2nd  highest customer who purchased  the most the products.</a:t>
            </a:r>
            <a:endParaRPr lang="en-US" sz="800"/>
          </a:p>
        </p:txBody>
      </p:sp>
      <p:sp>
        <p:nvSpPr>
          <p:cNvPr id="7" name="Flowchart: Multidocument 6"/>
          <p:cNvSpPr/>
          <p:nvPr/>
        </p:nvSpPr>
        <p:spPr>
          <a:xfrm>
            <a:off x="6089650" y="3286125"/>
            <a:ext cx="2948305" cy="1805940"/>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1000" b="1">
                <a:solidFill>
                  <a:schemeClr val="accent2"/>
                </a:solidFill>
                <a:sym typeface="+mn-ea"/>
              </a:rPr>
              <a:t>Top 5 countries (based on number of customers)</a:t>
            </a:r>
            <a:endParaRPr lang="en-US" sz="1000" b="1">
              <a:solidFill>
                <a:schemeClr val="accent2"/>
              </a:solidFill>
            </a:endParaRPr>
          </a:p>
          <a:p>
            <a:pPr algn="ctr"/>
            <a:endParaRPr lang="en-US" sz="1000" b="1">
              <a:solidFill>
                <a:schemeClr val="accent2"/>
              </a:solidFill>
            </a:endParaRPr>
          </a:p>
          <a:p>
            <a:pPr algn="ctr">
              <a:lnSpc>
                <a:spcPct val="70000"/>
              </a:lnSpc>
            </a:pPr>
            <a:r>
              <a:rPr lang="en-US" sz="1000" b="1">
                <a:solidFill>
                  <a:schemeClr val="bg2"/>
                </a:solidFill>
                <a:sym typeface="+mn-ea"/>
              </a:rPr>
              <a:t>UK has highest number of  customers.</a:t>
            </a:r>
            <a:endParaRPr lang="en-US" sz="1000" b="1">
              <a:solidFill>
                <a:schemeClr val="bg2"/>
              </a:solidFill>
            </a:endParaRPr>
          </a:p>
          <a:p>
            <a:pPr algn="ctr">
              <a:lnSpc>
                <a:spcPct val="70000"/>
              </a:lnSpc>
            </a:pPr>
            <a:endParaRPr lang="en-US" sz="1000" b="1">
              <a:solidFill>
                <a:schemeClr val="bg2"/>
              </a:solidFill>
            </a:endParaRPr>
          </a:p>
          <a:p>
            <a:pPr algn="ctr">
              <a:lnSpc>
                <a:spcPct val="70000"/>
              </a:lnSpc>
            </a:pPr>
            <a:r>
              <a:rPr lang="en-US" sz="1000" b="1">
                <a:solidFill>
                  <a:schemeClr val="bg2"/>
                </a:solidFill>
                <a:sym typeface="+mn-ea"/>
              </a:rPr>
              <a:t>Germany, France and Ireland has  almost equal number of customers.</a:t>
            </a:r>
            <a:endParaRPr lang="en-US" sz="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Exploratory Data Analysis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4635"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4" name="object 3"/>
          <p:cNvSpPr/>
          <p:nvPr/>
        </p:nvSpPr>
        <p:spPr>
          <a:xfrm>
            <a:off x="174625" y="1348105"/>
            <a:ext cx="4723130" cy="1504950"/>
          </a:xfrm>
          <a:prstGeom prst="rect">
            <a:avLst/>
          </a:prstGeom>
          <a:blipFill>
            <a:blip r:embed="rId1" cstate="print"/>
            <a:stretch>
              <a:fillRect/>
            </a:stretch>
          </a:blipFill>
        </p:spPr>
        <p:txBody>
          <a:bodyPr wrap="square" lIns="0" tIns="0" rIns="0" bIns="0" rtlCol="0"/>
          <a:p/>
        </p:txBody>
      </p:sp>
      <p:sp>
        <p:nvSpPr>
          <p:cNvPr id="6" name="object 4"/>
          <p:cNvSpPr/>
          <p:nvPr/>
        </p:nvSpPr>
        <p:spPr>
          <a:xfrm>
            <a:off x="-1270" y="3380740"/>
            <a:ext cx="4899025" cy="1762760"/>
          </a:xfrm>
          <a:prstGeom prst="rect">
            <a:avLst/>
          </a:prstGeom>
          <a:blipFill>
            <a:blip r:embed="rId2" cstate="print"/>
            <a:stretch>
              <a:fillRect/>
            </a:stretch>
          </a:blipFill>
        </p:spPr>
        <p:txBody>
          <a:bodyPr wrap="square" lIns="0" tIns="0" rIns="0" bIns="0" rtlCol="0"/>
          <a:p/>
        </p:txBody>
      </p:sp>
      <p:sp>
        <p:nvSpPr>
          <p:cNvPr id="8" name="Left Arrow 7"/>
          <p:cNvSpPr/>
          <p:nvPr/>
        </p:nvSpPr>
        <p:spPr>
          <a:xfrm>
            <a:off x="5007610" y="2040255"/>
            <a:ext cx="589915" cy="120650"/>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Left Arrow 8"/>
          <p:cNvSpPr/>
          <p:nvPr/>
        </p:nvSpPr>
        <p:spPr>
          <a:xfrm>
            <a:off x="5007610" y="4269740"/>
            <a:ext cx="589915" cy="120650"/>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10" name="Flowchart: Multidocument 9"/>
          <p:cNvSpPr/>
          <p:nvPr/>
        </p:nvSpPr>
        <p:spPr>
          <a:xfrm>
            <a:off x="5932170" y="1197610"/>
            <a:ext cx="3067050" cy="178371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lnSpc>
                <a:spcPct val="80000"/>
              </a:lnSpc>
            </a:pPr>
            <a:r>
              <a:rPr lang="en-US" sz="1000" b="1">
                <a:solidFill>
                  <a:schemeClr val="accent2"/>
                </a:solidFill>
                <a:sym typeface="+mn-ea"/>
              </a:rPr>
              <a:t>Top 5 countries (based on Least number of customers)</a:t>
            </a:r>
            <a:endParaRPr lang="en-US" sz="1000" b="1">
              <a:solidFill>
                <a:schemeClr val="accent2"/>
              </a:solidFill>
            </a:endParaRPr>
          </a:p>
          <a:p>
            <a:pPr algn="ctr"/>
            <a:endParaRPr lang="en-US" sz="1000" b="1">
              <a:solidFill>
                <a:schemeClr val="accent2"/>
              </a:solidFill>
            </a:endParaRPr>
          </a:p>
          <a:p>
            <a:pPr algn="ctr"/>
            <a:r>
              <a:rPr lang="en-US" sz="1000" b="1">
                <a:solidFill>
                  <a:schemeClr val="bg2"/>
                </a:solidFill>
                <a:sym typeface="+mn-ea"/>
              </a:rPr>
              <a:t>There are very less customers from  Saudi Arabia.</a:t>
            </a:r>
            <a:endParaRPr lang="en-US" sz="1000" b="1">
              <a:solidFill>
                <a:schemeClr val="bg2"/>
              </a:solidFill>
            </a:endParaRPr>
          </a:p>
          <a:p>
            <a:pPr algn="ctr"/>
            <a:r>
              <a:rPr lang="en-US" sz="1000" b="1">
                <a:solidFill>
                  <a:schemeClr val="bg2"/>
                </a:solidFill>
                <a:sym typeface="+mn-ea"/>
              </a:rPr>
              <a:t>Bahrain is the 2nd country having  least number of customers.</a:t>
            </a:r>
            <a:endParaRPr lang="en-US" sz="800"/>
          </a:p>
        </p:txBody>
      </p:sp>
      <p:sp>
        <p:nvSpPr>
          <p:cNvPr id="12" name="Flowchart: Multidocument 11"/>
          <p:cNvSpPr/>
          <p:nvPr/>
        </p:nvSpPr>
        <p:spPr>
          <a:xfrm>
            <a:off x="5815330" y="3164205"/>
            <a:ext cx="3183890" cy="197929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lnSpc>
                <a:spcPct val="80000"/>
              </a:lnSpc>
            </a:pPr>
            <a:r>
              <a:rPr lang="en-US" sz="1000" b="1">
                <a:solidFill>
                  <a:schemeClr val="accent2"/>
                </a:solidFill>
                <a:sym typeface="+mn-ea"/>
              </a:rPr>
              <a:t>Top 10 customers(average amount spent  by customers)</a:t>
            </a:r>
            <a:endParaRPr lang="en-US" sz="1000" b="1">
              <a:solidFill>
                <a:schemeClr val="accent2"/>
              </a:solidFill>
            </a:endParaRPr>
          </a:p>
          <a:p>
            <a:pPr algn="ctr"/>
            <a:endParaRPr lang="en-US" sz="1000" b="1">
              <a:solidFill>
                <a:schemeClr val="accent2"/>
              </a:solidFill>
            </a:endParaRPr>
          </a:p>
          <a:p>
            <a:pPr algn="ctr"/>
            <a:r>
              <a:rPr lang="en-US" sz="1000" b="1">
                <a:solidFill>
                  <a:schemeClr val="bg2"/>
                </a:solidFill>
                <a:sym typeface="+mn-ea"/>
              </a:rPr>
              <a:t>77183 (Pounds) is the highest  average amount spent by the  Customer ID-12346.</a:t>
            </a:r>
            <a:endParaRPr lang="en-US" sz="1000" b="1">
              <a:solidFill>
                <a:schemeClr val="bg2"/>
              </a:solidFill>
            </a:endParaRPr>
          </a:p>
          <a:p>
            <a:pPr algn="ctr"/>
            <a:endParaRPr lang="en-US" sz="1000" b="1">
              <a:solidFill>
                <a:schemeClr val="bg2"/>
              </a:solidFill>
            </a:endParaRPr>
          </a:p>
          <a:p>
            <a:pPr algn="ctr"/>
            <a:r>
              <a:rPr lang="en-US" sz="1000" b="1">
                <a:solidFill>
                  <a:schemeClr val="bg2"/>
                </a:solidFill>
                <a:sym typeface="+mn-ea"/>
              </a:rPr>
              <a:t>56157 (Pounds) is the 2nd highest  average amount spent by the  Customer ID-16446.</a:t>
            </a:r>
            <a:endParaRPr lang="en-US" sz="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b="1">
                <a:solidFill>
                  <a:schemeClr val="accent2"/>
                </a:solidFill>
                <a:sym typeface="Wingdings" panose="05000000000000000000" charset="0"/>
              </a:rPr>
              <a:t>Exploratory Data Analysis</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3365"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12" name="object 12"/>
          <p:cNvSpPr/>
          <p:nvPr/>
        </p:nvSpPr>
        <p:spPr>
          <a:xfrm>
            <a:off x="124460" y="1250950"/>
            <a:ext cx="2736215" cy="1600835"/>
          </a:xfrm>
          <a:prstGeom prst="rect">
            <a:avLst/>
          </a:prstGeom>
          <a:blipFill>
            <a:blip r:embed="rId1" cstate="print"/>
            <a:stretch>
              <a:fillRect/>
            </a:stretch>
          </a:blipFill>
        </p:spPr>
        <p:txBody>
          <a:bodyPr wrap="square" lIns="0" tIns="0" rIns="0" bIns="0" rtlCol="0"/>
          <a:p/>
        </p:txBody>
      </p:sp>
      <p:sp>
        <p:nvSpPr>
          <p:cNvPr id="17" name="object 17"/>
          <p:cNvSpPr/>
          <p:nvPr/>
        </p:nvSpPr>
        <p:spPr>
          <a:xfrm>
            <a:off x="3013075" y="1211580"/>
            <a:ext cx="2858135" cy="1639570"/>
          </a:xfrm>
          <a:prstGeom prst="rect">
            <a:avLst/>
          </a:prstGeom>
          <a:blipFill>
            <a:blip r:embed="rId2" cstate="print"/>
            <a:stretch>
              <a:fillRect/>
            </a:stretch>
          </a:blipFill>
        </p:spPr>
        <p:txBody>
          <a:bodyPr wrap="square" lIns="0" tIns="0" rIns="0" bIns="0" rtlCol="0"/>
          <a:p/>
        </p:txBody>
      </p:sp>
      <p:sp>
        <p:nvSpPr>
          <p:cNvPr id="19" name="object 19"/>
          <p:cNvSpPr/>
          <p:nvPr/>
        </p:nvSpPr>
        <p:spPr>
          <a:xfrm>
            <a:off x="6023610" y="1250950"/>
            <a:ext cx="2945130" cy="1600200"/>
          </a:xfrm>
          <a:prstGeom prst="rect">
            <a:avLst/>
          </a:prstGeom>
          <a:blipFill>
            <a:blip r:embed="rId3" cstate="print"/>
            <a:stretch>
              <a:fillRect/>
            </a:stretch>
          </a:blipFill>
        </p:spPr>
        <p:txBody>
          <a:bodyPr wrap="square" lIns="0" tIns="0" rIns="0" bIns="0" rtlCol="0"/>
          <a:p/>
        </p:txBody>
      </p:sp>
      <p:sp>
        <p:nvSpPr>
          <p:cNvPr id="7" name="Up Arrow 6"/>
          <p:cNvSpPr/>
          <p:nvPr/>
        </p:nvSpPr>
        <p:spPr>
          <a:xfrm>
            <a:off x="1404620" y="3010535"/>
            <a:ext cx="502285" cy="294640"/>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8" name="Up Arrow 7"/>
          <p:cNvSpPr/>
          <p:nvPr/>
        </p:nvSpPr>
        <p:spPr>
          <a:xfrm>
            <a:off x="4401820" y="3038475"/>
            <a:ext cx="502285" cy="294640"/>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Up Arrow 8"/>
          <p:cNvSpPr/>
          <p:nvPr/>
        </p:nvSpPr>
        <p:spPr>
          <a:xfrm>
            <a:off x="7399655" y="3013710"/>
            <a:ext cx="502285" cy="294640"/>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10" name="Flowchart: Multidocument 9"/>
          <p:cNvSpPr/>
          <p:nvPr/>
        </p:nvSpPr>
        <p:spPr>
          <a:xfrm>
            <a:off x="225425" y="3509010"/>
            <a:ext cx="2987675" cy="838200"/>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1000" b="1">
                <a:solidFill>
                  <a:schemeClr val="accent2"/>
                </a:solidFill>
                <a:sym typeface="+mn-ea"/>
              </a:rPr>
              <a:t>Sales On Thursdays are very high.</a:t>
            </a:r>
            <a:endParaRPr lang="en-US" sz="1000" b="1">
              <a:solidFill>
                <a:schemeClr val="accent2"/>
              </a:solidFill>
            </a:endParaRPr>
          </a:p>
          <a:p>
            <a:pPr algn="ctr"/>
            <a:r>
              <a:rPr lang="en-US" sz="1000" b="1">
                <a:solidFill>
                  <a:schemeClr val="accent2"/>
                </a:solidFill>
                <a:sym typeface="+mn-ea"/>
              </a:rPr>
              <a:t>Sales On Fridays are very less.</a:t>
            </a:r>
            <a:endParaRPr lang="en-US" sz="1000" b="1">
              <a:solidFill>
                <a:schemeClr val="bg2"/>
              </a:solidFill>
            </a:endParaRPr>
          </a:p>
          <a:p>
            <a:pPr algn="ctr">
              <a:lnSpc>
                <a:spcPct val="80000"/>
              </a:lnSpc>
            </a:pPr>
            <a:endParaRPr lang="en-US" sz="800"/>
          </a:p>
        </p:txBody>
      </p:sp>
      <p:sp>
        <p:nvSpPr>
          <p:cNvPr id="13" name="Flowchart: Multidocument 12"/>
          <p:cNvSpPr/>
          <p:nvPr/>
        </p:nvSpPr>
        <p:spPr>
          <a:xfrm>
            <a:off x="3443605" y="3509010"/>
            <a:ext cx="2437130" cy="833120"/>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1000" b="1">
                <a:solidFill>
                  <a:schemeClr val="accent2"/>
                </a:solidFill>
                <a:sym typeface="+mn-ea"/>
              </a:rPr>
              <a:t>Most of the sales happened in November month.</a:t>
            </a:r>
            <a:endParaRPr lang="en-US" sz="1000" b="1">
              <a:solidFill>
                <a:schemeClr val="accent2"/>
              </a:solidFill>
            </a:endParaRPr>
          </a:p>
          <a:p>
            <a:pPr algn="ctr"/>
            <a:r>
              <a:rPr lang="en-US" sz="1000" b="1">
                <a:solidFill>
                  <a:schemeClr val="accent2"/>
                </a:solidFill>
                <a:sym typeface="+mn-ea"/>
              </a:rPr>
              <a:t>February Month had least sales.</a:t>
            </a:r>
            <a:endParaRPr lang="en-US" sz="1000" b="1">
              <a:solidFill>
                <a:schemeClr val="accent2"/>
              </a:solidFill>
            </a:endParaRPr>
          </a:p>
          <a:p>
            <a:pPr algn="ctr">
              <a:lnSpc>
                <a:spcPct val="80000"/>
              </a:lnSpc>
            </a:pPr>
            <a:endParaRPr lang="en-US" sz="800"/>
          </a:p>
        </p:txBody>
      </p:sp>
      <p:sp>
        <p:nvSpPr>
          <p:cNvPr id="14" name="Flowchart: Multidocument 13"/>
          <p:cNvSpPr/>
          <p:nvPr/>
        </p:nvSpPr>
        <p:spPr>
          <a:xfrm>
            <a:off x="6111240" y="3498215"/>
            <a:ext cx="2860040" cy="82232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1000" b="1">
                <a:solidFill>
                  <a:schemeClr val="accent2"/>
                </a:solidFill>
                <a:sym typeface="+mn-ea"/>
              </a:rPr>
              <a:t>Most of the sales happens in the afternoon.</a:t>
            </a:r>
            <a:endParaRPr lang="en-US" sz="1000" b="1">
              <a:solidFill>
                <a:schemeClr val="accent2"/>
              </a:solidFill>
            </a:endParaRPr>
          </a:p>
          <a:p>
            <a:pPr algn="ctr"/>
            <a:r>
              <a:rPr lang="en-US" sz="1000" b="1">
                <a:solidFill>
                  <a:schemeClr val="accent2"/>
                </a:solidFill>
                <a:sym typeface="+mn-ea"/>
              </a:rPr>
              <a:t>Least sales happens in the evening.</a:t>
            </a:r>
            <a:endParaRPr lang="en-US" sz="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b="1">
                <a:solidFill>
                  <a:schemeClr val="accent2"/>
                </a:solidFill>
                <a:sym typeface="Wingdings" panose="05000000000000000000" charset="0"/>
              </a:rPr>
              <a:t></a:t>
            </a:r>
            <a:r>
              <a:rPr lang="en-US" altLang="en-IN" b="1">
                <a:solidFill>
                  <a:schemeClr val="accent2"/>
                </a:solidFill>
                <a:sym typeface="Wingdings" panose="05000000000000000000" charset="0"/>
              </a:rPr>
              <a:t> Model Building </a:t>
            </a:r>
            <a:r>
              <a:rPr lang="en-IN" altLang="en-US" b="1">
                <a:solidFill>
                  <a:schemeClr val="accent2"/>
                </a:solidFill>
                <a:sym typeface="Wingdings" panose="05000000000000000000" charset="0"/>
              </a:rPr>
              <a:t></a:t>
            </a:r>
            <a:endParaRPr lang="en-US" b="1"/>
          </a:p>
        </p:txBody>
      </p:sp>
      <p:sp>
        <p:nvSpPr>
          <p:cNvPr id="3" name="Text Placeholder 2"/>
          <p:cNvSpPr/>
          <p:nvPr>
            <p:ph type="body" idx="1"/>
          </p:nvPr>
        </p:nvSpPr>
        <p:spPr>
          <a:xfrm>
            <a:off x="-635" y="1152525"/>
            <a:ext cx="9145270"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4" name="Flowchart: Multidocument 3"/>
          <p:cNvSpPr/>
          <p:nvPr/>
        </p:nvSpPr>
        <p:spPr>
          <a:xfrm>
            <a:off x="2249170" y="1321435"/>
            <a:ext cx="4233545" cy="916940"/>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b="1">
                <a:solidFill>
                  <a:schemeClr val="accent2"/>
                </a:solidFill>
              </a:rPr>
              <a:t>     </a:t>
            </a:r>
            <a:r>
              <a:rPr lang="en-US" sz="1600" b="1">
                <a:solidFill>
                  <a:schemeClr val="accent2"/>
                </a:solidFill>
              </a:rPr>
              <a:t>RFM Model Analysis</a:t>
            </a:r>
            <a:endParaRPr lang="en-US" sz="1600" b="1">
              <a:solidFill>
                <a:schemeClr val="accent2"/>
              </a:solidFill>
            </a:endParaRPr>
          </a:p>
        </p:txBody>
      </p:sp>
      <p:sp>
        <p:nvSpPr>
          <p:cNvPr id="6" name="Text Box 5"/>
          <p:cNvSpPr txBox="1"/>
          <p:nvPr/>
        </p:nvSpPr>
        <p:spPr>
          <a:xfrm>
            <a:off x="312420" y="2388235"/>
            <a:ext cx="2632075" cy="2614930"/>
          </a:xfrm>
          <a:prstGeom prst="rect">
            <a:avLst/>
          </a:prstGeom>
          <a:noFill/>
        </p:spPr>
        <p:txBody>
          <a:bodyPr wrap="square" rtlCol="0">
            <a:spAutoFit/>
          </a:bodyPr>
          <a:p>
            <a:r>
              <a:rPr lang="en-US" b="1"/>
              <a:t>What is RFM?</a:t>
            </a:r>
            <a:endParaRPr lang="en-US" b="1"/>
          </a:p>
          <a:p>
            <a:endParaRPr lang="en-US" sz="1000" b="1"/>
          </a:p>
          <a:p>
            <a:r>
              <a:rPr sz="1000" spc="-90" dirty="0">
                <a:solidFill>
                  <a:srgbClr val="124F5C"/>
                </a:solidFill>
                <a:latin typeface="Verdana" panose="020B0604030504040204"/>
                <a:cs typeface="Verdana" panose="020B0604030504040204"/>
              </a:rPr>
              <a:t>RFM is a method used to analyze customer value. It stands for Recency, Frequency and Monetary.</a:t>
            </a:r>
            <a:endParaRPr sz="1000" spc="-90" dirty="0">
              <a:solidFill>
                <a:srgbClr val="124F5C"/>
              </a:solidFill>
              <a:latin typeface="Verdana" panose="020B0604030504040204"/>
              <a:cs typeface="Verdana" panose="020B0604030504040204"/>
            </a:endParaRPr>
          </a:p>
          <a:p>
            <a:endParaRPr sz="1000" spc="-90" dirty="0">
              <a:solidFill>
                <a:srgbClr val="124F5C"/>
              </a:solidFill>
              <a:latin typeface="Verdana" panose="020B0604030504040204"/>
              <a:cs typeface="Verdana" panose="020B0604030504040204"/>
            </a:endParaRPr>
          </a:p>
          <a:p>
            <a:r>
              <a:rPr sz="1000" spc="-90" dirty="0">
                <a:solidFill>
                  <a:srgbClr val="124F5C"/>
                </a:solidFill>
                <a:latin typeface="Verdana" panose="020B0604030504040204"/>
                <a:cs typeface="Verdana" panose="020B0604030504040204"/>
              </a:rPr>
              <a:t>Recency: How recently did the customer visit our website or how recently did a</a:t>
            </a:r>
            <a:endParaRPr sz="1000" spc="-90" dirty="0">
              <a:solidFill>
                <a:srgbClr val="124F5C"/>
              </a:solidFill>
              <a:latin typeface="Verdana" panose="020B0604030504040204"/>
              <a:cs typeface="Verdana" panose="020B0604030504040204"/>
            </a:endParaRPr>
          </a:p>
          <a:p>
            <a:r>
              <a:rPr sz="1000" spc="-90" dirty="0">
                <a:solidFill>
                  <a:srgbClr val="124F5C"/>
                </a:solidFill>
                <a:latin typeface="Verdana" panose="020B0604030504040204"/>
                <a:cs typeface="Verdana" panose="020B0604030504040204"/>
              </a:rPr>
              <a:t>customer purchase?</a:t>
            </a:r>
            <a:endParaRPr sz="1000" spc="-90" dirty="0">
              <a:solidFill>
                <a:srgbClr val="124F5C"/>
              </a:solidFill>
              <a:latin typeface="Verdana" panose="020B0604030504040204"/>
              <a:cs typeface="Verdana" panose="020B0604030504040204"/>
            </a:endParaRPr>
          </a:p>
          <a:p>
            <a:endParaRPr sz="1000" spc="-90" dirty="0">
              <a:solidFill>
                <a:srgbClr val="124F5C"/>
              </a:solidFill>
              <a:latin typeface="Verdana" panose="020B0604030504040204"/>
              <a:cs typeface="Verdana" panose="020B0604030504040204"/>
            </a:endParaRPr>
          </a:p>
          <a:p>
            <a:r>
              <a:rPr sz="1000" spc="-90" dirty="0">
                <a:solidFill>
                  <a:srgbClr val="124F5C"/>
                </a:solidFill>
                <a:latin typeface="Verdana" panose="020B0604030504040204"/>
                <a:cs typeface="Verdana" panose="020B0604030504040204"/>
              </a:rPr>
              <a:t>Frequency: How often do they visit or how often do they purchase?</a:t>
            </a:r>
            <a:endParaRPr sz="1000" spc="-90" dirty="0">
              <a:solidFill>
                <a:srgbClr val="124F5C"/>
              </a:solidFill>
              <a:latin typeface="Verdana" panose="020B0604030504040204"/>
              <a:cs typeface="Verdana" panose="020B0604030504040204"/>
            </a:endParaRPr>
          </a:p>
          <a:p>
            <a:endParaRPr sz="1000" spc="-90" dirty="0">
              <a:solidFill>
                <a:srgbClr val="124F5C"/>
              </a:solidFill>
              <a:latin typeface="Verdana" panose="020B0604030504040204"/>
              <a:cs typeface="Verdana" panose="020B0604030504040204"/>
            </a:endParaRPr>
          </a:p>
          <a:p>
            <a:r>
              <a:rPr sz="1000" spc="-90" dirty="0">
                <a:solidFill>
                  <a:srgbClr val="124F5C"/>
                </a:solidFill>
                <a:latin typeface="Verdana" panose="020B0604030504040204"/>
                <a:cs typeface="Verdana" panose="020B0604030504040204"/>
              </a:rPr>
              <a:t>Monetary: How much revenue we get from their visit or how much do they spend when  they purchase?</a:t>
            </a:r>
            <a:endParaRPr sz="1000" spc="-90" dirty="0">
              <a:solidFill>
                <a:srgbClr val="124F5C"/>
              </a:solidFill>
              <a:latin typeface="Verdana" panose="020B0604030504040204"/>
              <a:cs typeface="Verdana" panose="020B0604030504040204"/>
            </a:endParaRPr>
          </a:p>
        </p:txBody>
      </p:sp>
      <p:sp>
        <p:nvSpPr>
          <p:cNvPr id="8" name="Text Box 7"/>
          <p:cNvSpPr txBox="1"/>
          <p:nvPr/>
        </p:nvSpPr>
        <p:spPr>
          <a:xfrm>
            <a:off x="6030595" y="2458085"/>
            <a:ext cx="2632075" cy="1999615"/>
          </a:xfrm>
          <a:prstGeom prst="rect">
            <a:avLst/>
          </a:prstGeom>
          <a:noFill/>
        </p:spPr>
        <p:txBody>
          <a:bodyPr wrap="square" rtlCol="0">
            <a:spAutoFit/>
          </a:bodyPr>
          <a:p>
            <a:r>
              <a:rPr lang="en-US" b="1"/>
              <a:t>Why it is Needed?</a:t>
            </a:r>
            <a:endParaRPr lang="en-US" b="1"/>
          </a:p>
          <a:p>
            <a:endParaRPr lang="en-US" sz="1000" b="1"/>
          </a:p>
          <a:p>
            <a:pPr algn="l">
              <a:buSzTx/>
              <a:buNone/>
            </a:pPr>
            <a:r>
              <a:rPr sz="1000" spc="-90" dirty="0">
                <a:solidFill>
                  <a:srgbClr val="124F5C"/>
                </a:solidFill>
                <a:latin typeface="Verdana" panose="020B0604030504040204"/>
                <a:cs typeface="Verdana" panose="020B0604030504040204"/>
              </a:rPr>
              <a:t>RFM Analysis is a marketing framework that is used to understand and analyze customer behavior  based on three factors Recency, Frequency, and Monetary.</a:t>
            </a:r>
            <a:endParaRPr sz="1000" spc="-90" dirty="0">
              <a:solidFill>
                <a:srgbClr val="124F5C"/>
              </a:solidFill>
              <a:latin typeface="Verdana" panose="020B0604030504040204"/>
              <a:cs typeface="Verdana" panose="020B0604030504040204"/>
            </a:endParaRPr>
          </a:p>
          <a:p>
            <a:pPr algn="l">
              <a:buSzTx/>
              <a:buNone/>
            </a:pPr>
            <a:endParaRPr sz="1000" spc="-90" dirty="0">
              <a:solidFill>
                <a:srgbClr val="124F5C"/>
              </a:solidFill>
              <a:latin typeface="Verdana" panose="020B0604030504040204"/>
              <a:cs typeface="Verdana" panose="020B0604030504040204"/>
            </a:endParaRPr>
          </a:p>
          <a:p>
            <a:pPr algn="l">
              <a:buSzTx/>
              <a:buNone/>
            </a:pPr>
            <a:r>
              <a:rPr sz="1000" spc="-90" dirty="0">
                <a:solidFill>
                  <a:srgbClr val="124F5C"/>
                </a:solidFill>
                <a:latin typeface="Verdana" panose="020B0604030504040204"/>
                <a:cs typeface="Verdana" panose="020B0604030504040204"/>
              </a:rPr>
              <a:t>The RFM Analysis will help the businesses to segment their customer base into different homogeneous groups so that they can engage with each group with different targeted marketing strategies.</a:t>
            </a:r>
            <a:endParaRPr sz="1000" spc="-90" dirty="0">
              <a:solidFill>
                <a:srgbClr val="124F5C"/>
              </a:solidFill>
              <a:latin typeface="Verdana" panose="020B0604030504040204"/>
              <a:cs typeface="Verdana" panose="020B0604030504040204"/>
            </a:endParaRPr>
          </a:p>
        </p:txBody>
      </p:sp>
      <p:pic>
        <p:nvPicPr>
          <p:cNvPr id="9" name="Picture 8"/>
          <p:cNvPicPr>
            <a:picLocks noChangeAspect="1"/>
          </p:cNvPicPr>
          <p:nvPr/>
        </p:nvPicPr>
        <p:blipFill>
          <a:blip r:embed="rId1"/>
          <a:stretch>
            <a:fillRect/>
          </a:stretch>
        </p:blipFill>
        <p:spPr>
          <a:xfrm>
            <a:off x="3144520" y="2844800"/>
            <a:ext cx="2686050" cy="19208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Model building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3365"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4" name="Flowchart: Multidocument 3"/>
          <p:cNvSpPr/>
          <p:nvPr/>
        </p:nvSpPr>
        <p:spPr>
          <a:xfrm>
            <a:off x="2390140" y="1245235"/>
            <a:ext cx="3885565" cy="34480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b="1">
                <a:solidFill>
                  <a:schemeClr val="accent2"/>
                </a:solidFill>
              </a:rPr>
              <a:t>     </a:t>
            </a:r>
            <a:r>
              <a:rPr lang="en-US" sz="1600" b="1">
                <a:solidFill>
                  <a:schemeClr val="accent2"/>
                </a:solidFill>
              </a:rPr>
              <a:t>RFM Model Analysis</a:t>
            </a:r>
            <a:endParaRPr lang="en-US" sz="1600" b="1">
              <a:solidFill>
                <a:schemeClr val="accent2"/>
              </a:solidFill>
            </a:endParaRPr>
          </a:p>
        </p:txBody>
      </p:sp>
      <p:sp>
        <p:nvSpPr>
          <p:cNvPr id="6" name="Text Box 5"/>
          <p:cNvSpPr txBox="1"/>
          <p:nvPr/>
        </p:nvSpPr>
        <p:spPr>
          <a:xfrm>
            <a:off x="115570" y="1744345"/>
            <a:ext cx="2915920" cy="1106805"/>
          </a:xfrm>
          <a:prstGeom prst="rect">
            <a:avLst/>
          </a:prstGeom>
          <a:noFill/>
        </p:spPr>
        <p:txBody>
          <a:bodyPr wrap="square" rtlCol="0">
            <a:spAutoFit/>
          </a:bodyPr>
          <a:p>
            <a:pPr marL="180975">
              <a:lnSpc>
                <a:spcPct val="100000"/>
              </a:lnSpc>
              <a:spcBef>
                <a:spcPts val="1185"/>
              </a:spcBef>
              <a:tabLst>
                <a:tab pos="466725" algn="l"/>
              </a:tabLst>
            </a:pPr>
            <a:r>
              <a:rPr sz="1200" b="1" dirty="0">
                <a:sym typeface="+mn-ea"/>
              </a:rPr>
              <a:t>Recency</a:t>
            </a:r>
            <a:r>
              <a:rPr sz="1000" dirty="0">
                <a:sym typeface="+mn-ea"/>
              </a:rPr>
              <a:t> = </a:t>
            </a:r>
            <a:r>
              <a:rPr sz="1000" spc="-90" dirty="0">
                <a:solidFill>
                  <a:srgbClr val="124F5C"/>
                </a:solidFill>
                <a:latin typeface="Verdana" panose="020B0604030504040204"/>
                <a:cs typeface="Verdana" panose="020B0604030504040204"/>
                <a:sym typeface="+mn-ea"/>
              </a:rPr>
              <a:t>Latest Date - Last Invoice Data.</a:t>
            </a:r>
            <a:endParaRPr sz="1000">
              <a:latin typeface="Arial" panose="020B0604020202020204"/>
              <a:cs typeface="Arial" panose="020B0604020202020204"/>
            </a:endParaRPr>
          </a:p>
          <a:p>
            <a:pPr marL="180340" lvl="1" indent="0">
              <a:lnSpc>
                <a:spcPct val="100000"/>
              </a:lnSpc>
              <a:buNone/>
              <a:tabLst>
                <a:tab pos="466725" algn="l"/>
                <a:tab pos="467995" algn="l"/>
              </a:tabLst>
            </a:pPr>
            <a:r>
              <a:rPr sz="1200" b="1" dirty="0">
                <a:sym typeface="+mn-ea"/>
              </a:rPr>
              <a:t>Frequency</a:t>
            </a:r>
            <a:r>
              <a:rPr sz="1000" dirty="0">
                <a:sym typeface="+mn-ea"/>
              </a:rPr>
              <a:t> = </a:t>
            </a:r>
            <a:r>
              <a:rPr sz="1000" spc="-90" dirty="0">
                <a:solidFill>
                  <a:srgbClr val="124F5C"/>
                </a:solidFill>
                <a:latin typeface="Verdana" panose="020B0604030504040204"/>
                <a:cs typeface="Verdana" panose="020B0604030504040204"/>
                <a:sym typeface="+mn-ea"/>
              </a:rPr>
              <a:t>Count of invoice no. of transaction(s).</a:t>
            </a:r>
            <a:endParaRPr sz="1000" spc="-90" dirty="0">
              <a:solidFill>
                <a:srgbClr val="124F5C"/>
              </a:solidFill>
              <a:latin typeface="Verdana" panose="020B0604030504040204"/>
              <a:cs typeface="Verdana" panose="020B0604030504040204"/>
            </a:endParaRPr>
          </a:p>
          <a:p>
            <a:pPr marL="180340" lvl="1" algn="l">
              <a:lnSpc>
                <a:spcPct val="100000"/>
              </a:lnSpc>
              <a:buSzTx/>
              <a:buNone/>
              <a:tabLst>
                <a:tab pos="466725" algn="l"/>
                <a:tab pos="467995" algn="l"/>
              </a:tabLst>
            </a:pPr>
            <a:r>
              <a:rPr sz="1200" b="1" dirty="0">
                <a:sym typeface="+mn-ea"/>
              </a:rPr>
              <a:t>Monetary </a:t>
            </a:r>
            <a:r>
              <a:rPr sz="1000" dirty="0">
                <a:sym typeface="+mn-ea"/>
              </a:rPr>
              <a:t>= </a:t>
            </a:r>
            <a:r>
              <a:rPr sz="1000" spc="-90" dirty="0">
                <a:solidFill>
                  <a:srgbClr val="124F5C"/>
                </a:solidFill>
                <a:latin typeface="Verdana" panose="020B0604030504040204"/>
                <a:cs typeface="Verdana" panose="020B0604030504040204"/>
                <a:sym typeface="+mn-ea"/>
              </a:rPr>
              <a:t>Sum of Total Amount for each customer.</a:t>
            </a:r>
            <a:endParaRPr sz="1000" spc="-90" dirty="0">
              <a:solidFill>
                <a:srgbClr val="124F5C"/>
              </a:solidFill>
              <a:latin typeface="Verdana" panose="020B0604030504040204"/>
              <a:cs typeface="Verdana" panose="020B0604030504040204"/>
            </a:endParaRPr>
          </a:p>
          <a:p>
            <a:endParaRPr lang="en-US" sz="1000"/>
          </a:p>
        </p:txBody>
      </p:sp>
      <p:pic>
        <p:nvPicPr>
          <p:cNvPr id="7" name="Picture 6"/>
          <p:cNvPicPr>
            <a:picLocks noChangeAspect="1"/>
          </p:cNvPicPr>
          <p:nvPr/>
        </p:nvPicPr>
        <p:blipFill>
          <a:blip r:embed="rId1"/>
          <a:stretch>
            <a:fillRect/>
          </a:stretch>
        </p:blipFill>
        <p:spPr>
          <a:xfrm>
            <a:off x="304165" y="2791460"/>
            <a:ext cx="3390900" cy="713740"/>
          </a:xfrm>
          <a:prstGeom prst="rect">
            <a:avLst/>
          </a:prstGeom>
        </p:spPr>
      </p:pic>
      <p:pic>
        <p:nvPicPr>
          <p:cNvPr id="8" name="Picture 7"/>
          <p:cNvPicPr>
            <a:picLocks noChangeAspect="1"/>
          </p:cNvPicPr>
          <p:nvPr/>
        </p:nvPicPr>
        <p:blipFill>
          <a:blip r:embed="rId2"/>
          <a:stretch>
            <a:fillRect/>
          </a:stretch>
        </p:blipFill>
        <p:spPr>
          <a:xfrm>
            <a:off x="194945" y="3672205"/>
            <a:ext cx="3609975" cy="1351280"/>
          </a:xfrm>
          <a:prstGeom prst="rect">
            <a:avLst/>
          </a:prstGeom>
        </p:spPr>
      </p:pic>
      <p:pic>
        <p:nvPicPr>
          <p:cNvPr id="12" name="Picture 11"/>
          <p:cNvPicPr>
            <a:picLocks noChangeAspect="1"/>
          </p:cNvPicPr>
          <p:nvPr/>
        </p:nvPicPr>
        <p:blipFill>
          <a:blip r:embed="rId3"/>
          <a:stretch>
            <a:fillRect/>
          </a:stretch>
        </p:blipFill>
        <p:spPr>
          <a:xfrm>
            <a:off x="6365240" y="3912235"/>
            <a:ext cx="2466975" cy="1231265"/>
          </a:xfrm>
          <a:prstGeom prst="rect">
            <a:avLst/>
          </a:prstGeom>
        </p:spPr>
      </p:pic>
      <p:pic>
        <p:nvPicPr>
          <p:cNvPr id="13" name="Picture 12"/>
          <p:cNvPicPr>
            <a:picLocks noChangeAspect="1"/>
          </p:cNvPicPr>
          <p:nvPr/>
        </p:nvPicPr>
        <p:blipFill>
          <a:blip r:embed="rId4"/>
          <a:stretch>
            <a:fillRect/>
          </a:stretch>
        </p:blipFill>
        <p:spPr>
          <a:xfrm>
            <a:off x="6403340" y="2665730"/>
            <a:ext cx="2423160" cy="1246505"/>
          </a:xfrm>
          <a:prstGeom prst="rect">
            <a:avLst/>
          </a:prstGeom>
        </p:spPr>
      </p:pic>
      <p:pic>
        <p:nvPicPr>
          <p:cNvPr id="14" name="Picture 13"/>
          <p:cNvPicPr>
            <a:picLocks noChangeAspect="1"/>
          </p:cNvPicPr>
          <p:nvPr/>
        </p:nvPicPr>
        <p:blipFill>
          <a:blip r:embed="rId5"/>
          <a:stretch>
            <a:fillRect/>
          </a:stretch>
        </p:blipFill>
        <p:spPr>
          <a:xfrm>
            <a:off x="6365240" y="1267460"/>
            <a:ext cx="2466975" cy="1398270"/>
          </a:xfrm>
          <a:prstGeom prst="rect">
            <a:avLst/>
          </a:prstGeom>
        </p:spPr>
      </p:pic>
      <p:sp>
        <p:nvSpPr>
          <p:cNvPr id="10" name="Flowchart: Multidocument 9"/>
          <p:cNvSpPr/>
          <p:nvPr/>
        </p:nvSpPr>
        <p:spPr>
          <a:xfrm>
            <a:off x="5466715" y="1953895"/>
            <a:ext cx="873760" cy="24066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800" b="1">
                <a:solidFill>
                  <a:schemeClr val="accent2"/>
                </a:solidFill>
              </a:rPr>
              <a:t>Recency</a:t>
            </a:r>
            <a:endParaRPr lang="en-US" sz="800" b="1">
              <a:solidFill>
                <a:schemeClr val="accent2"/>
              </a:solidFill>
            </a:endParaRPr>
          </a:p>
        </p:txBody>
      </p:sp>
      <p:sp>
        <p:nvSpPr>
          <p:cNvPr id="11" name="Flowchart: Multidocument 10"/>
          <p:cNvSpPr/>
          <p:nvPr/>
        </p:nvSpPr>
        <p:spPr>
          <a:xfrm>
            <a:off x="5466715" y="3134360"/>
            <a:ext cx="873760" cy="24066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800" b="1">
                <a:solidFill>
                  <a:schemeClr val="accent2"/>
                </a:solidFill>
              </a:rPr>
              <a:t>Frequency</a:t>
            </a:r>
            <a:endParaRPr lang="en-US" sz="800" b="1">
              <a:solidFill>
                <a:schemeClr val="accent2"/>
              </a:solidFill>
            </a:endParaRPr>
          </a:p>
        </p:txBody>
      </p:sp>
      <p:sp>
        <p:nvSpPr>
          <p:cNvPr id="15" name="Flowchart: Multidocument 14"/>
          <p:cNvSpPr/>
          <p:nvPr/>
        </p:nvSpPr>
        <p:spPr>
          <a:xfrm>
            <a:off x="5401945" y="4315460"/>
            <a:ext cx="873760" cy="24066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800" b="1">
                <a:solidFill>
                  <a:schemeClr val="accent2"/>
                </a:solidFill>
              </a:rPr>
              <a:t>Monetary</a:t>
            </a:r>
            <a:endParaRPr lang="en-US" sz="800" b="1">
              <a:solidFill>
                <a:schemeClr val="accen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Model Building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5270"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4" name="Flowchart: Multidocument 3"/>
          <p:cNvSpPr/>
          <p:nvPr/>
        </p:nvSpPr>
        <p:spPr>
          <a:xfrm>
            <a:off x="2259965" y="1245235"/>
            <a:ext cx="4233545" cy="34480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b="1">
                <a:solidFill>
                  <a:schemeClr val="accent2"/>
                </a:solidFill>
              </a:rPr>
              <a:t>     </a:t>
            </a:r>
            <a:r>
              <a:rPr lang="en-US" sz="1600" b="1">
                <a:solidFill>
                  <a:schemeClr val="accent2"/>
                </a:solidFill>
              </a:rPr>
              <a:t>RFM Model Analysis</a:t>
            </a:r>
            <a:endParaRPr lang="en-US" sz="1600" b="1">
              <a:solidFill>
                <a:schemeClr val="accent2"/>
              </a:solidFill>
            </a:endParaRPr>
          </a:p>
        </p:txBody>
      </p:sp>
      <p:sp>
        <p:nvSpPr>
          <p:cNvPr id="6" name="Text Box 5"/>
          <p:cNvSpPr txBox="1"/>
          <p:nvPr/>
        </p:nvSpPr>
        <p:spPr>
          <a:xfrm>
            <a:off x="2259965" y="1820545"/>
            <a:ext cx="4946650" cy="306705"/>
          </a:xfrm>
          <a:prstGeom prst="rect">
            <a:avLst/>
          </a:prstGeom>
          <a:noFill/>
        </p:spPr>
        <p:txBody>
          <a:bodyPr wrap="square" rtlCol="0">
            <a:spAutoFit/>
          </a:bodyPr>
          <a:p>
            <a:r>
              <a:rPr spc="-90" dirty="0">
                <a:solidFill>
                  <a:srgbClr val="124F5C"/>
                </a:solidFill>
                <a:latin typeface="Verdana" panose="020B0604030504040204"/>
                <a:cs typeface="Verdana" panose="020B0604030504040204"/>
                <a:sym typeface="+mn-ea"/>
              </a:rPr>
              <a:t>Log transformation on Frequency, Recency and Monetary</a:t>
            </a:r>
            <a:endParaRPr spc="-90" dirty="0">
              <a:solidFill>
                <a:srgbClr val="124F5C"/>
              </a:solidFill>
              <a:latin typeface="Verdana" panose="020B0604030504040204"/>
              <a:cs typeface="Verdana" panose="020B0604030504040204"/>
            </a:endParaRPr>
          </a:p>
        </p:txBody>
      </p:sp>
      <p:pic>
        <p:nvPicPr>
          <p:cNvPr id="7" name="Picture 6"/>
          <p:cNvPicPr>
            <a:picLocks noChangeAspect="1"/>
          </p:cNvPicPr>
          <p:nvPr/>
        </p:nvPicPr>
        <p:blipFill>
          <a:blip r:embed="rId1"/>
          <a:stretch>
            <a:fillRect/>
          </a:stretch>
        </p:blipFill>
        <p:spPr>
          <a:xfrm>
            <a:off x="84455" y="3394710"/>
            <a:ext cx="2934970" cy="1748790"/>
          </a:xfrm>
          <a:prstGeom prst="rect">
            <a:avLst/>
          </a:prstGeom>
        </p:spPr>
      </p:pic>
      <p:pic>
        <p:nvPicPr>
          <p:cNvPr id="8" name="Picture 7"/>
          <p:cNvPicPr>
            <a:picLocks noChangeAspect="1"/>
          </p:cNvPicPr>
          <p:nvPr/>
        </p:nvPicPr>
        <p:blipFill>
          <a:blip r:embed="rId2"/>
          <a:stretch>
            <a:fillRect/>
          </a:stretch>
        </p:blipFill>
        <p:spPr>
          <a:xfrm>
            <a:off x="3026410" y="3395345"/>
            <a:ext cx="3159125" cy="1748155"/>
          </a:xfrm>
          <a:prstGeom prst="rect">
            <a:avLst/>
          </a:prstGeom>
        </p:spPr>
      </p:pic>
      <p:pic>
        <p:nvPicPr>
          <p:cNvPr id="9" name="Picture 8"/>
          <p:cNvPicPr>
            <a:picLocks noChangeAspect="1"/>
          </p:cNvPicPr>
          <p:nvPr/>
        </p:nvPicPr>
        <p:blipFill>
          <a:blip r:embed="rId3"/>
          <a:stretch>
            <a:fillRect/>
          </a:stretch>
        </p:blipFill>
        <p:spPr>
          <a:xfrm>
            <a:off x="6191885" y="3394710"/>
            <a:ext cx="2951480" cy="1748790"/>
          </a:xfrm>
          <a:prstGeom prst="rect">
            <a:avLst/>
          </a:prstGeom>
        </p:spPr>
      </p:pic>
      <p:sp>
        <p:nvSpPr>
          <p:cNvPr id="10" name="Flowchart: Multidocument 9"/>
          <p:cNvSpPr/>
          <p:nvPr/>
        </p:nvSpPr>
        <p:spPr>
          <a:xfrm>
            <a:off x="304800" y="2682240"/>
            <a:ext cx="2595245" cy="34480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1600" b="1">
                <a:solidFill>
                  <a:schemeClr val="accent2"/>
                </a:solidFill>
              </a:rPr>
              <a:t>Recency</a:t>
            </a:r>
            <a:endParaRPr lang="en-US" sz="1600" b="1">
              <a:solidFill>
                <a:schemeClr val="accent2"/>
              </a:solidFill>
            </a:endParaRPr>
          </a:p>
        </p:txBody>
      </p:sp>
      <p:sp>
        <p:nvSpPr>
          <p:cNvPr id="11" name="Flowchart: Multidocument 10"/>
          <p:cNvSpPr/>
          <p:nvPr/>
        </p:nvSpPr>
        <p:spPr>
          <a:xfrm>
            <a:off x="3435985" y="2682240"/>
            <a:ext cx="2595245" cy="34480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1600" b="1">
                <a:solidFill>
                  <a:schemeClr val="accent2"/>
                </a:solidFill>
              </a:rPr>
              <a:t>      Frequency</a:t>
            </a:r>
            <a:endParaRPr lang="en-US" sz="1600" b="1">
              <a:solidFill>
                <a:schemeClr val="accent2"/>
              </a:solidFill>
            </a:endParaRPr>
          </a:p>
        </p:txBody>
      </p:sp>
      <p:sp>
        <p:nvSpPr>
          <p:cNvPr id="12" name="Flowchart: Multidocument 11"/>
          <p:cNvSpPr/>
          <p:nvPr/>
        </p:nvSpPr>
        <p:spPr>
          <a:xfrm>
            <a:off x="6370320" y="2682240"/>
            <a:ext cx="2595245" cy="34480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1600" b="1">
                <a:solidFill>
                  <a:schemeClr val="accent2"/>
                </a:solidFill>
              </a:rPr>
              <a:t>Monetary</a:t>
            </a:r>
            <a:endParaRPr lang="en-US" sz="1600" b="1">
              <a:solidFill>
                <a:schemeClr val="accen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Model Building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3365"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4" name="Flowchart: Multidocument 3"/>
          <p:cNvSpPr/>
          <p:nvPr/>
        </p:nvSpPr>
        <p:spPr>
          <a:xfrm>
            <a:off x="2259965" y="1245235"/>
            <a:ext cx="4233545" cy="34480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b="1">
                <a:solidFill>
                  <a:schemeClr val="accent2"/>
                </a:solidFill>
              </a:rPr>
              <a:t>     </a:t>
            </a:r>
            <a:r>
              <a:rPr lang="en-US" sz="1600" b="1">
                <a:solidFill>
                  <a:schemeClr val="accent2"/>
                </a:solidFill>
              </a:rPr>
              <a:t>RFM Model Analysis</a:t>
            </a:r>
            <a:endParaRPr lang="en-US" sz="1600" b="1">
              <a:solidFill>
                <a:schemeClr val="accent2"/>
              </a:solidFill>
            </a:endParaRPr>
          </a:p>
        </p:txBody>
      </p:sp>
      <p:sp>
        <p:nvSpPr>
          <p:cNvPr id="6" name="Text Box 5"/>
          <p:cNvSpPr txBox="1"/>
          <p:nvPr/>
        </p:nvSpPr>
        <p:spPr>
          <a:xfrm>
            <a:off x="567055" y="1820545"/>
            <a:ext cx="7997190" cy="275590"/>
          </a:xfrm>
          <a:prstGeom prst="rect">
            <a:avLst/>
          </a:prstGeom>
          <a:noFill/>
        </p:spPr>
        <p:txBody>
          <a:bodyPr wrap="square" rtlCol="0">
            <a:spAutoFit/>
          </a:bodyPr>
          <a:p>
            <a:r>
              <a:rPr sz="1200" spc="-90" dirty="0">
                <a:solidFill>
                  <a:srgbClr val="124F5C"/>
                </a:solidFill>
                <a:latin typeface="Verdana" panose="020B0604030504040204"/>
                <a:cs typeface="Verdana" panose="020B0604030504040204"/>
                <a:sym typeface="+mn-ea"/>
              </a:rPr>
              <a:t>Using RFM Model analysis only 4 clusters have been created which are Platinum, Gold, Silver and Bronze</a:t>
            </a:r>
            <a:endParaRPr sz="1200" spc="-90" dirty="0">
              <a:solidFill>
                <a:srgbClr val="124F5C"/>
              </a:solidFill>
              <a:latin typeface="Verdana" panose="020B0604030504040204"/>
              <a:cs typeface="Verdana" panose="020B0604030504040204"/>
            </a:endParaRPr>
          </a:p>
        </p:txBody>
      </p:sp>
      <p:sp>
        <p:nvSpPr>
          <p:cNvPr id="8" name="object 8"/>
          <p:cNvSpPr/>
          <p:nvPr/>
        </p:nvSpPr>
        <p:spPr>
          <a:xfrm>
            <a:off x="76649" y="2392733"/>
            <a:ext cx="5054307" cy="2642451"/>
          </a:xfrm>
          <a:prstGeom prst="rect">
            <a:avLst/>
          </a:prstGeom>
          <a:blipFill>
            <a:blip r:embed="rId1" cstate="print"/>
            <a:stretch>
              <a:fillRect/>
            </a:stretch>
          </a:blipFill>
        </p:spPr>
        <p:txBody>
          <a:bodyPr wrap="square" lIns="0" tIns="0" rIns="0" bIns="0" rtlCol="0"/>
          <a:p/>
        </p:txBody>
      </p:sp>
      <p:sp>
        <p:nvSpPr>
          <p:cNvPr id="9" name="object 9"/>
          <p:cNvSpPr/>
          <p:nvPr/>
        </p:nvSpPr>
        <p:spPr>
          <a:xfrm>
            <a:off x="5623813" y="2481463"/>
            <a:ext cx="581847" cy="2070173"/>
          </a:xfrm>
          <a:prstGeom prst="rect">
            <a:avLst/>
          </a:prstGeom>
          <a:blipFill>
            <a:blip r:embed="rId2" cstate="print"/>
            <a:stretch>
              <a:fillRect/>
            </a:stretch>
          </a:blipFill>
        </p:spPr>
        <p:txBody>
          <a:bodyPr wrap="square" lIns="0" tIns="0" rIns="0" bIns="0" rtlCol="0"/>
          <a:p/>
        </p:txBody>
      </p:sp>
      <p:sp>
        <p:nvSpPr>
          <p:cNvPr id="7" name="Curved Left Arrow 6"/>
          <p:cNvSpPr/>
          <p:nvPr/>
        </p:nvSpPr>
        <p:spPr>
          <a:xfrm>
            <a:off x="8382635" y="1997710"/>
            <a:ext cx="524510" cy="138684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Model Building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2730"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4" name="Flowchart: Multidocument 3"/>
          <p:cNvSpPr/>
          <p:nvPr/>
        </p:nvSpPr>
        <p:spPr>
          <a:xfrm>
            <a:off x="1638935" y="1245235"/>
            <a:ext cx="5260340" cy="34480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marL="12700">
              <a:lnSpc>
                <a:spcPct val="100000"/>
              </a:lnSpc>
              <a:spcBef>
                <a:spcPts val="2385"/>
              </a:spcBef>
            </a:pPr>
            <a:r>
              <a:rPr lang="en-US" b="1" spc="-5" dirty="0">
                <a:solidFill>
                  <a:schemeClr val="accent2"/>
                </a:solidFill>
                <a:latin typeface="Arial" panose="020B0604020202020204"/>
                <a:cs typeface="Arial" panose="020B0604020202020204"/>
                <a:sym typeface="+mn-ea"/>
              </a:rPr>
              <a:t>         </a:t>
            </a:r>
            <a:r>
              <a:rPr b="1" spc="-5" dirty="0">
                <a:solidFill>
                  <a:schemeClr val="accent2"/>
                </a:solidFill>
                <a:latin typeface="Arial" panose="020B0604020202020204"/>
                <a:cs typeface="Arial" panose="020B0604020202020204"/>
                <a:sym typeface="+mn-ea"/>
              </a:rPr>
              <a:t>K-means Clustering </a:t>
            </a:r>
            <a:r>
              <a:rPr b="1" dirty="0">
                <a:solidFill>
                  <a:schemeClr val="accent2"/>
                </a:solidFill>
                <a:latin typeface="Arial" panose="020B0604020202020204"/>
                <a:cs typeface="Arial" panose="020B0604020202020204"/>
                <a:sym typeface="+mn-ea"/>
              </a:rPr>
              <a:t>( </a:t>
            </a:r>
            <a:r>
              <a:rPr b="1" spc="-5" dirty="0">
                <a:solidFill>
                  <a:schemeClr val="accent2"/>
                </a:solidFill>
                <a:latin typeface="Arial" panose="020B0604020202020204"/>
                <a:cs typeface="Arial" panose="020B0604020202020204"/>
                <a:sym typeface="+mn-ea"/>
              </a:rPr>
              <a:t>Recency </a:t>
            </a:r>
            <a:r>
              <a:rPr b="1" dirty="0">
                <a:solidFill>
                  <a:schemeClr val="accent2"/>
                </a:solidFill>
                <a:latin typeface="Arial" panose="020B0604020202020204"/>
                <a:cs typeface="Arial" panose="020B0604020202020204"/>
                <a:sym typeface="+mn-ea"/>
              </a:rPr>
              <a:t>and</a:t>
            </a:r>
            <a:r>
              <a:rPr b="1" spc="35" dirty="0">
                <a:solidFill>
                  <a:schemeClr val="accent2"/>
                </a:solidFill>
                <a:latin typeface="Arial" panose="020B0604020202020204"/>
                <a:cs typeface="Arial" panose="020B0604020202020204"/>
                <a:sym typeface="+mn-ea"/>
              </a:rPr>
              <a:t> </a:t>
            </a:r>
            <a:r>
              <a:rPr b="1" spc="-5" dirty="0">
                <a:solidFill>
                  <a:schemeClr val="accent2"/>
                </a:solidFill>
                <a:latin typeface="Arial" panose="020B0604020202020204"/>
                <a:cs typeface="Arial" panose="020B0604020202020204"/>
                <a:sym typeface="+mn-ea"/>
              </a:rPr>
              <a:t>Monetary)</a:t>
            </a:r>
            <a:endParaRPr lang="en-US" sz="1600" b="1" spc="-5" dirty="0">
              <a:solidFill>
                <a:schemeClr val="accent2"/>
              </a:solidFill>
              <a:latin typeface="Arial" panose="020B0604020202020204"/>
              <a:cs typeface="Arial" panose="020B0604020202020204"/>
              <a:sym typeface="+mn-ea"/>
            </a:endParaRPr>
          </a:p>
        </p:txBody>
      </p:sp>
      <p:sp>
        <p:nvSpPr>
          <p:cNvPr id="7" name="Text Box 6"/>
          <p:cNvSpPr txBox="1"/>
          <p:nvPr/>
        </p:nvSpPr>
        <p:spPr>
          <a:xfrm>
            <a:off x="1470025" y="1680210"/>
            <a:ext cx="5907405" cy="275590"/>
          </a:xfrm>
          <a:prstGeom prst="rect">
            <a:avLst/>
          </a:prstGeom>
          <a:noFill/>
        </p:spPr>
        <p:txBody>
          <a:bodyPr wrap="square" rtlCol="0">
            <a:spAutoFit/>
          </a:bodyPr>
          <a:p>
            <a:r>
              <a:rPr sz="1200" spc="-90" dirty="0">
                <a:solidFill>
                  <a:srgbClr val="124F5C"/>
                </a:solidFill>
                <a:latin typeface="Verdana" panose="020B0604030504040204"/>
                <a:cs typeface="Verdana" panose="020B0604030504040204"/>
                <a:sym typeface="+mn-ea"/>
              </a:rPr>
              <a:t>Finding the Optimal value of cluster using Elbow method and Silhouette Score</a:t>
            </a:r>
            <a:endParaRPr sz="1200" spc="-90" dirty="0">
              <a:solidFill>
                <a:srgbClr val="124F5C"/>
              </a:solidFill>
              <a:latin typeface="Verdana" panose="020B0604030504040204"/>
              <a:cs typeface="Verdana" panose="020B0604030504040204"/>
            </a:endParaRPr>
          </a:p>
        </p:txBody>
      </p:sp>
      <p:pic>
        <p:nvPicPr>
          <p:cNvPr id="8" name="Picture 7"/>
          <p:cNvPicPr>
            <a:picLocks noChangeAspect="1"/>
          </p:cNvPicPr>
          <p:nvPr/>
        </p:nvPicPr>
        <p:blipFill>
          <a:blip r:embed="rId1"/>
          <a:stretch>
            <a:fillRect/>
          </a:stretch>
        </p:blipFill>
        <p:spPr>
          <a:xfrm>
            <a:off x="4979670" y="3646805"/>
            <a:ext cx="4164965" cy="1496695"/>
          </a:xfrm>
          <a:prstGeom prst="rect">
            <a:avLst/>
          </a:prstGeom>
        </p:spPr>
      </p:pic>
      <p:pic>
        <p:nvPicPr>
          <p:cNvPr id="9" name="Picture 8"/>
          <p:cNvPicPr>
            <a:picLocks noChangeAspect="1"/>
          </p:cNvPicPr>
          <p:nvPr/>
        </p:nvPicPr>
        <p:blipFill>
          <a:blip r:embed="rId2"/>
          <a:stretch>
            <a:fillRect/>
          </a:stretch>
        </p:blipFill>
        <p:spPr>
          <a:xfrm>
            <a:off x="4907915" y="1956435"/>
            <a:ext cx="4235450" cy="1689735"/>
          </a:xfrm>
          <a:prstGeom prst="rect">
            <a:avLst/>
          </a:prstGeom>
        </p:spPr>
      </p:pic>
      <p:pic>
        <p:nvPicPr>
          <p:cNvPr id="11" name="Picture 10"/>
          <p:cNvPicPr>
            <a:picLocks noChangeAspect="1"/>
          </p:cNvPicPr>
          <p:nvPr/>
        </p:nvPicPr>
        <p:blipFill>
          <a:blip r:embed="rId3"/>
          <a:stretch>
            <a:fillRect/>
          </a:stretch>
        </p:blipFill>
        <p:spPr>
          <a:xfrm>
            <a:off x="635" y="2710180"/>
            <a:ext cx="4510405" cy="18561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Model Building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3365"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4" name="Flowchart: Multidocument 3"/>
          <p:cNvSpPr/>
          <p:nvPr/>
        </p:nvSpPr>
        <p:spPr>
          <a:xfrm>
            <a:off x="1638935" y="1245235"/>
            <a:ext cx="5260340" cy="34480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marL="12700">
              <a:lnSpc>
                <a:spcPct val="100000"/>
              </a:lnSpc>
              <a:spcBef>
                <a:spcPts val="2385"/>
              </a:spcBef>
            </a:pPr>
            <a:r>
              <a:rPr lang="en-US" b="1" spc="-5" dirty="0">
                <a:solidFill>
                  <a:schemeClr val="accent2"/>
                </a:solidFill>
                <a:latin typeface="Arial" panose="020B0604020202020204"/>
                <a:cs typeface="Arial" panose="020B0604020202020204"/>
                <a:sym typeface="+mn-ea"/>
              </a:rPr>
              <a:t>         </a:t>
            </a:r>
            <a:r>
              <a:rPr b="1" spc="-5" dirty="0">
                <a:solidFill>
                  <a:schemeClr val="accent2"/>
                </a:solidFill>
                <a:latin typeface="Arial" panose="020B0604020202020204"/>
                <a:cs typeface="Arial" panose="020B0604020202020204"/>
                <a:sym typeface="+mn-ea"/>
              </a:rPr>
              <a:t>K-means Clustering </a:t>
            </a:r>
            <a:r>
              <a:rPr b="1" dirty="0">
                <a:solidFill>
                  <a:schemeClr val="accent2"/>
                </a:solidFill>
                <a:latin typeface="Arial" panose="020B0604020202020204"/>
                <a:cs typeface="Arial" panose="020B0604020202020204"/>
                <a:sym typeface="+mn-ea"/>
              </a:rPr>
              <a:t>( </a:t>
            </a:r>
            <a:r>
              <a:rPr b="1" spc="-5" dirty="0">
                <a:solidFill>
                  <a:schemeClr val="accent2"/>
                </a:solidFill>
                <a:latin typeface="Arial" panose="020B0604020202020204"/>
                <a:cs typeface="Arial" panose="020B0604020202020204"/>
                <a:sym typeface="+mn-ea"/>
              </a:rPr>
              <a:t>Recency </a:t>
            </a:r>
            <a:r>
              <a:rPr b="1" dirty="0">
                <a:solidFill>
                  <a:schemeClr val="accent2"/>
                </a:solidFill>
                <a:latin typeface="Arial" panose="020B0604020202020204"/>
                <a:cs typeface="Arial" panose="020B0604020202020204"/>
                <a:sym typeface="+mn-ea"/>
              </a:rPr>
              <a:t>and</a:t>
            </a:r>
            <a:r>
              <a:rPr b="1" spc="35" dirty="0">
                <a:solidFill>
                  <a:schemeClr val="accent2"/>
                </a:solidFill>
                <a:latin typeface="Arial" panose="020B0604020202020204"/>
                <a:cs typeface="Arial" panose="020B0604020202020204"/>
                <a:sym typeface="+mn-ea"/>
              </a:rPr>
              <a:t> </a:t>
            </a:r>
            <a:r>
              <a:rPr b="1" spc="-5" dirty="0">
                <a:solidFill>
                  <a:schemeClr val="accent2"/>
                </a:solidFill>
                <a:latin typeface="Arial" panose="020B0604020202020204"/>
                <a:cs typeface="Arial" panose="020B0604020202020204"/>
                <a:sym typeface="+mn-ea"/>
              </a:rPr>
              <a:t>Monetary)</a:t>
            </a:r>
            <a:endParaRPr lang="en-US" sz="1600" b="1" spc="-5" dirty="0">
              <a:solidFill>
                <a:schemeClr val="accent2"/>
              </a:solidFill>
              <a:latin typeface="Arial" panose="020B0604020202020204"/>
              <a:cs typeface="Arial" panose="020B0604020202020204"/>
              <a:sym typeface="+mn-ea"/>
            </a:endParaRPr>
          </a:p>
        </p:txBody>
      </p:sp>
      <p:sp>
        <p:nvSpPr>
          <p:cNvPr id="9" name="object 9"/>
          <p:cNvSpPr/>
          <p:nvPr/>
        </p:nvSpPr>
        <p:spPr>
          <a:xfrm>
            <a:off x="311785" y="1828165"/>
            <a:ext cx="3501390" cy="1472565"/>
          </a:xfrm>
          <a:prstGeom prst="rect">
            <a:avLst/>
          </a:prstGeom>
          <a:blipFill>
            <a:blip r:embed="rId1" cstate="print"/>
            <a:stretch>
              <a:fillRect/>
            </a:stretch>
          </a:blipFill>
        </p:spPr>
        <p:txBody>
          <a:bodyPr wrap="square" lIns="0" tIns="0" rIns="0" bIns="0" rtlCol="0"/>
          <a:p/>
        </p:txBody>
      </p:sp>
      <p:sp>
        <p:nvSpPr>
          <p:cNvPr id="8" name="object 8"/>
          <p:cNvSpPr/>
          <p:nvPr/>
        </p:nvSpPr>
        <p:spPr>
          <a:xfrm>
            <a:off x="5220970" y="1828165"/>
            <a:ext cx="3427095" cy="1368425"/>
          </a:xfrm>
          <a:prstGeom prst="rect">
            <a:avLst/>
          </a:prstGeom>
          <a:blipFill>
            <a:blip r:embed="rId2" cstate="print"/>
            <a:stretch>
              <a:fillRect/>
            </a:stretch>
          </a:blipFill>
        </p:spPr>
        <p:txBody>
          <a:bodyPr wrap="square" lIns="0" tIns="0" rIns="0" bIns="0" rtlCol="0"/>
          <a:p/>
        </p:txBody>
      </p:sp>
      <p:sp>
        <p:nvSpPr>
          <p:cNvPr id="10" name="object 10"/>
          <p:cNvSpPr/>
          <p:nvPr/>
        </p:nvSpPr>
        <p:spPr>
          <a:xfrm>
            <a:off x="408713" y="3538910"/>
            <a:ext cx="3404327" cy="1542807"/>
          </a:xfrm>
          <a:prstGeom prst="rect">
            <a:avLst/>
          </a:prstGeom>
          <a:blipFill>
            <a:blip r:embed="rId3" cstate="print"/>
            <a:stretch>
              <a:fillRect/>
            </a:stretch>
          </a:blipFill>
        </p:spPr>
        <p:txBody>
          <a:bodyPr wrap="square" lIns="0" tIns="0" rIns="0" bIns="0" rtlCol="0"/>
          <a:p/>
        </p:txBody>
      </p:sp>
      <p:sp>
        <p:nvSpPr>
          <p:cNvPr id="11" name="object 11"/>
          <p:cNvSpPr/>
          <p:nvPr/>
        </p:nvSpPr>
        <p:spPr>
          <a:xfrm>
            <a:off x="5220735" y="3434647"/>
            <a:ext cx="3436387" cy="1557058"/>
          </a:xfrm>
          <a:prstGeom prst="rect">
            <a:avLst/>
          </a:prstGeom>
          <a:blipFill>
            <a:blip r:embed="rId4" cstate="print"/>
            <a:stretch>
              <a:fillRect/>
            </a:stretch>
          </a:blipFill>
        </p:spPr>
        <p:txBody>
          <a:bodyPr wrap="square" lIns="0" tIns="0" rIns="0" bIns="0" rtlCol="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Model Building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4635"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8" name="Flowchart: Multidocument 7"/>
          <p:cNvSpPr/>
          <p:nvPr/>
        </p:nvSpPr>
        <p:spPr>
          <a:xfrm>
            <a:off x="311785" y="1482090"/>
            <a:ext cx="4071620" cy="27749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marL="12700">
              <a:lnSpc>
                <a:spcPct val="100000"/>
              </a:lnSpc>
              <a:spcBef>
                <a:spcPts val="2385"/>
              </a:spcBef>
            </a:pPr>
            <a:r>
              <a:rPr sz="1200" b="1" spc="-5" dirty="0">
                <a:solidFill>
                  <a:schemeClr val="accent2"/>
                </a:solidFill>
                <a:latin typeface="Arial" panose="020B0604020202020204"/>
                <a:cs typeface="Arial" panose="020B0604020202020204"/>
                <a:sym typeface="+mn-ea"/>
              </a:rPr>
              <a:t>K-means Clustering </a:t>
            </a:r>
            <a:r>
              <a:rPr sz="1200" b="1" dirty="0">
                <a:solidFill>
                  <a:schemeClr val="accent2"/>
                </a:solidFill>
                <a:latin typeface="Arial" panose="020B0604020202020204"/>
                <a:cs typeface="Arial" panose="020B0604020202020204"/>
                <a:sym typeface="+mn-ea"/>
              </a:rPr>
              <a:t>( </a:t>
            </a:r>
            <a:r>
              <a:rPr sz="1200" b="1" spc="-5" dirty="0">
                <a:solidFill>
                  <a:schemeClr val="accent2"/>
                </a:solidFill>
                <a:latin typeface="Arial" panose="020B0604020202020204"/>
                <a:cs typeface="Arial" panose="020B0604020202020204"/>
                <a:sym typeface="+mn-ea"/>
              </a:rPr>
              <a:t>Recency </a:t>
            </a:r>
            <a:r>
              <a:rPr sz="1200" b="1" dirty="0">
                <a:solidFill>
                  <a:schemeClr val="accent2"/>
                </a:solidFill>
                <a:latin typeface="Arial" panose="020B0604020202020204"/>
                <a:cs typeface="Arial" panose="020B0604020202020204"/>
                <a:sym typeface="+mn-ea"/>
              </a:rPr>
              <a:t>and</a:t>
            </a:r>
            <a:r>
              <a:rPr sz="1200" b="1" spc="35" dirty="0">
                <a:solidFill>
                  <a:schemeClr val="accent2"/>
                </a:solidFill>
                <a:latin typeface="Arial" panose="020B0604020202020204"/>
                <a:cs typeface="Arial" panose="020B0604020202020204"/>
                <a:sym typeface="+mn-ea"/>
              </a:rPr>
              <a:t> </a:t>
            </a:r>
            <a:r>
              <a:rPr sz="1200" b="1" spc="-5" dirty="0">
                <a:solidFill>
                  <a:schemeClr val="accent2"/>
                </a:solidFill>
                <a:latin typeface="Arial" panose="020B0604020202020204"/>
                <a:cs typeface="Arial" panose="020B0604020202020204"/>
                <a:sym typeface="+mn-ea"/>
              </a:rPr>
              <a:t>Monetary)</a:t>
            </a:r>
            <a:endParaRPr lang="en-US" sz="1200" b="1" spc="-5" dirty="0">
              <a:solidFill>
                <a:schemeClr val="accent2"/>
              </a:solidFill>
              <a:latin typeface="Arial" panose="020B0604020202020204"/>
              <a:cs typeface="Arial" panose="020B0604020202020204"/>
              <a:sym typeface="+mn-ea"/>
            </a:endParaRPr>
          </a:p>
        </p:txBody>
      </p:sp>
      <p:sp>
        <p:nvSpPr>
          <p:cNvPr id="9" name="Flowchart: Multidocument 8"/>
          <p:cNvSpPr/>
          <p:nvPr/>
        </p:nvSpPr>
        <p:spPr>
          <a:xfrm>
            <a:off x="4974590" y="1482090"/>
            <a:ext cx="3552190" cy="27749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marL="12700">
              <a:lnSpc>
                <a:spcPct val="100000"/>
              </a:lnSpc>
              <a:spcBef>
                <a:spcPts val="2385"/>
              </a:spcBef>
            </a:pPr>
            <a:r>
              <a:rPr sz="1000" b="1" spc="-10" dirty="0">
                <a:solidFill>
                  <a:schemeClr val="accent2"/>
                </a:solidFill>
                <a:latin typeface="Arial" panose="020B0604020202020204"/>
                <a:cs typeface="Arial" panose="020B0604020202020204"/>
                <a:sym typeface="+mn-ea"/>
              </a:rPr>
              <a:t>DBSCAN Algorithm </a:t>
            </a:r>
            <a:r>
              <a:rPr sz="1000" b="1" dirty="0">
                <a:solidFill>
                  <a:schemeClr val="accent2"/>
                </a:solidFill>
                <a:latin typeface="Arial" panose="020B0604020202020204"/>
                <a:cs typeface="Arial" panose="020B0604020202020204"/>
                <a:sym typeface="+mn-ea"/>
              </a:rPr>
              <a:t>( Recency </a:t>
            </a:r>
            <a:r>
              <a:rPr sz="1000" b="1" spc="-5" dirty="0">
                <a:solidFill>
                  <a:schemeClr val="accent2"/>
                </a:solidFill>
                <a:latin typeface="Arial" panose="020B0604020202020204"/>
                <a:cs typeface="Arial" panose="020B0604020202020204"/>
                <a:sym typeface="+mn-ea"/>
              </a:rPr>
              <a:t>and</a:t>
            </a:r>
            <a:r>
              <a:rPr sz="1000" b="1" spc="45" dirty="0">
                <a:solidFill>
                  <a:schemeClr val="accent2"/>
                </a:solidFill>
                <a:latin typeface="Arial" panose="020B0604020202020204"/>
                <a:cs typeface="Arial" panose="020B0604020202020204"/>
                <a:sym typeface="+mn-ea"/>
              </a:rPr>
              <a:t> </a:t>
            </a:r>
            <a:r>
              <a:rPr sz="1000" b="1" spc="-5" dirty="0">
                <a:solidFill>
                  <a:schemeClr val="accent2"/>
                </a:solidFill>
                <a:latin typeface="Arial" panose="020B0604020202020204"/>
                <a:cs typeface="Arial" panose="020B0604020202020204"/>
                <a:sym typeface="+mn-ea"/>
              </a:rPr>
              <a:t>Monetary</a:t>
            </a:r>
            <a:endParaRPr lang="en-US" sz="1000" b="1" spc="-5" dirty="0">
              <a:solidFill>
                <a:schemeClr val="accent2"/>
              </a:solidFill>
              <a:latin typeface="Arial" panose="020B0604020202020204"/>
              <a:cs typeface="Arial" panose="020B0604020202020204"/>
              <a:sym typeface="+mn-ea"/>
            </a:endParaRPr>
          </a:p>
        </p:txBody>
      </p:sp>
      <p:pic>
        <p:nvPicPr>
          <p:cNvPr id="10" name="Picture 9"/>
          <p:cNvPicPr>
            <a:picLocks noChangeAspect="1"/>
          </p:cNvPicPr>
          <p:nvPr/>
        </p:nvPicPr>
        <p:blipFill>
          <a:blip r:embed="rId1"/>
          <a:stretch>
            <a:fillRect/>
          </a:stretch>
        </p:blipFill>
        <p:spPr>
          <a:xfrm>
            <a:off x="311785" y="2465070"/>
            <a:ext cx="4081145" cy="2110740"/>
          </a:xfrm>
          <a:prstGeom prst="rect">
            <a:avLst/>
          </a:prstGeom>
        </p:spPr>
      </p:pic>
      <p:pic>
        <p:nvPicPr>
          <p:cNvPr id="11" name="Picture 10"/>
          <p:cNvPicPr>
            <a:picLocks noChangeAspect="1"/>
          </p:cNvPicPr>
          <p:nvPr/>
        </p:nvPicPr>
        <p:blipFill>
          <a:blip r:embed="rId2"/>
          <a:stretch>
            <a:fillRect/>
          </a:stretch>
        </p:blipFill>
        <p:spPr>
          <a:xfrm>
            <a:off x="4479290" y="2390140"/>
            <a:ext cx="4543425" cy="2131060"/>
          </a:xfrm>
          <a:prstGeom prst="rect">
            <a:avLst/>
          </a:prstGeom>
        </p:spPr>
      </p:pic>
      <p:sp>
        <p:nvSpPr>
          <p:cNvPr id="12" name="Down Arrow 11"/>
          <p:cNvSpPr/>
          <p:nvPr/>
        </p:nvSpPr>
        <p:spPr>
          <a:xfrm>
            <a:off x="2058670" y="1899285"/>
            <a:ext cx="75565" cy="4908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3" name="Down Arrow 12"/>
          <p:cNvSpPr/>
          <p:nvPr/>
        </p:nvSpPr>
        <p:spPr>
          <a:xfrm>
            <a:off x="6619875" y="1899285"/>
            <a:ext cx="75565" cy="4908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90170"/>
            <a:ext cx="8272145" cy="572770"/>
          </a:xfrm>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IN" altLang="en-US" b="1">
                <a:solidFill>
                  <a:schemeClr val="accent2"/>
                </a:solidFill>
                <a:sym typeface="Wingdings" panose="05000000000000000000" charset="0"/>
              </a:rPr>
              <a:t>Unsupervised Machine Learning</a:t>
            </a:r>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744855"/>
            <a:ext cx="9145270" cy="4398645"/>
          </a:xfrm>
        </p:spPr>
        <p:txBody>
          <a:bodyPr/>
          <a:p>
            <a:endParaRPr lang="en-US" sz="1000" b="1">
              <a:solidFill>
                <a:schemeClr val="accent2"/>
              </a:solidFill>
            </a:endParaRPr>
          </a:p>
        </p:txBody>
      </p:sp>
      <p:sp>
        <p:nvSpPr>
          <p:cNvPr id="5" name="Frame 4"/>
          <p:cNvSpPr/>
          <p:nvPr/>
        </p:nvSpPr>
        <p:spPr>
          <a:xfrm>
            <a:off x="311785" y="90170"/>
            <a:ext cx="8272145"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4" name="Text Box 3"/>
          <p:cNvSpPr txBox="1"/>
          <p:nvPr/>
        </p:nvSpPr>
        <p:spPr>
          <a:xfrm>
            <a:off x="311785" y="821055"/>
            <a:ext cx="2138680" cy="229870"/>
          </a:xfrm>
          <a:prstGeom prst="rect">
            <a:avLst/>
          </a:prstGeom>
          <a:noFill/>
        </p:spPr>
        <p:txBody>
          <a:bodyPr wrap="square" rtlCol="0">
            <a:spAutoFit/>
          </a:bodyPr>
          <a:p>
            <a:endParaRPr lang="en-US" sz="900"/>
          </a:p>
        </p:txBody>
      </p:sp>
      <p:sp>
        <p:nvSpPr>
          <p:cNvPr id="6" name="Text Box 5"/>
          <p:cNvSpPr txBox="1"/>
          <p:nvPr/>
        </p:nvSpPr>
        <p:spPr>
          <a:xfrm>
            <a:off x="3011805" y="821055"/>
            <a:ext cx="2557780" cy="245110"/>
          </a:xfrm>
          <a:prstGeom prst="rect">
            <a:avLst/>
          </a:prstGeom>
          <a:noFill/>
        </p:spPr>
        <p:txBody>
          <a:bodyPr wrap="square" rtlCol="0">
            <a:spAutoFit/>
          </a:bodyPr>
          <a:p>
            <a:r>
              <a:rPr lang="en-US" sz="1000" b="1"/>
              <a:t>                             </a:t>
            </a:r>
            <a:endParaRPr lang="en-US" sz="1000"/>
          </a:p>
        </p:txBody>
      </p:sp>
      <p:sp>
        <p:nvSpPr>
          <p:cNvPr id="7" name="Text Box 6"/>
          <p:cNvSpPr txBox="1"/>
          <p:nvPr/>
        </p:nvSpPr>
        <p:spPr>
          <a:xfrm>
            <a:off x="6396355" y="854710"/>
            <a:ext cx="2591435" cy="245110"/>
          </a:xfrm>
          <a:prstGeom prst="rect">
            <a:avLst/>
          </a:prstGeom>
          <a:noFill/>
        </p:spPr>
        <p:txBody>
          <a:bodyPr wrap="square" rtlCol="0">
            <a:spAutoFit/>
          </a:bodyPr>
          <a:p>
            <a:r>
              <a:rPr lang="en-US" sz="1000" b="1"/>
              <a:t>                       </a:t>
            </a:r>
            <a:endParaRPr lang="en-US" sz="1000" b="1"/>
          </a:p>
        </p:txBody>
      </p:sp>
      <p:sp>
        <p:nvSpPr>
          <p:cNvPr id="8" name="Flowchart: Multidocument 7"/>
          <p:cNvSpPr/>
          <p:nvPr/>
        </p:nvSpPr>
        <p:spPr>
          <a:xfrm>
            <a:off x="232410" y="854710"/>
            <a:ext cx="2298065" cy="189166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lnSpc>
                <a:spcPct val="0"/>
              </a:lnSpc>
              <a:buSzTx/>
            </a:pPr>
            <a:r>
              <a:rPr lang="en-US" sz="800" b="1">
                <a:solidFill>
                  <a:schemeClr val="accent2"/>
                </a:solidFill>
                <a:sym typeface="+mn-ea"/>
              </a:rPr>
              <a:t>What is Unsupervised Learning</a:t>
            </a:r>
            <a:endParaRPr lang="en-US" sz="800" b="1">
              <a:solidFill>
                <a:schemeClr val="accent2"/>
              </a:solidFill>
              <a:sym typeface="+mn-ea"/>
            </a:endParaRPr>
          </a:p>
          <a:p>
            <a:pPr algn="ctr">
              <a:lnSpc>
                <a:spcPct val="70000"/>
              </a:lnSpc>
            </a:pPr>
            <a:endParaRPr lang="en-US" sz="800"/>
          </a:p>
          <a:p>
            <a:pPr algn="ctr">
              <a:lnSpc>
                <a:spcPct val="80000"/>
              </a:lnSpc>
            </a:pPr>
            <a:r>
              <a:rPr lang="en-US" sz="800">
                <a:solidFill>
                  <a:schemeClr val="bg2"/>
                </a:solidFill>
                <a:sym typeface="+mn-ea"/>
              </a:rPr>
              <a:t>As the name suggests, unsupervised learning is a machine learning technique in which models are not supervised using training dataset rather models are trained using unlabeled dataset and are allowed to act on that data without any supervision.</a:t>
            </a:r>
            <a:endParaRPr lang="en-US" sz="800">
              <a:solidFill>
                <a:schemeClr val="bg2"/>
              </a:solidFill>
              <a:sym typeface="+mn-ea"/>
            </a:endParaRPr>
          </a:p>
        </p:txBody>
      </p:sp>
      <p:sp>
        <p:nvSpPr>
          <p:cNvPr id="9" name="Flowchart: Multidocument 8"/>
          <p:cNvSpPr/>
          <p:nvPr/>
        </p:nvSpPr>
        <p:spPr>
          <a:xfrm>
            <a:off x="6350000" y="821055"/>
            <a:ext cx="2513330" cy="189039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sz="800" b="1">
              <a:solidFill>
                <a:schemeClr val="bg2"/>
              </a:solidFill>
              <a:sym typeface="+mn-ea"/>
            </a:endParaRPr>
          </a:p>
          <a:p>
            <a:pPr algn="ctr">
              <a:lnSpc>
                <a:spcPct val="0"/>
              </a:lnSpc>
              <a:buSzTx/>
            </a:pPr>
            <a:r>
              <a:rPr lang="en-US" sz="800" b="1">
                <a:solidFill>
                  <a:schemeClr val="accent2"/>
                </a:solidFill>
                <a:sym typeface="+mn-ea"/>
              </a:rPr>
              <a:t>Importance</a:t>
            </a:r>
            <a:endParaRPr lang="en-US" sz="800" b="1">
              <a:solidFill>
                <a:schemeClr val="accent2"/>
              </a:solidFill>
              <a:sym typeface="+mn-ea"/>
            </a:endParaRPr>
          </a:p>
          <a:p>
            <a:pPr algn="ctr">
              <a:lnSpc>
                <a:spcPct val="70000"/>
              </a:lnSpc>
            </a:pPr>
            <a:endParaRPr lang="en-US" sz="800" b="1">
              <a:solidFill>
                <a:schemeClr val="bg2"/>
              </a:solidFill>
            </a:endParaRPr>
          </a:p>
          <a:p>
            <a:pPr algn="ctr">
              <a:lnSpc>
                <a:spcPct val="80000"/>
              </a:lnSpc>
            </a:pPr>
            <a:r>
              <a:rPr lang="en-US" sz="800">
                <a:solidFill>
                  <a:schemeClr val="bg2"/>
                </a:solidFill>
                <a:sym typeface="+mn-ea"/>
              </a:rPr>
              <a:t>Unsupervised learning is helpful for finding useful insights from the data. It is much similar as a human learns to think by their own experiences, which makes it closer to the real AI and works on unlabeled and uncategorized data which make unsupervised learning more important. </a:t>
            </a:r>
            <a:endParaRPr lang="en-US" sz="800" b="1">
              <a:solidFill>
                <a:schemeClr val="bg2"/>
              </a:solidFill>
            </a:endParaRPr>
          </a:p>
          <a:p>
            <a:pPr algn="ctr"/>
            <a:r>
              <a:rPr lang="en-US" sz="800">
                <a:sym typeface="+mn-ea"/>
              </a:rPr>
              <a:t>.</a:t>
            </a:r>
            <a:endParaRPr lang="en-US" sz="800"/>
          </a:p>
        </p:txBody>
      </p:sp>
      <p:sp>
        <p:nvSpPr>
          <p:cNvPr id="10" name="Flowchart: Multidocument 9"/>
          <p:cNvSpPr/>
          <p:nvPr/>
        </p:nvSpPr>
        <p:spPr>
          <a:xfrm>
            <a:off x="3235960" y="821055"/>
            <a:ext cx="2455545" cy="185737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lnSpc>
                <a:spcPct val="0"/>
              </a:lnSpc>
              <a:buSzTx/>
            </a:pPr>
            <a:r>
              <a:rPr lang="en-US" sz="800" b="1">
                <a:solidFill>
                  <a:schemeClr val="accent2"/>
                </a:solidFill>
                <a:sym typeface="+mn-ea"/>
              </a:rPr>
              <a:t>Goal</a:t>
            </a:r>
            <a:endParaRPr lang="en-US" sz="800" b="1">
              <a:solidFill>
                <a:schemeClr val="accent2"/>
              </a:solidFill>
            </a:endParaRPr>
          </a:p>
          <a:p>
            <a:pPr algn="ctr">
              <a:lnSpc>
                <a:spcPct val="80000"/>
              </a:lnSpc>
            </a:pPr>
            <a:endParaRPr lang="en-US" sz="800" b="1"/>
          </a:p>
          <a:p>
            <a:pPr algn="ctr">
              <a:lnSpc>
                <a:spcPct val="90000"/>
              </a:lnSpc>
            </a:pPr>
            <a:r>
              <a:rPr lang="en-US" sz="800">
                <a:solidFill>
                  <a:schemeClr val="bg2"/>
                </a:solidFill>
                <a:sym typeface="+mn-ea"/>
              </a:rPr>
              <a:t>The goal of unsupervised learning is to find the underlying structure of dataset, group that data according to similarities, and represent that dataset in a compressed format.</a:t>
            </a:r>
            <a:endParaRPr lang="en-US" sz="800">
              <a:solidFill>
                <a:schemeClr val="bg2"/>
              </a:solidFill>
            </a:endParaRPr>
          </a:p>
          <a:p>
            <a:pPr algn="ctr"/>
            <a:endParaRPr lang="en-US" sz="800">
              <a:solidFill>
                <a:schemeClr val="bg2"/>
              </a:solidFill>
            </a:endParaRPr>
          </a:p>
        </p:txBody>
      </p:sp>
      <p:sp>
        <p:nvSpPr>
          <p:cNvPr id="19" name="Right Arrow 18"/>
          <p:cNvSpPr/>
          <p:nvPr/>
        </p:nvSpPr>
        <p:spPr>
          <a:xfrm>
            <a:off x="2736850" y="1569085"/>
            <a:ext cx="273050" cy="26225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20" name="Right Arrow 19"/>
          <p:cNvSpPr/>
          <p:nvPr/>
        </p:nvSpPr>
        <p:spPr>
          <a:xfrm>
            <a:off x="5870575" y="1569085"/>
            <a:ext cx="273050" cy="26225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21" name="Flowchart: Multidocument 20"/>
          <p:cNvSpPr/>
          <p:nvPr/>
        </p:nvSpPr>
        <p:spPr>
          <a:xfrm>
            <a:off x="6263640" y="2990850"/>
            <a:ext cx="2599690" cy="196786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lnSpc>
                <a:spcPct val="0"/>
              </a:lnSpc>
            </a:pPr>
            <a:endParaRPr lang="en-US" sz="800" b="1">
              <a:solidFill>
                <a:schemeClr val="bg2"/>
              </a:solidFill>
              <a:sym typeface="+mn-ea"/>
            </a:endParaRPr>
          </a:p>
          <a:p>
            <a:pPr algn="ctr">
              <a:lnSpc>
                <a:spcPct val="0"/>
              </a:lnSpc>
            </a:pPr>
            <a:r>
              <a:rPr lang="en-US" sz="800" b="1">
                <a:solidFill>
                  <a:schemeClr val="accent2"/>
                </a:solidFill>
                <a:sym typeface="+mn-ea"/>
              </a:rPr>
              <a:t>Explanation</a:t>
            </a:r>
            <a:endParaRPr lang="en-US" sz="800" b="1">
              <a:solidFill>
                <a:schemeClr val="accent2"/>
              </a:solidFill>
              <a:sym typeface="+mn-ea"/>
            </a:endParaRPr>
          </a:p>
          <a:p>
            <a:pPr algn="ctr">
              <a:lnSpc>
                <a:spcPct val="80000"/>
              </a:lnSpc>
            </a:pPr>
            <a:endParaRPr lang="en-US" sz="800" b="1">
              <a:solidFill>
                <a:schemeClr val="accent2"/>
              </a:solidFill>
              <a:sym typeface="+mn-ea"/>
            </a:endParaRPr>
          </a:p>
          <a:p>
            <a:pPr algn="ctr">
              <a:lnSpc>
                <a:spcPct val="80000"/>
              </a:lnSpc>
            </a:pPr>
            <a:r>
              <a:rPr lang="en-US" sz="700">
                <a:solidFill>
                  <a:schemeClr val="bg2"/>
                </a:solidFill>
                <a:sym typeface="+mn-ea"/>
              </a:rPr>
              <a:t>Here, we have taken an unlabeled input data, which means it is not categorized and corresponding outputs are also not given. Now this unlabeled input data is fed to the machine learning model in order to train it. Firstly, it will interpret the raw data to find the hidden patterns from the data and then will apply suitable algorithms such as k-means clustering, decision tree, etc. </a:t>
            </a:r>
            <a:endParaRPr lang="en-US" sz="700">
              <a:solidFill>
                <a:schemeClr val="bg2"/>
              </a:solidFill>
            </a:endParaRPr>
          </a:p>
          <a:p>
            <a:pPr algn="l">
              <a:lnSpc>
                <a:spcPct val="80000"/>
              </a:lnSpc>
            </a:pPr>
            <a:r>
              <a:rPr lang="en-US" sz="700">
                <a:solidFill>
                  <a:schemeClr val="bg2"/>
                </a:solidFill>
                <a:sym typeface="+mn-ea"/>
              </a:rPr>
              <a:t>Once it applies the suitable algorithm, the algorithm divides the data objects into groups according to the similarities and difference between the objects. </a:t>
            </a:r>
            <a:endParaRPr lang="en-US" sz="700">
              <a:solidFill>
                <a:schemeClr val="bg2"/>
              </a:solidFill>
              <a:sym typeface="+mn-ea"/>
            </a:endParaRPr>
          </a:p>
        </p:txBody>
      </p:sp>
      <p:sp>
        <p:nvSpPr>
          <p:cNvPr id="22" name="Left Arrow 21"/>
          <p:cNvSpPr/>
          <p:nvPr/>
        </p:nvSpPr>
        <p:spPr>
          <a:xfrm>
            <a:off x="5772785" y="4058285"/>
            <a:ext cx="295275" cy="29527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23" name="Down Arrow 22"/>
          <p:cNvSpPr/>
          <p:nvPr/>
        </p:nvSpPr>
        <p:spPr>
          <a:xfrm>
            <a:off x="7924165" y="2595245"/>
            <a:ext cx="338455" cy="26225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pic>
        <p:nvPicPr>
          <p:cNvPr id="24" name="Picture 23"/>
          <p:cNvPicPr>
            <a:picLocks noChangeAspect="1"/>
          </p:cNvPicPr>
          <p:nvPr/>
        </p:nvPicPr>
        <p:blipFill>
          <a:blip r:embed="rId1"/>
          <a:stretch>
            <a:fillRect/>
          </a:stretch>
        </p:blipFill>
        <p:spPr>
          <a:xfrm>
            <a:off x="10795" y="3130550"/>
            <a:ext cx="4899025" cy="20129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Model Building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2730"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4" name="Flowchart: Multidocument 3"/>
          <p:cNvSpPr/>
          <p:nvPr/>
        </p:nvSpPr>
        <p:spPr>
          <a:xfrm>
            <a:off x="1475105" y="1245235"/>
            <a:ext cx="5424170" cy="443230"/>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marL="12700">
              <a:lnSpc>
                <a:spcPct val="100000"/>
              </a:lnSpc>
              <a:spcBef>
                <a:spcPts val="2385"/>
              </a:spcBef>
            </a:pPr>
            <a:r>
              <a:rPr lang="en-US" b="1" spc="-5" dirty="0">
                <a:solidFill>
                  <a:schemeClr val="accent2"/>
                </a:solidFill>
                <a:latin typeface="Arial" panose="020B0604020202020204"/>
                <a:cs typeface="Arial" panose="020B0604020202020204"/>
                <a:sym typeface="+mn-ea"/>
              </a:rPr>
              <a:t>         </a:t>
            </a:r>
            <a:r>
              <a:rPr b="1" spc="-5" dirty="0">
                <a:solidFill>
                  <a:schemeClr val="accent2"/>
                </a:solidFill>
                <a:latin typeface="Arial" panose="020B0604020202020204"/>
                <a:cs typeface="Arial" panose="020B0604020202020204"/>
                <a:sym typeface="+mn-ea"/>
              </a:rPr>
              <a:t>K-means Clustering </a:t>
            </a:r>
            <a:r>
              <a:rPr b="1" dirty="0">
                <a:solidFill>
                  <a:schemeClr val="accent2"/>
                </a:solidFill>
                <a:latin typeface="Arial" panose="020B0604020202020204"/>
                <a:cs typeface="Arial" panose="020B0604020202020204"/>
                <a:sym typeface="+mn-ea"/>
              </a:rPr>
              <a:t>( </a:t>
            </a:r>
            <a:r>
              <a:rPr lang="en-US" b="1" dirty="0">
                <a:solidFill>
                  <a:schemeClr val="accent2"/>
                </a:solidFill>
                <a:latin typeface="Arial" panose="020B0604020202020204"/>
                <a:cs typeface="Arial" panose="020B0604020202020204"/>
                <a:sym typeface="+mn-ea"/>
              </a:rPr>
              <a:t>Frequ</a:t>
            </a:r>
            <a:r>
              <a:rPr b="1" spc="-5" dirty="0">
                <a:solidFill>
                  <a:schemeClr val="accent2"/>
                </a:solidFill>
                <a:latin typeface="Arial" panose="020B0604020202020204"/>
                <a:cs typeface="Arial" panose="020B0604020202020204"/>
                <a:sym typeface="+mn-ea"/>
              </a:rPr>
              <a:t>ency </a:t>
            </a:r>
            <a:r>
              <a:rPr b="1" dirty="0">
                <a:solidFill>
                  <a:schemeClr val="accent2"/>
                </a:solidFill>
                <a:latin typeface="Arial" panose="020B0604020202020204"/>
                <a:cs typeface="Arial" panose="020B0604020202020204"/>
                <a:sym typeface="+mn-ea"/>
              </a:rPr>
              <a:t>and</a:t>
            </a:r>
            <a:r>
              <a:rPr b="1" spc="35" dirty="0">
                <a:solidFill>
                  <a:schemeClr val="accent2"/>
                </a:solidFill>
                <a:latin typeface="Arial" panose="020B0604020202020204"/>
                <a:cs typeface="Arial" panose="020B0604020202020204"/>
                <a:sym typeface="+mn-ea"/>
              </a:rPr>
              <a:t> </a:t>
            </a:r>
            <a:r>
              <a:rPr b="1" spc="-5" dirty="0">
                <a:solidFill>
                  <a:schemeClr val="accent2"/>
                </a:solidFill>
                <a:latin typeface="Arial" panose="020B0604020202020204"/>
                <a:cs typeface="Arial" panose="020B0604020202020204"/>
                <a:sym typeface="+mn-ea"/>
              </a:rPr>
              <a:t>Monetary)</a:t>
            </a:r>
            <a:endParaRPr lang="en-US" sz="1600" b="1" spc="-5" dirty="0">
              <a:solidFill>
                <a:schemeClr val="accent2"/>
              </a:solidFill>
              <a:latin typeface="Arial" panose="020B0604020202020204"/>
              <a:cs typeface="Arial" panose="020B0604020202020204"/>
              <a:sym typeface="+mn-ea"/>
            </a:endParaRPr>
          </a:p>
        </p:txBody>
      </p:sp>
      <p:sp>
        <p:nvSpPr>
          <p:cNvPr id="6" name="Text Box 5"/>
          <p:cNvSpPr txBox="1"/>
          <p:nvPr/>
        </p:nvSpPr>
        <p:spPr>
          <a:xfrm>
            <a:off x="1406525" y="1820545"/>
            <a:ext cx="5874385" cy="275590"/>
          </a:xfrm>
          <a:prstGeom prst="rect">
            <a:avLst/>
          </a:prstGeom>
          <a:noFill/>
        </p:spPr>
        <p:txBody>
          <a:bodyPr wrap="square" rtlCol="0">
            <a:spAutoFit/>
          </a:bodyPr>
          <a:p>
            <a:pPr algn="l">
              <a:buSzTx/>
            </a:pPr>
            <a:r>
              <a:rPr sz="1200" spc="-90" dirty="0">
                <a:solidFill>
                  <a:srgbClr val="124F5C"/>
                </a:solidFill>
                <a:latin typeface="Verdana" panose="020B0604030504040204"/>
                <a:cs typeface="Verdana" panose="020B0604030504040204"/>
                <a:sym typeface="+mn-ea"/>
              </a:rPr>
              <a:t>Finding the Optimal value of cluster using Elbow method and Silhouette Score</a:t>
            </a:r>
            <a:endParaRPr sz="1200" spc="-90" dirty="0">
              <a:solidFill>
                <a:srgbClr val="124F5C"/>
              </a:solidFill>
              <a:latin typeface="Verdana" panose="020B0604030504040204"/>
              <a:cs typeface="Verdana" panose="020B0604030504040204"/>
            </a:endParaRPr>
          </a:p>
        </p:txBody>
      </p:sp>
      <p:pic>
        <p:nvPicPr>
          <p:cNvPr id="7" name="Picture 6"/>
          <p:cNvPicPr>
            <a:picLocks noChangeAspect="1"/>
          </p:cNvPicPr>
          <p:nvPr/>
        </p:nvPicPr>
        <p:blipFill>
          <a:blip r:embed="rId1"/>
          <a:stretch>
            <a:fillRect/>
          </a:stretch>
        </p:blipFill>
        <p:spPr>
          <a:xfrm>
            <a:off x="163195" y="2327275"/>
            <a:ext cx="4723765" cy="2816225"/>
          </a:xfrm>
          <a:prstGeom prst="rect">
            <a:avLst/>
          </a:prstGeom>
        </p:spPr>
      </p:pic>
      <p:pic>
        <p:nvPicPr>
          <p:cNvPr id="8" name="Picture 7"/>
          <p:cNvPicPr>
            <a:picLocks noChangeAspect="1"/>
          </p:cNvPicPr>
          <p:nvPr/>
        </p:nvPicPr>
        <p:blipFill>
          <a:blip r:embed="rId2"/>
          <a:stretch>
            <a:fillRect/>
          </a:stretch>
        </p:blipFill>
        <p:spPr>
          <a:xfrm>
            <a:off x="5956935" y="3775710"/>
            <a:ext cx="3115945" cy="1360170"/>
          </a:xfrm>
          <a:prstGeom prst="rect">
            <a:avLst/>
          </a:prstGeom>
        </p:spPr>
      </p:pic>
      <p:pic>
        <p:nvPicPr>
          <p:cNvPr id="9" name="Picture 8"/>
          <p:cNvPicPr>
            <a:picLocks noChangeAspect="1"/>
          </p:cNvPicPr>
          <p:nvPr/>
        </p:nvPicPr>
        <p:blipFill>
          <a:blip r:embed="rId3"/>
          <a:stretch>
            <a:fillRect/>
          </a:stretch>
        </p:blipFill>
        <p:spPr>
          <a:xfrm>
            <a:off x="6087745" y="2096135"/>
            <a:ext cx="2909570" cy="14827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Model Building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2730"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4" name="Flowchart: Multidocument 3"/>
          <p:cNvSpPr/>
          <p:nvPr/>
        </p:nvSpPr>
        <p:spPr>
          <a:xfrm>
            <a:off x="1453515" y="1277620"/>
            <a:ext cx="5598160" cy="546100"/>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marL="12700">
              <a:lnSpc>
                <a:spcPct val="100000"/>
              </a:lnSpc>
              <a:spcBef>
                <a:spcPts val="2385"/>
              </a:spcBef>
            </a:pPr>
            <a:r>
              <a:rPr lang="en-US" b="1" spc="-5" dirty="0">
                <a:solidFill>
                  <a:schemeClr val="accent2"/>
                </a:solidFill>
                <a:latin typeface="Arial" panose="020B0604020202020204"/>
                <a:cs typeface="Arial" panose="020B0604020202020204"/>
                <a:sym typeface="+mn-ea"/>
              </a:rPr>
              <a:t>         </a:t>
            </a:r>
            <a:r>
              <a:rPr b="1" spc="-5" dirty="0">
                <a:solidFill>
                  <a:schemeClr val="accent2"/>
                </a:solidFill>
                <a:latin typeface="Arial" panose="020B0604020202020204"/>
                <a:cs typeface="Arial" panose="020B0604020202020204"/>
                <a:sym typeface="+mn-ea"/>
              </a:rPr>
              <a:t>K-means Clustering </a:t>
            </a:r>
            <a:r>
              <a:rPr b="1" dirty="0">
                <a:solidFill>
                  <a:schemeClr val="accent2"/>
                </a:solidFill>
                <a:latin typeface="Arial" panose="020B0604020202020204"/>
                <a:cs typeface="Arial" panose="020B0604020202020204"/>
                <a:sym typeface="+mn-ea"/>
              </a:rPr>
              <a:t>( </a:t>
            </a:r>
            <a:r>
              <a:rPr lang="en-US" b="1" dirty="0">
                <a:solidFill>
                  <a:schemeClr val="accent2"/>
                </a:solidFill>
                <a:latin typeface="Arial" panose="020B0604020202020204"/>
                <a:cs typeface="Arial" panose="020B0604020202020204"/>
                <a:sym typeface="+mn-ea"/>
              </a:rPr>
              <a:t>Fr</a:t>
            </a:r>
            <a:r>
              <a:rPr b="1" spc="-5" dirty="0">
                <a:solidFill>
                  <a:schemeClr val="accent2"/>
                </a:solidFill>
                <a:latin typeface="Arial" panose="020B0604020202020204"/>
                <a:cs typeface="Arial" panose="020B0604020202020204"/>
                <a:sym typeface="+mn-ea"/>
              </a:rPr>
              <a:t>e</a:t>
            </a:r>
            <a:r>
              <a:rPr lang="en-US" b="1" spc="-5" dirty="0">
                <a:solidFill>
                  <a:schemeClr val="accent2"/>
                </a:solidFill>
                <a:latin typeface="Arial" panose="020B0604020202020204"/>
                <a:cs typeface="Arial" panose="020B0604020202020204"/>
                <a:sym typeface="+mn-ea"/>
              </a:rPr>
              <a:t>qu</a:t>
            </a:r>
            <a:r>
              <a:rPr b="1" spc="-5" dirty="0">
                <a:solidFill>
                  <a:schemeClr val="accent2"/>
                </a:solidFill>
                <a:latin typeface="Arial" panose="020B0604020202020204"/>
                <a:cs typeface="Arial" panose="020B0604020202020204"/>
                <a:sym typeface="+mn-ea"/>
              </a:rPr>
              <a:t>ency </a:t>
            </a:r>
            <a:r>
              <a:rPr b="1" dirty="0">
                <a:solidFill>
                  <a:schemeClr val="accent2"/>
                </a:solidFill>
                <a:latin typeface="Arial" panose="020B0604020202020204"/>
                <a:cs typeface="Arial" panose="020B0604020202020204"/>
                <a:sym typeface="+mn-ea"/>
              </a:rPr>
              <a:t>and</a:t>
            </a:r>
            <a:r>
              <a:rPr b="1" spc="35" dirty="0">
                <a:solidFill>
                  <a:schemeClr val="accent2"/>
                </a:solidFill>
                <a:latin typeface="Arial" panose="020B0604020202020204"/>
                <a:cs typeface="Arial" panose="020B0604020202020204"/>
                <a:sym typeface="+mn-ea"/>
              </a:rPr>
              <a:t> </a:t>
            </a:r>
            <a:r>
              <a:rPr b="1" spc="-5" dirty="0">
                <a:solidFill>
                  <a:schemeClr val="accent2"/>
                </a:solidFill>
                <a:latin typeface="Arial" panose="020B0604020202020204"/>
                <a:cs typeface="Arial" panose="020B0604020202020204"/>
                <a:sym typeface="+mn-ea"/>
              </a:rPr>
              <a:t>Monetary)</a:t>
            </a:r>
            <a:endParaRPr lang="en-US" sz="1600" b="1" spc="-5" dirty="0">
              <a:solidFill>
                <a:schemeClr val="accent2"/>
              </a:solidFill>
              <a:latin typeface="Arial" panose="020B0604020202020204"/>
              <a:cs typeface="Arial" panose="020B0604020202020204"/>
              <a:sym typeface="+mn-ea"/>
            </a:endParaRPr>
          </a:p>
        </p:txBody>
      </p:sp>
      <p:sp>
        <p:nvSpPr>
          <p:cNvPr id="8" name="object 8"/>
          <p:cNvSpPr/>
          <p:nvPr/>
        </p:nvSpPr>
        <p:spPr>
          <a:xfrm>
            <a:off x="311785" y="2127885"/>
            <a:ext cx="3919855" cy="1054100"/>
          </a:xfrm>
          <a:prstGeom prst="rect">
            <a:avLst/>
          </a:prstGeom>
          <a:blipFill>
            <a:blip r:embed="rId1" cstate="print"/>
            <a:stretch>
              <a:fillRect/>
            </a:stretch>
          </a:blipFill>
        </p:spPr>
        <p:txBody>
          <a:bodyPr wrap="square" lIns="0" tIns="0" rIns="0" bIns="0" rtlCol="0"/>
          <a:p/>
        </p:txBody>
      </p:sp>
      <p:sp>
        <p:nvSpPr>
          <p:cNvPr id="9" name="object 9"/>
          <p:cNvSpPr/>
          <p:nvPr/>
        </p:nvSpPr>
        <p:spPr>
          <a:xfrm>
            <a:off x="5135245" y="2035175"/>
            <a:ext cx="3691255" cy="1072515"/>
          </a:xfrm>
          <a:prstGeom prst="rect">
            <a:avLst/>
          </a:prstGeom>
          <a:blipFill>
            <a:blip r:embed="rId2" cstate="print"/>
            <a:stretch>
              <a:fillRect/>
            </a:stretch>
          </a:blipFill>
        </p:spPr>
        <p:txBody>
          <a:bodyPr wrap="square" lIns="0" tIns="0" rIns="0" bIns="0" rtlCol="0"/>
          <a:p/>
        </p:txBody>
      </p:sp>
      <p:sp>
        <p:nvSpPr>
          <p:cNvPr id="10" name="object 10"/>
          <p:cNvSpPr/>
          <p:nvPr/>
        </p:nvSpPr>
        <p:spPr>
          <a:xfrm>
            <a:off x="364490" y="3719830"/>
            <a:ext cx="3867150" cy="1174115"/>
          </a:xfrm>
          <a:prstGeom prst="rect">
            <a:avLst/>
          </a:prstGeom>
          <a:blipFill>
            <a:blip r:embed="rId3" cstate="print"/>
            <a:stretch>
              <a:fillRect/>
            </a:stretch>
          </a:blipFill>
        </p:spPr>
        <p:txBody>
          <a:bodyPr wrap="square" lIns="0" tIns="0" rIns="0" bIns="0" rtlCol="0"/>
          <a:p/>
        </p:txBody>
      </p:sp>
      <p:sp>
        <p:nvSpPr>
          <p:cNvPr id="11" name="object 11"/>
          <p:cNvSpPr/>
          <p:nvPr/>
        </p:nvSpPr>
        <p:spPr>
          <a:xfrm>
            <a:off x="5212080" y="3708400"/>
            <a:ext cx="3790950" cy="1165860"/>
          </a:xfrm>
          <a:prstGeom prst="rect">
            <a:avLst/>
          </a:prstGeom>
          <a:blipFill>
            <a:blip r:embed="rId4" cstate="print"/>
            <a:stretch>
              <a:fillRect/>
            </a:stretch>
          </a:blipFill>
        </p:spPr>
        <p:txBody>
          <a:bodyPr wrap="square" lIns="0" tIns="0" rIns="0" bIns="0" rtlCol="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Model Building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4635"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8" name="Flowchart: Multidocument 7"/>
          <p:cNvSpPr/>
          <p:nvPr/>
        </p:nvSpPr>
        <p:spPr>
          <a:xfrm>
            <a:off x="311785" y="1482090"/>
            <a:ext cx="4071620" cy="27749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marL="12700">
              <a:lnSpc>
                <a:spcPct val="100000"/>
              </a:lnSpc>
              <a:spcBef>
                <a:spcPts val="2385"/>
              </a:spcBef>
            </a:pPr>
            <a:r>
              <a:rPr sz="1200" b="1" spc="-5" dirty="0">
                <a:solidFill>
                  <a:schemeClr val="accent2"/>
                </a:solidFill>
                <a:latin typeface="Arial" panose="020B0604020202020204"/>
                <a:cs typeface="Arial" panose="020B0604020202020204"/>
                <a:sym typeface="+mn-ea"/>
              </a:rPr>
              <a:t>K-means Clustering </a:t>
            </a:r>
            <a:r>
              <a:rPr sz="1200" b="1" dirty="0">
                <a:solidFill>
                  <a:schemeClr val="accent2"/>
                </a:solidFill>
                <a:latin typeface="Arial" panose="020B0604020202020204"/>
                <a:cs typeface="Arial" panose="020B0604020202020204"/>
                <a:sym typeface="+mn-ea"/>
              </a:rPr>
              <a:t>( </a:t>
            </a:r>
            <a:r>
              <a:rPr lang="en-US" sz="1000" b="1" spc="-5" dirty="0">
                <a:solidFill>
                  <a:schemeClr val="accent2"/>
                </a:solidFill>
                <a:latin typeface="Arial" panose="020B0604020202020204"/>
                <a:cs typeface="Arial" panose="020B0604020202020204"/>
                <a:sym typeface="+mn-ea"/>
              </a:rPr>
              <a:t>Frequency</a:t>
            </a:r>
            <a:r>
              <a:rPr sz="1200" b="1" spc="-5" dirty="0">
                <a:solidFill>
                  <a:schemeClr val="accent2"/>
                </a:solidFill>
                <a:latin typeface="Arial" panose="020B0604020202020204"/>
                <a:cs typeface="Arial" panose="020B0604020202020204"/>
                <a:sym typeface="+mn-ea"/>
              </a:rPr>
              <a:t> </a:t>
            </a:r>
            <a:r>
              <a:rPr sz="1200" b="1" dirty="0">
                <a:solidFill>
                  <a:schemeClr val="accent2"/>
                </a:solidFill>
                <a:latin typeface="Arial" panose="020B0604020202020204"/>
                <a:cs typeface="Arial" panose="020B0604020202020204"/>
                <a:sym typeface="+mn-ea"/>
              </a:rPr>
              <a:t>and</a:t>
            </a:r>
            <a:r>
              <a:rPr sz="1200" b="1" spc="35" dirty="0">
                <a:solidFill>
                  <a:schemeClr val="accent2"/>
                </a:solidFill>
                <a:latin typeface="Arial" panose="020B0604020202020204"/>
                <a:cs typeface="Arial" panose="020B0604020202020204"/>
                <a:sym typeface="+mn-ea"/>
              </a:rPr>
              <a:t> </a:t>
            </a:r>
            <a:r>
              <a:rPr sz="1200" b="1" spc="-5" dirty="0">
                <a:solidFill>
                  <a:schemeClr val="accent2"/>
                </a:solidFill>
                <a:latin typeface="Arial" panose="020B0604020202020204"/>
                <a:cs typeface="Arial" panose="020B0604020202020204"/>
                <a:sym typeface="+mn-ea"/>
              </a:rPr>
              <a:t>Monetary)</a:t>
            </a:r>
            <a:endParaRPr lang="en-US" sz="1200" b="1" spc="-5" dirty="0">
              <a:solidFill>
                <a:schemeClr val="accent2"/>
              </a:solidFill>
              <a:latin typeface="Arial" panose="020B0604020202020204"/>
              <a:cs typeface="Arial" panose="020B0604020202020204"/>
              <a:sym typeface="+mn-ea"/>
            </a:endParaRPr>
          </a:p>
        </p:txBody>
      </p:sp>
      <p:sp>
        <p:nvSpPr>
          <p:cNvPr id="9" name="Flowchart: Multidocument 8"/>
          <p:cNvSpPr/>
          <p:nvPr/>
        </p:nvSpPr>
        <p:spPr>
          <a:xfrm>
            <a:off x="4974590" y="1482090"/>
            <a:ext cx="3552190" cy="27749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marL="12700">
              <a:lnSpc>
                <a:spcPct val="100000"/>
              </a:lnSpc>
              <a:spcBef>
                <a:spcPts val="2385"/>
              </a:spcBef>
            </a:pPr>
            <a:r>
              <a:rPr sz="1000" b="1" spc="-10" dirty="0">
                <a:solidFill>
                  <a:schemeClr val="accent2"/>
                </a:solidFill>
                <a:latin typeface="Arial" panose="020B0604020202020204"/>
                <a:cs typeface="Arial" panose="020B0604020202020204"/>
                <a:sym typeface="+mn-ea"/>
              </a:rPr>
              <a:t>DBSCAN Algorithm </a:t>
            </a:r>
            <a:r>
              <a:rPr sz="1000" b="1" dirty="0">
                <a:solidFill>
                  <a:schemeClr val="accent2"/>
                </a:solidFill>
                <a:latin typeface="Arial" panose="020B0604020202020204"/>
                <a:cs typeface="Arial" panose="020B0604020202020204"/>
                <a:sym typeface="+mn-ea"/>
              </a:rPr>
              <a:t>( </a:t>
            </a:r>
            <a:r>
              <a:rPr lang="en-US" sz="1000" b="1" dirty="0">
                <a:solidFill>
                  <a:schemeClr val="accent2"/>
                </a:solidFill>
                <a:latin typeface="Arial" panose="020B0604020202020204"/>
                <a:cs typeface="Arial" panose="020B0604020202020204"/>
                <a:sym typeface="+mn-ea"/>
              </a:rPr>
              <a:t>Frequency</a:t>
            </a:r>
            <a:r>
              <a:rPr sz="1000" b="1" dirty="0">
                <a:solidFill>
                  <a:schemeClr val="accent2"/>
                </a:solidFill>
                <a:latin typeface="Arial" panose="020B0604020202020204"/>
                <a:cs typeface="Arial" panose="020B0604020202020204"/>
                <a:sym typeface="+mn-ea"/>
              </a:rPr>
              <a:t> </a:t>
            </a:r>
            <a:r>
              <a:rPr sz="1000" b="1" spc="-5" dirty="0">
                <a:solidFill>
                  <a:schemeClr val="accent2"/>
                </a:solidFill>
                <a:latin typeface="Arial" panose="020B0604020202020204"/>
                <a:cs typeface="Arial" panose="020B0604020202020204"/>
                <a:sym typeface="+mn-ea"/>
              </a:rPr>
              <a:t>and</a:t>
            </a:r>
            <a:r>
              <a:rPr sz="1000" b="1" spc="45" dirty="0">
                <a:solidFill>
                  <a:schemeClr val="accent2"/>
                </a:solidFill>
                <a:latin typeface="Arial" panose="020B0604020202020204"/>
                <a:cs typeface="Arial" panose="020B0604020202020204"/>
                <a:sym typeface="+mn-ea"/>
              </a:rPr>
              <a:t> </a:t>
            </a:r>
            <a:r>
              <a:rPr sz="1000" b="1" spc="-5" dirty="0">
                <a:solidFill>
                  <a:schemeClr val="accent2"/>
                </a:solidFill>
                <a:latin typeface="Arial" panose="020B0604020202020204"/>
                <a:cs typeface="Arial" panose="020B0604020202020204"/>
                <a:sym typeface="+mn-ea"/>
              </a:rPr>
              <a:t>Monetary</a:t>
            </a:r>
            <a:endParaRPr lang="en-US" sz="1000" b="1" spc="-5" dirty="0">
              <a:solidFill>
                <a:schemeClr val="accent2"/>
              </a:solidFill>
              <a:latin typeface="Arial" panose="020B0604020202020204"/>
              <a:cs typeface="Arial" panose="020B0604020202020204"/>
              <a:sym typeface="+mn-ea"/>
            </a:endParaRPr>
          </a:p>
        </p:txBody>
      </p:sp>
      <p:sp>
        <p:nvSpPr>
          <p:cNvPr id="12" name="Down Arrow 11"/>
          <p:cNvSpPr/>
          <p:nvPr/>
        </p:nvSpPr>
        <p:spPr>
          <a:xfrm>
            <a:off x="2047240" y="2073910"/>
            <a:ext cx="75565" cy="49085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4" name="Down Arrow 3"/>
          <p:cNvSpPr/>
          <p:nvPr/>
        </p:nvSpPr>
        <p:spPr>
          <a:xfrm>
            <a:off x="6712585" y="2031365"/>
            <a:ext cx="75565" cy="49085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6" name="object 6"/>
          <p:cNvSpPr/>
          <p:nvPr/>
        </p:nvSpPr>
        <p:spPr>
          <a:xfrm>
            <a:off x="311785" y="2794635"/>
            <a:ext cx="3802380" cy="2174240"/>
          </a:xfrm>
          <a:prstGeom prst="rect">
            <a:avLst/>
          </a:prstGeom>
          <a:blipFill>
            <a:blip r:embed="rId1" cstate="print"/>
            <a:stretch>
              <a:fillRect/>
            </a:stretch>
          </a:blipFill>
        </p:spPr>
        <p:txBody>
          <a:bodyPr wrap="square" lIns="0" tIns="0" rIns="0" bIns="0" rtlCol="0"/>
          <a:p/>
        </p:txBody>
      </p:sp>
      <p:sp>
        <p:nvSpPr>
          <p:cNvPr id="7" name="object 7"/>
          <p:cNvSpPr/>
          <p:nvPr/>
        </p:nvSpPr>
        <p:spPr>
          <a:xfrm>
            <a:off x="4652496" y="2793747"/>
            <a:ext cx="4023360" cy="2077639"/>
          </a:xfrm>
          <a:prstGeom prst="rect">
            <a:avLst/>
          </a:prstGeom>
          <a:blipFill>
            <a:blip r:embed="rId2" cstate="print"/>
            <a:stretch>
              <a:fillRect/>
            </a:stretch>
          </a:blipFill>
        </p:spPr>
        <p:txBody>
          <a:bodyPr wrap="square" lIns="0" tIns="0" rIns="0" bIns="0" rtlCol="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Model Building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2730"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4" name="Flowchart: Multidocument 3"/>
          <p:cNvSpPr/>
          <p:nvPr/>
        </p:nvSpPr>
        <p:spPr>
          <a:xfrm>
            <a:off x="941705" y="1299845"/>
            <a:ext cx="7060565" cy="34480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marL="12700">
              <a:lnSpc>
                <a:spcPct val="100000"/>
              </a:lnSpc>
              <a:spcBef>
                <a:spcPts val="2385"/>
              </a:spcBef>
            </a:pPr>
            <a:r>
              <a:rPr lang="en-US" b="1" spc="-5" dirty="0">
                <a:solidFill>
                  <a:schemeClr val="accent2"/>
                </a:solidFill>
                <a:latin typeface="Arial" panose="020B0604020202020204"/>
                <a:cs typeface="Arial" panose="020B0604020202020204"/>
                <a:sym typeface="+mn-ea"/>
              </a:rPr>
              <a:t>         </a:t>
            </a:r>
            <a:r>
              <a:rPr b="1" spc="-5" dirty="0">
                <a:solidFill>
                  <a:schemeClr val="accent2"/>
                </a:solidFill>
                <a:latin typeface="Arial" panose="020B0604020202020204"/>
                <a:cs typeface="Arial" panose="020B0604020202020204"/>
                <a:sym typeface="+mn-ea"/>
              </a:rPr>
              <a:t>K-means Clustering </a:t>
            </a:r>
            <a:r>
              <a:rPr b="1" dirty="0">
                <a:solidFill>
                  <a:schemeClr val="accent2"/>
                </a:solidFill>
                <a:latin typeface="Arial" panose="020B0604020202020204"/>
                <a:cs typeface="Arial" panose="020B0604020202020204"/>
                <a:sym typeface="+mn-ea"/>
              </a:rPr>
              <a:t>( </a:t>
            </a:r>
            <a:r>
              <a:rPr b="1" spc="-5" dirty="0">
                <a:solidFill>
                  <a:schemeClr val="accent2"/>
                </a:solidFill>
                <a:latin typeface="Arial" panose="020B0604020202020204"/>
                <a:cs typeface="Arial" panose="020B0604020202020204"/>
                <a:sym typeface="+mn-ea"/>
              </a:rPr>
              <a:t>Recency</a:t>
            </a:r>
            <a:r>
              <a:rPr lang="en-US" b="1" spc="-5" dirty="0">
                <a:solidFill>
                  <a:schemeClr val="accent2"/>
                </a:solidFill>
                <a:latin typeface="Arial" panose="020B0604020202020204"/>
                <a:cs typeface="Arial" panose="020B0604020202020204"/>
                <a:sym typeface="+mn-ea"/>
              </a:rPr>
              <a:t>,</a:t>
            </a:r>
            <a:r>
              <a:rPr b="1" spc="-5" dirty="0">
                <a:solidFill>
                  <a:schemeClr val="accent2"/>
                </a:solidFill>
                <a:latin typeface="Arial" panose="020B0604020202020204"/>
                <a:cs typeface="Arial" panose="020B0604020202020204"/>
                <a:sym typeface="+mn-ea"/>
              </a:rPr>
              <a:t> </a:t>
            </a:r>
            <a:r>
              <a:rPr lang="en-US" b="1" spc="-5" dirty="0">
                <a:solidFill>
                  <a:schemeClr val="accent2"/>
                </a:solidFill>
                <a:latin typeface="Arial" panose="020B0604020202020204"/>
                <a:cs typeface="Arial" panose="020B0604020202020204"/>
                <a:sym typeface="+mn-ea"/>
              </a:rPr>
              <a:t>Frequency and </a:t>
            </a:r>
            <a:r>
              <a:rPr b="1" spc="-5" dirty="0">
                <a:solidFill>
                  <a:schemeClr val="accent2"/>
                </a:solidFill>
                <a:latin typeface="Arial" panose="020B0604020202020204"/>
                <a:cs typeface="Arial" panose="020B0604020202020204"/>
                <a:sym typeface="+mn-ea"/>
              </a:rPr>
              <a:t>Monetary)</a:t>
            </a:r>
            <a:endParaRPr lang="en-US" sz="1600" b="1" spc="-5" dirty="0">
              <a:solidFill>
                <a:schemeClr val="accent2"/>
              </a:solidFill>
              <a:latin typeface="Arial" panose="020B0604020202020204"/>
              <a:cs typeface="Arial" panose="020B0604020202020204"/>
              <a:sym typeface="+mn-ea"/>
            </a:endParaRPr>
          </a:p>
        </p:txBody>
      </p:sp>
      <p:sp>
        <p:nvSpPr>
          <p:cNvPr id="6" name="Text Box 5"/>
          <p:cNvSpPr txBox="1"/>
          <p:nvPr/>
        </p:nvSpPr>
        <p:spPr>
          <a:xfrm>
            <a:off x="1034415" y="1790065"/>
            <a:ext cx="6967855" cy="306705"/>
          </a:xfrm>
          <a:prstGeom prst="rect">
            <a:avLst/>
          </a:prstGeom>
          <a:noFill/>
        </p:spPr>
        <p:txBody>
          <a:bodyPr wrap="square" rtlCol="0">
            <a:spAutoFit/>
          </a:bodyPr>
          <a:p>
            <a:r>
              <a:rPr spc="-90" dirty="0">
                <a:solidFill>
                  <a:srgbClr val="124F5C"/>
                </a:solidFill>
                <a:latin typeface="Verdana" panose="020B0604030504040204"/>
                <a:cs typeface="Verdana" panose="020B0604030504040204"/>
                <a:sym typeface="+mn-ea"/>
              </a:rPr>
              <a:t>Finding the Optimal value of cluster using Elbow method and Silhouette Score</a:t>
            </a:r>
            <a:endParaRPr lang="en-US" b="1" spc="-90" dirty="0">
              <a:solidFill>
                <a:srgbClr val="124F5C"/>
              </a:solidFill>
              <a:latin typeface="Verdana" panose="020B0604030504040204"/>
              <a:cs typeface="Verdana" panose="020B0604030504040204"/>
              <a:sym typeface="+mn-ea"/>
            </a:endParaRPr>
          </a:p>
        </p:txBody>
      </p:sp>
      <p:sp>
        <p:nvSpPr>
          <p:cNvPr id="8" name="object 8"/>
          <p:cNvSpPr/>
          <p:nvPr/>
        </p:nvSpPr>
        <p:spPr>
          <a:xfrm>
            <a:off x="172085" y="2609215"/>
            <a:ext cx="2746375" cy="1465580"/>
          </a:xfrm>
          <a:prstGeom prst="rect">
            <a:avLst/>
          </a:prstGeom>
          <a:blipFill>
            <a:blip r:embed="rId1" cstate="print"/>
            <a:stretch>
              <a:fillRect/>
            </a:stretch>
          </a:blipFill>
        </p:spPr>
        <p:txBody>
          <a:bodyPr wrap="square" lIns="0" tIns="0" rIns="0" bIns="0" rtlCol="0"/>
          <a:p/>
        </p:txBody>
      </p:sp>
      <p:pic>
        <p:nvPicPr>
          <p:cNvPr id="7" name="Picture 6"/>
          <p:cNvPicPr>
            <a:picLocks noChangeAspect="1"/>
          </p:cNvPicPr>
          <p:nvPr/>
        </p:nvPicPr>
        <p:blipFill>
          <a:blip r:embed="rId2"/>
          <a:stretch>
            <a:fillRect/>
          </a:stretch>
        </p:blipFill>
        <p:spPr>
          <a:xfrm>
            <a:off x="6243320" y="2508885"/>
            <a:ext cx="2742565" cy="1565910"/>
          </a:xfrm>
          <a:prstGeom prst="rect">
            <a:avLst/>
          </a:prstGeom>
        </p:spPr>
      </p:pic>
      <p:pic>
        <p:nvPicPr>
          <p:cNvPr id="10" name="Picture 9"/>
          <p:cNvPicPr>
            <a:picLocks noChangeAspect="1"/>
          </p:cNvPicPr>
          <p:nvPr/>
        </p:nvPicPr>
        <p:blipFill>
          <a:blip r:embed="rId3"/>
          <a:stretch>
            <a:fillRect/>
          </a:stretch>
        </p:blipFill>
        <p:spPr>
          <a:xfrm>
            <a:off x="3060700" y="2609215"/>
            <a:ext cx="3175000" cy="134556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Model Building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4635"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4" name="Flowchart: Multidocument 3"/>
          <p:cNvSpPr/>
          <p:nvPr/>
        </p:nvSpPr>
        <p:spPr>
          <a:xfrm>
            <a:off x="1537335" y="1289050"/>
            <a:ext cx="6055995" cy="34480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marL="12700">
              <a:lnSpc>
                <a:spcPct val="100000"/>
              </a:lnSpc>
              <a:spcBef>
                <a:spcPts val="2385"/>
              </a:spcBef>
            </a:pPr>
            <a:r>
              <a:rPr lang="en-US" b="1" spc="-5" dirty="0">
                <a:solidFill>
                  <a:schemeClr val="accent2"/>
                </a:solidFill>
                <a:latin typeface="Arial" panose="020B0604020202020204"/>
                <a:cs typeface="Arial" panose="020B0604020202020204"/>
                <a:sym typeface="+mn-ea"/>
              </a:rPr>
              <a:t>        </a:t>
            </a:r>
            <a:r>
              <a:rPr lang="en-US" sz="1200" b="1" spc="-5" dirty="0">
                <a:solidFill>
                  <a:schemeClr val="accent2"/>
                </a:solidFill>
                <a:latin typeface="Arial" panose="020B0604020202020204"/>
                <a:cs typeface="Arial" panose="020B0604020202020204"/>
                <a:sym typeface="+mn-ea"/>
              </a:rPr>
              <a:t> </a:t>
            </a:r>
            <a:r>
              <a:rPr sz="1200" b="1" spc="-5" dirty="0">
                <a:solidFill>
                  <a:schemeClr val="accent2"/>
                </a:solidFill>
                <a:latin typeface="Arial" panose="020B0604020202020204"/>
                <a:cs typeface="Arial" panose="020B0604020202020204"/>
                <a:sym typeface="+mn-ea"/>
              </a:rPr>
              <a:t>K-means Clustering </a:t>
            </a:r>
            <a:r>
              <a:rPr sz="1200" b="1" dirty="0">
                <a:solidFill>
                  <a:schemeClr val="accent2"/>
                </a:solidFill>
                <a:latin typeface="Arial" panose="020B0604020202020204"/>
                <a:cs typeface="Arial" panose="020B0604020202020204"/>
                <a:sym typeface="+mn-ea"/>
              </a:rPr>
              <a:t>( </a:t>
            </a:r>
            <a:r>
              <a:rPr lang="en-US" sz="1200" b="1" dirty="0">
                <a:solidFill>
                  <a:schemeClr val="accent2"/>
                </a:solidFill>
                <a:latin typeface="Arial" panose="020B0604020202020204"/>
                <a:cs typeface="Arial" panose="020B0604020202020204"/>
                <a:sym typeface="+mn-ea"/>
              </a:rPr>
              <a:t>Recency, </a:t>
            </a:r>
            <a:r>
              <a:rPr lang="en-US" sz="1200" b="1" spc="-5" dirty="0">
                <a:solidFill>
                  <a:schemeClr val="accent2"/>
                </a:solidFill>
                <a:latin typeface="Arial" panose="020B0604020202020204"/>
                <a:cs typeface="Arial" panose="020B0604020202020204"/>
                <a:sym typeface="+mn-ea"/>
              </a:rPr>
              <a:t>Frequency and </a:t>
            </a:r>
            <a:r>
              <a:rPr sz="1200" b="1" spc="-5" dirty="0">
                <a:solidFill>
                  <a:schemeClr val="accent2"/>
                </a:solidFill>
                <a:latin typeface="Arial" panose="020B0604020202020204"/>
                <a:cs typeface="Arial" panose="020B0604020202020204"/>
                <a:sym typeface="+mn-ea"/>
              </a:rPr>
              <a:t>Monetary)</a:t>
            </a:r>
            <a:endParaRPr lang="en-US" sz="1200" b="1" spc="-5" dirty="0">
              <a:solidFill>
                <a:schemeClr val="accent2"/>
              </a:solidFill>
              <a:latin typeface="Arial" panose="020B0604020202020204"/>
              <a:cs typeface="Arial" panose="020B0604020202020204"/>
              <a:sym typeface="+mn-ea"/>
            </a:endParaRPr>
          </a:p>
        </p:txBody>
      </p:sp>
      <p:sp>
        <p:nvSpPr>
          <p:cNvPr id="8" name="object 8"/>
          <p:cNvSpPr/>
          <p:nvPr/>
        </p:nvSpPr>
        <p:spPr>
          <a:xfrm>
            <a:off x="-635" y="1790065"/>
            <a:ext cx="4256405" cy="1501775"/>
          </a:xfrm>
          <a:prstGeom prst="rect">
            <a:avLst/>
          </a:prstGeom>
          <a:blipFill>
            <a:blip r:embed="rId1" cstate="print"/>
            <a:stretch>
              <a:fillRect/>
            </a:stretch>
          </a:blipFill>
        </p:spPr>
        <p:txBody>
          <a:bodyPr wrap="square" lIns="0" tIns="0" rIns="0" bIns="0" rtlCol="0"/>
          <a:p/>
        </p:txBody>
      </p:sp>
      <p:sp>
        <p:nvSpPr>
          <p:cNvPr id="10" name="object 10"/>
          <p:cNvSpPr/>
          <p:nvPr/>
        </p:nvSpPr>
        <p:spPr>
          <a:xfrm>
            <a:off x="4785995" y="1720850"/>
            <a:ext cx="4145280" cy="3275965"/>
          </a:xfrm>
          <a:prstGeom prst="rect">
            <a:avLst/>
          </a:prstGeom>
          <a:blipFill>
            <a:blip r:embed="rId2" cstate="print"/>
            <a:stretch>
              <a:fillRect/>
            </a:stretch>
          </a:blipFill>
        </p:spPr>
        <p:txBody>
          <a:bodyPr wrap="square" lIns="0" tIns="0" rIns="0" bIns="0" rtlCol="0"/>
          <a:p/>
        </p:txBody>
      </p:sp>
      <p:sp>
        <p:nvSpPr>
          <p:cNvPr id="9" name="object 9"/>
          <p:cNvSpPr/>
          <p:nvPr/>
        </p:nvSpPr>
        <p:spPr>
          <a:xfrm>
            <a:off x="80010" y="3477260"/>
            <a:ext cx="4095750" cy="1519555"/>
          </a:xfrm>
          <a:prstGeom prst="rect">
            <a:avLst/>
          </a:prstGeom>
          <a:blipFill>
            <a:blip r:embed="rId3" cstate="print"/>
            <a:stretch>
              <a:fillRect/>
            </a:stretch>
          </a:blipFill>
        </p:spPr>
        <p:txBody>
          <a:bodyPr wrap="square" lIns="0" tIns="0" rIns="0" bIns="0" rtlCol="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Model Building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3365"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8" name="Flowchart: Multidocument 7"/>
          <p:cNvSpPr/>
          <p:nvPr/>
        </p:nvSpPr>
        <p:spPr>
          <a:xfrm>
            <a:off x="224790" y="1308100"/>
            <a:ext cx="4648835" cy="56070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marL="12700">
              <a:lnSpc>
                <a:spcPct val="100000"/>
              </a:lnSpc>
              <a:spcBef>
                <a:spcPts val="2385"/>
              </a:spcBef>
            </a:pPr>
            <a:r>
              <a:rPr sz="1000" b="1" spc="-5" dirty="0">
                <a:solidFill>
                  <a:schemeClr val="accent2"/>
                </a:solidFill>
                <a:latin typeface="Arial" panose="020B0604020202020204"/>
                <a:cs typeface="Arial" panose="020B0604020202020204"/>
                <a:sym typeface="+mn-ea"/>
              </a:rPr>
              <a:t>K-means Clustering </a:t>
            </a:r>
            <a:r>
              <a:rPr sz="1000" b="1" dirty="0">
                <a:solidFill>
                  <a:schemeClr val="accent2"/>
                </a:solidFill>
                <a:latin typeface="Arial" panose="020B0604020202020204"/>
                <a:cs typeface="Arial" panose="020B0604020202020204"/>
                <a:sym typeface="+mn-ea"/>
              </a:rPr>
              <a:t>( </a:t>
            </a:r>
            <a:r>
              <a:rPr sz="1000" b="1" spc="-5" dirty="0">
                <a:solidFill>
                  <a:schemeClr val="accent2"/>
                </a:solidFill>
                <a:latin typeface="Arial" panose="020B0604020202020204"/>
                <a:cs typeface="Arial" panose="020B0604020202020204"/>
                <a:sym typeface="+mn-ea"/>
              </a:rPr>
              <a:t>Recency</a:t>
            </a:r>
            <a:r>
              <a:rPr lang="en-US" sz="1000" b="1" spc="-5" dirty="0">
                <a:solidFill>
                  <a:schemeClr val="accent2"/>
                </a:solidFill>
                <a:latin typeface="Arial" panose="020B0604020202020204"/>
                <a:cs typeface="Arial" panose="020B0604020202020204"/>
                <a:sym typeface="+mn-ea"/>
              </a:rPr>
              <a:t>, Frequency</a:t>
            </a:r>
            <a:r>
              <a:rPr sz="1000" b="1" spc="-5" dirty="0">
                <a:solidFill>
                  <a:schemeClr val="accent2"/>
                </a:solidFill>
                <a:latin typeface="Arial" panose="020B0604020202020204"/>
                <a:cs typeface="Arial" panose="020B0604020202020204"/>
                <a:sym typeface="+mn-ea"/>
              </a:rPr>
              <a:t> </a:t>
            </a:r>
            <a:r>
              <a:rPr sz="1000" b="1" dirty="0">
                <a:solidFill>
                  <a:schemeClr val="accent2"/>
                </a:solidFill>
                <a:latin typeface="Arial" panose="020B0604020202020204"/>
                <a:cs typeface="Arial" panose="020B0604020202020204"/>
                <a:sym typeface="+mn-ea"/>
              </a:rPr>
              <a:t>and</a:t>
            </a:r>
            <a:r>
              <a:rPr sz="1000" b="1" spc="35" dirty="0">
                <a:solidFill>
                  <a:schemeClr val="accent2"/>
                </a:solidFill>
                <a:latin typeface="Arial" panose="020B0604020202020204"/>
                <a:cs typeface="Arial" panose="020B0604020202020204"/>
                <a:sym typeface="+mn-ea"/>
              </a:rPr>
              <a:t> </a:t>
            </a:r>
            <a:r>
              <a:rPr sz="1000" b="1" spc="-5" dirty="0">
                <a:solidFill>
                  <a:schemeClr val="accent2"/>
                </a:solidFill>
                <a:latin typeface="Arial" panose="020B0604020202020204"/>
                <a:cs typeface="Arial" panose="020B0604020202020204"/>
                <a:sym typeface="+mn-ea"/>
              </a:rPr>
              <a:t>Monetary)</a:t>
            </a:r>
            <a:endParaRPr lang="en-US" sz="1000" b="1" spc="-5" dirty="0">
              <a:solidFill>
                <a:schemeClr val="accent2"/>
              </a:solidFill>
              <a:latin typeface="Arial" panose="020B0604020202020204"/>
              <a:cs typeface="Arial" panose="020B0604020202020204"/>
              <a:sym typeface="+mn-ea"/>
            </a:endParaRPr>
          </a:p>
        </p:txBody>
      </p:sp>
      <p:sp>
        <p:nvSpPr>
          <p:cNvPr id="9" name="Flowchart: Multidocument 8"/>
          <p:cNvSpPr/>
          <p:nvPr/>
        </p:nvSpPr>
        <p:spPr>
          <a:xfrm>
            <a:off x="5110480" y="1308100"/>
            <a:ext cx="3716020" cy="56070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marL="12700" algn="l">
              <a:lnSpc>
                <a:spcPct val="100000"/>
              </a:lnSpc>
              <a:spcBef>
                <a:spcPts val="2385"/>
              </a:spcBef>
              <a:buSzTx/>
            </a:pPr>
            <a:r>
              <a:rPr sz="1000" b="1" spc="-10" dirty="0">
                <a:solidFill>
                  <a:schemeClr val="accent2"/>
                </a:solidFill>
                <a:latin typeface="Arial" panose="020B0604020202020204"/>
                <a:cs typeface="Arial" panose="020B0604020202020204"/>
                <a:sym typeface="+mn-ea"/>
              </a:rPr>
              <a:t>DBSCAN Algorithm </a:t>
            </a:r>
            <a:r>
              <a:rPr sz="1000" b="1" dirty="0">
                <a:solidFill>
                  <a:schemeClr val="accent2"/>
                </a:solidFill>
                <a:latin typeface="Arial" panose="020B0604020202020204"/>
                <a:cs typeface="Arial" panose="020B0604020202020204"/>
                <a:sym typeface="+mn-ea"/>
              </a:rPr>
              <a:t>( </a:t>
            </a:r>
            <a:r>
              <a:rPr sz="1000" b="1" spc="-5" dirty="0">
                <a:solidFill>
                  <a:schemeClr val="accent2"/>
                </a:solidFill>
                <a:latin typeface="Arial" panose="020B0604020202020204"/>
                <a:cs typeface="Arial" panose="020B0604020202020204"/>
                <a:sym typeface="+mn-ea"/>
              </a:rPr>
              <a:t>Recency, Frequency and Monetary</a:t>
            </a:r>
            <a:endParaRPr sz="1000" b="1" dirty="0">
              <a:solidFill>
                <a:schemeClr val="accent2"/>
              </a:solidFill>
              <a:latin typeface="Arial" panose="020B0604020202020204"/>
              <a:cs typeface="Arial" panose="020B0604020202020204"/>
              <a:sym typeface="+mn-ea"/>
            </a:endParaRPr>
          </a:p>
        </p:txBody>
      </p:sp>
      <p:sp>
        <p:nvSpPr>
          <p:cNvPr id="6" name="object 6"/>
          <p:cNvSpPr/>
          <p:nvPr/>
        </p:nvSpPr>
        <p:spPr>
          <a:xfrm>
            <a:off x="304672" y="2126106"/>
            <a:ext cx="4293108" cy="2910840"/>
          </a:xfrm>
          <a:prstGeom prst="rect">
            <a:avLst/>
          </a:prstGeom>
          <a:blipFill>
            <a:blip r:embed="rId1" cstate="print"/>
            <a:stretch>
              <a:fillRect/>
            </a:stretch>
          </a:blipFill>
        </p:spPr>
        <p:txBody>
          <a:bodyPr wrap="square" lIns="0" tIns="0" rIns="0" bIns="0" rtlCol="0"/>
          <a:p/>
        </p:txBody>
      </p:sp>
      <p:sp>
        <p:nvSpPr>
          <p:cNvPr id="7" name="object 7"/>
          <p:cNvSpPr/>
          <p:nvPr/>
        </p:nvSpPr>
        <p:spPr>
          <a:xfrm>
            <a:off x="4873802" y="2125947"/>
            <a:ext cx="4171724" cy="2155591"/>
          </a:xfrm>
          <a:prstGeom prst="rect">
            <a:avLst/>
          </a:prstGeom>
          <a:blipFill>
            <a:blip r:embed="rId2" cstate="print"/>
            <a:stretch>
              <a:fillRect/>
            </a:stretch>
          </a:blipFill>
        </p:spPr>
        <p:txBody>
          <a:bodyPr wrap="square" lIns="0" tIns="0" rIns="0" bIns="0" rtlCol="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Model Building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5270"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8" name="Flowchart: Multidocument 7"/>
          <p:cNvSpPr/>
          <p:nvPr/>
        </p:nvSpPr>
        <p:spPr>
          <a:xfrm>
            <a:off x="1808480" y="1152525"/>
            <a:ext cx="5271135" cy="407670"/>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marL="12700">
              <a:lnSpc>
                <a:spcPct val="100000"/>
              </a:lnSpc>
              <a:spcBef>
                <a:spcPts val="2385"/>
              </a:spcBef>
            </a:pPr>
            <a:r>
              <a:rPr sz="1200" b="1" spc="-5" dirty="0">
                <a:solidFill>
                  <a:schemeClr val="accent2"/>
                </a:solidFill>
                <a:latin typeface="Arial" panose="020B0604020202020204"/>
                <a:cs typeface="Arial" panose="020B0604020202020204"/>
                <a:sym typeface="+mn-ea"/>
              </a:rPr>
              <a:t>Hierarchical Clustering</a:t>
            </a:r>
            <a:r>
              <a:rPr lang="en-US" sz="1200" b="1" spc="-5" dirty="0">
                <a:solidFill>
                  <a:schemeClr val="accent2"/>
                </a:solidFill>
                <a:latin typeface="Arial" panose="020B0604020202020204"/>
                <a:cs typeface="Arial" panose="020B0604020202020204"/>
                <a:sym typeface="+mn-ea"/>
              </a:rPr>
              <a:t> </a:t>
            </a:r>
            <a:r>
              <a:rPr sz="1200" b="1" spc="-5" dirty="0">
                <a:solidFill>
                  <a:schemeClr val="accent2"/>
                </a:solidFill>
                <a:latin typeface="Arial" panose="020B0604020202020204"/>
                <a:cs typeface="Arial" panose="020B0604020202020204"/>
                <a:sym typeface="+mn-ea"/>
              </a:rPr>
              <a:t>(Recency, Frequency </a:t>
            </a:r>
            <a:r>
              <a:rPr sz="1200" b="1" dirty="0">
                <a:solidFill>
                  <a:schemeClr val="accent2"/>
                </a:solidFill>
                <a:latin typeface="Arial" panose="020B0604020202020204"/>
                <a:cs typeface="Arial" panose="020B0604020202020204"/>
                <a:sym typeface="+mn-ea"/>
              </a:rPr>
              <a:t>and</a:t>
            </a:r>
            <a:r>
              <a:rPr sz="1200" b="1" spc="85" dirty="0">
                <a:solidFill>
                  <a:schemeClr val="accent2"/>
                </a:solidFill>
                <a:latin typeface="Arial" panose="020B0604020202020204"/>
                <a:cs typeface="Arial" panose="020B0604020202020204"/>
                <a:sym typeface="+mn-ea"/>
              </a:rPr>
              <a:t> </a:t>
            </a:r>
            <a:r>
              <a:rPr sz="1200" b="1" spc="-5" dirty="0">
                <a:solidFill>
                  <a:schemeClr val="accent2"/>
                </a:solidFill>
                <a:latin typeface="Arial" panose="020B0604020202020204"/>
                <a:cs typeface="Arial" panose="020B0604020202020204"/>
                <a:sym typeface="+mn-ea"/>
              </a:rPr>
              <a:t>Monetary)</a:t>
            </a:r>
            <a:endParaRPr lang="en-US" sz="1200" b="1" spc="-5" dirty="0">
              <a:solidFill>
                <a:schemeClr val="accent2"/>
              </a:solidFill>
              <a:latin typeface="Arial" panose="020B0604020202020204"/>
              <a:cs typeface="Arial" panose="020B0604020202020204"/>
              <a:sym typeface="+mn-ea"/>
            </a:endParaRPr>
          </a:p>
        </p:txBody>
      </p:sp>
      <p:pic>
        <p:nvPicPr>
          <p:cNvPr id="4" name="Picture 3"/>
          <p:cNvPicPr>
            <a:picLocks noChangeAspect="1"/>
          </p:cNvPicPr>
          <p:nvPr/>
        </p:nvPicPr>
        <p:blipFill>
          <a:blip r:embed="rId1"/>
          <a:stretch>
            <a:fillRect/>
          </a:stretch>
        </p:blipFill>
        <p:spPr>
          <a:xfrm>
            <a:off x="0" y="2007235"/>
            <a:ext cx="4652010" cy="3054985"/>
          </a:xfrm>
          <a:prstGeom prst="rect">
            <a:avLst/>
          </a:prstGeom>
        </p:spPr>
      </p:pic>
      <p:pic>
        <p:nvPicPr>
          <p:cNvPr id="6" name="Picture 5"/>
          <p:cNvPicPr>
            <a:picLocks noChangeAspect="1"/>
          </p:cNvPicPr>
          <p:nvPr/>
        </p:nvPicPr>
        <p:blipFill>
          <a:blip r:embed="rId2"/>
          <a:stretch>
            <a:fillRect/>
          </a:stretch>
        </p:blipFill>
        <p:spPr>
          <a:xfrm>
            <a:off x="4822825" y="1941830"/>
            <a:ext cx="4247515" cy="3120390"/>
          </a:xfrm>
          <a:prstGeom prst="rect">
            <a:avLst/>
          </a:prstGeom>
        </p:spPr>
      </p:pic>
      <p:sp>
        <p:nvSpPr>
          <p:cNvPr id="7" name="Text Box 6"/>
          <p:cNvSpPr txBox="1"/>
          <p:nvPr/>
        </p:nvSpPr>
        <p:spPr>
          <a:xfrm>
            <a:off x="311785" y="1697990"/>
            <a:ext cx="4291965" cy="398780"/>
          </a:xfrm>
          <a:prstGeom prst="rect">
            <a:avLst/>
          </a:prstGeom>
          <a:noFill/>
        </p:spPr>
        <p:txBody>
          <a:bodyPr wrap="square" rtlCol="0">
            <a:spAutoFit/>
          </a:bodyPr>
          <a:p>
            <a:r>
              <a:rPr sz="1000" spc="-90" dirty="0">
                <a:solidFill>
                  <a:srgbClr val="124F5C"/>
                </a:solidFill>
                <a:latin typeface="Verdana" panose="020B0604030504040204"/>
                <a:cs typeface="Verdana" panose="020B0604030504040204"/>
                <a:sym typeface="+mn-ea"/>
              </a:rPr>
              <a:t>Optimal Number of clusters using  Dendogram.(Optimal Clusters=2)</a:t>
            </a:r>
            <a:endParaRPr sz="1000">
              <a:latin typeface="Arial" panose="020B0604020202020204"/>
              <a:cs typeface="Arial" panose="020B0604020202020204"/>
            </a:endParaRPr>
          </a:p>
          <a:p>
            <a:endParaRPr lang="en-US" sz="1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b="1" spc="-5" dirty="0">
                <a:solidFill>
                  <a:schemeClr val="accent2"/>
                </a:solidFill>
                <a:sym typeface="+mn-ea"/>
              </a:rPr>
              <a:t>Summary and Conclusion</a:t>
            </a:r>
            <a:r>
              <a:rPr lang="en-US" b="1" spc="-5" dirty="0">
                <a:solidFill>
                  <a:srgbClr val="FF4646"/>
                </a:solidFill>
                <a:sym typeface="+mn-ea"/>
              </a:rPr>
              <a:t>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985" y="1152525"/>
            <a:ext cx="9145270"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pic>
        <p:nvPicPr>
          <p:cNvPr id="6" name="Picture 5"/>
          <p:cNvPicPr>
            <a:picLocks noChangeAspect="1"/>
          </p:cNvPicPr>
          <p:nvPr/>
        </p:nvPicPr>
        <p:blipFill>
          <a:blip r:embed="rId1"/>
          <a:stretch>
            <a:fillRect/>
          </a:stretch>
        </p:blipFill>
        <p:spPr>
          <a:xfrm>
            <a:off x="160020" y="2766695"/>
            <a:ext cx="4064635" cy="1838325"/>
          </a:xfrm>
          <a:prstGeom prst="rect">
            <a:avLst/>
          </a:prstGeom>
        </p:spPr>
      </p:pic>
      <p:sp>
        <p:nvSpPr>
          <p:cNvPr id="7" name="Flowchart: Multidocument 6"/>
          <p:cNvSpPr/>
          <p:nvPr/>
        </p:nvSpPr>
        <p:spPr>
          <a:xfrm>
            <a:off x="160020" y="1395730"/>
            <a:ext cx="4335145" cy="76390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1200" b="1">
                <a:solidFill>
                  <a:schemeClr val="accent2"/>
                </a:solidFill>
                <a:sym typeface="+mn-ea"/>
              </a:rPr>
              <a:t>Firstly we did clustering based on RFM analysis. We had 4 clusters/Segmentation of customers based on RFM score</a:t>
            </a:r>
            <a:endParaRPr lang="en-US" sz="1200" b="1">
              <a:solidFill>
                <a:schemeClr val="accent2"/>
              </a:solidFill>
              <a:sym typeface="+mn-ea"/>
            </a:endParaRPr>
          </a:p>
        </p:txBody>
      </p:sp>
      <p:sp>
        <p:nvSpPr>
          <p:cNvPr id="8" name="Flowchart: Multidocument 7"/>
          <p:cNvSpPr/>
          <p:nvPr/>
        </p:nvSpPr>
        <p:spPr>
          <a:xfrm>
            <a:off x="4622165" y="1395730"/>
            <a:ext cx="4335145" cy="76390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1200" b="1">
                <a:solidFill>
                  <a:schemeClr val="accent2"/>
                </a:solidFill>
                <a:sym typeface="+mn-ea"/>
              </a:rPr>
              <a:t>         Observations</a:t>
            </a:r>
            <a:endParaRPr lang="en-US" sz="1200" b="1">
              <a:solidFill>
                <a:schemeClr val="accent2"/>
              </a:solidFill>
              <a:sym typeface="+mn-ea"/>
            </a:endParaRPr>
          </a:p>
        </p:txBody>
      </p:sp>
      <p:sp>
        <p:nvSpPr>
          <p:cNvPr id="9" name="Down Arrow 8"/>
          <p:cNvSpPr/>
          <p:nvPr/>
        </p:nvSpPr>
        <p:spPr>
          <a:xfrm>
            <a:off x="1922145" y="2249170"/>
            <a:ext cx="76835" cy="54546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10" name="Down Arrow 9"/>
          <p:cNvSpPr/>
          <p:nvPr/>
        </p:nvSpPr>
        <p:spPr>
          <a:xfrm>
            <a:off x="6558915" y="2249170"/>
            <a:ext cx="76835" cy="54546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11" name="Text Box 10"/>
          <p:cNvSpPr txBox="1"/>
          <p:nvPr/>
        </p:nvSpPr>
        <p:spPr>
          <a:xfrm>
            <a:off x="5003800" y="2873375"/>
            <a:ext cx="3953510" cy="1783715"/>
          </a:xfrm>
          <a:prstGeom prst="rect">
            <a:avLst/>
          </a:prstGeom>
          <a:noFill/>
        </p:spPr>
        <p:txBody>
          <a:bodyPr wrap="square" rtlCol="0">
            <a:spAutoFit/>
          </a:bodyPr>
          <a:p>
            <a:pPr algn="l">
              <a:buSzTx/>
              <a:buNone/>
            </a:pPr>
            <a:r>
              <a:rPr sz="1000" spc="-90" dirty="0">
                <a:solidFill>
                  <a:srgbClr val="124F5C"/>
                </a:solidFill>
                <a:latin typeface="Verdana" panose="020B0604030504040204"/>
                <a:cs typeface="Verdana" panose="020B0604030504040204"/>
              </a:rPr>
              <a:t>1. Platinum customers=1263 ( less recency but high frequency and heavy spendings).</a:t>
            </a:r>
            <a:endParaRPr sz="1000" spc="-90" dirty="0">
              <a:solidFill>
                <a:srgbClr val="124F5C"/>
              </a:solidFill>
              <a:latin typeface="Verdana" panose="020B0604030504040204"/>
              <a:cs typeface="Verdana" panose="020B0604030504040204"/>
            </a:endParaRPr>
          </a:p>
          <a:p>
            <a:pPr algn="l">
              <a:buSzTx/>
              <a:buNone/>
            </a:pPr>
            <a:endParaRPr sz="1000" spc="-90" dirty="0">
              <a:solidFill>
                <a:srgbClr val="124F5C"/>
              </a:solidFill>
              <a:latin typeface="Verdana" panose="020B0604030504040204"/>
              <a:cs typeface="Verdana" panose="020B0604030504040204"/>
            </a:endParaRPr>
          </a:p>
          <a:p>
            <a:pPr algn="l">
              <a:buSzTx/>
              <a:buNone/>
            </a:pPr>
            <a:r>
              <a:rPr sz="1000" spc="-90" dirty="0">
                <a:solidFill>
                  <a:srgbClr val="124F5C"/>
                </a:solidFill>
                <a:latin typeface="Verdana" panose="020B0604030504040204"/>
                <a:cs typeface="Verdana" panose="020B0604030504040204"/>
              </a:rPr>
              <a:t>2. Gold customers=1324 (good recency,frequency and monetary).</a:t>
            </a:r>
            <a:endParaRPr sz="1000" spc="-90" dirty="0">
              <a:solidFill>
                <a:srgbClr val="124F5C"/>
              </a:solidFill>
              <a:latin typeface="Verdana" panose="020B0604030504040204"/>
              <a:cs typeface="Verdana" panose="020B0604030504040204"/>
            </a:endParaRPr>
          </a:p>
          <a:p>
            <a:pPr algn="l">
              <a:buSzTx/>
              <a:buNone/>
            </a:pPr>
            <a:endParaRPr sz="1000" spc="-90" dirty="0">
              <a:solidFill>
                <a:srgbClr val="124F5C"/>
              </a:solidFill>
              <a:latin typeface="Verdana" panose="020B0604030504040204"/>
              <a:cs typeface="Verdana" panose="020B0604030504040204"/>
            </a:endParaRPr>
          </a:p>
          <a:p>
            <a:pPr algn="l">
              <a:buSzTx/>
              <a:buNone/>
            </a:pPr>
            <a:r>
              <a:rPr sz="1000" spc="-90" dirty="0">
                <a:solidFill>
                  <a:srgbClr val="124F5C"/>
                </a:solidFill>
                <a:latin typeface="Verdana" panose="020B0604030504040204"/>
                <a:cs typeface="Verdana" panose="020B0604030504040204"/>
              </a:rPr>
              <a:t>3. Silver customers=981(high recency, low frequency and low spendings).</a:t>
            </a:r>
            <a:endParaRPr sz="1000" spc="-90" dirty="0">
              <a:solidFill>
                <a:srgbClr val="124F5C"/>
              </a:solidFill>
              <a:latin typeface="Verdana" panose="020B0604030504040204"/>
              <a:cs typeface="Verdana" panose="020B0604030504040204"/>
            </a:endParaRPr>
          </a:p>
          <a:p>
            <a:pPr algn="l">
              <a:buSzTx/>
              <a:buNone/>
            </a:pPr>
            <a:endParaRPr sz="1000" spc="-90" dirty="0">
              <a:solidFill>
                <a:srgbClr val="124F5C"/>
              </a:solidFill>
              <a:latin typeface="Verdana" panose="020B0604030504040204"/>
              <a:cs typeface="Verdana" panose="020B0604030504040204"/>
            </a:endParaRPr>
          </a:p>
          <a:p>
            <a:pPr algn="l">
              <a:buSzTx/>
              <a:buNone/>
            </a:pPr>
            <a:r>
              <a:rPr sz="1000" spc="-90" dirty="0">
                <a:solidFill>
                  <a:srgbClr val="124F5C"/>
                </a:solidFill>
                <a:latin typeface="Verdana" panose="020B0604030504040204"/>
                <a:cs typeface="Verdana" panose="020B0604030504040204"/>
              </a:rPr>
              <a:t>4. Bronze customers=770 (very high recency but very less frequency and spendings).</a:t>
            </a:r>
            <a:endParaRPr sz="1000" spc="-90" dirty="0">
              <a:solidFill>
                <a:srgbClr val="124F5C"/>
              </a:solidFill>
              <a:latin typeface="Verdana" panose="020B0604030504040204"/>
              <a:cs typeface="Verdana" panose="020B0604030504040204"/>
            </a:endParaRPr>
          </a:p>
          <a:p>
            <a:endParaRPr lang="en-US" sz="1000"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b="1" spc="-5" dirty="0">
                <a:solidFill>
                  <a:schemeClr val="accent2"/>
                </a:solidFill>
                <a:sym typeface="+mn-ea"/>
              </a:rPr>
              <a:t>Summary and Conclusion</a:t>
            </a:r>
            <a:r>
              <a:rPr lang="en-US" b="1" spc="-5" dirty="0">
                <a:solidFill>
                  <a:schemeClr val="accent2"/>
                </a:solidFill>
                <a:sym typeface="+mn-ea"/>
              </a:rPr>
              <a:t>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2730"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7" name="Flowchart: Multidocument 6"/>
          <p:cNvSpPr/>
          <p:nvPr/>
        </p:nvSpPr>
        <p:spPr>
          <a:xfrm>
            <a:off x="1873885" y="1374140"/>
            <a:ext cx="5383530" cy="76390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1200" b="1">
                <a:solidFill>
                  <a:schemeClr val="accent2"/>
                </a:solidFill>
                <a:sym typeface="+mn-ea"/>
              </a:rPr>
              <a:t>Later we implemented the machine learning algorithms to cluster the customers</a:t>
            </a:r>
            <a:endParaRPr lang="en-US" sz="1200" b="1">
              <a:solidFill>
                <a:schemeClr val="accent2"/>
              </a:solidFill>
              <a:sym typeface="+mn-ea"/>
            </a:endParaRPr>
          </a:p>
        </p:txBody>
      </p:sp>
      <p:pic>
        <p:nvPicPr>
          <p:cNvPr id="4" name="Picture 3"/>
          <p:cNvPicPr>
            <a:picLocks noChangeAspect="1"/>
          </p:cNvPicPr>
          <p:nvPr/>
        </p:nvPicPr>
        <p:blipFill>
          <a:blip r:embed="rId1"/>
          <a:stretch>
            <a:fillRect/>
          </a:stretch>
        </p:blipFill>
        <p:spPr>
          <a:xfrm>
            <a:off x="1433830" y="2813050"/>
            <a:ext cx="6276975" cy="2254250"/>
          </a:xfrm>
          <a:prstGeom prst="rect">
            <a:avLst/>
          </a:prstGeom>
        </p:spPr>
      </p:pic>
      <p:sp>
        <p:nvSpPr>
          <p:cNvPr id="10" name="Down Arrow 9"/>
          <p:cNvSpPr/>
          <p:nvPr/>
        </p:nvSpPr>
        <p:spPr>
          <a:xfrm>
            <a:off x="4396740" y="2202815"/>
            <a:ext cx="76835" cy="54546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b="1" spc="-5" dirty="0">
                <a:solidFill>
                  <a:schemeClr val="accent2"/>
                </a:solidFill>
                <a:sym typeface="+mn-ea"/>
              </a:rPr>
              <a:t>Summary and Conclusion</a:t>
            </a:r>
            <a:r>
              <a:rPr lang="en-US" b="1" spc="-5" dirty="0">
                <a:solidFill>
                  <a:schemeClr val="accent2"/>
                </a:solidFill>
                <a:sym typeface="+mn-ea"/>
              </a:rPr>
              <a:t>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2730"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pic>
        <p:nvPicPr>
          <p:cNvPr id="4" name="Picture 3"/>
          <p:cNvPicPr>
            <a:picLocks noChangeAspect="1"/>
          </p:cNvPicPr>
          <p:nvPr/>
        </p:nvPicPr>
        <p:blipFill>
          <a:blip r:embed="rId1"/>
          <a:stretch>
            <a:fillRect/>
          </a:stretch>
        </p:blipFill>
        <p:spPr>
          <a:xfrm>
            <a:off x="1101725" y="1152525"/>
            <a:ext cx="6743700" cy="1268095"/>
          </a:xfrm>
          <a:prstGeom prst="rect">
            <a:avLst/>
          </a:prstGeom>
        </p:spPr>
      </p:pic>
      <p:sp>
        <p:nvSpPr>
          <p:cNvPr id="6" name="Text Box 5"/>
          <p:cNvSpPr txBox="1"/>
          <p:nvPr/>
        </p:nvSpPr>
        <p:spPr>
          <a:xfrm>
            <a:off x="781685" y="3373120"/>
            <a:ext cx="7567930" cy="1630045"/>
          </a:xfrm>
          <a:prstGeom prst="rect">
            <a:avLst/>
          </a:prstGeom>
          <a:noFill/>
        </p:spPr>
        <p:txBody>
          <a:bodyPr wrap="square" rtlCol="0">
            <a:spAutoFit/>
          </a:bodyPr>
          <a:p>
            <a:pPr algn="l">
              <a:buSzTx/>
              <a:buNone/>
            </a:pPr>
            <a:r>
              <a:rPr sz="1000" spc="-90" dirty="0">
                <a:solidFill>
                  <a:srgbClr val="124F5C"/>
                </a:solidFill>
                <a:latin typeface="Verdana" panose="020B0604030504040204"/>
                <a:cs typeface="Verdana" panose="020B0604030504040204"/>
              </a:rPr>
              <a:t>1. Above clustering is done with recency, frequency and monetary data (K means Clustering) as all 3 together will provide more information.</a:t>
            </a:r>
            <a:endParaRPr sz="1000" spc="-90" dirty="0">
              <a:solidFill>
                <a:srgbClr val="124F5C"/>
              </a:solidFill>
              <a:latin typeface="Verdana" panose="020B0604030504040204"/>
              <a:cs typeface="Verdana" panose="020B0604030504040204"/>
            </a:endParaRPr>
          </a:p>
          <a:p>
            <a:pPr algn="l">
              <a:buSzTx/>
              <a:buNone/>
            </a:pPr>
            <a:endParaRPr sz="1000" spc="-90" dirty="0">
              <a:solidFill>
                <a:srgbClr val="124F5C"/>
              </a:solidFill>
              <a:latin typeface="Verdana" panose="020B0604030504040204"/>
              <a:cs typeface="Verdana" panose="020B0604030504040204"/>
            </a:endParaRPr>
          </a:p>
          <a:p>
            <a:pPr algn="l">
              <a:buSzTx/>
              <a:buNone/>
            </a:pPr>
            <a:r>
              <a:rPr sz="1000" spc="-90" dirty="0">
                <a:solidFill>
                  <a:srgbClr val="124F5C"/>
                </a:solidFill>
                <a:latin typeface="Verdana" panose="020B0604030504040204"/>
                <a:cs typeface="Verdana" panose="020B0604030504040204"/>
              </a:rPr>
              <a:t>2. Cluster 0 has high recency rate but very low frequency and monetary. Cluster 0 contains 2414 customers.</a:t>
            </a:r>
            <a:endParaRPr sz="1000" spc="-90" dirty="0">
              <a:solidFill>
                <a:srgbClr val="124F5C"/>
              </a:solidFill>
              <a:latin typeface="Verdana" panose="020B0604030504040204"/>
              <a:cs typeface="Verdana" panose="020B0604030504040204"/>
            </a:endParaRPr>
          </a:p>
          <a:p>
            <a:pPr algn="l">
              <a:buSzTx/>
              <a:buNone/>
            </a:pPr>
            <a:endParaRPr sz="1000" spc="-90" dirty="0">
              <a:solidFill>
                <a:srgbClr val="124F5C"/>
              </a:solidFill>
              <a:latin typeface="Verdana" panose="020B0604030504040204"/>
              <a:cs typeface="Verdana" panose="020B0604030504040204"/>
            </a:endParaRPr>
          </a:p>
          <a:p>
            <a:pPr algn="l">
              <a:buSzTx/>
              <a:buNone/>
            </a:pPr>
            <a:r>
              <a:rPr sz="1000" spc="-90" dirty="0">
                <a:solidFill>
                  <a:srgbClr val="124F5C"/>
                </a:solidFill>
                <a:latin typeface="Verdana" panose="020B0604030504040204"/>
                <a:cs typeface="Verdana" panose="020B0604030504040204"/>
              </a:rPr>
              <a:t>3. Cluster 1 has low recency rate but they are frequent buyers and spends very high money than other customers as mean monetary value is very high.Thus generates more revenue to the retail business.</a:t>
            </a:r>
            <a:endParaRPr sz="1000" spc="-90" dirty="0">
              <a:solidFill>
                <a:srgbClr val="124F5C"/>
              </a:solidFill>
              <a:latin typeface="Verdana" panose="020B0604030504040204"/>
              <a:cs typeface="Verdana" panose="020B0604030504040204"/>
            </a:endParaRPr>
          </a:p>
          <a:p>
            <a:pPr algn="l">
              <a:buSzTx/>
              <a:buNone/>
            </a:pPr>
            <a:endParaRPr sz="1000" spc="-90" dirty="0">
              <a:solidFill>
                <a:srgbClr val="124F5C"/>
              </a:solidFill>
              <a:latin typeface="Verdana" panose="020B0604030504040204"/>
              <a:cs typeface="Verdana" panose="020B0604030504040204"/>
            </a:endParaRPr>
          </a:p>
          <a:p>
            <a:pPr algn="l">
              <a:buSzTx/>
              <a:buNone/>
            </a:pPr>
            <a:r>
              <a:rPr sz="1000" spc="-90" dirty="0">
                <a:solidFill>
                  <a:srgbClr val="124F5C"/>
                </a:solidFill>
                <a:latin typeface="Verdana" panose="020B0604030504040204"/>
                <a:cs typeface="Verdana" panose="020B0604030504040204"/>
              </a:rPr>
              <a:t>4. With this, we are done. Also, we can use more robust analysis for the clustering, using not only RFM but other metrics such as demographics or product features.</a:t>
            </a:r>
            <a:endParaRPr sz="1000" spc="-90" dirty="0">
              <a:solidFill>
                <a:srgbClr val="124F5C"/>
              </a:solidFill>
              <a:latin typeface="Verdana" panose="020B0604030504040204"/>
              <a:cs typeface="Verdana" panose="020B0604030504040204"/>
            </a:endParaRPr>
          </a:p>
        </p:txBody>
      </p:sp>
      <p:sp>
        <p:nvSpPr>
          <p:cNvPr id="8" name="Flowchart: Multidocument 7"/>
          <p:cNvSpPr/>
          <p:nvPr/>
        </p:nvSpPr>
        <p:spPr>
          <a:xfrm>
            <a:off x="3594735" y="2728595"/>
            <a:ext cx="1954530" cy="22923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1000" b="1">
                <a:solidFill>
                  <a:schemeClr val="accent2"/>
                </a:solidFill>
              </a:rPr>
              <a:t>Observations</a:t>
            </a:r>
            <a:endParaRPr lang="en-US" sz="1000" b="1">
              <a:solidFill>
                <a:schemeClr val="accent2"/>
              </a:solidFill>
            </a:endParaRPr>
          </a:p>
        </p:txBody>
      </p:sp>
      <p:sp>
        <p:nvSpPr>
          <p:cNvPr id="9" name="Up Arrow 8"/>
          <p:cNvSpPr/>
          <p:nvPr/>
        </p:nvSpPr>
        <p:spPr>
          <a:xfrm>
            <a:off x="4418330" y="2268220"/>
            <a:ext cx="75565" cy="294640"/>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10" name="Down Arrow 9"/>
          <p:cNvSpPr/>
          <p:nvPr/>
        </p:nvSpPr>
        <p:spPr>
          <a:xfrm>
            <a:off x="4418330" y="3086735"/>
            <a:ext cx="75565" cy="29464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IN" altLang="en-US">
                <a:solidFill>
                  <a:schemeClr val="accent2"/>
                </a:solidFill>
                <a:sym typeface="+mn-ea"/>
              </a:rPr>
              <a:t> </a:t>
            </a:r>
            <a:r>
              <a:rPr lang="en-US" altLang="en-IN">
                <a:solidFill>
                  <a:schemeClr val="accent2"/>
                </a:solidFill>
                <a:sym typeface="+mn-ea"/>
              </a:rPr>
              <a:t>                     </a:t>
            </a:r>
            <a:r>
              <a:rPr lang="en-IN" altLang="en-US">
                <a:solidFill>
                  <a:schemeClr val="accent2"/>
                </a:solidFill>
                <a:sym typeface="Wingdings" panose="05000000000000000000" charset="0"/>
              </a:rPr>
              <a:t></a:t>
            </a:r>
            <a:r>
              <a:rPr lang="en-IN" altLang="en-US">
                <a:solidFill>
                  <a:schemeClr val="accent2"/>
                </a:solidFill>
                <a:sym typeface="+mn-ea"/>
              </a:rPr>
              <a:t> </a:t>
            </a:r>
            <a:r>
              <a:rPr lang="en-IN" altLang="en-US" b="1">
                <a:solidFill>
                  <a:schemeClr val="accent2"/>
                </a:solidFill>
                <a:sym typeface="+mn-ea"/>
              </a:rPr>
              <a:t>Problem Statement</a:t>
            </a:r>
            <a:r>
              <a:rPr lang="en-US" altLang="en-IN" b="1">
                <a:solidFill>
                  <a:schemeClr val="accent2"/>
                </a:solidFill>
                <a:sym typeface="+mn-ea"/>
              </a:rPr>
              <a:t> </a:t>
            </a:r>
            <a:r>
              <a:rPr lang="en-IN" altLang="en-US">
                <a:solidFill>
                  <a:schemeClr val="accent2"/>
                </a:solidFill>
                <a:sym typeface="Wingdings" panose="05000000000000000000" charset="0"/>
              </a:rPr>
              <a:t></a:t>
            </a:r>
            <a:br>
              <a:rPr lang="en-US" altLang="en-IN" b="1">
                <a:solidFill>
                  <a:schemeClr val="accent2"/>
                </a:solidFill>
              </a:rPr>
            </a:br>
            <a:endParaRPr lang="en-US"/>
          </a:p>
        </p:txBody>
      </p:sp>
      <p:sp>
        <p:nvSpPr>
          <p:cNvPr id="3" name="Text Placeholder 2"/>
          <p:cNvSpPr/>
          <p:nvPr>
            <p:ph type="body" idx="1"/>
          </p:nvPr>
        </p:nvSpPr>
        <p:spPr>
          <a:xfrm>
            <a:off x="635" y="1152525"/>
            <a:ext cx="9143365" cy="3990975"/>
          </a:xfrm>
        </p:spPr>
        <p:txBody>
          <a:bodyPr/>
          <a:p>
            <a:endParaRPr lang="en-US"/>
          </a:p>
        </p:txBody>
      </p:sp>
      <p:sp>
        <p:nvSpPr>
          <p:cNvPr id="5" name="Frame 4"/>
          <p:cNvSpPr/>
          <p:nvPr/>
        </p:nvSpPr>
        <p:spPr>
          <a:xfrm>
            <a:off x="311785" y="452120"/>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pic>
        <p:nvPicPr>
          <p:cNvPr id="4" name="Picture 3"/>
          <p:cNvPicPr>
            <a:picLocks noChangeAspect="1"/>
          </p:cNvPicPr>
          <p:nvPr/>
        </p:nvPicPr>
        <p:blipFill>
          <a:blip r:embed="rId1"/>
          <a:stretch>
            <a:fillRect/>
          </a:stretch>
        </p:blipFill>
        <p:spPr>
          <a:xfrm>
            <a:off x="311150" y="1153160"/>
            <a:ext cx="5123180" cy="3866515"/>
          </a:xfrm>
          <a:prstGeom prst="rect">
            <a:avLst/>
          </a:prstGeom>
        </p:spPr>
      </p:pic>
      <p:sp>
        <p:nvSpPr>
          <p:cNvPr id="7" name="Text Box 6"/>
          <p:cNvSpPr txBox="1"/>
          <p:nvPr/>
        </p:nvSpPr>
        <p:spPr>
          <a:xfrm>
            <a:off x="5632450" y="1593850"/>
            <a:ext cx="3293110" cy="3107690"/>
          </a:xfrm>
          <a:prstGeom prst="rect">
            <a:avLst/>
          </a:prstGeom>
          <a:noFill/>
        </p:spPr>
        <p:txBody>
          <a:bodyPr wrap="square" rtlCol="0">
            <a:spAutoFit/>
          </a:bodyPr>
          <a:p>
            <a:pPr algn="l">
              <a:buSzTx/>
            </a:pPr>
            <a:r>
              <a:rPr spc="-90" dirty="0">
                <a:solidFill>
                  <a:srgbClr val="124F5C"/>
                </a:solidFill>
                <a:latin typeface="Verdana" panose="020B0604030504040204"/>
                <a:cs typeface="Verdana" panose="020B0604030504040204"/>
              </a:rPr>
              <a:t>1.</a:t>
            </a:r>
            <a:r>
              <a:rPr b="1" spc="-90" dirty="0">
                <a:solidFill>
                  <a:srgbClr val="124F5C"/>
                </a:solidFill>
                <a:latin typeface="Verdana" panose="020B0604030504040204"/>
                <a:cs typeface="Verdana" panose="020B0604030504040204"/>
              </a:rPr>
              <a:t> </a:t>
            </a:r>
            <a:r>
              <a:rPr spc="-90" dirty="0">
                <a:solidFill>
                  <a:srgbClr val="124F5C"/>
                </a:solidFill>
                <a:latin typeface="Verdana" panose="020B0604030504040204"/>
                <a:cs typeface="Verdana" panose="020B0604030504040204"/>
              </a:rPr>
              <a:t>To identify major customer segments on a transational data set.</a:t>
            </a:r>
            <a:endParaRPr spc="-90" dirty="0">
              <a:solidFill>
                <a:srgbClr val="124F5C"/>
              </a:solidFill>
              <a:latin typeface="Verdana" panose="020B0604030504040204"/>
              <a:cs typeface="Verdana" panose="020B0604030504040204"/>
            </a:endParaRPr>
          </a:p>
          <a:p>
            <a:pPr algn="l">
              <a:buSzTx/>
            </a:pPr>
            <a:endParaRPr spc="-90" dirty="0">
              <a:solidFill>
                <a:srgbClr val="124F5C"/>
              </a:solidFill>
              <a:latin typeface="Verdana" panose="020B0604030504040204"/>
              <a:cs typeface="Verdana" panose="020B0604030504040204"/>
            </a:endParaRPr>
          </a:p>
          <a:p>
            <a:pPr algn="l">
              <a:buSzTx/>
            </a:pPr>
            <a:r>
              <a:rPr spc="-90" dirty="0">
                <a:solidFill>
                  <a:srgbClr val="124F5C"/>
                </a:solidFill>
                <a:latin typeface="Verdana" panose="020B0604030504040204"/>
                <a:cs typeface="Verdana" panose="020B0604030504040204"/>
              </a:rPr>
              <a:t>2. Data set contains all the transactions occurring between 1st december 2010 and 9th december 2011 for a UK-based and registered non-store online retail.</a:t>
            </a:r>
            <a:endParaRPr spc="-90" dirty="0">
              <a:solidFill>
                <a:srgbClr val="124F5C"/>
              </a:solidFill>
              <a:latin typeface="Verdana" panose="020B0604030504040204"/>
              <a:cs typeface="Verdana" panose="020B0604030504040204"/>
            </a:endParaRPr>
          </a:p>
          <a:p>
            <a:pPr algn="l">
              <a:buSzTx/>
            </a:pPr>
            <a:endParaRPr spc="-90" dirty="0">
              <a:solidFill>
                <a:srgbClr val="124F5C"/>
              </a:solidFill>
              <a:latin typeface="Verdana" panose="020B0604030504040204"/>
              <a:cs typeface="Verdana" panose="020B0604030504040204"/>
            </a:endParaRPr>
          </a:p>
          <a:p>
            <a:pPr algn="l">
              <a:buSzTx/>
            </a:pPr>
            <a:r>
              <a:rPr spc="-90" dirty="0">
                <a:solidFill>
                  <a:srgbClr val="124F5C"/>
                </a:solidFill>
                <a:latin typeface="Verdana" panose="020B0604030504040204"/>
                <a:cs typeface="Verdana" panose="020B0604030504040204"/>
              </a:rPr>
              <a:t>3. The company mainly sells unique all-occasion gifts.</a:t>
            </a:r>
            <a:endParaRPr spc="-90" dirty="0">
              <a:solidFill>
                <a:srgbClr val="124F5C"/>
              </a:solidFill>
              <a:latin typeface="Verdana" panose="020B0604030504040204"/>
              <a:cs typeface="Verdana" panose="020B0604030504040204"/>
            </a:endParaRPr>
          </a:p>
          <a:p>
            <a:pPr algn="l">
              <a:buSzTx/>
            </a:pPr>
            <a:endParaRPr spc="-90" dirty="0">
              <a:solidFill>
                <a:srgbClr val="124F5C"/>
              </a:solidFill>
              <a:latin typeface="Verdana" panose="020B0604030504040204"/>
              <a:cs typeface="Verdana" panose="020B0604030504040204"/>
            </a:endParaRPr>
          </a:p>
          <a:p>
            <a:pPr algn="l">
              <a:buSzTx/>
            </a:pPr>
            <a:r>
              <a:rPr spc="-90" dirty="0">
                <a:solidFill>
                  <a:srgbClr val="124F5C"/>
                </a:solidFill>
                <a:latin typeface="Verdana" panose="020B0604030504040204"/>
                <a:cs typeface="Verdana" panose="020B0604030504040204"/>
              </a:rPr>
              <a:t>4. Many customers of the company are wholesalers.</a:t>
            </a:r>
            <a:endParaRPr spc="-90" dirty="0">
              <a:solidFill>
                <a:srgbClr val="124F5C"/>
              </a:solidFill>
              <a:latin typeface="Verdana" panose="020B0604030504040204"/>
              <a:cs typeface="Verdana" panose="020B06040305040402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635" y="635"/>
            <a:ext cx="9143365" cy="51428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IN" altLang="en-US">
                <a:solidFill>
                  <a:schemeClr val="bg2"/>
                </a:solidFill>
                <a:sym typeface="+mn-ea"/>
              </a:rPr>
              <a:t> </a:t>
            </a:r>
            <a:r>
              <a:rPr lang="en-US" altLang="en-IN">
                <a:solidFill>
                  <a:schemeClr val="bg2"/>
                </a:solidFill>
                <a:sym typeface="+mn-ea"/>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IN" altLang="en-US" b="1">
                <a:solidFill>
                  <a:schemeClr val="accent2"/>
                </a:solidFill>
                <a:sym typeface="+mn-ea"/>
              </a:rPr>
              <a:t>Work flow </a:t>
            </a:r>
            <a:r>
              <a:rPr lang="en-US" altLang="en-IN" b="1">
                <a:solidFill>
                  <a:schemeClr val="accent2"/>
                </a:solidFill>
                <a:sym typeface="+mn-ea"/>
              </a:rPr>
              <a:t>s</a:t>
            </a:r>
            <a:r>
              <a:rPr lang="en-IN" altLang="en-US" b="1">
                <a:solidFill>
                  <a:schemeClr val="accent2"/>
                </a:solidFill>
                <a:sym typeface="+mn-ea"/>
              </a:rPr>
              <a:t>egregation</a:t>
            </a:r>
            <a:r>
              <a:rPr lang="en-US" altLang="en-IN" b="1">
                <a:solidFill>
                  <a:schemeClr val="accent2"/>
                </a:solidFill>
                <a:sym typeface="+mn-ea"/>
              </a:rPr>
              <a:t> </a:t>
            </a:r>
            <a:r>
              <a:rPr lang="en-IN" altLang="en-US">
                <a:solidFill>
                  <a:schemeClr val="accent2"/>
                </a:solidFill>
                <a:sym typeface="Wingdings" panose="05000000000000000000" charset="0"/>
              </a:rPr>
              <a:t></a:t>
            </a:r>
            <a:br>
              <a:rPr lang="en-US" altLang="en-IN" b="1">
                <a:solidFill>
                  <a:schemeClr val="accent2"/>
                </a:solidFill>
              </a:rPr>
            </a:br>
            <a:endParaRPr lang="en-US"/>
          </a:p>
        </p:txBody>
      </p:sp>
      <p:sp>
        <p:nvSpPr>
          <p:cNvPr id="3" name="Text Placeholder 2"/>
          <p:cNvSpPr/>
          <p:nvPr>
            <p:ph type="body" idx="1"/>
          </p:nvPr>
        </p:nvSpPr>
        <p:spPr>
          <a:xfrm>
            <a:off x="-635" y="1152525"/>
            <a:ext cx="9145270"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4" name="Flowchart: Multidocument 3"/>
          <p:cNvSpPr/>
          <p:nvPr/>
        </p:nvSpPr>
        <p:spPr>
          <a:xfrm>
            <a:off x="304800" y="1409065"/>
            <a:ext cx="2409825" cy="122237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b="1">
                <a:solidFill>
                  <a:schemeClr val="accent2"/>
                </a:solidFill>
              </a:rPr>
              <a:t>Data Description</a:t>
            </a:r>
            <a:endParaRPr lang="en-US" b="1">
              <a:solidFill>
                <a:schemeClr val="accent2"/>
              </a:solidFill>
            </a:endParaRPr>
          </a:p>
        </p:txBody>
      </p:sp>
      <p:sp>
        <p:nvSpPr>
          <p:cNvPr id="6" name="Flowchart: Multidocument 5"/>
          <p:cNvSpPr/>
          <p:nvPr/>
        </p:nvSpPr>
        <p:spPr>
          <a:xfrm>
            <a:off x="6311265" y="3394710"/>
            <a:ext cx="2409825" cy="122237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b="1">
                <a:solidFill>
                  <a:schemeClr val="accent2"/>
                </a:solidFill>
              </a:rPr>
              <a:t>Exploratory data analysis (EDA)</a:t>
            </a:r>
            <a:endParaRPr lang="en-US" b="1">
              <a:solidFill>
                <a:schemeClr val="accent2"/>
              </a:solidFill>
            </a:endParaRPr>
          </a:p>
        </p:txBody>
      </p:sp>
      <p:sp>
        <p:nvSpPr>
          <p:cNvPr id="7" name="Flowchart: Multidocument 6"/>
          <p:cNvSpPr/>
          <p:nvPr/>
        </p:nvSpPr>
        <p:spPr>
          <a:xfrm>
            <a:off x="3367405" y="3394710"/>
            <a:ext cx="2409825" cy="122237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b="1">
                <a:solidFill>
                  <a:schemeClr val="accent2"/>
                </a:solidFill>
              </a:rPr>
              <a:t>Model Building</a:t>
            </a:r>
            <a:endParaRPr lang="en-US" b="1">
              <a:solidFill>
                <a:schemeClr val="accent2"/>
              </a:solidFill>
            </a:endParaRPr>
          </a:p>
        </p:txBody>
      </p:sp>
      <p:sp>
        <p:nvSpPr>
          <p:cNvPr id="8" name="Flowchart: Multidocument 7"/>
          <p:cNvSpPr/>
          <p:nvPr/>
        </p:nvSpPr>
        <p:spPr>
          <a:xfrm>
            <a:off x="311785" y="3394710"/>
            <a:ext cx="2409825" cy="122237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b="1">
                <a:solidFill>
                  <a:schemeClr val="accent2"/>
                </a:solidFill>
              </a:rPr>
              <a:t>Summary and Conclusion</a:t>
            </a:r>
            <a:endParaRPr lang="en-US" b="1">
              <a:solidFill>
                <a:schemeClr val="accent2"/>
              </a:solidFill>
            </a:endParaRPr>
          </a:p>
        </p:txBody>
      </p:sp>
      <p:sp>
        <p:nvSpPr>
          <p:cNvPr id="9" name="Flowchart: Multidocument 8"/>
          <p:cNvSpPr/>
          <p:nvPr/>
        </p:nvSpPr>
        <p:spPr>
          <a:xfrm>
            <a:off x="6311265" y="1409065"/>
            <a:ext cx="2409825" cy="122237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b="1">
                <a:solidFill>
                  <a:schemeClr val="accent2"/>
                </a:solidFill>
              </a:rPr>
              <a:t>Feature Engineering</a:t>
            </a:r>
            <a:endParaRPr lang="en-US" b="1">
              <a:solidFill>
                <a:schemeClr val="accent2"/>
              </a:solidFill>
            </a:endParaRPr>
          </a:p>
        </p:txBody>
      </p:sp>
      <p:sp>
        <p:nvSpPr>
          <p:cNvPr id="10" name="Flowchart: Multidocument 9"/>
          <p:cNvSpPr/>
          <p:nvPr/>
        </p:nvSpPr>
        <p:spPr>
          <a:xfrm>
            <a:off x="3367405" y="1409065"/>
            <a:ext cx="2409825" cy="122237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b="1">
                <a:solidFill>
                  <a:schemeClr val="accent2"/>
                </a:solidFill>
              </a:rPr>
              <a:t>Data Wrangling</a:t>
            </a:r>
            <a:endParaRPr lang="en-US" b="1">
              <a:solidFill>
                <a:schemeClr val="accent2"/>
              </a:solidFill>
            </a:endParaRPr>
          </a:p>
        </p:txBody>
      </p:sp>
      <p:sp>
        <p:nvSpPr>
          <p:cNvPr id="11" name="Right Arrow 10"/>
          <p:cNvSpPr/>
          <p:nvPr/>
        </p:nvSpPr>
        <p:spPr>
          <a:xfrm>
            <a:off x="2867660" y="2041525"/>
            <a:ext cx="338455" cy="7556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12" name="Right Arrow 11"/>
          <p:cNvSpPr/>
          <p:nvPr/>
        </p:nvSpPr>
        <p:spPr>
          <a:xfrm>
            <a:off x="5875020" y="2041525"/>
            <a:ext cx="338455" cy="7556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13" name="Down Arrow 12"/>
          <p:cNvSpPr/>
          <p:nvPr/>
        </p:nvSpPr>
        <p:spPr>
          <a:xfrm>
            <a:off x="7322820" y="2806065"/>
            <a:ext cx="76200" cy="31623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14" name="Left Arrow 13"/>
          <p:cNvSpPr/>
          <p:nvPr/>
        </p:nvSpPr>
        <p:spPr>
          <a:xfrm>
            <a:off x="5869940" y="3968115"/>
            <a:ext cx="349250" cy="7556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15" name="Left Arrow 14"/>
          <p:cNvSpPr/>
          <p:nvPr/>
        </p:nvSpPr>
        <p:spPr>
          <a:xfrm>
            <a:off x="2869565" y="3968115"/>
            <a:ext cx="349250" cy="7556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Data Description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4635" cy="3990975"/>
          </a:xfrm>
        </p:spPr>
        <p:txBody>
          <a:bodyPr/>
          <a:p>
            <a:r>
              <a:rPr b="1" spc="-5" dirty="0">
                <a:solidFill>
                  <a:schemeClr val="accent2"/>
                </a:solidFill>
                <a:sym typeface="+mn-ea"/>
              </a:rPr>
              <a:t>Total </a:t>
            </a:r>
            <a:r>
              <a:rPr b="1" dirty="0">
                <a:solidFill>
                  <a:schemeClr val="accent2"/>
                </a:solidFill>
                <a:sym typeface="+mn-ea"/>
              </a:rPr>
              <a:t>Rows=</a:t>
            </a:r>
            <a:r>
              <a:rPr b="1" spc="-125" dirty="0">
                <a:solidFill>
                  <a:schemeClr val="accent2"/>
                </a:solidFill>
                <a:sym typeface="+mn-ea"/>
              </a:rPr>
              <a:t> </a:t>
            </a:r>
            <a:r>
              <a:rPr b="1" dirty="0">
                <a:solidFill>
                  <a:schemeClr val="accent2"/>
                </a:solidFill>
                <a:sym typeface="+mn-ea"/>
              </a:rPr>
              <a:t>541909  </a:t>
            </a:r>
            <a:r>
              <a:rPr b="1" spc="-5" dirty="0">
                <a:solidFill>
                  <a:schemeClr val="accent2"/>
                </a:solidFill>
                <a:sym typeface="+mn-ea"/>
              </a:rPr>
              <a:t>Total</a:t>
            </a:r>
            <a:r>
              <a:rPr b="1" spc="-35" dirty="0">
                <a:solidFill>
                  <a:schemeClr val="accent2"/>
                </a:solidFill>
                <a:sym typeface="+mn-ea"/>
              </a:rPr>
              <a:t> </a:t>
            </a:r>
            <a:r>
              <a:rPr b="1" spc="-5" dirty="0">
                <a:solidFill>
                  <a:schemeClr val="accent2"/>
                </a:solidFill>
                <a:sym typeface="+mn-ea"/>
              </a:rPr>
              <a:t>features=8</a:t>
            </a:r>
            <a:endParaRPr>
              <a:solidFill>
                <a:schemeClr val="accent2"/>
              </a:solidFill>
              <a:latin typeface="Arial" panose="020B0604020202020204"/>
              <a:cs typeface="Arial" panose="020B0604020202020204"/>
            </a:endParaRPr>
          </a:p>
          <a:p>
            <a:r>
              <a:rPr lang="en-US" sz="1600" b="1">
                <a:solidFill>
                  <a:schemeClr val="accent2"/>
                </a:solidFill>
                <a:latin typeface="Arial" panose="020B0604020202020204"/>
                <a:cs typeface="Arial" panose="020B0604020202020204"/>
              </a:rPr>
              <a:t>InvoiceNo:</a:t>
            </a:r>
            <a:r>
              <a:rPr lang="en-US" sz="1600">
                <a:solidFill>
                  <a:schemeClr val="accent2"/>
                </a:solidFill>
                <a:latin typeface="Arial" panose="020B0604020202020204"/>
                <a:cs typeface="Arial" panose="020B0604020202020204"/>
              </a:rPr>
              <a:t> </a:t>
            </a:r>
            <a:r>
              <a:rPr sz="1400" spc="-90" dirty="0">
                <a:solidFill>
                  <a:srgbClr val="124F5C"/>
                </a:solidFill>
                <a:latin typeface="Verdana" panose="020B0604030504040204"/>
                <a:cs typeface="Verdana" panose="020B0604030504040204"/>
              </a:rPr>
              <a:t>Invoice number. Nominal, a 6-digit integral number uniquely assigned to each transaction. If this code starts with letter 'c', it indicates a cancellation.</a:t>
            </a:r>
            <a:endParaRPr lang="en-US" sz="1400">
              <a:solidFill>
                <a:schemeClr val="accent2"/>
              </a:solidFill>
              <a:latin typeface="Arial" panose="020B0604020202020204"/>
              <a:cs typeface="Arial" panose="020B0604020202020204"/>
            </a:endParaRPr>
          </a:p>
          <a:p>
            <a:r>
              <a:rPr lang="en-US" sz="1600" b="1">
                <a:solidFill>
                  <a:schemeClr val="accent2"/>
                </a:solidFill>
                <a:latin typeface="Arial" panose="020B0604020202020204"/>
                <a:cs typeface="Arial" panose="020B0604020202020204"/>
              </a:rPr>
              <a:t>StockCode:</a:t>
            </a:r>
            <a:r>
              <a:rPr lang="en-US" sz="1600">
                <a:solidFill>
                  <a:schemeClr val="accent2"/>
                </a:solidFill>
                <a:latin typeface="Arial" panose="020B0604020202020204"/>
                <a:cs typeface="Arial" panose="020B0604020202020204"/>
              </a:rPr>
              <a:t> </a:t>
            </a:r>
            <a:r>
              <a:rPr sz="1400" spc="-90" dirty="0">
                <a:solidFill>
                  <a:srgbClr val="124F5C"/>
                </a:solidFill>
                <a:latin typeface="Verdana" panose="020B0604030504040204"/>
                <a:cs typeface="Verdana" panose="020B0604030504040204"/>
              </a:rPr>
              <a:t>Product (item) code. Nominal, a 5-digit integral number uniquely</a:t>
            </a:r>
            <a:endParaRPr sz="1400" spc="-90" dirty="0">
              <a:solidFill>
                <a:srgbClr val="124F5C"/>
              </a:solidFill>
              <a:latin typeface="Verdana" panose="020B0604030504040204"/>
              <a:cs typeface="Verdana" panose="020B0604030504040204"/>
            </a:endParaRPr>
          </a:p>
          <a:p>
            <a:r>
              <a:rPr sz="1400" spc="-90" dirty="0">
                <a:solidFill>
                  <a:srgbClr val="124F5C"/>
                </a:solidFill>
                <a:latin typeface="Verdana" panose="020B0604030504040204"/>
                <a:cs typeface="Verdana" panose="020B0604030504040204"/>
              </a:rPr>
              <a:t>assigned to each distinct product.</a:t>
            </a:r>
            <a:endParaRPr lang="en-US" sz="1400">
              <a:solidFill>
                <a:schemeClr val="accent2"/>
              </a:solidFill>
              <a:latin typeface="Arial" panose="020B0604020202020204"/>
              <a:cs typeface="Arial" panose="020B0604020202020204"/>
            </a:endParaRPr>
          </a:p>
          <a:p>
            <a:pPr algn="l"/>
            <a:r>
              <a:rPr lang="en-US" sz="1600" b="1">
                <a:solidFill>
                  <a:schemeClr val="accent2"/>
                </a:solidFill>
                <a:latin typeface="Arial" panose="020B0604020202020204"/>
                <a:cs typeface="Arial" panose="020B0604020202020204"/>
              </a:rPr>
              <a:t>Description:</a:t>
            </a:r>
            <a:r>
              <a:rPr lang="en-US" sz="1600">
                <a:solidFill>
                  <a:schemeClr val="accent2"/>
                </a:solidFill>
                <a:latin typeface="Arial" panose="020B0604020202020204"/>
                <a:cs typeface="Arial" panose="020B0604020202020204"/>
              </a:rPr>
              <a:t> </a:t>
            </a:r>
            <a:r>
              <a:rPr sz="1400" spc="-90" dirty="0">
                <a:solidFill>
                  <a:srgbClr val="124F5C"/>
                </a:solidFill>
                <a:latin typeface="Verdana" panose="020B0604030504040204"/>
                <a:cs typeface="Verdana" panose="020B0604030504040204"/>
              </a:rPr>
              <a:t>Product (item) name. Nominal.</a:t>
            </a:r>
            <a:endParaRPr sz="1400" spc="-90" dirty="0">
              <a:solidFill>
                <a:srgbClr val="124F5C"/>
              </a:solidFill>
              <a:latin typeface="Verdana" panose="020B0604030504040204"/>
              <a:cs typeface="Verdana" panose="020B0604030504040204"/>
            </a:endParaRPr>
          </a:p>
          <a:p>
            <a:r>
              <a:rPr lang="en-US" sz="1600" b="1">
                <a:solidFill>
                  <a:schemeClr val="accent2"/>
                </a:solidFill>
                <a:latin typeface="Arial" panose="020B0604020202020204"/>
                <a:cs typeface="Arial" panose="020B0604020202020204"/>
              </a:rPr>
              <a:t>Quantity:</a:t>
            </a:r>
            <a:r>
              <a:rPr lang="en-US" sz="1600">
                <a:solidFill>
                  <a:schemeClr val="accent2"/>
                </a:solidFill>
                <a:latin typeface="Arial" panose="020B0604020202020204"/>
                <a:cs typeface="Arial" panose="020B0604020202020204"/>
              </a:rPr>
              <a:t> </a:t>
            </a:r>
            <a:r>
              <a:rPr sz="1400" spc="-90" dirty="0">
                <a:solidFill>
                  <a:srgbClr val="124F5C"/>
                </a:solidFill>
                <a:latin typeface="Verdana" panose="020B0604030504040204"/>
                <a:cs typeface="Verdana" panose="020B0604030504040204"/>
              </a:rPr>
              <a:t>The quantities of each product (item) per transaction. Numeric.</a:t>
            </a:r>
            <a:endParaRPr lang="en-US" sz="1600">
              <a:solidFill>
                <a:schemeClr val="accent2"/>
              </a:solidFill>
              <a:latin typeface="Arial" panose="020B0604020202020204"/>
              <a:cs typeface="Arial" panose="020B0604020202020204"/>
            </a:endParaRPr>
          </a:p>
          <a:p>
            <a:r>
              <a:rPr lang="en-US" sz="1600" b="1">
                <a:solidFill>
                  <a:schemeClr val="accent2"/>
                </a:solidFill>
                <a:latin typeface="Arial" panose="020B0604020202020204"/>
                <a:cs typeface="Arial" panose="020B0604020202020204"/>
              </a:rPr>
              <a:t>InvoiceDate:</a:t>
            </a:r>
            <a:r>
              <a:rPr lang="en-US" sz="1600">
                <a:solidFill>
                  <a:schemeClr val="accent2"/>
                </a:solidFill>
                <a:latin typeface="Arial" panose="020B0604020202020204"/>
                <a:cs typeface="Arial" panose="020B0604020202020204"/>
              </a:rPr>
              <a:t> </a:t>
            </a:r>
            <a:r>
              <a:rPr sz="1400" spc="-90" dirty="0">
                <a:solidFill>
                  <a:srgbClr val="124F5C"/>
                </a:solidFill>
                <a:latin typeface="Verdana" panose="020B0604030504040204"/>
                <a:cs typeface="Verdana" panose="020B0604030504040204"/>
              </a:rPr>
              <a:t>Invoice Date and time. Numeric, the day and time when each</a:t>
            </a:r>
            <a:endParaRPr sz="1400" spc="-90" dirty="0">
              <a:solidFill>
                <a:srgbClr val="124F5C"/>
              </a:solidFill>
              <a:latin typeface="Verdana" panose="020B0604030504040204"/>
              <a:cs typeface="Verdana" panose="020B0604030504040204"/>
            </a:endParaRPr>
          </a:p>
          <a:p>
            <a:r>
              <a:rPr sz="1400" spc="-90" dirty="0">
                <a:solidFill>
                  <a:srgbClr val="124F5C"/>
                </a:solidFill>
                <a:latin typeface="Verdana" panose="020B0604030504040204"/>
                <a:cs typeface="Verdana" panose="020B0604030504040204"/>
              </a:rPr>
              <a:t>transaction was generated.</a:t>
            </a:r>
            <a:endParaRPr lang="en-US" sz="1400">
              <a:solidFill>
                <a:schemeClr val="accent2"/>
              </a:solidFill>
              <a:latin typeface="Arial" panose="020B0604020202020204"/>
              <a:cs typeface="Arial" panose="020B0604020202020204"/>
            </a:endParaRPr>
          </a:p>
          <a:p>
            <a:pPr algn="l"/>
            <a:r>
              <a:rPr lang="en-US" sz="1600" b="1">
                <a:solidFill>
                  <a:schemeClr val="accent2"/>
                </a:solidFill>
                <a:latin typeface="Arial" panose="020B0604020202020204"/>
                <a:cs typeface="Arial" panose="020B0604020202020204"/>
              </a:rPr>
              <a:t>UnitPrice:</a:t>
            </a:r>
            <a:r>
              <a:rPr lang="en-US" sz="1400">
                <a:solidFill>
                  <a:schemeClr val="accent2"/>
                </a:solidFill>
                <a:latin typeface="Arial" panose="020B0604020202020204"/>
                <a:cs typeface="Arial" panose="020B0604020202020204"/>
              </a:rPr>
              <a:t> </a:t>
            </a:r>
            <a:r>
              <a:rPr sz="1400" spc="-90" dirty="0">
                <a:solidFill>
                  <a:srgbClr val="124F5C"/>
                </a:solidFill>
                <a:latin typeface="Verdana" panose="020B0604030504040204"/>
                <a:cs typeface="Verdana" panose="020B0604030504040204"/>
              </a:rPr>
              <a:t>Unit price. Numeric, Product price per unit in sterling.</a:t>
            </a:r>
            <a:endParaRPr sz="1400" spc="-90" dirty="0">
              <a:solidFill>
                <a:srgbClr val="124F5C"/>
              </a:solidFill>
              <a:latin typeface="Verdana" panose="020B0604030504040204"/>
              <a:cs typeface="Verdana" panose="020B0604030504040204"/>
            </a:endParaRPr>
          </a:p>
          <a:p>
            <a:pPr algn="l"/>
            <a:r>
              <a:rPr lang="en-US" sz="1600" b="1">
                <a:solidFill>
                  <a:schemeClr val="accent2"/>
                </a:solidFill>
                <a:latin typeface="Arial" panose="020B0604020202020204"/>
                <a:cs typeface="Arial" panose="020B0604020202020204"/>
              </a:rPr>
              <a:t>CustomerID:</a:t>
            </a:r>
            <a:r>
              <a:rPr lang="en-US" sz="1600">
                <a:solidFill>
                  <a:schemeClr val="accent2"/>
                </a:solidFill>
                <a:latin typeface="Arial" panose="020B0604020202020204"/>
                <a:cs typeface="Arial" panose="020B0604020202020204"/>
              </a:rPr>
              <a:t> </a:t>
            </a:r>
            <a:r>
              <a:rPr sz="1400" spc="-90" dirty="0">
                <a:solidFill>
                  <a:srgbClr val="124F5C"/>
                </a:solidFill>
                <a:latin typeface="Verdana" panose="020B0604030504040204"/>
                <a:cs typeface="Verdana" panose="020B0604030504040204"/>
              </a:rPr>
              <a:t>Customer number. Nominal, a 5-digit integral number uniquely</a:t>
            </a:r>
            <a:endParaRPr sz="1400" spc="-90" dirty="0">
              <a:solidFill>
                <a:srgbClr val="124F5C"/>
              </a:solidFill>
              <a:latin typeface="Verdana" panose="020B0604030504040204"/>
              <a:cs typeface="Verdana" panose="020B0604030504040204"/>
            </a:endParaRPr>
          </a:p>
          <a:p>
            <a:pPr algn="l"/>
            <a:r>
              <a:rPr sz="1400" spc="-90" dirty="0">
                <a:solidFill>
                  <a:srgbClr val="124F5C"/>
                </a:solidFill>
                <a:latin typeface="Verdana" panose="020B0604030504040204"/>
                <a:cs typeface="Verdana" panose="020B0604030504040204"/>
              </a:rPr>
              <a:t>assigned to each customer.</a:t>
            </a:r>
            <a:endParaRPr lang="en-US" sz="1400">
              <a:solidFill>
                <a:schemeClr val="accent2"/>
              </a:solidFill>
              <a:latin typeface="Arial" panose="020B0604020202020204"/>
              <a:cs typeface="Arial" panose="020B0604020202020204"/>
            </a:endParaRPr>
          </a:p>
          <a:p>
            <a:pPr algn="l">
              <a:lnSpc>
                <a:spcPct val="115000"/>
              </a:lnSpc>
            </a:pPr>
            <a:r>
              <a:rPr lang="en-US" sz="1600" b="1">
                <a:solidFill>
                  <a:schemeClr val="accent2"/>
                </a:solidFill>
                <a:latin typeface="Arial" panose="020B0604020202020204"/>
                <a:cs typeface="Arial" panose="020B0604020202020204"/>
              </a:rPr>
              <a:t>Country:</a:t>
            </a:r>
            <a:r>
              <a:rPr lang="en-US" sz="1600">
                <a:solidFill>
                  <a:schemeClr val="accent2"/>
                </a:solidFill>
                <a:latin typeface="Arial" panose="020B0604020202020204"/>
                <a:cs typeface="Arial" panose="020B0604020202020204"/>
              </a:rPr>
              <a:t> </a:t>
            </a:r>
            <a:r>
              <a:rPr sz="1400" spc="-90" dirty="0">
                <a:solidFill>
                  <a:srgbClr val="124F5C"/>
                </a:solidFill>
                <a:latin typeface="Verdana" panose="020B0604030504040204"/>
                <a:cs typeface="Verdana" panose="020B0604030504040204"/>
              </a:rPr>
              <a:t>Country name. Nominal, the name of the country where each customer resides.</a:t>
            </a:r>
            <a:endParaRPr sz="1400" spc="-90" dirty="0">
              <a:solidFill>
                <a:srgbClr val="124F5C"/>
              </a:solidFill>
              <a:latin typeface="Verdana" panose="020B0604030504040204"/>
              <a:cs typeface="Verdana" panose="020B0604030504040204"/>
            </a:endParaRPr>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Data Wrangling</a:t>
            </a:r>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5270"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pic>
        <p:nvPicPr>
          <p:cNvPr id="6" name="Picture 5"/>
          <p:cNvPicPr>
            <a:picLocks noChangeAspect="1"/>
          </p:cNvPicPr>
          <p:nvPr/>
        </p:nvPicPr>
        <p:blipFill>
          <a:blip r:embed="rId1"/>
          <a:stretch>
            <a:fillRect/>
          </a:stretch>
        </p:blipFill>
        <p:spPr>
          <a:xfrm>
            <a:off x="298450" y="1735455"/>
            <a:ext cx="2438400" cy="1666240"/>
          </a:xfrm>
          <a:prstGeom prst="rect">
            <a:avLst/>
          </a:prstGeom>
        </p:spPr>
      </p:pic>
      <p:sp>
        <p:nvSpPr>
          <p:cNvPr id="10" name="Text Box 9"/>
          <p:cNvSpPr txBox="1"/>
          <p:nvPr/>
        </p:nvSpPr>
        <p:spPr>
          <a:xfrm>
            <a:off x="6610985" y="2132330"/>
            <a:ext cx="2533015" cy="1027430"/>
          </a:xfrm>
          <a:prstGeom prst="rect">
            <a:avLst/>
          </a:prstGeom>
          <a:noFill/>
        </p:spPr>
        <p:txBody>
          <a:bodyPr wrap="square" rtlCol="0">
            <a:spAutoFit/>
          </a:bodyPr>
          <a:p>
            <a:pPr marL="12065" indent="0">
              <a:lnSpc>
                <a:spcPct val="100000"/>
              </a:lnSpc>
              <a:spcBef>
                <a:spcPts val="100"/>
              </a:spcBef>
              <a:buNone/>
              <a:tabLst>
                <a:tab pos="299085" algn="l"/>
                <a:tab pos="299720" algn="l"/>
              </a:tabLst>
            </a:pPr>
            <a:r>
              <a:rPr sz="1200" spc="-90" dirty="0">
                <a:solidFill>
                  <a:srgbClr val="124F5C"/>
                </a:solidFill>
                <a:latin typeface="Verdana" panose="020B0604030504040204"/>
                <a:cs typeface="Verdana" panose="020B0604030504040204"/>
                <a:sym typeface="+mn-ea"/>
              </a:rPr>
              <a:t>1. Invoicedate to datetime.</a:t>
            </a:r>
            <a:endParaRPr sz="1200" spc="-90" dirty="0">
              <a:solidFill>
                <a:srgbClr val="124F5C"/>
              </a:solidFill>
              <a:latin typeface="Verdana" panose="020B0604030504040204"/>
              <a:cs typeface="Verdana" panose="020B0604030504040204"/>
              <a:sym typeface="+mn-ea"/>
            </a:endParaRPr>
          </a:p>
          <a:p>
            <a:pPr marL="12065" indent="0">
              <a:lnSpc>
                <a:spcPct val="100000"/>
              </a:lnSpc>
              <a:spcBef>
                <a:spcPts val="100"/>
              </a:spcBef>
              <a:buNone/>
              <a:tabLst>
                <a:tab pos="299085" algn="l"/>
                <a:tab pos="299720" algn="l"/>
              </a:tabLst>
            </a:pPr>
            <a:r>
              <a:rPr sz="1200" spc="-90" dirty="0">
                <a:solidFill>
                  <a:srgbClr val="124F5C"/>
                </a:solidFill>
                <a:latin typeface="Verdana" panose="020B0604030504040204"/>
                <a:cs typeface="Verdana" panose="020B0604030504040204"/>
                <a:sym typeface="+mn-ea"/>
              </a:rPr>
              <a:t>2. If InvoiceNo starts with C means it's a  cancellation.</a:t>
            </a:r>
            <a:endParaRPr sz="1200" spc="-90" dirty="0">
              <a:solidFill>
                <a:srgbClr val="124F5C"/>
              </a:solidFill>
              <a:latin typeface="Verdana" panose="020B0604030504040204"/>
              <a:cs typeface="Verdana" panose="020B0604030504040204"/>
            </a:endParaRPr>
          </a:p>
          <a:p>
            <a:pPr marL="12065" indent="0">
              <a:lnSpc>
                <a:spcPct val="100000"/>
              </a:lnSpc>
              <a:buNone/>
              <a:tabLst>
                <a:tab pos="299085" algn="l"/>
                <a:tab pos="299720" algn="l"/>
              </a:tabLst>
            </a:pPr>
            <a:r>
              <a:rPr sz="1200" spc="-90" dirty="0">
                <a:solidFill>
                  <a:srgbClr val="124F5C"/>
                </a:solidFill>
                <a:latin typeface="Verdana" panose="020B0604030504040204"/>
                <a:cs typeface="Verdana" panose="020B0604030504040204"/>
                <a:sym typeface="+mn-ea"/>
              </a:rPr>
              <a:t>3. Shape of data after dropping entries=397884</a:t>
            </a:r>
            <a:endParaRPr sz="1200" spc="-90" dirty="0">
              <a:solidFill>
                <a:srgbClr val="124F5C"/>
              </a:solidFill>
              <a:latin typeface="Verdana" panose="020B0604030504040204"/>
              <a:cs typeface="Verdana" panose="020B0604030504040204"/>
            </a:endParaRPr>
          </a:p>
        </p:txBody>
      </p:sp>
      <p:pic>
        <p:nvPicPr>
          <p:cNvPr id="12" name="Picture 11"/>
          <p:cNvPicPr>
            <a:picLocks noChangeAspect="1"/>
          </p:cNvPicPr>
          <p:nvPr/>
        </p:nvPicPr>
        <p:blipFill>
          <a:blip r:embed="rId2"/>
          <a:stretch>
            <a:fillRect/>
          </a:stretch>
        </p:blipFill>
        <p:spPr>
          <a:xfrm>
            <a:off x="3256280" y="1735455"/>
            <a:ext cx="3019425" cy="381000"/>
          </a:xfrm>
          <a:prstGeom prst="rect">
            <a:avLst/>
          </a:prstGeom>
        </p:spPr>
      </p:pic>
      <p:pic>
        <p:nvPicPr>
          <p:cNvPr id="13" name="Picture 12"/>
          <p:cNvPicPr>
            <a:picLocks noChangeAspect="1"/>
          </p:cNvPicPr>
          <p:nvPr/>
        </p:nvPicPr>
        <p:blipFill>
          <a:blip r:embed="rId3"/>
          <a:stretch>
            <a:fillRect/>
          </a:stretch>
        </p:blipFill>
        <p:spPr>
          <a:xfrm>
            <a:off x="3651885" y="2261235"/>
            <a:ext cx="1257300" cy="1171575"/>
          </a:xfrm>
          <a:prstGeom prst="rect">
            <a:avLst/>
          </a:prstGeom>
        </p:spPr>
      </p:pic>
      <p:sp>
        <p:nvSpPr>
          <p:cNvPr id="15" name="Flowchart: Multidocument 14"/>
          <p:cNvSpPr/>
          <p:nvPr/>
        </p:nvSpPr>
        <p:spPr>
          <a:xfrm>
            <a:off x="509270" y="1306830"/>
            <a:ext cx="2227580" cy="28384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1200" b="1">
                <a:solidFill>
                  <a:schemeClr val="accent2"/>
                </a:solidFill>
              </a:rPr>
              <a:t>Information of the data</a:t>
            </a:r>
            <a:endParaRPr lang="en-US" sz="1200" b="1">
              <a:solidFill>
                <a:schemeClr val="accent2"/>
              </a:solidFill>
            </a:endParaRPr>
          </a:p>
        </p:txBody>
      </p:sp>
      <p:sp>
        <p:nvSpPr>
          <p:cNvPr id="16" name="Flowchart: Multidocument 15"/>
          <p:cNvSpPr/>
          <p:nvPr/>
        </p:nvSpPr>
        <p:spPr>
          <a:xfrm>
            <a:off x="3651885" y="1306830"/>
            <a:ext cx="2227580" cy="28384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1200" b="1">
                <a:solidFill>
                  <a:schemeClr val="accent2"/>
                </a:solidFill>
              </a:rPr>
              <a:t>Null values</a:t>
            </a:r>
            <a:endParaRPr lang="en-US" sz="1200" b="1">
              <a:solidFill>
                <a:schemeClr val="accent2"/>
              </a:solidFill>
            </a:endParaRPr>
          </a:p>
        </p:txBody>
      </p:sp>
      <p:sp>
        <p:nvSpPr>
          <p:cNvPr id="17" name="Flowchart: Multidocument 16"/>
          <p:cNvSpPr/>
          <p:nvPr/>
        </p:nvSpPr>
        <p:spPr>
          <a:xfrm>
            <a:off x="6776720" y="1306830"/>
            <a:ext cx="2227580" cy="28384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sz="1200" b="1">
                <a:solidFill>
                  <a:schemeClr val="accent2"/>
                </a:solidFill>
              </a:rPr>
              <a:t>Observations</a:t>
            </a:r>
            <a:endParaRPr lang="en-US" sz="1200" b="1">
              <a:solidFill>
                <a:schemeClr val="accent2"/>
              </a:solidFill>
            </a:endParaRPr>
          </a:p>
        </p:txBody>
      </p:sp>
      <p:pic>
        <p:nvPicPr>
          <p:cNvPr id="4" name="Picture 3"/>
          <p:cNvPicPr>
            <a:picLocks noChangeAspect="1"/>
          </p:cNvPicPr>
          <p:nvPr/>
        </p:nvPicPr>
        <p:blipFill>
          <a:blip r:embed="rId4"/>
          <a:stretch>
            <a:fillRect/>
          </a:stretch>
        </p:blipFill>
        <p:spPr>
          <a:xfrm>
            <a:off x="235585" y="3546475"/>
            <a:ext cx="8768715" cy="16103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Data Wrangling</a:t>
            </a:r>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5270"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pic>
        <p:nvPicPr>
          <p:cNvPr id="4" name="Picture 3"/>
          <p:cNvPicPr>
            <a:picLocks noChangeAspect="1"/>
          </p:cNvPicPr>
          <p:nvPr/>
        </p:nvPicPr>
        <p:blipFill>
          <a:blip r:embed="rId1"/>
          <a:stretch>
            <a:fillRect/>
          </a:stretch>
        </p:blipFill>
        <p:spPr>
          <a:xfrm>
            <a:off x="0" y="1357630"/>
            <a:ext cx="9144000" cy="2428875"/>
          </a:xfrm>
          <a:prstGeom prst="rect">
            <a:avLst/>
          </a:prstGeom>
        </p:spPr>
      </p:pic>
      <p:pic>
        <p:nvPicPr>
          <p:cNvPr id="6" name="Picture 5"/>
          <p:cNvPicPr>
            <a:picLocks noChangeAspect="1"/>
          </p:cNvPicPr>
          <p:nvPr/>
        </p:nvPicPr>
        <p:blipFill>
          <a:blip r:embed="rId2"/>
          <a:stretch>
            <a:fillRect/>
          </a:stretch>
        </p:blipFill>
        <p:spPr>
          <a:xfrm>
            <a:off x="87630" y="1224280"/>
            <a:ext cx="1762125" cy="133350"/>
          </a:xfrm>
          <a:prstGeom prst="rect">
            <a:avLst/>
          </a:prstGeom>
        </p:spPr>
      </p:pic>
      <p:sp>
        <p:nvSpPr>
          <p:cNvPr id="7" name="Text Box 6"/>
          <p:cNvSpPr txBox="1"/>
          <p:nvPr/>
        </p:nvSpPr>
        <p:spPr>
          <a:xfrm>
            <a:off x="596265" y="4233545"/>
            <a:ext cx="7426325" cy="737235"/>
          </a:xfrm>
          <a:prstGeom prst="rect">
            <a:avLst/>
          </a:prstGeom>
          <a:noFill/>
        </p:spPr>
        <p:txBody>
          <a:bodyPr wrap="square" rtlCol="0">
            <a:spAutoFit/>
          </a:bodyPr>
          <a:p>
            <a:pPr marL="12065" indent="0">
              <a:lnSpc>
                <a:spcPct val="100000"/>
              </a:lnSpc>
              <a:spcBef>
                <a:spcPts val="105"/>
              </a:spcBef>
              <a:buNone/>
              <a:tabLst>
                <a:tab pos="299085" algn="l"/>
                <a:tab pos="299720" algn="l"/>
              </a:tabLst>
            </a:pPr>
            <a:r>
              <a:rPr spc="-90" dirty="0">
                <a:solidFill>
                  <a:srgbClr val="124F5C"/>
                </a:solidFill>
                <a:latin typeface="Verdana" panose="020B0604030504040204"/>
                <a:cs typeface="Verdana" panose="020B0604030504040204"/>
                <a:sym typeface="+mn-ea"/>
              </a:rPr>
              <a:t>Invoice No starting with C has negative entries in the quantity column which indicates cancellations.</a:t>
            </a:r>
            <a:endParaRPr spc="-90" dirty="0">
              <a:solidFill>
                <a:srgbClr val="124F5C"/>
              </a:solidFill>
              <a:latin typeface="Verdana" panose="020B0604030504040204"/>
              <a:cs typeface="Verdana" panose="020B0604030504040204"/>
            </a:endParaRPr>
          </a:p>
          <a:p>
            <a:endParaRPr lang="en-US" b="1"/>
          </a:p>
        </p:txBody>
      </p:sp>
      <p:sp>
        <p:nvSpPr>
          <p:cNvPr id="8" name="Up Arrow 7"/>
          <p:cNvSpPr/>
          <p:nvPr/>
        </p:nvSpPr>
        <p:spPr>
          <a:xfrm>
            <a:off x="858520" y="3840480"/>
            <a:ext cx="75565" cy="44767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Feature Engineering</a:t>
            </a:r>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endParaRPr lang="en-US"/>
          </a:p>
        </p:txBody>
      </p:sp>
      <p:sp>
        <p:nvSpPr>
          <p:cNvPr id="3" name="Text Placeholder 2"/>
          <p:cNvSpPr/>
          <p:nvPr>
            <p:ph type="body" idx="1"/>
          </p:nvPr>
        </p:nvSpPr>
        <p:spPr>
          <a:xfrm>
            <a:off x="-635" y="1152525"/>
            <a:ext cx="9145270" cy="3990975"/>
          </a:xfrm>
        </p:spPr>
        <p:txBody>
          <a:bodyPr/>
          <a:p>
            <a:pPr marL="114300" indent="0">
              <a:buNone/>
            </a:pPr>
            <a:endParaRPr lang="en-US">
              <a:solidFill>
                <a:schemeClr val="accent2"/>
              </a:solidFill>
              <a:sym typeface="Wingdings" panose="05000000000000000000" charset="0"/>
            </a:endParaRPr>
          </a:p>
          <a:p>
            <a:pPr marL="114300" indent="0">
              <a:buNone/>
            </a:pPr>
            <a:endParaRPr lang="en-US">
              <a:solidFill>
                <a:schemeClr val="accent2"/>
              </a:solidFill>
              <a:sym typeface="Wingdings" panose="05000000000000000000" charset="0"/>
            </a:endParaRPr>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7" name="Flowchart: Multidocument 6"/>
          <p:cNvSpPr/>
          <p:nvPr/>
        </p:nvSpPr>
        <p:spPr>
          <a:xfrm>
            <a:off x="311785" y="1447165"/>
            <a:ext cx="3177540" cy="982980"/>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marL="0" lvl="1"/>
            <a:r>
              <a:rPr b="1" dirty="0">
                <a:solidFill>
                  <a:schemeClr val="accent2"/>
                </a:solidFill>
                <a:sym typeface="+mn-ea"/>
              </a:rPr>
              <a:t>Changed the </a:t>
            </a:r>
            <a:r>
              <a:rPr b="1" spc="-5" dirty="0">
                <a:solidFill>
                  <a:schemeClr val="accent2"/>
                </a:solidFill>
                <a:sym typeface="+mn-ea"/>
              </a:rPr>
              <a:t>datatype </a:t>
            </a:r>
            <a:r>
              <a:rPr b="1" dirty="0">
                <a:solidFill>
                  <a:schemeClr val="accent2"/>
                </a:solidFill>
                <a:sym typeface="+mn-ea"/>
              </a:rPr>
              <a:t>of </a:t>
            </a:r>
            <a:r>
              <a:rPr b="1" spc="-5" dirty="0">
                <a:solidFill>
                  <a:schemeClr val="accent2"/>
                </a:solidFill>
                <a:sym typeface="+mn-ea"/>
              </a:rPr>
              <a:t>Invoice Date </a:t>
            </a:r>
            <a:r>
              <a:rPr b="1" dirty="0">
                <a:solidFill>
                  <a:schemeClr val="accent2"/>
                </a:solidFill>
                <a:sym typeface="+mn-ea"/>
              </a:rPr>
              <a:t>column into datetime</a:t>
            </a:r>
            <a:r>
              <a:rPr b="1" spc="-185" dirty="0">
                <a:sym typeface="+mn-ea"/>
              </a:rPr>
              <a:t> </a:t>
            </a:r>
            <a:endParaRPr lang="en-US"/>
          </a:p>
        </p:txBody>
      </p:sp>
      <p:pic>
        <p:nvPicPr>
          <p:cNvPr id="8" name="Picture 7"/>
          <p:cNvPicPr>
            <a:picLocks noChangeAspect="1"/>
          </p:cNvPicPr>
          <p:nvPr/>
        </p:nvPicPr>
        <p:blipFill>
          <a:blip r:embed="rId1"/>
          <a:stretch>
            <a:fillRect/>
          </a:stretch>
        </p:blipFill>
        <p:spPr>
          <a:xfrm>
            <a:off x="163195" y="3214370"/>
            <a:ext cx="4487545" cy="876300"/>
          </a:xfrm>
          <a:prstGeom prst="rect">
            <a:avLst/>
          </a:prstGeom>
        </p:spPr>
      </p:pic>
      <p:pic>
        <p:nvPicPr>
          <p:cNvPr id="9" name="Picture 8"/>
          <p:cNvPicPr>
            <a:picLocks noChangeAspect="1"/>
          </p:cNvPicPr>
          <p:nvPr/>
        </p:nvPicPr>
        <p:blipFill>
          <a:blip r:embed="rId2"/>
          <a:stretch>
            <a:fillRect/>
          </a:stretch>
        </p:blipFill>
        <p:spPr>
          <a:xfrm>
            <a:off x="163195" y="4255135"/>
            <a:ext cx="4487545" cy="257175"/>
          </a:xfrm>
          <a:prstGeom prst="rect">
            <a:avLst/>
          </a:prstGeom>
        </p:spPr>
      </p:pic>
      <p:pic>
        <p:nvPicPr>
          <p:cNvPr id="10" name="Picture 9"/>
          <p:cNvPicPr>
            <a:picLocks noChangeAspect="1"/>
          </p:cNvPicPr>
          <p:nvPr/>
        </p:nvPicPr>
        <p:blipFill>
          <a:blip r:embed="rId3"/>
          <a:stretch>
            <a:fillRect/>
          </a:stretch>
        </p:blipFill>
        <p:spPr>
          <a:xfrm>
            <a:off x="5340350" y="3125470"/>
            <a:ext cx="3726180" cy="1386840"/>
          </a:xfrm>
          <a:prstGeom prst="rect">
            <a:avLst/>
          </a:prstGeom>
        </p:spPr>
      </p:pic>
      <p:sp>
        <p:nvSpPr>
          <p:cNvPr id="6" name="Right Arrow 5"/>
          <p:cNvSpPr/>
          <p:nvPr/>
        </p:nvSpPr>
        <p:spPr>
          <a:xfrm>
            <a:off x="4910455" y="3622040"/>
            <a:ext cx="294005" cy="3606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11" name="Down Arrow 10"/>
          <p:cNvSpPr/>
          <p:nvPr/>
        </p:nvSpPr>
        <p:spPr>
          <a:xfrm>
            <a:off x="1426210" y="2740025"/>
            <a:ext cx="436880" cy="29527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style>
          <a:lnRef idx="2">
            <a:schemeClr val="dk1">
              <a:shade val="50000"/>
            </a:schemeClr>
          </a:lnRef>
          <a:fillRef idx="1">
            <a:schemeClr val="dk1"/>
          </a:fillRef>
          <a:effectRef idx="0">
            <a:schemeClr val="dk1"/>
          </a:effectRef>
          <a:fontRef idx="minor">
            <a:schemeClr val="lt1"/>
          </a:fontRef>
        </p:style>
        <p:txBody>
          <a:bodyPr/>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b="1">
                <a:solidFill>
                  <a:schemeClr val="accent2"/>
                </a:solidFill>
                <a:sym typeface="Wingdings" panose="05000000000000000000" charset="0"/>
              </a:rPr>
              <a:t>Exploratory Data Analysis</a:t>
            </a:r>
            <a:r>
              <a:rPr lang="en-IN" altLang="en-US">
                <a:solidFill>
                  <a:schemeClr val="accent2"/>
                </a:solidFill>
                <a:sym typeface="Wingdings" panose="05000000000000000000" charset="0"/>
              </a:rPr>
              <a:t></a:t>
            </a:r>
            <a:br>
              <a:rPr lang="en-US"/>
            </a:br>
            <a:endParaRPr lang="en-US"/>
          </a:p>
        </p:txBody>
      </p:sp>
      <p:sp>
        <p:nvSpPr>
          <p:cNvPr id="3" name="Text Placeholder 2"/>
          <p:cNvSpPr/>
          <p:nvPr>
            <p:ph type="body" idx="1"/>
          </p:nvPr>
        </p:nvSpPr>
        <p:spPr>
          <a:xfrm>
            <a:off x="635" y="1152525"/>
            <a:ext cx="9142730" cy="3990975"/>
          </a:xfrm>
        </p:spPr>
        <p:txBody>
          <a:bodyPr/>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8" name="object 8"/>
          <p:cNvSpPr/>
          <p:nvPr/>
        </p:nvSpPr>
        <p:spPr>
          <a:xfrm>
            <a:off x="635" y="1281430"/>
            <a:ext cx="4098290" cy="1515110"/>
          </a:xfrm>
          <a:prstGeom prst="rect">
            <a:avLst/>
          </a:prstGeom>
          <a:blipFill>
            <a:blip r:embed="rId1" cstate="print"/>
            <a:stretch>
              <a:fillRect/>
            </a:stretch>
          </a:blipFill>
        </p:spPr>
        <p:txBody>
          <a:bodyPr wrap="square" lIns="0" tIns="0" rIns="0" bIns="0" rtlCol="0"/>
          <a:p/>
        </p:txBody>
      </p:sp>
      <p:sp>
        <p:nvSpPr>
          <p:cNvPr id="9" name="object 9"/>
          <p:cNvSpPr/>
          <p:nvPr/>
        </p:nvSpPr>
        <p:spPr>
          <a:xfrm>
            <a:off x="927100" y="3060065"/>
            <a:ext cx="3171825" cy="2083435"/>
          </a:xfrm>
          <a:prstGeom prst="rect">
            <a:avLst/>
          </a:prstGeom>
          <a:blipFill>
            <a:blip r:embed="rId2" cstate="print"/>
            <a:stretch>
              <a:fillRect/>
            </a:stretch>
          </a:blipFill>
        </p:spPr>
        <p:txBody>
          <a:bodyPr wrap="square" lIns="0" tIns="0" rIns="0" bIns="0" rtlCol="0"/>
          <a:p/>
        </p:txBody>
      </p:sp>
      <p:pic>
        <p:nvPicPr>
          <p:cNvPr id="4" name="Picture 3"/>
          <p:cNvPicPr>
            <a:picLocks noChangeAspect="1"/>
          </p:cNvPicPr>
          <p:nvPr/>
        </p:nvPicPr>
        <p:blipFill>
          <a:blip r:embed="rId3"/>
          <a:stretch>
            <a:fillRect/>
          </a:stretch>
        </p:blipFill>
        <p:spPr>
          <a:xfrm>
            <a:off x="4359275" y="1283335"/>
            <a:ext cx="1957070" cy="1485900"/>
          </a:xfrm>
          <a:prstGeom prst="rect">
            <a:avLst/>
          </a:prstGeom>
        </p:spPr>
      </p:pic>
      <p:pic>
        <p:nvPicPr>
          <p:cNvPr id="6" name="Picture 5"/>
          <p:cNvPicPr>
            <a:picLocks noChangeAspect="1"/>
          </p:cNvPicPr>
          <p:nvPr/>
        </p:nvPicPr>
        <p:blipFill>
          <a:blip r:embed="rId4"/>
          <a:stretch>
            <a:fillRect/>
          </a:stretch>
        </p:blipFill>
        <p:spPr>
          <a:xfrm>
            <a:off x="4359275" y="3037840"/>
            <a:ext cx="1040765" cy="1941195"/>
          </a:xfrm>
          <a:prstGeom prst="rect">
            <a:avLst/>
          </a:prstGeom>
        </p:spPr>
      </p:pic>
      <p:sp>
        <p:nvSpPr>
          <p:cNvPr id="14" name="Left Arrow 13"/>
          <p:cNvSpPr/>
          <p:nvPr/>
        </p:nvSpPr>
        <p:spPr>
          <a:xfrm>
            <a:off x="6590030" y="2020570"/>
            <a:ext cx="361950" cy="226060"/>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15" name="Left Arrow 14"/>
          <p:cNvSpPr/>
          <p:nvPr/>
        </p:nvSpPr>
        <p:spPr>
          <a:xfrm>
            <a:off x="6590030" y="4070985"/>
            <a:ext cx="361950" cy="226060"/>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11" name="Flowchart: Multidocument 10"/>
          <p:cNvSpPr/>
          <p:nvPr/>
        </p:nvSpPr>
        <p:spPr>
          <a:xfrm>
            <a:off x="7078980" y="1243965"/>
            <a:ext cx="1976755" cy="169227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lnSpc>
                <a:spcPct val="90000"/>
              </a:lnSpc>
            </a:pPr>
            <a:r>
              <a:rPr lang="en-US" sz="1000" b="1">
                <a:solidFill>
                  <a:schemeClr val="accent2"/>
                </a:solidFill>
                <a:sym typeface="+mn-ea"/>
              </a:rPr>
              <a:t>Top 10 products (description wise)</a:t>
            </a:r>
            <a:endParaRPr lang="en-US" b="1">
              <a:solidFill>
                <a:schemeClr val="accent2"/>
              </a:solidFill>
              <a:sym typeface="+mn-ea"/>
            </a:endParaRPr>
          </a:p>
          <a:p>
            <a:pPr algn="ctr">
              <a:lnSpc>
                <a:spcPct val="90000"/>
              </a:lnSpc>
            </a:pPr>
            <a:endParaRPr lang="en-US" b="1">
              <a:sym typeface="+mn-ea"/>
            </a:endParaRPr>
          </a:p>
          <a:p>
            <a:pPr algn="ctr">
              <a:lnSpc>
                <a:spcPct val="90000"/>
              </a:lnSpc>
            </a:pPr>
            <a:r>
              <a:rPr lang="en-US" sz="800" b="1">
                <a:solidFill>
                  <a:schemeClr val="bg2"/>
                </a:solidFill>
                <a:sym typeface="+mn-ea"/>
              </a:rPr>
              <a:t>White Hanging Heart T- Light  Holder is the highest  selling product almost  2018 units were sold.</a:t>
            </a:r>
            <a:endParaRPr lang="en-US" sz="800"/>
          </a:p>
        </p:txBody>
      </p:sp>
      <p:sp>
        <p:nvSpPr>
          <p:cNvPr id="12" name="Flowchart: Multidocument 11"/>
          <p:cNvSpPr/>
          <p:nvPr/>
        </p:nvSpPr>
        <p:spPr>
          <a:xfrm>
            <a:off x="7078980" y="3165475"/>
            <a:ext cx="1976755" cy="185483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lnSpc>
                <a:spcPct val="90000"/>
              </a:lnSpc>
            </a:pPr>
            <a:r>
              <a:rPr lang="en-US" sz="1000" b="1">
                <a:solidFill>
                  <a:schemeClr val="accent2"/>
                </a:solidFill>
                <a:sym typeface="+mn-ea"/>
              </a:rPr>
              <a:t>Top 10 products (stock code wise)</a:t>
            </a:r>
            <a:endParaRPr lang="en-US" sz="1000" b="1">
              <a:solidFill>
                <a:schemeClr val="accent2"/>
              </a:solidFill>
              <a:sym typeface="+mn-ea"/>
            </a:endParaRPr>
          </a:p>
          <a:p>
            <a:pPr algn="ctr">
              <a:lnSpc>
                <a:spcPct val="90000"/>
              </a:lnSpc>
            </a:pPr>
            <a:endParaRPr lang="en-US" sz="1000" b="1">
              <a:solidFill>
                <a:schemeClr val="accent2"/>
              </a:solidFill>
              <a:sym typeface="+mn-ea"/>
            </a:endParaRPr>
          </a:p>
          <a:p>
            <a:pPr algn="ctr">
              <a:lnSpc>
                <a:spcPct val="90000"/>
              </a:lnSpc>
            </a:pPr>
            <a:r>
              <a:rPr lang="en-US" sz="800" b="1">
                <a:solidFill>
                  <a:schemeClr val="bg2"/>
                </a:solidFill>
                <a:sym typeface="+mn-ea"/>
              </a:rPr>
              <a:t>StockCode-85123A is  the first highest selling  product.</a:t>
            </a:r>
            <a:endParaRPr lang="en-US" sz="800" b="1">
              <a:solidFill>
                <a:schemeClr val="bg2"/>
              </a:solidFill>
            </a:endParaRPr>
          </a:p>
          <a:p>
            <a:pPr algn="ctr">
              <a:lnSpc>
                <a:spcPct val="90000"/>
              </a:lnSpc>
            </a:pPr>
            <a:r>
              <a:rPr lang="en-US" sz="800" b="1">
                <a:solidFill>
                  <a:schemeClr val="bg2"/>
                </a:solidFill>
                <a:sym typeface="+mn-ea"/>
              </a:rPr>
              <a:t>StockCode-22423 is  the 2nd highest selling  product.</a:t>
            </a:r>
            <a:endParaRPr lang="en-US" sz="800"/>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8849</Words>
  <Application>WPS Presentation</Application>
  <PresentationFormat/>
  <Paragraphs>289</Paragraphs>
  <Slides>30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Arial</vt:lpstr>
      <vt:lpstr>SimSun</vt:lpstr>
      <vt:lpstr>Wingdings</vt:lpstr>
      <vt:lpstr>Arial</vt:lpstr>
      <vt:lpstr>Montserrat</vt:lpstr>
      <vt:lpstr>Verdana</vt:lpstr>
      <vt:lpstr>Wingdings</vt:lpstr>
      <vt:lpstr>Segoe Print</vt:lpstr>
      <vt:lpstr>Microsoft YaHei</vt:lpstr>
      <vt:lpstr>Arial Unicode MS</vt:lpstr>
      <vt:lpstr>Simple Light</vt:lpstr>
      <vt:lpstr>PowerPoint 演示文稿</vt:lpstr>
      <vt:lpstr>             Unsupervised Machine Learning </vt:lpstr>
      <vt:lpstr>                       Problem Statement  </vt:lpstr>
      <vt:lpstr>                   Work flow segregation  </vt:lpstr>
      <vt:lpstr>                            Data Description </vt:lpstr>
      <vt:lpstr>                             Data Wrangling </vt:lpstr>
      <vt:lpstr>                          Data Wrangling </vt:lpstr>
      <vt:lpstr>                        Feature Engineering </vt:lpstr>
      <vt:lpstr>                   Exploratory Data Analysis </vt:lpstr>
      <vt:lpstr>                   Exploratory Data Analysis </vt:lpstr>
      <vt:lpstr>                   Exploratory Data Analysis </vt:lpstr>
      <vt:lpstr>                 Exploratory Data Analysis</vt:lpstr>
      <vt:lpstr>                            Model Building </vt:lpstr>
      <vt:lpstr>                            Model building </vt:lpstr>
      <vt:lpstr>                           Model Building </vt:lpstr>
      <vt:lpstr>                          Model Building </vt:lpstr>
      <vt:lpstr>                        Model Building </vt:lpstr>
      <vt:lpstr>                         Model Building </vt:lpstr>
      <vt:lpstr>                         Model Building </vt:lpstr>
      <vt:lpstr>                           Model Building </vt:lpstr>
      <vt:lpstr>                         Model Building </vt:lpstr>
      <vt:lpstr>                        Model Building </vt:lpstr>
      <vt:lpstr>                         Model Building </vt:lpstr>
      <vt:lpstr>                           Model Building </vt:lpstr>
      <vt:lpstr>                           Model Building </vt:lpstr>
      <vt:lpstr>                            Model Building </vt:lpstr>
      <vt:lpstr>                   Summary and Conclusion </vt:lpstr>
      <vt:lpstr>                    Summary and Conclusion </vt:lpstr>
      <vt:lpstr>                    Summary and Conclusion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Project Title</dc:title>
  <dc:creator/>
  <cp:lastModifiedBy>Manas</cp:lastModifiedBy>
  <cp:revision>43</cp:revision>
  <dcterms:created xsi:type="dcterms:W3CDTF">2022-08-02T16:26:00Z</dcterms:created>
  <dcterms:modified xsi:type="dcterms:W3CDTF">2022-09-08T06:35:18Z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3F38E5BB8FC1499AB73F2E309AD7BCB5</vt:lpwstr>
  </property>
  <property fmtid="{D5CDD505-2E9C-101B-9397-08002B2CF9AE}" pid="3" name="KSOProductBuildVer">
    <vt:lpwstr>1033-11.2.0.11306</vt:lpwstr>
  </property>
</Properties>
</file>