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001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95330-081F-4005-A53A-D5D683497E13}" type="datetime1">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56178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3F0C7-38EA-420A-8883-31F9BE5EA195}"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17385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8354F3-2290-44FC-8DBA-3E69C28473FF}"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109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CFD66-EC98-4878-8209-1F7D3758F9CA}"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6114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991917-11AA-4C64-9C0D-4A52E6DD6D8D}" type="datetime1">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06524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76214-1297-4EBC-A255-59BECBBE3E46}" type="datetime1">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68045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E160A-476E-47D8-9A2F-658CD5C3FB5B}"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09468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1B41-3EEB-4974-8496-EBD019263422}"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4700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3B3307-E097-42D2-87A8-3AD15350F4C3}"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4535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7896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2713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556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518C4E-3A04-41C6-ABED-C483A75E2BC1}" type="datetime1">
              <a:rPr lang="en-IN" smtClean="0"/>
              <a:t>13-01-2024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38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FA4B4C-E7D4-44F9-A396-F5350E112F85}" type="datetime1">
              <a:rPr lang="en-IN" smtClean="0"/>
              <a:t>13-01-2024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4018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BE6A14-4F8B-4194-B146-D430C8E136B0}" type="datetime1">
              <a:rPr lang="en-IN" smtClean="0"/>
              <a:t>13-01-2024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1307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403745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254042-D7A8-4507-AE3D-6B141006403E}" type="datetime1">
              <a:rPr lang="en-IN" smtClean="0"/>
              <a:t>13-01-2024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8AD8BB-A968-4792-A584-A1031A7CA392}" type="slidenum">
              <a:rPr lang="en-IN" smtClean="0"/>
              <a:t>‹#›</a:t>
            </a:fld>
            <a:endParaRPr lang="en-IN"/>
          </a:p>
        </p:txBody>
      </p:sp>
    </p:spTree>
    <p:extLst>
      <p:ext uri="{BB962C8B-B14F-4D97-AF65-F5344CB8AC3E}">
        <p14:creationId xmlns:p14="http://schemas.microsoft.com/office/powerpoint/2010/main" val="7429554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A0D-957E-9777-73D3-7B755AE2E2B7}"/>
              </a:ext>
            </a:extLst>
          </p:cNvPr>
          <p:cNvSpPr>
            <a:spLocks noGrp="1"/>
          </p:cNvSpPr>
          <p:nvPr>
            <p:ph type="ctrTitle"/>
          </p:nvPr>
        </p:nvSpPr>
        <p:spPr>
          <a:xfrm>
            <a:off x="1154955" y="983412"/>
            <a:ext cx="8825658" cy="2691441"/>
          </a:xfrm>
        </p:spPr>
        <p:txBody>
          <a:bodyPr/>
          <a:lstStyle/>
          <a:p>
            <a:pPr algn="ctr"/>
            <a:r>
              <a:rPr lang="en-US" sz="9600" b="1" dirty="0">
                <a:latin typeface="Bahnschrift Condensed" panose="020B0502040204020203" pitchFamily="34" charset="0"/>
              </a:rPr>
              <a:t>Recommender System</a:t>
            </a:r>
            <a:endParaRPr lang="en-IN" sz="96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A6A9F49D-1162-CE4A-0E49-CF791BB7C1E4}"/>
              </a:ext>
            </a:extLst>
          </p:cNvPr>
          <p:cNvSpPr>
            <a:spLocks noGrp="1"/>
          </p:cNvSpPr>
          <p:nvPr>
            <p:ph type="subTitle" idx="1"/>
          </p:nvPr>
        </p:nvSpPr>
        <p:spPr>
          <a:xfrm>
            <a:off x="1154955" y="3881887"/>
            <a:ext cx="8825658" cy="2406770"/>
          </a:xfrm>
        </p:spPr>
        <p:txBody>
          <a:bodyPr>
            <a:normAutofit/>
          </a:bodyPr>
          <a:lstStyle/>
          <a:p>
            <a:pPr algn="ctr"/>
            <a:r>
              <a:rPr lang="en-US" dirty="0">
                <a:latin typeface="Bahnschrift Condensed" panose="020B0502040204020203" pitchFamily="34" charset="0"/>
              </a:rPr>
              <a:t>Manas pant		2018916		sec. b		5</a:t>
            </a:r>
            <a:r>
              <a:rPr lang="en-US" baseline="30000" dirty="0">
                <a:latin typeface="Bahnschrift Condensed" panose="020B0502040204020203" pitchFamily="34" charset="0"/>
              </a:rPr>
              <a:t>th</a:t>
            </a:r>
            <a:r>
              <a:rPr lang="en-US" dirty="0">
                <a:latin typeface="Bahnschrift Condensed" panose="020B0502040204020203" pitchFamily="34" charset="0"/>
              </a:rPr>
              <a:t> semester		class roll no. 38</a:t>
            </a:r>
          </a:p>
          <a:p>
            <a:pPr algn="ctr"/>
            <a:endParaRPr lang="en-US" dirty="0">
              <a:latin typeface="Bahnschrift Condensed" panose="020B0502040204020203" pitchFamily="34" charset="0"/>
            </a:endParaRPr>
          </a:p>
          <a:p>
            <a:pPr algn="ctr"/>
            <a:r>
              <a:rPr lang="en-US" sz="3200" b="1" dirty="0">
                <a:latin typeface="Bahnschrift Condensed" panose="020B0502040204020203" pitchFamily="34" charset="0"/>
              </a:rPr>
              <a:t>Made under the mentorship of</a:t>
            </a:r>
          </a:p>
          <a:p>
            <a:pPr algn="ctr"/>
            <a:r>
              <a:rPr lang="en-US" dirty="0">
                <a:latin typeface="Bahnschrift Condensed" panose="020B0502040204020203" pitchFamily="34" charset="0"/>
              </a:rPr>
              <a:t>Mrs. </a:t>
            </a:r>
            <a:r>
              <a:rPr lang="en-US" dirty="0" err="1">
                <a:latin typeface="Bahnschrift Condensed" panose="020B0502040204020203" pitchFamily="34" charset="0"/>
              </a:rPr>
              <a:t>Vishu</a:t>
            </a:r>
            <a:r>
              <a:rPr lang="en-US" dirty="0">
                <a:latin typeface="Bahnschrift Condensed" panose="020B0502040204020203" pitchFamily="34" charset="0"/>
              </a:rPr>
              <a:t> Tyagi</a:t>
            </a:r>
          </a:p>
          <a:p>
            <a:pPr algn="ctr"/>
            <a:r>
              <a:rPr lang="en-US" dirty="0">
                <a:latin typeface="Bahnschrift Condensed" panose="020B0502040204020203" pitchFamily="34" charset="0"/>
              </a:rPr>
              <a:t>(Assistant professor)</a:t>
            </a:r>
            <a:endParaRPr lang="en-IN" dirty="0">
              <a:latin typeface="Bahnschrift Condensed" panose="020B0502040204020203" pitchFamily="34" charset="0"/>
            </a:endParaRPr>
          </a:p>
        </p:txBody>
      </p:sp>
    </p:spTree>
    <p:extLst>
      <p:ext uri="{BB962C8B-B14F-4D97-AF65-F5344CB8AC3E}">
        <p14:creationId xmlns:p14="http://schemas.microsoft.com/office/powerpoint/2010/main" val="273804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 and Future Work</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90EF3EF-C614-2A4D-009D-C9F2AE0CDC2F}"/>
              </a:ext>
            </a:extLst>
          </p:cNvPr>
          <p:cNvSpPr>
            <a:spLocks noGrp="1"/>
          </p:cNvSpPr>
          <p:nvPr>
            <p:ph idx="1"/>
          </p:nvPr>
        </p:nvSpPr>
        <p:spPr/>
        <p:txBody>
          <a:bodyPr>
            <a:normAutofit/>
          </a:bodyPr>
          <a:lstStyle/>
          <a:p>
            <a:pPr algn="just"/>
            <a:r>
              <a:rPr lang="en-US" dirty="0"/>
              <a:t>This project helps us in recommending books based on popularity or similarity accordingly and is now fully functional given the dataset and the code.</a:t>
            </a:r>
          </a:p>
          <a:p>
            <a:pPr algn="just"/>
            <a:r>
              <a:rPr lang="en-US" dirty="0"/>
              <a:t>The resulting system accurately recommends books as it is evident that the recommended books are of the same genre and writing style as the book given as a reference.</a:t>
            </a:r>
          </a:p>
          <a:p>
            <a:pPr algn="just"/>
            <a:r>
              <a:rPr lang="en-US" dirty="0"/>
              <a:t>The project covers just the basics of recommendation systems and is not very complex of sorts, but this can surely lay a good understanding of how recommendation systems work and help in developing more complex codes. </a:t>
            </a:r>
            <a:endParaRPr lang="en-IN" dirty="0"/>
          </a:p>
        </p:txBody>
      </p:sp>
      <p:sp>
        <p:nvSpPr>
          <p:cNvPr id="4" name="Slide Number Placeholder 3">
            <a:extLst>
              <a:ext uri="{FF2B5EF4-FFF2-40B4-BE49-F238E27FC236}">
                <a16:creationId xmlns:a16="http://schemas.microsoft.com/office/drawing/2014/main" id="{465FB1C8-A2C4-F681-FA30-EF78046F29E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9</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4BE4-ACE5-4539-176B-C87E06D395E7}"/>
              </a:ext>
            </a:extLst>
          </p:cNvPr>
          <p:cNvSpPr>
            <a:spLocks noGrp="1"/>
          </p:cNvSpPr>
          <p:nvPr>
            <p:ph type="title"/>
          </p:nvPr>
        </p:nvSpPr>
        <p:spPr/>
        <p:txBody>
          <a:bodyPr/>
          <a:lstStyle/>
          <a:p>
            <a:r>
              <a:rPr lang="en-US" sz="6000" dirty="0">
                <a:latin typeface="Bahnschrift Condensed" panose="020B0502040204020203" pitchFamily="34" charset="0"/>
              </a:rPr>
              <a:t>Introduction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03BFDE3-3331-8DAD-9B4A-85E192E5ECD1}"/>
              </a:ext>
            </a:extLst>
          </p:cNvPr>
          <p:cNvSpPr>
            <a:spLocks noGrp="1"/>
          </p:cNvSpPr>
          <p:nvPr>
            <p:ph idx="1"/>
          </p:nvPr>
        </p:nvSpPr>
        <p:spPr>
          <a:xfrm>
            <a:off x="1103312" y="1853248"/>
            <a:ext cx="8946541" cy="4395151"/>
          </a:xfrm>
        </p:spPr>
        <p:txBody>
          <a:bodyPr>
            <a:normAutofit/>
          </a:bodyPr>
          <a:lstStyle/>
          <a:p>
            <a:pPr algn="just"/>
            <a:r>
              <a:rPr lang="en-US" dirty="0"/>
              <a:t>Recommender systems, also known as recommendation systems or engines, are a type of software application that provides personalized suggestions to users. Usually, these recommendations are for goods, services, articles, or other things that the user would find interesting. </a:t>
            </a:r>
          </a:p>
          <a:p>
            <a:pPr algn="just"/>
            <a:r>
              <a:rPr lang="en-US" dirty="0"/>
              <a:t>Many online platforms, such as social networking, streaming services, e-commerce websites, and more, employ recommender systems extensively. While there are various ways to create recommender systems, the most popular ones include content-based filtering, collaborative filtering, and hybrid approaches.</a:t>
            </a:r>
          </a:p>
        </p:txBody>
      </p:sp>
      <p:sp>
        <p:nvSpPr>
          <p:cNvPr id="4" name="Slide Number Placeholder 3">
            <a:extLst>
              <a:ext uri="{FF2B5EF4-FFF2-40B4-BE49-F238E27FC236}">
                <a16:creationId xmlns:a16="http://schemas.microsoft.com/office/drawing/2014/main"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1C28E-EB2A-3AD8-16FF-FC66CB3D233C}"/>
              </a:ext>
            </a:extLst>
          </p:cNvPr>
          <p:cNvSpPr>
            <a:spLocks noGrp="1"/>
          </p:cNvSpPr>
          <p:nvPr>
            <p:ph idx="1"/>
          </p:nvPr>
        </p:nvSpPr>
        <p:spPr>
          <a:xfrm>
            <a:off x="1103312" y="1063416"/>
            <a:ext cx="8946541" cy="5184983"/>
          </a:xfrm>
        </p:spPr>
        <p:txBody>
          <a:bodyPr>
            <a:normAutofit/>
          </a:bodyPr>
          <a:lstStyle/>
          <a:p>
            <a:pPr algn="just"/>
            <a:r>
              <a:rPr lang="en-US" dirty="0"/>
              <a:t>The various types of recommender systems are:-</a:t>
            </a:r>
            <a:endParaRPr lang="en-IN" dirty="0"/>
          </a:p>
          <a:p>
            <a:pPr marL="457200" indent="-457200" algn="just">
              <a:buFont typeface="+mj-lt"/>
              <a:buAutoNum type="arabicPeriod"/>
            </a:pPr>
            <a:r>
              <a:rPr lang="en-US" dirty="0"/>
              <a:t>Collaborative Filtering: The premise behind collaborative filtering is that users who have previously agreed are more likely to do so in the future. It is dependent upon user-item interaction data, including past purchases or user ratings.</a:t>
            </a:r>
          </a:p>
          <a:p>
            <a:pPr marL="457200" indent="-457200" algn="just">
              <a:buFont typeface="+mj-lt"/>
              <a:buAutoNum type="arabicPeriod"/>
            </a:pPr>
            <a:r>
              <a:rPr lang="en-US" dirty="0"/>
              <a:t>Content-Based Filtering: Items are recommended using content-based filtering according to user preferences and feature sets. When making suggestions, it considers both the attributes of the objects and the past preferences of the users. </a:t>
            </a:r>
          </a:p>
          <a:p>
            <a:pPr marL="457200" indent="-457200" algn="just">
              <a:buFont typeface="+mj-lt"/>
              <a:buAutoNum type="arabicPeriod"/>
            </a:pPr>
            <a:r>
              <a:rPr lang="en-US" dirty="0"/>
              <a:t>Popularity-Based: Popularity-based recommendation systems offer a straightforward and natural way to make suggestions by recommending content that users like or use frequently. </a:t>
            </a:r>
          </a:p>
          <a:p>
            <a:pPr marL="457200" indent="-457200" algn="just">
              <a:buFont typeface="+mj-lt"/>
              <a:buAutoNum type="arabicPeriod"/>
            </a:pPr>
            <a:r>
              <a:rPr lang="en-US" dirty="0"/>
              <a:t>Hybrid Recommender Systems: Hybrid recommender systems take advantage of the advantages of both content-based and collaborative filtering. </a:t>
            </a:r>
          </a:p>
        </p:txBody>
      </p:sp>
      <p:sp>
        <p:nvSpPr>
          <p:cNvPr id="4" name="Slide Number Placeholder 3">
            <a:extLst>
              <a:ext uri="{FF2B5EF4-FFF2-40B4-BE49-F238E27FC236}">
                <a16:creationId xmlns:a16="http://schemas.microsoft.com/office/drawing/2014/main" id="{80364EF2-855B-DE6A-E2D7-4FA1F43E2AD1}"/>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2</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224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Methodology</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E5DE03B-7A3C-A190-A4C1-583FF6E812B7}"/>
              </a:ext>
            </a:extLst>
          </p:cNvPr>
          <p:cNvSpPr>
            <a:spLocks noGrp="1"/>
          </p:cNvSpPr>
          <p:nvPr>
            <p:ph idx="1"/>
          </p:nvPr>
        </p:nvSpPr>
        <p:spPr/>
        <p:txBody>
          <a:bodyPr/>
          <a:lstStyle/>
          <a:p>
            <a:pPr algn="just"/>
            <a:r>
              <a:rPr lang="en-US" dirty="0"/>
              <a:t>The project is implemented using python due to the wide variety of libraries provided by python for Machine Learning needs which are essential to the project.</a:t>
            </a:r>
          </a:p>
          <a:p>
            <a:pPr algn="just"/>
            <a:r>
              <a:rPr lang="en-IN" dirty="0"/>
              <a:t>The necessities or the requirements that I had for this project are as follows :-</a:t>
            </a:r>
          </a:p>
          <a:p>
            <a:pPr marL="0" indent="0" algn="just">
              <a:buNone/>
            </a:pPr>
            <a:r>
              <a:rPr lang="en-IN" dirty="0"/>
              <a:t>	1) Visual Studio Code</a:t>
            </a:r>
          </a:p>
          <a:p>
            <a:pPr marL="0" indent="0" algn="just">
              <a:buNone/>
            </a:pPr>
            <a:r>
              <a:rPr lang="en-IN" dirty="0"/>
              <a:t>	2) Python 3.10.9</a:t>
            </a:r>
          </a:p>
          <a:p>
            <a:pPr marL="0" indent="0" algn="just">
              <a:buNone/>
            </a:pPr>
            <a:r>
              <a:rPr lang="en-IN" dirty="0"/>
              <a:t>	3) Dataset (from Kaggle)</a:t>
            </a:r>
          </a:p>
          <a:p>
            <a:pPr marL="0" indent="0" algn="just">
              <a:buNone/>
            </a:pPr>
            <a:r>
              <a:rPr lang="en-IN" dirty="0"/>
              <a:t>	</a:t>
            </a:r>
          </a:p>
        </p:txBody>
      </p:sp>
      <p:sp>
        <p:nvSpPr>
          <p:cNvPr id="4" name="Slide Number Placeholder 3">
            <a:extLst>
              <a:ext uri="{FF2B5EF4-FFF2-40B4-BE49-F238E27FC236}">
                <a16:creationId xmlns:a16="http://schemas.microsoft.com/office/drawing/2014/main" id="{301C955E-1111-1A3C-0E6B-04B8FFD4E9C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AC38-E882-04D7-7088-E48659653D15}"/>
              </a:ext>
            </a:extLst>
          </p:cNvPr>
          <p:cNvSpPr>
            <a:spLocks noGrp="1"/>
          </p:cNvSpPr>
          <p:nvPr>
            <p:ph idx="1"/>
          </p:nvPr>
        </p:nvSpPr>
        <p:spPr>
          <a:xfrm>
            <a:off x="1103312" y="1063416"/>
            <a:ext cx="8946541" cy="5184983"/>
          </a:xfrm>
        </p:spPr>
        <p:txBody>
          <a:bodyPr>
            <a:normAutofit/>
          </a:bodyPr>
          <a:lstStyle/>
          <a:p>
            <a:pPr algn="just"/>
            <a:r>
              <a:rPr lang="en-US" dirty="0"/>
              <a:t>Visual Studio Code is a free to all code editor by Microsoft. I chose it due to the interactive and easy interface it has.</a:t>
            </a:r>
          </a:p>
          <a:p>
            <a:pPr algn="just"/>
            <a:r>
              <a:rPr lang="en-US" dirty="0"/>
              <a:t>Python is a high-level programming language. I chose the 3.10.9 version due to its support for almost all of the libraries (unlike 3.11.x).</a:t>
            </a:r>
          </a:p>
          <a:p>
            <a:pPr algn="just"/>
            <a:r>
              <a:rPr lang="en-US" dirty="0"/>
              <a:t>The dataset that I took was downloaded from a site called Kaggle and has a number of books and related information. There are datasets named users and rating as well which further help in the building of the system.</a:t>
            </a:r>
          </a:p>
          <a:p>
            <a:pPr algn="just"/>
            <a:r>
              <a:rPr lang="en-US" dirty="0"/>
              <a:t>The next step in the process of building the recommendation system is data cleaning. It is a crucial step in the machine learning data preprocessing. It entails locating and fixing problems such irrelevant features, inconsistent formatting, duplicate entries, outliers, and missing values</a:t>
            </a:r>
          </a:p>
        </p:txBody>
      </p:sp>
      <p:sp>
        <p:nvSpPr>
          <p:cNvPr id="4" name="Slide Number Placeholder 3">
            <a:extLst>
              <a:ext uri="{FF2B5EF4-FFF2-40B4-BE49-F238E27FC236}">
                <a16:creationId xmlns:a16="http://schemas.microsoft.com/office/drawing/2014/main" id="{96809967-0035-2055-50F9-30A4BFFD5F45}"/>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4</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156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10E4-4CC0-7DB5-661D-992DA69786A0}"/>
              </a:ext>
            </a:extLst>
          </p:cNvPr>
          <p:cNvSpPr>
            <a:spLocks noGrp="1"/>
          </p:cNvSpPr>
          <p:nvPr>
            <p:ph idx="1"/>
          </p:nvPr>
        </p:nvSpPr>
        <p:spPr>
          <a:xfrm>
            <a:off x="1103312" y="1063416"/>
            <a:ext cx="8946541" cy="5184983"/>
          </a:xfrm>
        </p:spPr>
        <p:txBody>
          <a:bodyPr>
            <a:normAutofit/>
          </a:bodyPr>
          <a:lstStyle/>
          <a:p>
            <a:pPr algn="just"/>
            <a:r>
              <a:rPr lang="en-US" dirty="0"/>
              <a:t>Next, we create a popularity-based recommendation system by finding out the top 50 rated books in this dataset. The criteria used is highest average rating and rated by at least 250 users. </a:t>
            </a:r>
          </a:p>
          <a:p>
            <a:pPr algn="just"/>
            <a:r>
              <a:rPr lang="en-US" dirty="0"/>
              <a:t>Next, we make the collaborative-filtering based recommendation system by finding the similarities between books. This is done using the cosine similarity provided by python and calculating the similarity sores between books.</a:t>
            </a:r>
          </a:p>
          <a:p>
            <a:pPr algn="just"/>
            <a:r>
              <a:rPr lang="en-US" dirty="0"/>
              <a:t>Finally, we create a website for the final system to work as an interface for ease of use and pleasure of sight.</a:t>
            </a:r>
          </a:p>
        </p:txBody>
      </p:sp>
      <p:sp>
        <p:nvSpPr>
          <p:cNvPr id="4" name="Slide Number Placeholder 3">
            <a:extLst>
              <a:ext uri="{FF2B5EF4-FFF2-40B4-BE49-F238E27FC236}">
                <a16:creationId xmlns:a16="http://schemas.microsoft.com/office/drawing/2014/main" id="{7676CC78-0E5F-2DD8-8256-87110770B2D9}"/>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5</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9635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Result and Discussion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312E03C-1E52-2739-928E-44E12723D919}"/>
              </a:ext>
            </a:extLst>
          </p:cNvPr>
          <p:cNvSpPr>
            <a:spLocks noGrp="1"/>
          </p:cNvSpPr>
          <p:nvPr>
            <p:ph idx="1"/>
          </p:nvPr>
        </p:nvSpPr>
        <p:spPr/>
        <p:txBody>
          <a:bodyPr>
            <a:normAutofit fontScale="92500" lnSpcReduction="10000"/>
          </a:bodyPr>
          <a:lstStyle/>
          <a:p>
            <a:pPr algn="just"/>
            <a:r>
              <a:rPr lang="en-US" dirty="0"/>
              <a:t>We are successful in building a Book Recommendation System which is primarily based on finding Cosine-Similarity between the books and then recommending the books which are of same genre.</a:t>
            </a:r>
          </a:p>
          <a:p>
            <a:pPr algn="just"/>
            <a:r>
              <a:rPr lang="en-US" dirty="0"/>
              <a:t>The resulting project is a system capable of generating recommendations of 2 types :-</a:t>
            </a:r>
          </a:p>
          <a:p>
            <a:pPr marL="457200" indent="-457200" algn="just">
              <a:buFont typeface="+mj-lt"/>
              <a:buAutoNum type="arabicPeriod"/>
            </a:pPr>
            <a:r>
              <a:rPr lang="en-US" dirty="0"/>
              <a:t>Popularity based recommendations.</a:t>
            </a:r>
          </a:p>
          <a:p>
            <a:pPr marL="457200" indent="-457200" algn="just">
              <a:buFont typeface="+mj-lt"/>
              <a:buAutoNum type="arabicPeriod"/>
            </a:pPr>
            <a:r>
              <a:rPr lang="en-US" dirty="0"/>
              <a:t>Collaborative filtering-based recommendations.</a:t>
            </a:r>
          </a:p>
          <a:p>
            <a:pPr algn="just"/>
            <a:endParaRPr lang="en-US" dirty="0"/>
          </a:p>
          <a:p>
            <a:pPr algn="just"/>
            <a:r>
              <a:rPr lang="en-US" dirty="0"/>
              <a:t>The project is now capable of recommending books present in the database accurately based on the genre and the user ratings present in the database. This system is now complete and can be used for generating recommendations for similar books.</a:t>
            </a:r>
          </a:p>
        </p:txBody>
      </p:sp>
      <p:sp>
        <p:nvSpPr>
          <p:cNvPr id="4" name="Slide Number Placeholder 3">
            <a:extLst>
              <a:ext uri="{FF2B5EF4-FFF2-40B4-BE49-F238E27FC236}">
                <a16:creationId xmlns:a16="http://schemas.microsoft.com/office/drawing/2014/main" id="{83E42D07-039B-2106-6A7A-58876A74AB3C}"/>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24B38-24E6-3BBA-3645-B8182EC5C515}"/>
              </a:ext>
            </a:extLst>
          </p:cNvPr>
          <p:cNvSpPr>
            <a:spLocks noGrp="1"/>
          </p:cNvSpPr>
          <p:nvPr>
            <p:ph idx="1"/>
          </p:nvPr>
        </p:nvSpPr>
        <p:spPr>
          <a:xfrm>
            <a:off x="1103312" y="1063416"/>
            <a:ext cx="8946541" cy="5184983"/>
          </a:xfrm>
        </p:spPr>
        <p:txBody>
          <a:bodyPr/>
          <a:lstStyle/>
          <a:p>
            <a:pPr algn="just"/>
            <a:r>
              <a:rPr lang="en-US" dirty="0"/>
              <a:t>The resulting website has 2 pages:-</a:t>
            </a:r>
          </a:p>
          <a:p>
            <a:pPr marL="0" indent="0" algn="ctr">
              <a:buNone/>
            </a:pPr>
            <a:r>
              <a:rPr lang="en-US" dirty="0"/>
              <a:t>Top 50 Popular Books on Home Page</a:t>
            </a:r>
          </a:p>
          <a:p>
            <a:pPr marL="0" indent="0" algn="just">
              <a:buNone/>
            </a:pPr>
            <a:endParaRPr lang="en-IN" dirty="0"/>
          </a:p>
        </p:txBody>
      </p:sp>
      <p:sp>
        <p:nvSpPr>
          <p:cNvPr id="4" name="Slide Number Placeholder 3">
            <a:extLst>
              <a:ext uri="{FF2B5EF4-FFF2-40B4-BE49-F238E27FC236}">
                <a16:creationId xmlns:a16="http://schemas.microsoft.com/office/drawing/2014/main" id="{F50AE543-DE7D-4C7F-1A22-7B05D75826B7}"/>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pic>
        <p:nvPicPr>
          <p:cNvPr id="5" name="Picture 4" descr="A screenshot of a computer&#10;&#10;Description automatically generated">
            <a:extLst>
              <a:ext uri="{FF2B5EF4-FFF2-40B4-BE49-F238E27FC236}">
                <a16:creationId xmlns:a16="http://schemas.microsoft.com/office/drawing/2014/main" id="{8BACC5AB-143B-2497-F0AB-EB01C7BEF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761" y="2007357"/>
            <a:ext cx="7163641" cy="4029549"/>
          </a:xfrm>
          <a:prstGeom prst="rect">
            <a:avLst/>
          </a:prstGeom>
        </p:spPr>
      </p:pic>
    </p:spTree>
    <p:extLst>
      <p:ext uri="{BB962C8B-B14F-4D97-AF65-F5344CB8AC3E}">
        <p14:creationId xmlns:p14="http://schemas.microsoft.com/office/powerpoint/2010/main" val="131570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24B38-24E6-3BBA-3645-B8182EC5C515}"/>
              </a:ext>
            </a:extLst>
          </p:cNvPr>
          <p:cNvSpPr>
            <a:spLocks noGrp="1"/>
          </p:cNvSpPr>
          <p:nvPr>
            <p:ph idx="1"/>
          </p:nvPr>
        </p:nvSpPr>
        <p:spPr>
          <a:xfrm>
            <a:off x="1103312" y="1063416"/>
            <a:ext cx="8946541" cy="5184983"/>
          </a:xfrm>
        </p:spPr>
        <p:txBody>
          <a:bodyPr/>
          <a:lstStyle/>
          <a:p>
            <a:pPr marL="0" indent="0" algn="ctr">
              <a:buNone/>
            </a:pPr>
            <a:r>
              <a:rPr lang="en-US" dirty="0"/>
              <a:t>Recommendation Page</a:t>
            </a:r>
          </a:p>
          <a:p>
            <a:pPr marL="0" indent="0" algn="ctr">
              <a:buNone/>
            </a:pPr>
            <a:endParaRPr lang="en-IN" dirty="0"/>
          </a:p>
        </p:txBody>
      </p:sp>
      <p:sp>
        <p:nvSpPr>
          <p:cNvPr id="4" name="Slide Number Placeholder 3">
            <a:extLst>
              <a:ext uri="{FF2B5EF4-FFF2-40B4-BE49-F238E27FC236}">
                <a16:creationId xmlns:a16="http://schemas.microsoft.com/office/drawing/2014/main" id="{F50AE543-DE7D-4C7F-1A22-7B05D75826B7}"/>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pic>
        <p:nvPicPr>
          <p:cNvPr id="6" name="Picture 5" descr="A screenshot of a computer&#10;&#10;Description automatically generated">
            <a:extLst>
              <a:ext uri="{FF2B5EF4-FFF2-40B4-BE49-F238E27FC236}">
                <a16:creationId xmlns:a16="http://schemas.microsoft.com/office/drawing/2014/main" id="{DFC9493B-D94B-1088-078B-6D20CABBC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516" y="1828800"/>
            <a:ext cx="7657741" cy="4307479"/>
          </a:xfrm>
          <a:prstGeom prst="rect">
            <a:avLst/>
          </a:prstGeom>
        </p:spPr>
      </p:pic>
    </p:spTree>
    <p:extLst>
      <p:ext uri="{BB962C8B-B14F-4D97-AF65-F5344CB8AC3E}">
        <p14:creationId xmlns:p14="http://schemas.microsoft.com/office/powerpoint/2010/main" val="2015870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417</TotalTime>
  <Words>777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Bahnschrift Condensed</vt:lpstr>
      <vt:lpstr>Calibri</vt:lpstr>
      <vt:lpstr>Century Gothic</vt:lpstr>
      <vt:lpstr>Wingdings 3</vt:lpstr>
      <vt:lpstr>Ion</vt:lpstr>
      <vt:lpstr>Recommender System</vt:lpstr>
      <vt:lpstr>Introduction</vt:lpstr>
      <vt:lpstr>PowerPoint Presentation</vt:lpstr>
      <vt:lpstr>Methodology</vt:lpstr>
      <vt:lpstr>PowerPoint Presentation</vt:lpstr>
      <vt:lpstr>PowerPoint Presentation</vt:lpstr>
      <vt:lpstr>Result and Discussion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Pant</dc:creator>
  <cp:lastModifiedBy>Manas Pant</cp:lastModifiedBy>
  <cp:revision>12</cp:revision>
  <dcterms:created xsi:type="dcterms:W3CDTF">2023-01-27T18:21:10Z</dcterms:created>
  <dcterms:modified xsi:type="dcterms:W3CDTF">2024-01-12T20:20:09Z</dcterms:modified>
</cp:coreProperties>
</file>