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FF8E2-A09F-44D9-AE9B-2C41606B597E}"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5B350-A3CC-4EF3-BB76-CAA2865F2A9C}" type="slidenum">
              <a:rPr lang="en-IN" smtClean="0"/>
              <a:t>‹#›</a:t>
            </a:fld>
            <a:endParaRPr lang="en-IN"/>
          </a:p>
        </p:txBody>
      </p:sp>
    </p:spTree>
    <p:extLst>
      <p:ext uri="{BB962C8B-B14F-4D97-AF65-F5344CB8AC3E}">
        <p14:creationId xmlns:p14="http://schemas.microsoft.com/office/powerpoint/2010/main" val="312120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2946E-7841-4BF6-9F97-F379125EE9B8}"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80012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495330-081F-4005-A53A-D5D683497E13}" type="datetime1">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56178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D3F0C7-38EA-420A-8883-31F9BE5EA195}"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17385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8354F3-2290-44FC-8DBA-3E69C28473FF}"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71096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CFD66-EC98-4878-8209-1F7D3758F9CA}"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661144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991917-11AA-4C64-9C0D-4A52E6DD6D8D}" type="datetime1">
              <a:rPr lang="en-IN" smtClean="0"/>
              <a:t>22-07-2023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065245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276214-1297-4EBC-A255-59BECBBE3E46}" type="datetime1">
              <a:rPr lang="en-IN" smtClean="0"/>
              <a:t>22-07-2023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680451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E160A-476E-47D8-9A2F-658CD5C3FB5B}"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094689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91B41-3EEB-4974-8496-EBD019263422}"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47001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43B3307-E097-42D2-87A8-3AD15350F4C3}"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34535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D14DF-F939-4ED6-B417-989787CC733C}"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78967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BD50EF-CDD8-4B3B-BCC3-6C78F9BDA585}" type="datetime1">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27131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883C2-F229-436E-8CF8-CEF703CFCCAF}" type="datetime1">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8556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E518C4E-3A04-41C6-ABED-C483A75E2BC1}" type="datetime1">
              <a:rPr lang="en-IN" smtClean="0"/>
              <a:t>22-07-2023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33850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FA4B4C-E7D4-44F9-A396-F5350E112F85}" type="datetime1">
              <a:rPr lang="en-IN" smtClean="0"/>
              <a:t>22-07-2023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64018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BE6A14-4F8B-4194-B146-D430C8E136B0}" type="datetime1">
              <a:rPr lang="en-IN" smtClean="0"/>
              <a:t>22-07-2023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13071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7DDA7-09BC-49E7-ABB4-9FEC6C7A22D0}" type="datetime1">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403745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4254042-D7A8-4507-AE3D-6B141006403E}" type="datetime1">
              <a:rPr lang="en-IN" smtClean="0"/>
              <a:t>22-07-2023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8AD8BB-A968-4792-A584-A1031A7CA392}" type="slidenum">
              <a:rPr lang="en-IN" smtClean="0"/>
              <a:t>‹#›</a:t>
            </a:fld>
            <a:endParaRPr lang="en-IN"/>
          </a:p>
        </p:txBody>
      </p:sp>
    </p:spTree>
    <p:extLst>
      <p:ext uri="{BB962C8B-B14F-4D97-AF65-F5344CB8AC3E}">
        <p14:creationId xmlns:p14="http://schemas.microsoft.com/office/powerpoint/2010/main" val="7429554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2A0D-957E-9777-73D3-7B755AE2E2B7}"/>
              </a:ext>
            </a:extLst>
          </p:cNvPr>
          <p:cNvSpPr>
            <a:spLocks noGrp="1"/>
          </p:cNvSpPr>
          <p:nvPr>
            <p:ph type="ctrTitle"/>
          </p:nvPr>
        </p:nvSpPr>
        <p:spPr>
          <a:xfrm>
            <a:off x="1154955" y="983412"/>
            <a:ext cx="8825658" cy="2691441"/>
          </a:xfrm>
        </p:spPr>
        <p:txBody>
          <a:bodyPr/>
          <a:lstStyle/>
          <a:p>
            <a:pPr algn="ctr"/>
            <a:r>
              <a:rPr lang="en-US" sz="9600" b="1" dirty="0">
                <a:latin typeface="Bahnschrift Condensed" panose="020B0502040204020203" pitchFamily="34" charset="0"/>
              </a:rPr>
              <a:t>Hate Speech Detection</a:t>
            </a:r>
            <a:endParaRPr lang="en-IN" sz="9600"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A6A9F49D-1162-CE4A-0E49-CF791BB7C1E4}"/>
              </a:ext>
            </a:extLst>
          </p:cNvPr>
          <p:cNvSpPr>
            <a:spLocks noGrp="1"/>
          </p:cNvSpPr>
          <p:nvPr>
            <p:ph type="subTitle" idx="1"/>
          </p:nvPr>
        </p:nvSpPr>
        <p:spPr>
          <a:xfrm>
            <a:off x="1154955" y="3881887"/>
            <a:ext cx="8825658" cy="2406770"/>
          </a:xfrm>
        </p:spPr>
        <p:txBody>
          <a:bodyPr>
            <a:normAutofit/>
          </a:bodyPr>
          <a:lstStyle/>
          <a:p>
            <a:pPr algn="ctr"/>
            <a:r>
              <a:rPr lang="en-US" dirty="0">
                <a:latin typeface="Bahnschrift Condensed" panose="020B0502040204020203" pitchFamily="34" charset="0"/>
              </a:rPr>
              <a:t>Manas pant		2018916		sec. b		3</a:t>
            </a:r>
            <a:r>
              <a:rPr lang="en-US" baseline="30000" dirty="0">
                <a:latin typeface="Bahnschrift Condensed" panose="020B0502040204020203" pitchFamily="34" charset="0"/>
              </a:rPr>
              <a:t>rd</a:t>
            </a:r>
            <a:r>
              <a:rPr lang="en-US" dirty="0">
                <a:latin typeface="Bahnschrift Condensed" panose="020B0502040204020203" pitchFamily="34" charset="0"/>
              </a:rPr>
              <a:t> semester		class roll no. 38</a:t>
            </a:r>
          </a:p>
          <a:p>
            <a:pPr algn="ctr"/>
            <a:endParaRPr lang="en-US" dirty="0">
              <a:latin typeface="Bahnschrift Condensed" panose="020B0502040204020203" pitchFamily="34" charset="0"/>
            </a:endParaRPr>
          </a:p>
          <a:p>
            <a:pPr algn="ctr"/>
            <a:r>
              <a:rPr lang="en-US" sz="3200" b="1" dirty="0">
                <a:latin typeface="Bahnschrift Condensed" panose="020B0502040204020203" pitchFamily="34" charset="0"/>
              </a:rPr>
              <a:t>Made under the mentorship of</a:t>
            </a:r>
          </a:p>
          <a:p>
            <a:pPr algn="ctr"/>
            <a:r>
              <a:rPr lang="en-US" dirty="0">
                <a:latin typeface="Bahnschrift Condensed" panose="020B0502040204020203" pitchFamily="34" charset="0"/>
              </a:rPr>
              <a:t>Mrs. Garima Sharma</a:t>
            </a:r>
          </a:p>
          <a:p>
            <a:pPr algn="ctr"/>
            <a:r>
              <a:rPr lang="en-US" dirty="0">
                <a:latin typeface="Bahnschrift Condensed" panose="020B0502040204020203" pitchFamily="34" charset="0"/>
              </a:rPr>
              <a:t>(Assistant professor)</a:t>
            </a:r>
            <a:endParaRPr lang="en-IN" dirty="0">
              <a:latin typeface="Bahnschrift Condensed" panose="020B0502040204020203" pitchFamily="34" charset="0"/>
            </a:endParaRPr>
          </a:p>
        </p:txBody>
      </p:sp>
    </p:spTree>
    <p:extLst>
      <p:ext uri="{BB962C8B-B14F-4D97-AF65-F5344CB8AC3E}">
        <p14:creationId xmlns:p14="http://schemas.microsoft.com/office/powerpoint/2010/main" val="273804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F622-96A8-A737-2B3F-22C2AE796577}"/>
              </a:ext>
            </a:extLst>
          </p:cNvPr>
          <p:cNvSpPr>
            <a:spLocks noGrp="1"/>
          </p:cNvSpPr>
          <p:nvPr>
            <p:ph type="title"/>
          </p:nvPr>
        </p:nvSpPr>
        <p:spPr/>
        <p:txBody>
          <a:bodyPr/>
          <a:lstStyle/>
          <a:p>
            <a:r>
              <a:rPr lang="en-US" sz="6000" dirty="0">
                <a:latin typeface="Bahnschrift Condensed" panose="020B0502040204020203" pitchFamily="34" charset="0"/>
              </a:rPr>
              <a:t>Conclusion and Future Work</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90EF3EF-C614-2A4D-009D-C9F2AE0CDC2F}"/>
              </a:ext>
            </a:extLst>
          </p:cNvPr>
          <p:cNvSpPr>
            <a:spLocks noGrp="1"/>
          </p:cNvSpPr>
          <p:nvPr>
            <p:ph idx="1"/>
          </p:nvPr>
        </p:nvSpPr>
        <p:spPr/>
        <p:txBody>
          <a:bodyPr>
            <a:normAutofit lnSpcReduction="10000"/>
          </a:bodyPr>
          <a:lstStyle/>
          <a:p>
            <a:pPr algn="just"/>
            <a:r>
              <a:rPr lang="en-US" dirty="0"/>
              <a:t>The model so made is a basic model for doing the task. Even after being basic, it shows an accuracy over 90%.</a:t>
            </a:r>
          </a:p>
          <a:p>
            <a:pPr algn="just"/>
            <a:r>
              <a:rPr lang="en-US" dirty="0"/>
              <a:t>Many models better than this one can be made which will be able to work on logical hate as well (as portrayed in the example earlier).</a:t>
            </a:r>
          </a:p>
          <a:p>
            <a:pPr algn="just"/>
            <a:r>
              <a:rPr lang="en-US" dirty="0"/>
              <a:t>Models that work on pictures rather than text can also be made which can be used to eradicate hate online more effectively.</a:t>
            </a:r>
          </a:p>
          <a:p>
            <a:pPr algn="just"/>
            <a:r>
              <a:rPr lang="en-US" dirty="0">
                <a:effectLst/>
                <a:ea typeface="Bookman Old Style" panose="02050604050505020204" pitchFamily="18" charset="0"/>
              </a:rPr>
              <a:t>There can be many better codes which will be able to work on comments with emojis and check them for vulgar or non-vulgar.</a:t>
            </a:r>
          </a:p>
          <a:p>
            <a:pPr algn="just"/>
            <a:r>
              <a:rPr lang="en-US" dirty="0">
                <a:effectLst/>
                <a:ea typeface="Bookman Old Style" panose="02050604050505020204" pitchFamily="18" charset="0"/>
              </a:rPr>
              <a:t>The future works may also include projects which can detect the sentences or comments as the user is typing them and restrict the user to post it so the problem is eradicated even before it becomes a problem.</a:t>
            </a:r>
            <a:endParaRPr lang="en-IN" dirty="0">
              <a:effectLst/>
              <a:ea typeface="Calibri" panose="020F0502020204030204" pitchFamily="34" charset="0"/>
            </a:endParaRPr>
          </a:p>
          <a:p>
            <a:pPr algn="just"/>
            <a:endParaRPr lang="en-IN" dirty="0"/>
          </a:p>
        </p:txBody>
      </p:sp>
      <p:sp>
        <p:nvSpPr>
          <p:cNvPr id="4" name="Slide Number Placeholder 3">
            <a:extLst>
              <a:ext uri="{FF2B5EF4-FFF2-40B4-BE49-F238E27FC236}">
                <a16:creationId xmlns:a16="http://schemas.microsoft.com/office/drawing/2014/main" id="{465FB1C8-A2C4-F681-FA30-EF78046F29E4}"/>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9</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57066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4BE4-ACE5-4539-176B-C87E06D395E7}"/>
              </a:ext>
            </a:extLst>
          </p:cNvPr>
          <p:cNvSpPr>
            <a:spLocks noGrp="1"/>
          </p:cNvSpPr>
          <p:nvPr>
            <p:ph type="title"/>
          </p:nvPr>
        </p:nvSpPr>
        <p:spPr/>
        <p:txBody>
          <a:bodyPr/>
          <a:lstStyle/>
          <a:p>
            <a:r>
              <a:rPr lang="en-US" sz="6000" dirty="0">
                <a:latin typeface="Bahnschrift Condensed" panose="020B0502040204020203" pitchFamily="34" charset="0"/>
              </a:rPr>
              <a:t>Introduction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D03BFDE3-3331-8DAD-9B4A-85E192E5ECD1}"/>
              </a:ext>
            </a:extLst>
          </p:cNvPr>
          <p:cNvSpPr>
            <a:spLocks noGrp="1"/>
          </p:cNvSpPr>
          <p:nvPr>
            <p:ph idx="1"/>
          </p:nvPr>
        </p:nvSpPr>
        <p:spPr>
          <a:xfrm>
            <a:off x="1103312" y="1853248"/>
            <a:ext cx="8946541" cy="4395151"/>
          </a:xfrm>
        </p:spPr>
        <p:txBody>
          <a:bodyPr>
            <a:normAutofit/>
          </a:bodyPr>
          <a:lstStyle/>
          <a:p>
            <a:pPr algn="just"/>
            <a:r>
              <a:rPr lang="en-US" dirty="0"/>
              <a:t>In this modern world where everything is already in or going to be in the online domain, the social lives have also shifted according to the same. With this shift there came the need of social media sites and with these social media sites came the evil of spreading hate online.</a:t>
            </a:r>
          </a:p>
          <a:p>
            <a:pPr algn="just"/>
            <a:r>
              <a:rPr lang="en-US" dirty="0"/>
              <a:t>There is a particular ease for people in spreading hate online as one can easily target anyone from anywhere without any kind of a boundary or obstacle as such.</a:t>
            </a:r>
          </a:p>
          <a:p>
            <a:pPr algn="just"/>
            <a:r>
              <a:rPr lang="en-US" dirty="0"/>
              <a:t>In addition to that, if left unchecked or unattended to, there can be millions and millions of such hateful/offensive comments on such social platforms which surely will result into people leaving the platforms due the hate.</a:t>
            </a:r>
          </a:p>
        </p:txBody>
      </p:sp>
      <p:sp>
        <p:nvSpPr>
          <p:cNvPr id="4" name="Slide Number Placeholder 3">
            <a:extLst>
              <a:ext uri="{FF2B5EF4-FFF2-40B4-BE49-F238E27FC236}">
                <a16:creationId xmlns:a16="http://schemas.microsoft.com/office/drawing/2014/main" id="{A8AFC472-F8E8-AB22-FA80-BF518E47A5D1}"/>
              </a:ext>
            </a:extLst>
          </p:cNvPr>
          <p:cNvSpPr>
            <a:spLocks noGrp="1"/>
          </p:cNvSpPr>
          <p:nvPr>
            <p:ph type="sldNum" sz="quarter" idx="12"/>
          </p:nvPr>
        </p:nvSpPr>
        <p:spPr>
          <a:xfrm>
            <a:off x="10390640" y="309096"/>
            <a:ext cx="838199" cy="767687"/>
          </a:xfrm>
        </p:spPr>
        <p:txBody>
          <a:bodyPr/>
          <a:lstStyle/>
          <a:p>
            <a:r>
              <a:rPr lang="en-US" sz="3200" dirty="0">
                <a:solidFill>
                  <a:schemeClr val="bg1"/>
                </a:solidFill>
                <a:latin typeface="Bahnschrift Condensed" panose="020B0502040204020203" pitchFamily="34" charset="0"/>
              </a:rPr>
              <a:t>1</a:t>
            </a:r>
          </a:p>
        </p:txBody>
      </p:sp>
    </p:spTree>
    <p:extLst>
      <p:ext uri="{BB962C8B-B14F-4D97-AF65-F5344CB8AC3E}">
        <p14:creationId xmlns:p14="http://schemas.microsoft.com/office/powerpoint/2010/main" val="416234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1C28E-EB2A-3AD8-16FF-FC66CB3D233C}"/>
              </a:ext>
            </a:extLst>
          </p:cNvPr>
          <p:cNvSpPr>
            <a:spLocks noGrp="1"/>
          </p:cNvSpPr>
          <p:nvPr>
            <p:ph idx="1"/>
          </p:nvPr>
        </p:nvSpPr>
        <p:spPr>
          <a:xfrm>
            <a:off x="1103312" y="1063416"/>
            <a:ext cx="8946541" cy="5184983"/>
          </a:xfrm>
        </p:spPr>
        <p:txBody>
          <a:bodyPr/>
          <a:lstStyle/>
          <a:p>
            <a:pPr algn="just"/>
            <a:r>
              <a:rPr lang="en-US" dirty="0"/>
              <a:t>With this problem comes the need to eradicate this speech and to do that we first need to detect the hate/offensive speech from the rest and that is where the need for this project comes into existence. </a:t>
            </a:r>
            <a:endParaRPr lang="en-IN" dirty="0"/>
          </a:p>
          <a:p>
            <a:pPr algn="just"/>
            <a:r>
              <a:rPr lang="en-IN" dirty="0"/>
              <a:t>We are going to build a ML model to detect if there is a hateful/offensive sentiment in any input text or not. </a:t>
            </a:r>
          </a:p>
          <a:p>
            <a:endParaRPr lang="en-IN" dirty="0"/>
          </a:p>
        </p:txBody>
      </p:sp>
      <p:sp>
        <p:nvSpPr>
          <p:cNvPr id="4" name="Slide Number Placeholder 3">
            <a:extLst>
              <a:ext uri="{FF2B5EF4-FFF2-40B4-BE49-F238E27FC236}">
                <a16:creationId xmlns:a16="http://schemas.microsoft.com/office/drawing/2014/main" id="{80364EF2-855B-DE6A-E2D7-4FA1F43E2AD1}"/>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2</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2243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134D-9AAC-6395-665B-1C0637A80E56}"/>
              </a:ext>
            </a:extLst>
          </p:cNvPr>
          <p:cNvSpPr>
            <a:spLocks noGrp="1"/>
          </p:cNvSpPr>
          <p:nvPr>
            <p:ph type="title"/>
          </p:nvPr>
        </p:nvSpPr>
        <p:spPr/>
        <p:txBody>
          <a:bodyPr/>
          <a:lstStyle/>
          <a:p>
            <a:r>
              <a:rPr lang="en-US" sz="6000" dirty="0">
                <a:latin typeface="Bahnschrift Condensed" panose="020B0502040204020203" pitchFamily="34" charset="0"/>
              </a:rPr>
              <a:t>Methodology</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E5DE03B-7A3C-A190-A4C1-583FF6E812B7}"/>
              </a:ext>
            </a:extLst>
          </p:cNvPr>
          <p:cNvSpPr>
            <a:spLocks noGrp="1"/>
          </p:cNvSpPr>
          <p:nvPr>
            <p:ph idx="1"/>
          </p:nvPr>
        </p:nvSpPr>
        <p:spPr/>
        <p:txBody>
          <a:bodyPr/>
          <a:lstStyle/>
          <a:p>
            <a:pPr algn="just"/>
            <a:r>
              <a:rPr lang="en-US" dirty="0"/>
              <a:t>The project is implemented using python due to the wide variety of libraries provided by python for Machine Learning needs which are essential to the project.</a:t>
            </a:r>
          </a:p>
          <a:p>
            <a:pPr algn="just"/>
            <a:r>
              <a:rPr lang="en-IN" dirty="0"/>
              <a:t>The necessities or the requirements that I had for this project are as follows :-</a:t>
            </a:r>
          </a:p>
          <a:p>
            <a:pPr marL="0" indent="0" algn="just">
              <a:buNone/>
            </a:pPr>
            <a:r>
              <a:rPr lang="en-IN" dirty="0"/>
              <a:t>	1) Visual Studio Code</a:t>
            </a:r>
          </a:p>
          <a:p>
            <a:pPr marL="0" indent="0" algn="just">
              <a:buNone/>
            </a:pPr>
            <a:r>
              <a:rPr lang="en-IN" dirty="0"/>
              <a:t>	2) Python 3.10.9</a:t>
            </a:r>
          </a:p>
          <a:p>
            <a:pPr marL="0" indent="0" algn="just">
              <a:buNone/>
            </a:pPr>
            <a:r>
              <a:rPr lang="en-IN" dirty="0"/>
              <a:t>	3) Dataset (from Kaggle)</a:t>
            </a:r>
          </a:p>
          <a:p>
            <a:pPr marL="0" indent="0" algn="just">
              <a:buNone/>
            </a:pPr>
            <a:r>
              <a:rPr lang="en-IN" dirty="0"/>
              <a:t>	4) Python libraries (pandas, </a:t>
            </a:r>
            <a:r>
              <a:rPr lang="en-IN" dirty="0" err="1"/>
              <a:t>numpy</a:t>
            </a:r>
            <a:r>
              <a:rPr lang="en-IN" dirty="0"/>
              <a:t>, </a:t>
            </a:r>
            <a:r>
              <a:rPr lang="en-IN" dirty="0" err="1"/>
              <a:t>sklearn</a:t>
            </a:r>
            <a:r>
              <a:rPr lang="en-IN" dirty="0"/>
              <a:t>, </a:t>
            </a:r>
            <a:r>
              <a:rPr lang="en-IN" dirty="0" err="1"/>
              <a:t>nltk</a:t>
            </a:r>
            <a:r>
              <a:rPr lang="en-IN" dirty="0"/>
              <a:t> and </a:t>
            </a:r>
            <a:r>
              <a:rPr lang="en-IN" dirty="0" err="1"/>
              <a:t>streamlit</a:t>
            </a:r>
            <a:r>
              <a:rPr lang="en-IN" dirty="0"/>
              <a:t>)</a:t>
            </a:r>
          </a:p>
        </p:txBody>
      </p:sp>
      <p:sp>
        <p:nvSpPr>
          <p:cNvPr id="4" name="Slide Number Placeholder 3">
            <a:extLst>
              <a:ext uri="{FF2B5EF4-FFF2-40B4-BE49-F238E27FC236}">
                <a16:creationId xmlns:a16="http://schemas.microsoft.com/office/drawing/2014/main" id="{301C955E-1111-1A3C-0E6B-04B8FFD4E9C4}"/>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3</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43051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4AC38-E882-04D7-7088-E48659653D15}"/>
              </a:ext>
            </a:extLst>
          </p:cNvPr>
          <p:cNvSpPr>
            <a:spLocks noGrp="1"/>
          </p:cNvSpPr>
          <p:nvPr>
            <p:ph idx="1"/>
          </p:nvPr>
        </p:nvSpPr>
        <p:spPr>
          <a:xfrm>
            <a:off x="1103312" y="1063416"/>
            <a:ext cx="8946541" cy="5184983"/>
          </a:xfrm>
        </p:spPr>
        <p:txBody>
          <a:bodyPr/>
          <a:lstStyle/>
          <a:p>
            <a:pPr algn="just"/>
            <a:r>
              <a:rPr lang="en-US" dirty="0"/>
              <a:t>Visual Studio Code is a free to all code editor by Microsoft. I chose it due to the interactive and easy interface it has.</a:t>
            </a:r>
          </a:p>
          <a:p>
            <a:pPr algn="just"/>
            <a:r>
              <a:rPr lang="en-US" dirty="0"/>
              <a:t>Python is a high-level programming language. I chose the 3.10.9 version due to its support for almost all of the libraries (unlike 3.11.x).</a:t>
            </a:r>
          </a:p>
          <a:p>
            <a:pPr algn="just"/>
            <a:r>
              <a:rPr lang="en-US" dirty="0"/>
              <a:t>The dataset that I took was downloaded from a site called Kaggle. It contains a large number of twitter comments which are classified into ‘Hate speech’, ‘Offensive speech’ and ‘No hate or offensive speech’.</a:t>
            </a:r>
            <a:endParaRPr lang="en-IN" dirty="0"/>
          </a:p>
          <a:p>
            <a:pPr algn="just"/>
            <a:r>
              <a:rPr lang="en-IN" dirty="0"/>
              <a:t>Amongst the libraries </a:t>
            </a:r>
            <a:r>
              <a:rPr lang="en-US" dirty="0">
                <a:effectLst/>
                <a:ea typeface="Bookman Old Style" panose="02050604050505020204" pitchFamily="18" charset="0"/>
              </a:rPr>
              <a:t>‘pandas’ is used to work on data, ‘</a:t>
            </a:r>
            <a:r>
              <a:rPr lang="en-US" dirty="0" err="1">
                <a:effectLst/>
                <a:ea typeface="Bookman Old Style" panose="02050604050505020204" pitchFamily="18" charset="0"/>
              </a:rPr>
              <a:t>numpy</a:t>
            </a:r>
            <a:r>
              <a:rPr lang="en-US" dirty="0">
                <a:effectLst/>
                <a:ea typeface="Bookman Old Style" panose="02050604050505020204" pitchFamily="18" charset="0"/>
              </a:rPr>
              <a:t>’ provides us with various mathematical tools to work on arrays, ‘</a:t>
            </a:r>
            <a:r>
              <a:rPr lang="en-US" dirty="0" err="1">
                <a:effectLst/>
                <a:ea typeface="Bookman Old Style" panose="02050604050505020204" pitchFamily="18" charset="0"/>
              </a:rPr>
              <a:t>sklearn</a:t>
            </a:r>
            <a:r>
              <a:rPr lang="en-US" dirty="0">
                <a:effectLst/>
                <a:ea typeface="Bookman Old Style" panose="02050604050505020204" pitchFamily="18" charset="0"/>
              </a:rPr>
              <a:t>’ (scikit-learn) provides us with machine learning tools, ‘</a:t>
            </a:r>
            <a:r>
              <a:rPr lang="en-US" dirty="0" err="1">
                <a:effectLst/>
                <a:ea typeface="Bookman Old Style" panose="02050604050505020204" pitchFamily="18" charset="0"/>
              </a:rPr>
              <a:t>nltk</a:t>
            </a:r>
            <a:r>
              <a:rPr lang="en-US" dirty="0">
                <a:effectLst/>
                <a:ea typeface="Bookman Old Style" panose="02050604050505020204" pitchFamily="18" charset="0"/>
              </a:rPr>
              <a:t>’ (natural language toolkit) helps us to apply statistical Natural Language Processing (NLP) and ‘</a:t>
            </a:r>
            <a:r>
              <a:rPr lang="en-US" dirty="0" err="1">
                <a:effectLst/>
                <a:ea typeface="Bookman Old Style" panose="02050604050505020204" pitchFamily="18" charset="0"/>
              </a:rPr>
              <a:t>streamlit</a:t>
            </a:r>
            <a:r>
              <a:rPr lang="en-US" dirty="0">
                <a:effectLst/>
                <a:ea typeface="Bookman Old Style" panose="02050604050505020204" pitchFamily="18" charset="0"/>
              </a:rPr>
              <a:t>’ is an open-source app framework used to create interactive web apps for machine learning python codes.</a:t>
            </a:r>
            <a:endParaRPr lang="en-US" dirty="0"/>
          </a:p>
        </p:txBody>
      </p:sp>
      <p:sp>
        <p:nvSpPr>
          <p:cNvPr id="4" name="Slide Number Placeholder 3">
            <a:extLst>
              <a:ext uri="{FF2B5EF4-FFF2-40B4-BE49-F238E27FC236}">
                <a16:creationId xmlns:a16="http://schemas.microsoft.com/office/drawing/2014/main" id="{96809967-0035-2055-50F9-30A4BFFD5F45}"/>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4</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1565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010E4-4CC0-7DB5-661D-992DA69786A0}"/>
              </a:ext>
            </a:extLst>
          </p:cNvPr>
          <p:cNvSpPr>
            <a:spLocks noGrp="1"/>
          </p:cNvSpPr>
          <p:nvPr>
            <p:ph idx="1"/>
          </p:nvPr>
        </p:nvSpPr>
        <p:spPr>
          <a:xfrm>
            <a:off x="1103312" y="1063416"/>
            <a:ext cx="8946541" cy="5184983"/>
          </a:xfrm>
        </p:spPr>
        <p:txBody>
          <a:bodyPr>
            <a:normAutofit lnSpcReduction="10000"/>
          </a:bodyPr>
          <a:lstStyle/>
          <a:p>
            <a:pPr algn="just"/>
            <a:r>
              <a:rPr lang="en-US" dirty="0"/>
              <a:t>After setting up of the </a:t>
            </a:r>
            <a:r>
              <a:rPr lang="en-US"/>
              <a:t>code editor, </a:t>
            </a:r>
            <a:r>
              <a:rPr lang="en-US" dirty="0"/>
              <a:t>the interpreter and installation of the libraries, the main processes involved in the project are as follows :-</a:t>
            </a:r>
          </a:p>
          <a:p>
            <a:pPr marL="0" indent="0" algn="just">
              <a:buNone/>
            </a:pPr>
            <a:r>
              <a:rPr lang="en-US" dirty="0"/>
              <a:t>	1) The dataset is read. It is currently in the raw form.</a:t>
            </a:r>
          </a:p>
          <a:p>
            <a:pPr marL="0" indent="0" algn="just">
              <a:buNone/>
            </a:pPr>
            <a:r>
              <a:rPr lang="en-US" dirty="0"/>
              <a:t>	2) A column called ‘labels’ is added to the dataset and it is</a:t>
            </a:r>
          </a:p>
          <a:p>
            <a:pPr marL="0" indent="0" algn="just">
              <a:buNone/>
            </a:pPr>
            <a:r>
              <a:rPr lang="en-US" dirty="0"/>
              <a:t>	     labelled accordingly.</a:t>
            </a:r>
          </a:p>
          <a:p>
            <a:pPr marL="0" indent="0" algn="just">
              <a:buNone/>
            </a:pPr>
            <a:r>
              <a:rPr lang="en-US" dirty="0"/>
              <a:t>	3) The dataset is then cleaned and all the punctuation marks, ‘@’,</a:t>
            </a:r>
          </a:p>
          <a:p>
            <a:pPr marL="0" indent="0" algn="just">
              <a:buNone/>
            </a:pPr>
            <a:r>
              <a:rPr lang="en-US" dirty="0"/>
              <a:t>	     ‘https’, ‘www’, etc. are removed.</a:t>
            </a:r>
          </a:p>
          <a:p>
            <a:pPr marL="0" indent="0" algn="just">
              <a:buNone/>
            </a:pPr>
            <a:r>
              <a:rPr lang="en-US" dirty="0"/>
              <a:t>	4) The model is now trained using this dataset. The function used is</a:t>
            </a:r>
          </a:p>
          <a:p>
            <a:pPr marL="0" indent="0" algn="just">
              <a:buNone/>
            </a:pPr>
            <a:r>
              <a:rPr lang="en-US" dirty="0"/>
              <a:t>	     ‘</a:t>
            </a:r>
            <a:r>
              <a:rPr lang="en-US" dirty="0" err="1"/>
              <a:t>train_test_split</a:t>
            </a:r>
            <a:r>
              <a:rPr lang="en-US" dirty="0"/>
              <a:t>’. It splits the dataset into two models, one to train</a:t>
            </a:r>
          </a:p>
          <a:p>
            <a:pPr marL="0" indent="0" algn="just">
              <a:buNone/>
            </a:pPr>
            <a:r>
              <a:rPr lang="en-US" dirty="0"/>
              <a:t>	     the other to test the efficiency.</a:t>
            </a:r>
          </a:p>
          <a:p>
            <a:pPr algn="just"/>
            <a:r>
              <a:rPr lang="en-US" dirty="0"/>
              <a:t>Finally, an interface is made using the ‘</a:t>
            </a:r>
            <a:r>
              <a:rPr lang="en-US" dirty="0" err="1"/>
              <a:t>streamlit</a:t>
            </a:r>
            <a:r>
              <a:rPr lang="en-US" dirty="0"/>
              <a:t>’ library which is used to make interactive web-apps for machine learning python projects.</a:t>
            </a:r>
          </a:p>
        </p:txBody>
      </p:sp>
      <p:sp>
        <p:nvSpPr>
          <p:cNvPr id="4" name="Slide Number Placeholder 3">
            <a:extLst>
              <a:ext uri="{FF2B5EF4-FFF2-40B4-BE49-F238E27FC236}">
                <a16:creationId xmlns:a16="http://schemas.microsoft.com/office/drawing/2014/main" id="{7676CC78-0E5F-2DD8-8256-87110770B2D9}"/>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5</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96355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F298-4E63-26C7-0F1A-B2D2A0B340FD}"/>
              </a:ext>
            </a:extLst>
          </p:cNvPr>
          <p:cNvSpPr>
            <a:spLocks noGrp="1"/>
          </p:cNvSpPr>
          <p:nvPr>
            <p:ph type="title"/>
          </p:nvPr>
        </p:nvSpPr>
        <p:spPr/>
        <p:txBody>
          <a:bodyPr/>
          <a:lstStyle/>
          <a:p>
            <a:r>
              <a:rPr lang="en-US" sz="6000" dirty="0">
                <a:latin typeface="Bahnschrift Condensed" panose="020B0502040204020203" pitchFamily="34" charset="0"/>
              </a:rPr>
              <a:t>Result and Discussion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A312E03C-1E52-2739-928E-44E12723D919}"/>
              </a:ext>
            </a:extLst>
          </p:cNvPr>
          <p:cNvSpPr>
            <a:spLocks noGrp="1"/>
          </p:cNvSpPr>
          <p:nvPr>
            <p:ph idx="1"/>
          </p:nvPr>
        </p:nvSpPr>
        <p:spPr/>
        <p:txBody>
          <a:bodyPr/>
          <a:lstStyle/>
          <a:p>
            <a:pPr algn="just"/>
            <a:r>
              <a:rPr lang="en-US" dirty="0"/>
              <a:t>This resulting model that </a:t>
            </a:r>
            <a:r>
              <a:rPr lang="en-US"/>
              <a:t>we have now </a:t>
            </a:r>
            <a:r>
              <a:rPr lang="en-US" dirty="0"/>
              <a:t>is capable of predicting any input text or tweet that we provide it with into the following categories :-</a:t>
            </a:r>
          </a:p>
          <a:p>
            <a:pPr marL="0" indent="0" algn="just">
              <a:buNone/>
            </a:pPr>
            <a:r>
              <a:rPr lang="en-US" dirty="0"/>
              <a:t>	1)</a:t>
            </a:r>
            <a:r>
              <a:rPr lang="en-IN" dirty="0"/>
              <a:t> Hate speech</a:t>
            </a:r>
          </a:p>
          <a:p>
            <a:pPr marL="0" indent="0" algn="just">
              <a:buNone/>
            </a:pPr>
            <a:r>
              <a:rPr lang="en-IN" dirty="0"/>
              <a:t>	2) Offensive speech</a:t>
            </a:r>
          </a:p>
          <a:p>
            <a:pPr marL="0" indent="0" algn="just">
              <a:buNone/>
            </a:pPr>
            <a:r>
              <a:rPr lang="en-IN" dirty="0"/>
              <a:t>	3) No hate or offensive speech</a:t>
            </a:r>
          </a:p>
          <a:p>
            <a:pPr algn="just"/>
            <a:r>
              <a:rPr lang="en-IN" dirty="0"/>
              <a:t>The model trains on the dataset and looks for the set of letters that are repeated uniquely in the comments labelled as hate/offensive. It is now able to predict the future inputs according to this information it has after being trained.</a:t>
            </a:r>
          </a:p>
        </p:txBody>
      </p:sp>
      <p:sp>
        <p:nvSpPr>
          <p:cNvPr id="4" name="Slide Number Placeholder 3">
            <a:extLst>
              <a:ext uri="{FF2B5EF4-FFF2-40B4-BE49-F238E27FC236}">
                <a16:creationId xmlns:a16="http://schemas.microsoft.com/office/drawing/2014/main" id="{83E42D07-039B-2106-6A7A-58876A74AB3C}"/>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6</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0620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24B38-24E6-3BBA-3645-B8182EC5C515}"/>
              </a:ext>
            </a:extLst>
          </p:cNvPr>
          <p:cNvSpPr>
            <a:spLocks noGrp="1"/>
          </p:cNvSpPr>
          <p:nvPr>
            <p:ph idx="1"/>
          </p:nvPr>
        </p:nvSpPr>
        <p:spPr>
          <a:xfrm>
            <a:off x="1103312" y="1063416"/>
            <a:ext cx="8946541" cy="5184983"/>
          </a:xfrm>
        </p:spPr>
        <p:txBody>
          <a:bodyPr/>
          <a:lstStyle/>
          <a:p>
            <a:pPr algn="just"/>
            <a:r>
              <a:rPr lang="en-US" dirty="0"/>
              <a:t>This model, for detecting hate speech, is found out to do its work with a 90%+ efficiency even after being one of the most basic models for the task out there.</a:t>
            </a:r>
          </a:p>
          <a:p>
            <a:pPr algn="just"/>
            <a:r>
              <a:rPr lang="en-US" dirty="0"/>
              <a:t>On the off chance it predicts the output incorrectly is when the hate or non-hate is logical and not direct. For example, the text, “The gay community must kill the thought that they will not be accepted. We stand with you.” will result into the output ‘Hate Speech Detected’ due to word ‘kill’ which is logically non-hate here but technically a hateful word.</a:t>
            </a:r>
          </a:p>
          <a:p>
            <a:pPr algn="just"/>
            <a:r>
              <a:rPr lang="en-US" dirty="0"/>
              <a:t>The resulting interface is shown in the next slide :-</a:t>
            </a:r>
            <a:endParaRPr lang="en-IN" dirty="0"/>
          </a:p>
        </p:txBody>
      </p:sp>
      <p:sp>
        <p:nvSpPr>
          <p:cNvPr id="4" name="Slide Number Placeholder 3">
            <a:extLst>
              <a:ext uri="{FF2B5EF4-FFF2-40B4-BE49-F238E27FC236}">
                <a16:creationId xmlns:a16="http://schemas.microsoft.com/office/drawing/2014/main" id="{F50AE543-DE7D-4C7F-1A22-7B05D75826B7}"/>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7</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31570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BE64A7-50D0-B584-43CA-4D35D1176BAA}"/>
              </a:ext>
            </a:extLst>
          </p:cNvPr>
          <p:cNvSpPr>
            <a:spLocks noGrp="1"/>
          </p:cNvSpPr>
          <p:nvPr>
            <p:ph type="sldNum" sz="quarter" idx="12"/>
          </p:nvPr>
        </p:nvSpPr>
        <p:spPr/>
        <p:txBody>
          <a:bodyPr/>
          <a:lstStyle/>
          <a:p>
            <a:r>
              <a:rPr lang="en-IN" sz="3200" dirty="0">
                <a:solidFill>
                  <a:schemeClr val="bg1"/>
                </a:solidFill>
                <a:latin typeface="Bahnschrift Condensed" panose="020B0502040204020203" pitchFamily="34" charset="0"/>
              </a:rPr>
              <a:t>8</a:t>
            </a:r>
          </a:p>
        </p:txBody>
      </p:sp>
      <p:pic>
        <p:nvPicPr>
          <p:cNvPr id="5" name="Content Placeholder 4">
            <a:extLst>
              <a:ext uri="{FF2B5EF4-FFF2-40B4-BE49-F238E27FC236}">
                <a16:creationId xmlns:a16="http://schemas.microsoft.com/office/drawing/2014/main" id="{902EBB51-9AF0-E06D-C1C0-4A586D8B02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126" y="1063416"/>
            <a:ext cx="8177524" cy="4855932"/>
          </a:xfrm>
          <a:prstGeom prst="rect">
            <a:avLst/>
          </a:prstGeom>
        </p:spPr>
      </p:pic>
    </p:spTree>
    <p:extLst>
      <p:ext uri="{BB962C8B-B14F-4D97-AF65-F5344CB8AC3E}">
        <p14:creationId xmlns:p14="http://schemas.microsoft.com/office/powerpoint/2010/main" val="4287927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371</TotalTime>
  <Words>1007</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Condensed</vt:lpstr>
      <vt:lpstr>Calibri</vt:lpstr>
      <vt:lpstr>Century Gothic</vt:lpstr>
      <vt:lpstr>Wingdings 3</vt:lpstr>
      <vt:lpstr>Ion</vt:lpstr>
      <vt:lpstr>Hate Speech Detection</vt:lpstr>
      <vt:lpstr>Introduction</vt:lpstr>
      <vt:lpstr>PowerPoint Presentation</vt:lpstr>
      <vt:lpstr>Methodology</vt:lpstr>
      <vt:lpstr>PowerPoint Presentation</vt:lpstr>
      <vt:lpstr>PowerPoint Presentation</vt:lpstr>
      <vt:lpstr>Result and Discussion</vt:lpstr>
      <vt:lpstr>PowerPoint Presentation</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Pant</dc:creator>
  <cp:lastModifiedBy>Manas Pant</cp:lastModifiedBy>
  <cp:revision>7</cp:revision>
  <dcterms:created xsi:type="dcterms:W3CDTF">2023-01-27T18:21:10Z</dcterms:created>
  <dcterms:modified xsi:type="dcterms:W3CDTF">2023-07-22T05:42:11Z</dcterms:modified>
</cp:coreProperties>
</file>