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FF8E2-A09F-44D9-AE9B-2C41606B597E}" type="datetimeFigureOut">
              <a:rPr lang="en-IN" smtClean="0"/>
              <a:t>22-07-2023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5B350-A3CC-4EF3-BB76-CAA2865F2A9C}" type="slidenum">
              <a:rPr lang="en-IN" smtClean="0"/>
              <a:t>‹#›</a:t>
            </a:fld>
            <a:endParaRPr lang="en-IN"/>
          </a:p>
        </p:txBody>
      </p:sp>
    </p:spTree>
    <p:extLst>
      <p:ext uri="{BB962C8B-B14F-4D97-AF65-F5344CB8AC3E}">
        <p14:creationId xmlns:p14="http://schemas.microsoft.com/office/powerpoint/2010/main" val="312120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2946E-7841-4BF6-9F97-F379125EE9B8}"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80012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95330-081F-4005-A53A-D5D683497E13}" type="datetime1">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56178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D3F0C7-38EA-420A-8883-31F9BE5EA195}"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17385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8354F3-2290-44FC-8DBA-3E69C28473FF}"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71096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CFD66-EC98-4878-8209-1F7D3758F9CA}"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661144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D991917-11AA-4C64-9C0D-4A52E6DD6D8D}" type="datetime1">
              <a:rPr lang="en-IN" smtClean="0"/>
              <a:t>22-07-2023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065245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276214-1297-4EBC-A255-59BECBBE3E46}" type="datetime1">
              <a:rPr lang="en-IN" smtClean="0"/>
              <a:t>22-07-2023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680451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E160A-476E-47D8-9A2F-658CD5C3FB5B}"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094689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91B41-3EEB-4974-8496-EBD019263422}"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47001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43B3307-E097-42D2-87A8-3AD15350F4C3}"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34535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D14DF-F939-4ED6-B417-989787CC733C}" type="datetime1">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78967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D50EF-CDD8-4B3B-BCC3-6C78F9BDA585}" type="datetime1">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327131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883C2-F229-436E-8CF8-CEF703CFCCAF}" type="datetime1">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8556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518C4E-3A04-41C6-ABED-C483A75E2BC1}" type="datetime1">
              <a:rPr lang="en-IN" smtClean="0"/>
              <a:t>22-07-2023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133850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FA4B4C-E7D4-44F9-A396-F5350E112F85}" type="datetime1">
              <a:rPr lang="en-IN" smtClean="0"/>
              <a:t>22-07-2023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64018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BE6A14-4F8B-4194-B146-D430C8E136B0}" type="datetime1">
              <a:rPr lang="en-IN" smtClean="0"/>
              <a:t>22-07-2023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213071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B7DDA7-09BC-49E7-ABB4-9FEC6C7A22D0}" type="datetime1">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8AD8BB-A968-4792-A584-A1031A7CA392}" type="slidenum">
              <a:rPr lang="en-IN" smtClean="0"/>
              <a:t>‹#›</a:t>
            </a:fld>
            <a:endParaRPr lang="en-IN"/>
          </a:p>
        </p:txBody>
      </p:sp>
    </p:spTree>
    <p:extLst>
      <p:ext uri="{BB962C8B-B14F-4D97-AF65-F5344CB8AC3E}">
        <p14:creationId xmlns:p14="http://schemas.microsoft.com/office/powerpoint/2010/main" val="403745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254042-D7A8-4507-AE3D-6B141006403E}" type="datetime1">
              <a:rPr lang="en-IN" smtClean="0"/>
              <a:t>22-07-2023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08AD8BB-A968-4792-A584-A1031A7CA392}" type="slidenum">
              <a:rPr lang="en-IN" smtClean="0"/>
              <a:t>‹#›</a:t>
            </a:fld>
            <a:endParaRPr lang="en-IN"/>
          </a:p>
        </p:txBody>
      </p:sp>
    </p:spTree>
    <p:extLst>
      <p:ext uri="{BB962C8B-B14F-4D97-AF65-F5344CB8AC3E}">
        <p14:creationId xmlns:p14="http://schemas.microsoft.com/office/powerpoint/2010/main" val="7429554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2A0D-957E-9777-73D3-7B755AE2E2B7}"/>
              </a:ext>
            </a:extLst>
          </p:cNvPr>
          <p:cNvSpPr>
            <a:spLocks noGrp="1"/>
          </p:cNvSpPr>
          <p:nvPr>
            <p:ph type="ctrTitle"/>
          </p:nvPr>
        </p:nvSpPr>
        <p:spPr>
          <a:xfrm>
            <a:off x="1154955" y="983412"/>
            <a:ext cx="8825658" cy="2691441"/>
          </a:xfrm>
        </p:spPr>
        <p:txBody>
          <a:bodyPr/>
          <a:lstStyle/>
          <a:p>
            <a:pPr algn="ctr"/>
            <a:r>
              <a:rPr lang="en-US" sz="9600" b="1" dirty="0">
                <a:latin typeface="Bahnschrift Condensed" panose="020B0502040204020203" pitchFamily="34" charset="0"/>
              </a:rPr>
              <a:t>Traffic Sign Classification</a:t>
            </a:r>
            <a:endParaRPr lang="en-IN" sz="96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A6A9F49D-1162-CE4A-0E49-CF791BB7C1E4}"/>
              </a:ext>
            </a:extLst>
          </p:cNvPr>
          <p:cNvSpPr>
            <a:spLocks noGrp="1"/>
          </p:cNvSpPr>
          <p:nvPr>
            <p:ph type="subTitle" idx="1"/>
          </p:nvPr>
        </p:nvSpPr>
        <p:spPr>
          <a:xfrm>
            <a:off x="1154955" y="3881887"/>
            <a:ext cx="8825658" cy="2406770"/>
          </a:xfrm>
        </p:spPr>
        <p:txBody>
          <a:bodyPr>
            <a:normAutofit/>
          </a:bodyPr>
          <a:lstStyle/>
          <a:p>
            <a:pPr algn="ctr"/>
            <a:r>
              <a:rPr lang="en-US" dirty="0">
                <a:latin typeface="Bahnschrift Condensed" panose="020B0502040204020203" pitchFamily="34" charset="0"/>
              </a:rPr>
              <a:t>Manas pant		2018916		sec. b		4</a:t>
            </a:r>
            <a:r>
              <a:rPr lang="en-US" baseline="30000" dirty="0">
                <a:latin typeface="Bahnschrift Condensed" panose="020B0502040204020203" pitchFamily="34" charset="0"/>
              </a:rPr>
              <a:t>th</a:t>
            </a:r>
            <a:r>
              <a:rPr lang="en-US" dirty="0">
                <a:latin typeface="Bahnschrift Condensed" panose="020B0502040204020203" pitchFamily="34" charset="0"/>
              </a:rPr>
              <a:t> semester		class roll no. 38</a:t>
            </a:r>
          </a:p>
          <a:p>
            <a:pPr algn="ctr"/>
            <a:endParaRPr lang="en-US" dirty="0">
              <a:latin typeface="Bahnschrift Condensed" panose="020B0502040204020203" pitchFamily="34" charset="0"/>
            </a:endParaRPr>
          </a:p>
          <a:p>
            <a:pPr algn="ctr"/>
            <a:r>
              <a:rPr lang="en-US" sz="3200" b="1" dirty="0">
                <a:latin typeface="Bahnschrift Condensed" panose="020B0502040204020203" pitchFamily="34" charset="0"/>
              </a:rPr>
              <a:t>Made under the mentorship of</a:t>
            </a:r>
          </a:p>
          <a:p>
            <a:pPr algn="ctr"/>
            <a:r>
              <a:rPr lang="en-US" dirty="0">
                <a:latin typeface="Bahnschrift Condensed" panose="020B0502040204020203" pitchFamily="34" charset="0"/>
              </a:rPr>
              <a:t>Mr. Ashwini Kumar</a:t>
            </a:r>
          </a:p>
          <a:p>
            <a:pPr algn="ctr"/>
            <a:r>
              <a:rPr lang="en-US" dirty="0">
                <a:latin typeface="Bahnschrift Condensed" panose="020B0502040204020203" pitchFamily="34" charset="0"/>
              </a:rPr>
              <a:t>(Assistant professor)</a:t>
            </a:r>
            <a:endParaRPr lang="en-IN" dirty="0">
              <a:latin typeface="Bahnschrift Condensed" panose="020B0502040204020203" pitchFamily="34" charset="0"/>
            </a:endParaRPr>
          </a:p>
        </p:txBody>
      </p:sp>
    </p:spTree>
    <p:extLst>
      <p:ext uri="{BB962C8B-B14F-4D97-AF65-F5344CB8AC3E}">
        <p14:creationId xmlns:p14="http://schemas.microsoft.com/office/powerpoint/2010/main" val="273804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4BE4-ACE5-4539-176B-C87E06D395E7}"/>
              </a:ext>
            </a:extLst>
          </p:cNvPr>
          <p:cNvSpPr>
            <a:spLocks noGrp="1"/>
          </p:cNvSpPr>
          <p:nvPr>
            <p:ph type="title"/>
          </p:nvPr>
        </p:nvSpPr>
        <p:spPr/>
        <p:txBody>
          <a:bodyPr/>
          <a:lstStyle/>
          <a:p>
            <a:r>
              <a:rPr lang="en-US" sz="6000" dirty="0">
                <a:latin typeface="Bahnschrift Condensed" panose="020B0502040204020203" pitchFamily="34" charset="0"/>
              </a:rPr>
              <a:t>Introduction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D03BFDE3-3331-8DAD-9B4A-85E192E5ECD1}"/>
              </a:ext>
            </a:extLst>
          </p:cNvPr>
          <p:cNvSpPr>
            <a:spLocks noGrp="1"/>
          </p:cNvSpPr>
          <p:nvPr>
            <p:ph idx="1"/>
          </p:nvPr>
        </p:nvSpPr>
        <p:spPr>
          <a:xfrm>
            <a:off x="1103312" y="1853248"/>
            <a:ext cx="8946541" cy="4395151"/>
          </a:xfrm>
        </p:spPr>
        <p:txBody>
          <a:bodyPr>
            <a:normAutofit lnSpcReduction="10000"/>
          </a:bodyPr>
          <a:lstStyle/>
          <a:p>
            <a:pPr algn="just"/>
            <a:r>
              <a:rPr lang="en-US" dirty="0"/>
              <a:t>The invention of the wheel is said to be a historic moment in the evolution of humanity. The domino effect that started from the invention of wheels led us to the modern-day drivable motor cars. The next step in the same direction is making these cars self-drivable. But there exists a trivial obstacle to achieving this goal.</a:t>
            </a:r>
          </a:p>
          <a:p>
            <a:pPr algn="just"/>
            <a:r>
              <a:rPr lang="en-US" dirty="0"/>
              <a:t>The first thing that’s important while driving a car is the need to understand and follow the traffic rules to ensure the safety of self and of others on the road. That’s why the first step in teaching someone to drive is to make them learn the rules and the traffic signs.</a:t>
            </a:r>
          </a:p>
          <a:p>
            <a:pPr algn="just"/>
            <a:r>
              <a:rPr lang="en-US" dirty="0"/>
              <a:t>So, in the same manner, to teach a vehicle to drive on its own, it is essential for it to learn, understand and implement the traffic rules and the traffic signs. Without this trivial detail, this next step in the evolution of cars will just be a dream and nothing more than that. </a:t>
            </a:r>
          </a:p>
        </p:txBody>
      </p:sp>
      <p:sp>
        <p:nvSpPr>
          <p:cNvPr id="4" name="Slide Number Placeholder 3">
            <a:extLst>
              <a:ext uri="{FF2B5EF4-FFF2-40B4-BE49-F238E27FC236}">
                <a16:creationId xmlns:a16="http://schemas.microsoft.com/office/drawing/2014/main" id="{A8AFC472-F8E8-AB22-FA80-BF518E47A5D1}"/>
              </a:ext>
            </a:extLst>
          </p:cNvPr>
          <p:cNvSpPr>
            <a:spLocks noGrp="1"/>
          </p:cNvSpPr>
          <p:nvPr>
            <p:ph type="sldNum" sz="quarter" idx="12"/>
          </p:nvPr>
        </p:nvSpPr>
        <p:spPr>
          <a:xfrm>
            <a:off x="10390640" y="309096"/>
            <a:ext cx="838199" cy="767687"/>
          </a:xfrm>
        </p:spPr>
        <p:txBody>
          <a:bodyPr/>
          <a:lstStyle/>
          <a:p>
            <a:r>
              <a:rPr lang="en-US" sz="3200" dirty="0">
                <a:solidFill>
                  <a:schemeClr val="bg1"/>
                </a:solidFill>
                <a:latin typeface="Bahnschrift Condensed" panose="020B0502040204020203" pitchFamily="34" charset="0"/>
              </a:rPr>
              <a:t>1</a:t>
            </a:r>
          </a:p>
        </p:txBody>
      </p:sp>
    </p:spTree>
    <p:extLst>
      <p:ext uri="{BB962C8B-B14F-4D97-AF65-F5344CB8AC3E}">
        <p14:creationId xmlns:p14="http://schemas.microsoft.com/office/powerpoint/2010/main" val="416234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1C28E-EB2A-3AD8-16FF-FC66CB3D233C}"/>
              </a:ext>
            </a:extLst>
          </p:cNvPr>
          <p:cNvSpPr>
            <a:spLocks noGrp="1"/>
          </p:cNvSpPr>
          <p:nvPr>
            <p:ph idx="1"/>
          </p:nvPr>
        </p:nvSpPr>
        <p:spPr>
          <a:xfrm>
            <a:off x="1103312" y="1063416"/>
            <a:ext cx="8946541" cy="5184983"/>
          </a:xfrm>
        </p:spPr>
        <p:txBody>
          <a:bodyPr/>
          <a:lstStyle/>
          <a:p>
            <a:pPr algn="just"/>
            <a:r>
              <a:rPr lang="en-US" dirty="0"/>
              <a:t>In order to reach level 5 automation, a vehicle needs to classify the traffic signs quiet efficiently.</a:t>
            </a:r>
            <a:endParaRPr lang="en-IN" dirty="0"/>
          </a:p>
          <a:p>
            <a:pPr algn="just"/>
            <a:r>
              <a:rPr lang="en-IN" dirty="0"/>
              <a:t>We are going to build a deep learning model using CNN and </a:t>
            </a:r>
            <a:r>
              <a:rPr lang="en-IN" dirty="0" err="1"/>
              <a:t>Keras</a:t>
            </a:r>
            <a:r>
              <a:rPr lang="en-IN" dirty="0"/>
              <a:t> for the same purpose.</a:t>
            </a:r>
          </a:p>
          <a:p>
            <a:endParaRPr lang="en-IN" dirty="0"/>
          </a:p>
        </p:txBody>
      </p:sp>
      <p:sp>
        <p:nvSpPr>
          <p:cNvPr id="4" name="Slide Number Placeholder 3">
            <a:extLst>
              <a:ext uri="{FF2B5EF4-FFF2-40B4-BE49-F238E27FC236}">
                <a16:creationId xmlns:a16="http://schemas.microsoft.com/office/drawing/2014/main" id="{80364EF2-855B-DE6A-E2D7-4FA1F43E2AD1}"/>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2</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224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134D-9AAC-6395-665B-1C0637A80E56}"/>
              </a:ext>
            </a:extLst>
          </p:cNvPr>
          <p:cNvSpPr>
            <a:spLocks noGrp="1"/>
          </p:cNvSpPr>
          <p:nvPr>
            <p:ph type="title"/>
          </p:nvPr>
        </p:nvSpPr>
        <p:spPr/>
        <p:txBody>
          <a:bodyPr/>
          <a:lstStyle/>
          <a:p>
            <a:r>
              <a:rPr lang="en-US" sz="6000" dirty="0">
                <a:latin typeface="Bahnschrift Condensed" panose="020B0502040204020203" pitchFamily="34" charset="0"/>
              </a:rPr>
              <a:t>Methodology</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E5DE03B-7A3C-A190-A4C1-583FF6E812B7}"/>
              </a:ext>
            </a:extLst>
          </p:cNvPr>
          <p:cNvSpPr>
            <a:spLocks noGrp="1"/>
          </p:cNvSpPr>
          <p:nvPr>
            <p:ph idx="1"/>
          </p:nvPr>
        </p:nvSpPr>
        <p:spPr/>
        <p:txBody>
          <a:bodyPr/>
          <a:lstStyle/>
          <a:p>
            <a:pPr algn="just"/>
            <a:r>
              <a:rPr lang="en-US" dirty="0"/>
              <a:t>The project is implemented using python due to the wide variety of libraries provided by python for Machine Learning needs which are essential to the project.</a:t>
            </a:r>
          </a:p>
          <a:p>
            <a:pPr algn="just"/>
            <a:r>
              <a:rPr lang="en-IN" dirty="0"/>
              <a:t>The necessities or the requirements that I had for this project are as follows :-</a:t>
            </a:r>
          </a:p>
          <a:p>
            <a:pPr marL="0" indent="0" algn="just">
              <a:buNone/>
            </a:pPr>
            <a:r>
              <a:rPr lang="en-IN" dirty="0"/>
              <a:t>	1) Visual Studio Code</a:t>
            </a:r>
          </a:p>
          <a:p>
            <a:pPr marL="0" indent="0" algn="just">
              <a:buNone/>
            </a:pPr>
            <a:r>
              <a:rPr lang="en-IN" dirty="0"/>
              <a:t>	2) Python 3.10.9</a:t>
            </a:r>
          </a:p>
          <a:p>
            <a:pPr marL="0" indent="0" algn="just">
              <a:buNone/>
            </a:pPr>
            <a:r>
              <a:rPr lang="en-IN" dirty="0"/>
              <a:t>	3) Dataset (</a:t>
            </a:r>
            <a:r>
              <a:rPr lang="en-US" dirty="0"/>
              <a:t>GTSRB - German Traffic Sign Recognition Benchmark)</a:t>
            </a:r>
          </a:p>
          <a:p>
            <a:pPr marL="0" indent="0" algn="just">
              <a:buNone/>
            </a:pPr>
            <a:r>
              <a:rPr lang="en-US" dirty="0"/>
              <a:t>           </a:t>
            </a:r>
            <a:r>
              <a:rPr lang="en-IN" dirty="0"/>
              <a:t>from Kaggle</a:t>
            </a:r>
          </a:p>
          <a:p>
            <a:pPr marL="0" indent="0" algn="just">
              <a:buNone/>
            </a:pPr>
            <a:r>
              <a:rPr lang="en-IN" dirty="0"/>
              <a:t>	4) CNN and </a:t>
            </a:r>
            <a:r>
              <a:rPr lang="en-IN" dirty="0" err="1"/>
              <a:t>Keras</a:t>
            </a:r>
            <a:endParaRPr lang="en-IN" dirty="0"/>
          </a:p>
        </p:txBody>
      </p:sp>
      <p:sp>
        <p:nvSpPr>
          <p:cNvPr id="4" name="Slide Number Placeholder 3">
            <a:extLst>
              <a:ext uri="{FF2B5EF4-FFF2-40B4-BE49-F238E27FC236}">
                <a16:creationId xmlns:a16="http://schemas.microsoft.com/office/drawing/2014/main" id="{301C955E-1111-1A3C-0E6B-04B8FFD4E9C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3</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43051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4AC38-E882-04D7-7088-E48659653D15}"/>
              </a:ext>
            </a:extLst>
          </p:cNvPr>
          <p:cNvSpPr>
            <a:spLocks noGrp="1"/>
          </p:cNvSpPr>
          <p:nvPr>
            <p:ph idx="1"/>
          </p:nvPr>
        </p:nvSpPr>
        <p:spPr>
          <a:xfrm>
            <a:off x="1103312" y="1063416"/>
            <a:ext cx="8946541" cy="5184983"/>
          </a:xfrm>
        </p:spPr>
        <p:txBody>
          <a:bodyPr/>
          <a:lstStyle/>
          <a:p>
            <a:pPr algn="just"/>
            <a:r>
              <a:rPr lang="en-US" dirty="0"/>
              <a:t>Visual Studio Code is a free to all code editor by Microsoft. I chose it due to the interactive and easy interface it has.</a:t>
            </a:r>
          </a:p>
          <a:p>
            <a:pPr algn="just"/>
            <a:r>
              <a:rPr lang="en-US" dirty="0"/>
              <a:t>Python is a high-level programming language. I chose the 3.10.9 version due to its support for almost all of the libraries (unlike 3.11.x).</a:t>
            </a:r>
          </a:p>
          <a:p>
            <a:pPr algn="just"/>
            <a:r>
              <a:rPr lang="en-US" dirty="0"/>
              <a:t>The dataset that I took was downloaded from a site called Kaggle namely GTSRB - German Traffic Sign Recognition Benchmark. It is a public domain dataset with over 50,000 images segregated into 43 classes.</a:t>
            </a:r>
          </a:p>
          <a:p>
            <a:pPr algn="just"/>
            <a:r>
              <a:rPr lang="en-US" dirty="0"/>
              <a:t>A Convolutional Neural Network (CNN) is a specialized type of deep learning neural network designed to process and analyze visual data, such as images and videos.</a:t>
            </a:r>
          </a:p>
          <a:p>
            <a:pPr algn="just"/>
            <a:r>
              <a:rPr lang="en-US" dirty="0" err="1"/>
              <a:t>Keras</a:t>
            </a:r>
            <a:r>
              <a:rPr lang="en-US" dirty="0"/>
              <a:t> is an open-source high-level neural networks API written in Python. It is designed to provide a user-friendly, modular, and intuitive interface for building and experimenting with deep learning models.</a:t>
            </a:r>
          </a:p>
        </p:txBody>
      </p:sp>
      <p:sp>
        <p:nvSpPr>
          <p:cNvPr id="4" name="Slide Number Placeholder 3">
            <a:extLst>
              <a:ext uri="{FF2B5EF4-FFF2-40B4-BE49-F238E27FC236}">
                <a16:creationId xmlns:a16="http://schemas.microsoft.com/office/drawing/2014/main" id="{96809967-0035-2055-50F9-30A4BFFD5F45}"/>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4</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1565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010E4-4CC0-7DB5-661D-992DA69786A0}"/>
              </a:ext>
            </a:extLst>
          </p:cNvPr>
          <p:cNvSpPr>
            <a:spLocks noGrp="1"/>
          </p:cNvSpPr>
          <p:nvPr>
            <p:ph idx="1"/>
          </p:nvPr>
        </p:nvSpPr>
        <p:spPr>
          <a:xfrm>
            <a:off x="1103312" y="1063416"/>
            <a:ext cx="8946541" cy="5184983"/>
          </a:xfrm>
        </p:spPr>
        <p:txBody>
          <a:bodyPr>
            <a:normAutofit lnSpcReduction="10000"/>
          </a:bodyPr>
          <a:lstStyle/>
          <a:p>
            <a:pPr algn="just"/>
            <a:r>
              <a:rPr lang="en-US" dirty="0"/>
              <a:t>After setting up of the code editor, the interpreter and installation of the libraries, the main processes involved in the project are as follows :-</a:t>
            </a:r>
          </a:p>
          <a:p>
            <a:pPr marL="0" indent="0" algn="just">
              <a:buNone/>
            </a:pPr>
            <a:r>
              <a:rPr lang="en-US" dirty="0"/>
              <a:t>	1) The dataset is explored and all the 43 classes are iterated over to </a:t>
            </a:r>
          </a:p>
          <a:p>
            <a:pPr marL="0" indent="0" algn="just">
              <a:buNone/>
            </a:pPr>
            <a:r>
              <a:rPr lang="en-US" dirty="0"/>
              <a:t>           append the images and their respective labels in the data and </a:t>
            </a:r>
          </a:p>
          <a:p>
            <a:pPr marL="0" indent="0" algn="just">
              <a:buNone/>
            </a:pPr>
            <a:r>
              <a:rPr lang="en-US" dirty="0"/>
              <a:t>           labels list.</a:t>
            </a:r>
          </a:p>
          <a:p>
            <a:pPr marL="0" indent="0" algn="just">
              <a:buNone/>
            </a:pPr>
            <a:r>
              <a:rPr lang="en-US" dirty="0"/>
              <a:t>	2) A CNN model is built to classify the images into their respective </a:t>
            </a:r>
          </a:p>
          <a:p>
            <a:pPr marL="0" indent="0" algn="just">
              <a:buNone/>
            </a:pPr>
            <a:r>
              <a:rPr lang="en-US" dirty="0"/>
              <a:t>           categories.</a:t>
            </a:r>
          </a:p>
          <a:p>
            <a:pPr marL="0" indent="0" algn="just">
              <a:buNone/>
            </a:pPr>
            <a:r>
              <a:rPr lang="en-US" dirty="0"/>
              <a:t>	3) The model is then trained using </a:t>
            </a:r>
            <a:r>
              <a:rPr lang="en-US" dirty="0" err="1"/>
              <a:t>model.fit</a:t>
            </a:r>
            <a:r>
              <a:rPr lang="en-US" dirty="0"/>
              <a:t>().</a:t>
            </a:r>
          </a:p>
          <a:p>
            <a:pPr marL="0" indent="0" algn="just">
              <a:buNone/>
            </a:pPr>
            <a:r>
              <a:rPr lang="en-US" dirty="0"/>
              <a:t>	4) The model is then tested with test dataset and is finally saved </a:t>
            </a:r>
          </a:p>
          <a:p>
            <a:pPr marL="0" indent="0" algn="just">
              <a:buNone/>
            </a:pPr>
            <a:r>
              <a:rPr lang="en-US" dirty="0"/>
              <a:t>           using the </a:t>
            </a:r>
            <a:r>
              <a:rPr lang="en-US" dirty="0" err="1"/>
              <a:t>model.save</a:t>
            </a:r>
            <a:r>
              <a:rPr lang="en-US" dirty="0"/>
              <a:t>() function.</a:t>
            </a:r>
          </a:p>
          <a:p>
            <a:pPr algn="just"/>
            <a:r>
              <a:rPr lang="en-US" dirty="0"/>
              <a:t>Finally, a GUI (Graphical User Interface) is built for the traffic signs classifier with </a:t>
            </a:r>
            <a:r>
              <a:rPr lang="en-US" dirty="0" err="1"/>
              <a:t>Tkinter</a:t>
            </a:r>
            <a:r>
              <a:rPr lang="en-US" dirty="0"/>
              <a:t>. </a:t>
            </a:r>
            <a:r>
              <a:rPr lang="en-US" dirty="0" err="1"/>
              <a:t>Tkinter</a:t>
            </a:r>
            <a:r>
              <a:rPr lang="en-US" dirty="0"/>
              <a:t> is a GUI toolkit in the standard python library.</a:t>
            </a:r>
          </a:p>
        </p:txBody>
      </p:sp>
      <p:sp>
        <p:nvSpPr>
          <p:cNvPr id="4" name="Slide Number Placeholder 3">
            <a:extLst>
              <a:ext uri="{FF2B5EF4-FFF2-40B4-BE49-F238E27FC236}">
                <a16:creationId xmlns:a16="http://schemas.microsoft.com/office/drawing/2014/main" id="{7676CC78-0E5F-2DD8-8256-87110770B2D9}"/>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5</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96355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F298-4E63-26C7-0F1A-B2D2A0B340FD}"/>
              </a:ext>
            </a:extLst>
          </p:cNvPr>
          <p:cNvSpPr>
            <a:spLocks noGrp="1"/>
          </p:cNvSpPr>
          <p:nvPr>
            <p:ph type="title"/>
          </p:nvPr>
        </p:nvSpPr>
        <p:spPr/>
        <p:txBody>
          <a:bodyPr/>
          <a:lstStyle/>
          <a:p>
            <a:r>
              <a:rPr lang="en-US" sz="6000" dirty="0">
                <a:latin typeface="Bahnschrift Condensed" panose="020B0502040204020203" pitchFamily="34" charset="0"/>
              </a:rPr>
              <a:t>Result and Discussion</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A312E03C-1E52-2739-928E-44E12723D919}"/>
              </a:ext>
            </a:extLst>
          </p:cNvPr>
          <p:cNvSpPr>
            <a:spLocks noGrp="1"/>
          </p:cNvSpPr>
          <p:nvPr>
            <p:ph idx="1"/>
          </p:nvPr>
        </p:nvSpPr>
        <p:spPr/>
        <p:txBody>
          <a:bodyPr/>
          <a:lstStyle/>
          <a:p>
            <a:pPr algn="just"/>
            <a:r>
              <a:rPr lang="en-US" dirty="0"/>
              <a:t>The resulting classifier model can now be used to classify any input image of a traffic sign into its respective type ranging from speed limit signs to road work ahead and many more.</a:t>
            </a:r>
          </a:p>
          <a:p>
            <a:pPr algn="just"/>
            <a:r>
              <a:rPr lang="en-US" dirty="0"/>
              <a:t>This final model has shown an accuracy of 95% and has also visualized how our accuracy and loss changes with time, which is quite good for a simple CNN model.</a:t>
            </a:r>
          </a:p>
          <a:p>
            <a:pPr algn="just"/>
            <a:r>
              <a:rPr lang="en-US" dirty="0"/>
              <a:t>The resulting interface is shown in the next slide :-</a:t>
            </a:r>
            <a:endParaRPr lang="en-IN" dirty="0"/>
          </a:p>
          <a:p>
            <a:pPr algn="just"/>
            <a:endParaRPr lang="en-IN" dirty="0"/>
          </a:p>
        </p:txBody>
      </p:sp>
      <p:sp>
        <p:nvSpPr>
          <p:cNvPr id="4" name="Slide Number Placeholder 3">
            <a:extLst>
              <a:ext uri="{FF2B5EF4-FFF2-40B4-BE49-F238E27FC236}">
                <a16:creationId xmlns:a16="http://schemas.microsoft.com/office/drawing/2014/main" id="{83E42D07-039B-2106-6A7A-58876A74AB3C}"/>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6</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0620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BE64A7-50D0-B584-43CA-4D35D1176BAA}"/>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7</a:t>
            </a:r>
            <a:endParaRPr lang="en-IN" sz="3200" dirty="0">
              <a:solidFill>
                <a:schemeClr val="bg1"/>
              </a:solidFill>
              <a:latin typeface="Bahnschrift Condensed" panose="020B0502040204020203" pitchFamily="34" charset="0"/>
            </a:endParaRPr>
          </a:p>
        </p:txBody>
      </p:sp>
      <p:pic>
        <p:nvPicPr>
          <p:cNvPr id="3" name="Picture 2" descr="A screenshot of a computer&#10;&#10;Description automatically generated">
            <a:extLst>
              <a:ext uri="{FF2B5EF4-FFF2-40B4-BE49-F238E27FC236}">
                <a16:creationId xmlns:a16="http://schemas.microsoft.com/office/drawing/2014/main" id="{BEFC2782-77A9-94EF-DA28-04B6073C3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049" y="430270"/>
            <a:ext cx="7635902" cy="5997460"/>
          </a:xfrm>
          <a:prstGeom prst="rect">
            <a:avLst/>
          </a:prstGeom>
        </p:spPr>
      </p:pic>
    </p:spTree>
    <p:extLst>
      <p:ext uri="{BB962C8B-B14F-4D97-AF65-F5344CB8AC3E}">
        <p14:creationId xmlns:p14="http://schemas.microsoft.com/office/powerpoint/2010/main" val="428792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F622-96A8-A737-2B3F-22C2AE796577}"/>
              </a:ext>
            </a:extLst>
          </p:cNvPr>
          <p:cNvSpPr>
            <a:spLocks noGrp="1"/>
          </p:cNvSpPr>
          <p:nvPr>
            <p:ph type="title"/>
          </p:nvPr>
        </p:nvSpPr>
        <p:spPr/>
        <p:txBody>
          <a:bodyPr/>
          <a:lstStyle/>
          <a:p>
            <a:r>
              <a:rPr lang="en-US" sz="6000" dirty="0">
                <a:latin typeface="Bahnschrift Condensed" panose="020B0502040204020203" pitchFamily="34" charset="0"/>
              </a:rPr>
              <a:t>Conclusion and Future Work</a:t>
            </a:r>
            <a:endParaRPr lang="en-IN" sz="6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90EF3EF-C614-2A4D-009D-C9F2AE0CDC2F}"/>
              </a:ext>
            </a:extLst>
          </p:cNvPr>
          <p:cNvSpPr>
            <a:spLocks noGrp="1"/>
          </p:cNvSpPr>
          <p:nvPr>
            <p:ph idx="1"/>
          </p:nvPr>
        </p:nvSpPr>
        <p:spPr/>
        <p:txBody>
          <a:bodyPr>
            <a:normAutofit fontScale="92500" lnSpcReduction="10000"/>
          </a:bodyPr>
          <a:lstStyle/>
          <a:p>
            <a:pPr algn="just"/>
            <a:r>
              <a:rPr lang="en-US" dirty="0"/>
              <a:t>The model so made is the simplest of models in the fields and it still shows an accuracy of 95%.</a:t>
            </a:r>
          </a:p>
          <a:p>
            <a:pPr algn="just"/>
            <a:r>
              <a:rPr lang="en-IN" dirty="0">
                <a:effectLst/>
                <a:ea typeface="Calibri" panose="020F0502020204030204" pitchFamily="34" charset="0"/>
              </a:rPr>
              <a:t>Few sectors where the future work may be possible are :-</a:t>
            </a:r>
          </a:p>
          <a:p>
            <a:pPr marL="0" indent="0" algn="just">
              <a:buNone/>
            </a:pPr>
            <a:r>
              <a:rPr lang="en-IN" dirty="0">
                <a:effectLst/>
                <a:ea typeface="Calibri" panose="020F0502020204030204" pitchFamily="34" charset="0"/>
              </a:rPr>
              <a:t>     1) </a:t>
            </a:r>
            <a:r>
              <a:rPr lang="en-US" dirty="0">
                <a:effectLst/>
                <a:ea typeface="Calibri" panose="020F0502020204030204" pitchFamily="34" charset="0"/>
              </a:rPr>
              <a:t>Model Interpretability: Explore methods for interpreting the </a:t>
            </a:r>
          </a:p>
          <a:p>
            <a:pPr marL="0" indent="0" algn="just">
              <a:buNone/>
            </a:pPr>
            <a:r>
              <a:rPr lang="en-US" dirty="0">
                <a:ea typeface="Calibri" panose="020F0502020204030204" pitchFamily="34" charset="0"/>
              </a:rPr>
              <a:t>         </a:t>
            </a:r>
            <a:r>
              <a:rPr lang="en-US" dirty="0">
                <a:effectLst/>
                <a:ea typeface="Calibri" panose="020F0502020204030204" pitchFamily="34" charset="0"/>
              </a:rPr>
              <a:t>model's decisions, such as class activation maps or gradient-</a:t>
            </a:r>
          </a:p>
          <a:p>
            <a:pPr marL="0" indent="0" algn="just">
              <a:buNone/>
            </a:pPr>
            <a:r>
              <a:rPr lang="en-US" dirty="0">
                <a:ea typeface="Calibri" panose="020F0502020204030204" pitchFamily="34" charset="0"/>
              </a:rPr>
              <a:t>         </a:t>
            </a:r>
            <a:r>
              <a:rPr lang="en-US" dirty="0">
                <a:effectLst/>
                <a:ea typeface="Calibri" panose="020F0502020204030204" pitchFamily="34" charset="0"/>
              </a:rPr>
              <a:t>based visualization.</a:t>
            </a:r>
          </a:p>
          <a:p>
            <a:pPr marL="0" indent="0" algn="just">
              <a:buNone/>
            </a:pPr>
            <a:r>
              <a:rPr lang="en-US" dirty="0">
                <a:ea typeface="Calibri" panose="020F0502020204030204" pitchFamily="34" charset="0"/>
              </a:rPr>
              <a:t>     2) </a:t>
            </a:r>
            <a:r>
              <a:rPr lang="en-US" dirty="0">
                <a:effectLst/>
                <a:ea typeface="Calibri" panose="020F0502020204030204" pitchFamily="34" charset="0"/>
              </a:rPr>
              <a:t>Real-World Testing: Evaluate the model's performance on real-</a:t>
            </a:r>
          </a:p>
          <a:p>
            <a:pPr marL="0" indent="0" algn="just">
              <a:buNone/>
            </a:pPr>
            <a:r>
              <a:rPr lang="en-US" dirty="0">
                <a:ea typeface="Calibri" panose="020F0502020204030204" pitchFamily="34" charset="0"/>
              </a:rPr>
              <a:t>         </a:t>
            </a:r>
            <a:r>
              <a:rPr lang="en-US" dirty="0">
                <a:effectLst/>
                <a:ea typeface="Calibri" panose="020F0502020204030204" pitchFamily="34" charset="0"/>
              </a:rPr>
              <a:t>world traffic sign images or videos collected in different conditions, </a:t>
            </a:r>
          </a:p>
          <a:p>
            <a:pPr marL="0" indent="0" algn="just">
              <a:buNone/>
            </a:pPr>
            <a:r>
              <a:rPr lang="en-US" dirty="0">
                <a:ea typeface="Calibri" panose="020F0502020204030204" pitchFamily="34" charset="0"/>
              </a:rPr>
              <a:t>         </a:t>
            </a:r>
            <a:r>
              <a:rPr lang="en-US" dirty="0">
                <a:effectLst/>
                <a:ea typeface="Calibri" panose="020F0502020204030204" pitchFamily="34" charset="0"/>
              </a:rPr>
              <a:t>such as varying lighting, weather, and camera angles.</a:t>
            </a:r>
          </a:p>
          <a:p>
            <a:pPr marL="0" indent="0" algn="just">
              <a:buNone/>
            </a:pPr>
            <a:r>
              <a:rPr lang="en-US" dirty="0">
                <a:ea typeface="Calibri" panose="020F0502020204030204" pitchFamily="34" charset="0"/>
              </a:rPr>
              <a:t>     3) </a:t>
            </a:r>
            <a:r>
              <a:rPr lang="en-US" dirty="0">
                <a:effectLst/>
                <a:ea typeface="Calibri" panose="020F0502020204030204" pitchFamily="34" charset="0"/>
              </a:rPr>
              <a:t>Deployment: Consider deploying the trained model on </a:t>
            </a:r>
          </a:p>
          <a:p>
            <a:pPr marL="0" indent="0" algn="just">
              <a:buNone/>
            </a:pPr>
            <a:r>
              <a:rPr lang="en-US" dirty="0">
                <a:effectLst/>
                <a:ea typeface="Calibri" panose="020F0502020204030204" pitchFamily="34" charset="0"/>
              </a:rPr>
              <a:t>         embedded devices or in real-time applications.</a:t>
            </a:r>
            <a:endParaRPr lang="en-IN" dirty="0">
              <a:effectLst/>
              <a:ea typeface="Calibri" panose="020F0502020204030204" pitchFamily="34" charset="0"/>
            </a:endParaRPr>
          </a:p>
          <a:p>
            <a:pPr algn="just"/>
            <a:endParaRPr lang="en-IN" dirty="0"/>
          </a:p>
        </p:txBody>
      </p:sp>
      <p:sp>
        <p:nvSpPr>
          <p:cNvPr id="4" name="Slide Number Placeholder 3">
            <a:extLst>
              <a:ext uri="{FF2B5EF4-FFF2-40B4-BE49-F238E27FC236}">
                <a16:creationId xmlns:a16="http://schemas.microsoft.com/office/drawing/2014/main" id="{465FB1C8-A2C4-F681-FA30-EF78046F29E4}"/>
              </a:ext>
            </a:extLst>
          </p:cNvPr>
          <p:cNvSpPr>
            <a:spLocks noGrp="1"/>
          </p:cNvSpPr>
          <p:nvPr>
            <p:ph type="sldNum" sz="quarter" idx="12"/>
          </p:nvPr>
        </p:nvSpPr>
        <p:spPr/>
        <p:txBody>
          <a:bodyPr/>
          <a:lstStyle/>
          <a:p>
            <a:r>
              <a:rPr lang="en-US" sz="3200" dirty="0">
                <a:solidFill>
                  <a:schemeClr val="bg1"/>
                </a:solidFill>
                <a:latin typeface="Bahnschrift Condensed" panose="020B0502040204020203" pitchFamily="34" charset="0"/>
              </a:rPr>
              <a:t>8</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570663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527</TotalTime>
  <Words>829</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Condensed</vt:lpstr>
      <vt:lpstr>Calibri</vt:lpstr>
      <vt:lpstr>Century Gothic</vt:lpstr>
      <vt:lpstr>Wingdings 3</vt:lpstr>
      <vt:lpstr>Ion</vt:lpstr>
      <vt:lpstr>Traffic Sign Classification</vt:lpstr>
      <vt:lpstr>Introduction</vt:lpstr>
      <vt:lpstr>PowerPoint Presentation</vt:lpstr>
      <vt:lpstr>Methodology</vt:lpstr>
      <vt:lpstr>PowerPoint Presentation</vt:lpstr>
      <vt:lpstr>PowerPoint Presentation</vt:lpstr>
      <vt:lpstr>Result and Discussion</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Pant</dc:creator>
  <cp:lastModifiedBy>Manas Pant</cp:lastModifiedBy>
  <cp:revision>19</cp:revision>
  <dcterms:created xsi:type="dcterms:W3CDTF">2023-01-27T18:21:10Z</dcterms:created>
  <dcterms:modified xsi:type="dcterms:W3CDTF">2023-07-22T06:49:32Z</dcterms:modified>
</cp:coreProperties>
</file>