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86" r:id="rId6"/>
    <p:sldId id="288" r:id="rId7"/>
    <p:sldId id="269" r:id="rId8"/>
    <p:sldId id="285" r:id="rId9"/>
    <p:sldId id="259" r:id="rId10"/>
    <p:sldId id="260" r:id="rId11"/>
    <p:sldId id="261" r:id="rId12"/>
    <p:sldId id="287" r:id="rId13"/>
    <p:sldId id="289" r:id="rId14"/>
    <p:sldId id="291" r:id="rId15"/>
    <p:sldId id="292" r:id="rId16"/>
    <p:sldId id="266" r:id="rId17"/>
    <p:sldId id="29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85F14-66C9-4950-A946-D923C8E9BD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AFC8AB8B-908C-4840-94E5-E38F069AC6CA}">
      <dgm:prSet phldrT="[Text]"/>
      <dgm:spPr/>
      <dgm:t>
        <a:bodyPr/>
        <a:lstStyle/>
        <a:p>
          <a:r>
            <a:rPr lang="en-IN" dirty="0"/>
            <a:t>EXTRACT DATA </a:t>
          </a:r>
        </a:p>
      </dgm:t>
    </dgm:pt>
    <dgm:pt modelId="{050AAD7A-25D5-46A0-A175-F6AB2AF38E14}" type="parTrans" cxnId="{7ADB0BB2-6DDF-4E24-A15D-A58CBB052DA7}">
      <dgm:prSet/>
      <dgm:spPr/>
      <dgm:t>
        <a:bodyPr/>
        <a:lstStyle/>
        <a:p>
          <a:endParaRPr lang="en-IN"/>
        </a:p>
      </dgm:t>
    </dgm:pt>
    <dgm:pt modelId="{2077E45C-3988-4232-B958-1F7B63B84620}" type="sibTrans" cxnId="{7ADB0BB2-6DDF-4E24-A15D-A58CBB052DA7}">
      <dgm:prSet/>
      <dgm:spPr/>
      <dgm:t>
        <a:bodyPr/>
        <a:lstStyle/>
        <a:p>
          <a:endParaRPr lang="en-IN"/>
        </a:p>
      </dgm:t>
    </dgm:pt>
    <dgm:pt modelId="{F4414AB0-8B81-4791-970B-800FDC09C707}">
      <dgm:prSet phldrT="[Text]"/>
      <dgm:spPr/>
      <dgm:t>
        <a:bodyPr/>
        <a:lstStyle/>
        <a:p>
          <a:r>
            <a:rPr lang="en-IN"/>
            <a:t>TRANSFORMATION</a:t>
          </a:r>
        </a:p>
      </dgm:t>
    </dgm:pt>
    <dgm:pt modelId="{937E14A9-61FE-4A7E-B6D4-27B5DA0E7F31}" type="parTrans" cxnId="{4ABAE3B8-0A00-48BD-88CE-4CFD9BEEB0AF}">
      <dgm:prSet/>
      <dgm:spPr/>
      <dgm:t>
        <a:bodyPr/>
        <a:lstStyle/>
        <a:p>
          <a:endParaRPr lang="en-IN"/>
        </a:p>
      </dgm:t>
    </dgm:pt>
    <dgm:pt modelId="{A21F378F-88ED-428C-B724-1CE286E6AF50}" type="sibTrans" cxnId="{4ABAE3B8-0A00-48BD-88CE-4CFD9BEEB0AF}">
      <dgm:prSet/>
      <dgm:spPr/>
      <dgm:t>
        <a:bodyPr/>
        <a:lstStyle/>
        <a:p>
          <a:endParaRPr lang="en-IN"/>
        </a:p>
      </dgm:t>
    </dgm:pt>
    <dgm:pt modelId="{174D06E1-C2B0-4F71-9E0F-F49D0D773DBA}">
      <dgm:prSet phldrT="[Text]"/>
      <dgm:spPr/>
      <dgm:t>
        <a:bodyPr/>
        <a:lstStyle/>
        <a:p>
          <a:r>
            <a:rPr lang="en-IN"/>
            <a:t>LOAD &amp; USING TOOLS</a:t>
          </a:r>
        </a:p>
      </dgm:t>
    </dgm:pt>
    <dgm:pt modelId="{786416FC-0B69-4E1F-BFCD-EE53A79E918B}" type="parTrans" cxnId="{7BE92C36-BA19-480D-86F5-2C65DDCC9BB6}">
      <dgm:prSet/>
      <dgm:spPr/>
      <dgm:t>
        <a:bodyPr/>
        <a:lstStyle/>
        <a:p>
          <a:endParaRPr lang="en-IN"/>
        </a:p>
      </dgm:t>
    </dgm:pt>
    <dgm:pt modelId="{4C44394A-56A4-4B03-9C7E-1F65C5C7B907}" type="sibTrans" cxnId="{7BE92C36-BA19-480D-86F5-2C65DDCC9BB6}">
      <dgm:prSet/>
      <dgm:spPr/>
      <dgm:t>
        <a:bodyPr/>
        <a:lstStyle/>
        <a:p>
          <a:endParaRPr lang="en-IN"/>
        </a:p>
      </dgm:t>
    </dgm:pt>
    <dgm:pt modelId="{EE5ABFC5-8C23-45C4-8B87-A928313A1E59}">
      <dgm:prSet phldrT="[Text]"/>
      <dgm:spPr/>
      <dgm:t>
        <a:bodyPr/>
        <a:lstStyle/>
        <a:p>
          <a:r>
            <a:rPr lang="en-IN"/>
            <a:t>DASH BOARDS</a:t>
          </a:r>
        </a:p>
      </dgm:t>
    </dgm:pt>
    <dgm:pt modelId="{666C5E52-9A46-4F49-B3B0-5DBFE2C044A9}" type="parTrans" cxnId="{B626BA32-6735-46C9-A383-6AD864FE90AD}">
      <dgm:prSet/>
      <dgm:spPr/>
      <dgm:t>
        <a:bodyPr/>
        <a:lstStyle/>
        <a:p>
          <a:endParaRPr lang="en-IN"/>
        </a:p>
      </dgm:t>
    </dgm:pt>
    <dgm:pt modelId="{C3350E68-7335-4E9C-9545-D433DBF42EDC}" type="sibTrans" cxnId="{B626BA32-6735-46C9-A383-6AD864FE90AD}">
      <dgm:prSet/>
      <dgm:spPr/>
      <dgm:t>
        <a:bodyPr/>
        <a:lstStyle/>
        <a:p>
          <a:endParaRPr lang="en-IN"/>
        </a:p>
      </dgm:t>
    </dgm:pt>
    <dgm:pt modelId="{2F664F44-9778-45AE-BBF9-D403B56730C5}">
      <dgm:prSet phldrT="[Text]"/>
      <dgm:spPr/>
      <dgm:t>
        <a:bodyPr/>
        <a:lstStyle/>
        <a:p>
          <a:r>
            <a:rPr lang="en-IN"/>
            <a:t>KPI’s &amp; VISUALIZATION</a:t>
          </a:r>
        </a:p>
      </dgm:t>
    </dgm:pt>
    <dgm:pt modelId="{84DCC379-F923-4E90-96A1-855BCFF7783A}" type="parTrans" cxnId="{05D1FA32-2D2E-4275-B701-7AD90E17186C}">
      <dgm:prSet/>
      <dgm:spPr/>
      <dgm:t>
        <a:bodyPr/>
        <a:lstStyle/>
        <a:p>
          <a:endParaRPr lang="en-IN"/>
        </a:p>
      </dgm:t>
    </dgm:pt>
    <dgm:pt modelId="{1491A3A8-7FD5-44BA-8016-5C7A9DBD5285}" type="sibTrans" cxnId="{05D1FA32-2D2E-4275-B701-7AD90E17186C}">
      <dgm:prSet/>
      <dgm:spPr/>
      <dgm:t>
        <a:bodyPr/>
        <a:lstStyle/>
        <a:p>
          <a:endParaRPr lang="en-IN"/>
        </a:p>
      </dgm:t>
    </dgm:pt>
    <dgm:pt modelId="{634527E3-50C4-4A1F-B31C-377594B14DD8}" type="pres">
      <dgm:prSet presAssocID="{52385F14-66C9-4950-A946-D923C8E9BD53}" presName="linear" presStyleCnt="0">
        <dgm:presLayoutVars>
          <dgm:animLvl val="lvl"/>
          <dgm:resizeHandles val="exact"/>
        </dgm:presLayoutVars>
      </dgm:prSet>
      <dgm:spPr/>
    </dgm:pt>
    <dgm:pt modelId="{894CF6C0-B0E7-4089-BB38-2F7136532893}" type="pres">
      <dgm:prSet presAssocID="{AFC8AB8B-908C-4840-94E5-E38F069AC6CA}" presName="parentText" presStyleLbl="node1" presStyleIdx="0" presStyleCnt="5">
        <dgm:presLayoutVars>
          <dgm:chMax val="0"/>
          <dgm:bulletEnabled val="1"/>
        </dgm:presLayoutVars>
      </dgm:prSet>
      <dgm:spPr/>
    </dgm:pt>
    <dgm:pt modelId="{37AAA32D-B18B-4DFF-ABB4-E87EB27C8A71}" type="pres">
      <dgm:prSet presAssocID="{2077E45C-3988-4232-B958-1F7B63B84620}" presName="spacer" presStyleCnt="0"/>
      <dgm:spPr/>
    </dgm:pt>
    <dgm:pt modelId="{887E2E0E-C76A-4D7D-9B6E-816334CBEF36}" type="pres">
      <dgm:prSet presAssocID="{F4414AB0-8B81-4791-970B-800FDC09C707}" presName="parentText" presStyleLbl="node1" presStyleIdx="1" presStyleCnt="5">
        <dgm:presLayoutVars>
          <dgm:chMax val="0"/>
          <dgm:bulletEnabled val="1"/>
        </dgm:presLayoutVars>
      </dgm:prSet>
      <dgm:spPr/>
    </dgm:pt>
    <dgm:pt modelId="{A77DAD36-EAD3-4FAE-AC4D-E6E555A75A7E}" type="pres">
      <dgm:prSet presAssocID="{A21F378F-88ED-428C-B724-1CE286E6AF50}" presName="spacer" presStyleCnt="0"/>
      <dgm:spPr/>
    </dgm:pt>
    <dgm:pt modelId="{34DBAE25-89EB-4E1D-B412-BE99333C8BA9}" type="pres">
      <dgm:prSet presAssocID="{174D06E1-C2B0-4F71-9E0F-F49D0D773DBA}" presName="parentText" presStyleLbl="node1" presStyleIdx="2" presStyleCnt="5">
        <dgm:presLayoutVars>
          <dgm:chMax val="0"/>
          <dgm:bulletEnabled val="1"/>
        </dgm:presLayoutVars>
      </dgm:prSet>
      <dgm:spPr/>
    </dgm:pt>
    <dgm:pt modelId="{2B31CB13-543E-4ED5-AB56-9D98FFFC3D79}" type="pres">
      <dgm:prSet presAssocID="{4C44394A-56A4-4B03-9C7E-1F65C5C7B907}" presName="spacer" presStyleCnt="0"/>
      <dgm:spPr/>
    </dgm:pt>
    <dgm:pt modelId="{C89ECF26-F426-44FF-96DB-23DD97CC41DB}" type="pres">
      <dgm:prSet presAssocID="{EE5ABFC5-8C23-45C4-8B87-A928313A1E59}" presName="parentText" presStyleLbl="node1" presStyleIdx="3" presStyleCnt="5">
        <dgm:presLayoutVars>
          <dgm:chMax val="0"/>
          <dgm:bulletEnabled val="1"/>
        </dgm:presLayoutVars>
      </dgm:prSet>
      <dgm:spPr/>
    </dgm:pt>
    <dgm:pt modelId="{4E8BAD07-DAC7-409F-B41D-2878C32B2083}" type="pres">
      <dgm:prSet presAssocID="{C3350E68-7335-4E9C-9545-D433DBF42EDC}" presName="spacer" presStyleCnt="0"/>
      <dgm:spPr/>
    </dgm:pt>
    <dgm:pt modelId="{AE074272-DC85-4EEA-A882-8EA39B0A0E65}" type="pres">
      <dgm:prSet presAssocID="{2F664F44-9778-45AE-BBF9-D403B56730C5}" presName="parentText" presStyleLbl="node1" presStyleIdx="4" presStyleCnt="5">
        <dgm:presLayoutVars>
          <dgm:chMax val="0"/>
          <dgm:bulletEnabled val="1"/>
        </dgm:presLayoutVars>
      </dgm:prSet>
      <dgm:spPr/>
    </dgm:pt>
  </dgm:ptLst>
  <dgm:cxnLst>
    <dgm:cxn modelId="{4BC1B21D-82BE-4BE3-9E58-E6EE916B9EB6}" type="presOf" srcId="{F4414AB0-8B81-4791-970B-800FDC09C707}" destId="{887E2E0E-C76A-4D7D-9B6E-816334CBEF36}" srcOrd="0" destOrd="0" presId="urn:microsoft.com/office/officeart/2005/8/layout/vList2"/>
    <dgm:cxn modelId="{B626BA32-6735-46C9-A383-6AD864FE90AD}" srcId="{52385F14-66C9-4950-A946-D923C8E9BD53}" destId="{EE5ABFC5-8C23-45C4-8B87-A928313A1E59}" srcOrd="3" destOrd="0" parTransId="{666C5E52-9A46-4F49-B3B0-5DBFE2C044A9}" sibTransId="{C3350E68-7335-4E9C-9545-D433DBF42EDC}"/>
    <dgm:cxn modelId="{05D1FA32-2D2E-4275-B701-7AD90E17186C}" srcId="{52385F14-66C9-4950-A946-D923C8E9BD53}" destId="{2F664F44-9778-45AE-BBF9-D403B56730C5}" srcOrd="4" destOrd="0" parTransId="{84DCC379-F923-4E90-96A1-855BCFF7783A}" sibTransId="{1491A3A8-7FD5-44BA-8016-5C7A9DBD5285}"/>
    <dgm:cxn modelId="{7BE92C36-BA19-480D-86F5-2C65DDCC9BB6}" srcId="{52385F14-66C9-4950-A946-D923C8E9BD53}" destId="{174D06E1-C2B0-4F71-9E0F-F49D0D773DBA}" srcOrd="2" destOrd="0" parTransId="{786416FC-0B69-4E1F-BFCD-EE53A79E918B}" sibTransId="{4C44394A-56A4-4B03-9C7E-1F65C5C7B907}"/>
    <dgm:cxn modelId="{4B2B6D64-298F-4F9C-A03D-39A9DF098899}" type="presOf" srcId="{EE5ABFC5-8C23-45C4-8B87-A928313A1E59}" destId="{C89ECF26-F426-44FF-96DB-23DD97CC41DB}" srcOrd="0" destOrd="0" presId="urn:microsoft.com/office/officeart/2005/8/layout/vList2"/>
    <dgm:cxn modelId="{CA979644-96F4-43B3-90A4-2467E9EAA16D}" type="presOf" srcId="{174D06E1-C2B0-4F71-9E0F-F49D0D773DBA}" destId="{34DBAE25-89EB-4E1D-B412-BE99333C8BA9}" srcOrd="0" destOrd="0" presId="urn:microsoft.com/office/officeart/2005/8/layout/vList2"/>
    <dgm:cxn modelId="{7ADB0BB2-6DDF-4E24-A15D-A58CBB052DA7}" srcId="{52385F14-66C9-4950-A946-D923C8E9BD53}" destId="{AFC8AB8B-908C-4840-94E5-E38F069AC6CA}" srcOrd="0" destOrd="0" parTransId="{050AAD7A-25D5-46A0-A175-F6AB2AF38E14}" sibTransId="{2077E45C-3988-4232-B958-1F7B63B84620}"/>
    <dgm:cxn modelId="{4ABAE3B8-0A00-48BD-88CE-4CFD9BEEB0AF}" srcId="{52385F14-66C9-4950-A946-D923C8E9BD53}" destId="{F4414AB0-8B81-4791-970B-800FDC09C707}" srcOrd="1" destOrd="0" parTransId="{937E14A9-61FE-4A7E-B6D4-27B5DA0E7F31}" sibTransId="{A21F378F-88ED-428C-B724-1CE286E6AF50}"/>
    <dgm:cxn modelId="{704C8DB9-ECE4-4B12-B2AC-0F04896ECFDA}" type="presOf" srcId="{AFC8AB8B-908C-4840-94E5-E38F069AC6CA}" destId="{894CF6C0-B0E7-4089-BB38-2F7136532893}" srcOrd="0" destOrd="0" presId="urn:microsoft.com/office/officeart/2005/8/layout/vList2"/>
    <dgm:cxn modelId="{ED3C90D6-DA3D-4926-A738-1F79EB2C050A}" type="presOf" srcId="{2F664F44-9778-45AE-BBF9-D403B56730C5}" destId="{AE074272-DC85-4EEA-A882-8EA39B0A0E65}" srcOrd="0" destOrd="0" presId="urn:microsoft.com/office/officeart/2005/8/layout/vList2"/>
    <dgm:cxn modelId="{4369DEE0-CC86-4AA2-90E4-FAC7AD5B6DDB}" type="presOf" srcId="{52385F14-66C9-4950-A946-D923C8E9BD53}" destId="{634527E3-50C4-4A1F-B31C-377594B14DD8}" srcOrd="0" destOrd="0" presId="urn:microsoft.com/office/officeart/2005/8/layout/vList2"/>
    <dgm:cxn modelId="{6DCD14A7-FB1A-47BE-A198-ACF63332EF67}" type="presParOf" srcId="{634527E3-50C4-4A1F-B31C-377594B14DD8}" destId="{894CF6C0-B0E7-4089-BB38-2F7136532893}" srcOrd="0" destOrd="0" presId="urn:microsoft.com/office/officeart/2005/8/layout/vList2"/>
    <dgm:cxn modelId="{3E1F7191-1273-41CC-8462-370C550AE0B0}" type="presParOf" srcId="{634527E3-50C4-4A1F-B31C-377594B14DD8}" destId="{37AAA32D-B18B-4DFF-ABB4-E87EB27C8A71}" srcOrd="1" destOrd="0" presId="urn:microsoft.com/office/officeart/2005/8/layout/vList2"/>
    <dgm:cxn modelId="{39C10CFF-8CD3-4FE8-A5BB-C6980A158163}" type="presParOf" srcId="{634527E3-50C4-4A1F-B31C-377594B14DD8}" destId="{887E2E0E-C76A-4D7D-9B6E-816334CBEF36}" srcOrd="2" destOrd="0" presId="urn:microsoft.com/office/officeart/2005/8/layout/vList2"/>
    <dgm:cxn modelId="{C12E0E8C-3C07-4751-8842-9005506A0166}" type="presParOf" srcId="{634527E3-50C4-4A1F-B31C-377594B14DD8}" destId="{A77DAD36-EAD3-4FAE-AC4D-E6E555A75A7E}" srcOrd="3" destOrd="0" presId="urn:microsoft.com/office/officeart/2005/8/layout/vList2"/>
    <dgm:cxn modelId="{4026522A-2FC8-4550-A511-4EB53F08B935}" type="presParOf" srcId="{634527E3-50C4-4A1F-B31C-377594B14DD8}" destId="{34DBAE25-89EB-4E1D-B412-BE99333C8BA9}" srcOrd="4" destOrd="0" presId="urn:microsoft.com/office/officeart/2005/8/layout/vList2"/>
    <dgm:cxn modelId="{752151F8-65A6-4AC4-B3A8-79A8F3CB6BAD}" type="presParOf" srcId="{634527E3-50C4-4A1F-B31C-377594B14DD8}" destId="{2B31CB13-543E-4ED5-AB56-9D98FFFC3D79}" srcOrd="5" destOrd="0" presId="urn:microsoft.com/office/officeart/2005/8/layout/vList2"/>
    <dgm:cxn modelId="{6A8963B9-6EA4-4B5A-8064-166799177A2B}" type="presParOf" srcId="{634527E3-50C4-4A1F-B31C-377594B14DD8}" destId="{C89ECF26-F426-44FF-96DB-23DD97CC41DB}" srcOrd="6" destOrd="0" presId="urn:microsoft.com/office/officeart/2005/8/layout/vList2"/>
    <dgm:cxn modelId="{A0C50627-11B0-4DF7-A280-136233D646A6}" type="presParOf" srcId="{634527E3-50C4-4A1F-B31C-377594B14DD8}" destId="{4E8BAD07-DAC7-409F-B41D-2878C32B2083}" srcOrd="7" destOrd="0" presId="urn:microsoft.com/office/officeart/2005/8/layout/vList2"/>
    <dgm:cxn modelId="{A1571606-FF7C-4D19-87B5-68B47F4DFB5A}" type="presParOf" srcId="{634527E3-50C4-4A1F-B31C-377594B14DD8}" destId="{AE074272-DC85-4EEA-A882-8EA39B0A0E6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F150F-C0C1-4CC9-A338-A52C867A4BAE}" type="doc">
      <dgm:prSet loTypeId="urn:microsoft.com/office/officeart/2005/8/layout/hProcess9" loCatId="process" qsTypeId="urn:microsoft.com/office/officeart/2005/8/quickstyle/simple1" qsCatId="simple" csTypeId="urn:microsoft.com/office/officeart/2005/8/colors/accent1_2" csCatId="accent1" phldr="1"/>
      <dgm:spPr/>
    </dgm:pt>
    <dgm:pt modelId="{C1F3EDE8-F564-46CF-87BB-3143A01E2CA8}">
      <dgm:prSet phldrT="[Text]"/>
      <dgm:spPr/>
      <dgm:t>
        <a:bodyPr/>
        <a:lstStyle/>
        <a:p>
          <a:r>
            <a:rPr lang="en-IN" dirty="0"/>
            <a:t>Data storage through multiple CSV flies</a:t>
          </a:r>
        </a:p>
      </dgm:t>
    </dgm:pt>
    <dgm:pt modelId="{B0BF7658-0541-4A29-9E62-1ED708B6DB78}" type="parTrans" cxnId="{F5FC45C0-6D3D-4FE8-B775-DA23146E336C}">
      <dgm:prSet/>
      <dgm:spPr/>
      <dgm:t>
        <a:bodyPr/>
        <a:lstStyle/>
        <a:p>
          <a:endParaRPr lang="en-IN"/>
        </a:p>
      </dgm:t>
    </dgm:pt>
    <dgm:pt modelId="{CC8361D3-8017-4C2F-B7AC-D49CA6C6ADC1}" type="sibTrans" cxnId="{F5FC45C0-6D3D-4FE8-B775-DA23146E336C}">
      <dgm:prSet/>
      <dgm:spPr/>
      <dgm:t>
        <a:bodyPr/>
        <a:lstStyle/>
        <a:p>
          <a:endParaRPr lang="en-IN"/>
        </a:p>
      </dgm:t>
    </dgm:pt>
    <dgm:pt modelId="{6D56E5AB-8818-435C-AF32-1C2C5279119B}">
      <dgm:prSet phldrT="[Text]"/>
      <dgm:spPr/>
      <dgm:t>
        <a:bodyPr/>
        <a:lstStyle/>
        <a:p>
          <a:r>
            <a:rPr lang="en-IN" dirty="0"/>
            <a:t>Insufficient information</a:t>
          </a:r>
        </a:p>
      </dgm:t>
    </dgm:pt>
    <dgm:pt modelId="{F4823E27-7D0C-4FC0-ADBD-66C3B709A2A9}" type="parTrans" cxnId="{B6C06F54-D123-4A73-A947-4AFCFCD7614C}">
      <dgm:prSet/>
      <dgm:spPr/>
      <dgm:t>
        <a:bodyPr/>
        <a:lstStyle/>
        <a:p>
          <a:endParaRPr lang="en-IN"/>
        </a:p>
      </dgm:t>
    </dgm:pt>
    <dgm:pt modelId="{9CA1BBCE-6A45-4E76-B494-D59C24A8059E}" type="sibTrans" cxnId="{B6C06F54-D123-4A73-A947-4AFCFCD7614C}">
      <dgm:prSet/>
      <dgm:spPr/>
      <dgm:t>
        <a:bodyPr/>
        <a:lstStyle/>
        <a:p>
          <a:endParaRPr lang="en-IN"/>
        </a:p>
      </dgm:t>
    </dgm:pt>
    <dgm:pt modelId="{4BF6BBB5-4011-4E54-83AF-F10372615E78}">
      <dgm:prSet phldrT="[Text]"/>
      <dgm:spPr/>
      <dgm:t>
        <a:bodyPr/>
        <a:lstStyle/>
        <a:p>
          <a:r>
            <a:rPr lang="en-IN" dirty="0"/>
            <a:t>Lacks of analytics insights to make business decisions</a:t>
          </a:r>
        </a:p>
      </dgm:t>
    </dgm:pt>
    <dgm:pt modelId="{6F807728-5908-49A7-A71F-4F79867791D7}" type="parTrans" cxnId="{FCBED53F-763C-4532-AA7D-061068B67E4D}">
      <dgm:prSet/>
      <dgm:spPr/>
      <dgm:t>
        <a:bodyPr/>
        <a:lstStyle/>
        <a:p>
          <a:endParaRPr lang="en-IN"/>
        </a:p>
      </dgm:t>
    </dgm:pt>
    <dgm:pt modelId="{709ABDE3-F5C3-4CCB-80A2-5B5C69B07C3D}" type="sibTrans" cxnId="{FCBED53F-763C-4532-AA7D-061068B67E4D}">
      <dgm:prSet/>
      <dgm:spPr/>
      <dgm:t>
        <a:bodyPr/>
        <a:lstStyle/>
        <a:p>
          <a:endParaRPr lang="en-IN"/>
        </a:p>
      </dgm:t>
    </dgm:pt>
    <dgm:pt modelId="{501A5749-7D0A-49AC-868E-128655478A25}" type="pres">
      <dgm:prSet presAssocID="{65BF150F-C0C1-4CC9-A338-A52C867A4BAE}" presName="CompostProcess" presStyleCnt="0">
        <dgm:presLayoutVars>
          <dgm:dir/>
          <dgm:resizeHandles val="exact"/>
        </dgm:presLayoutVars>
      </dgm:prSet>
      <dgm:spPr/>
    </dgm:pt>
    <dgm:pt modelId="{CFC4CCA6-7D9E-4ADD-8209-AF1AC47EF7D1}" type="pres">
      <dgm:prSet presAssocID="{65BF150F-C0C1-4CC9-A338-A52C867A4BAE}" presName="arrow" presStyleLbl="bgShp" presStyleIdx="0" presStyleCnt="1"/>
      <dgm:spPr/>
    </dgm:pt>
    <dgm:pt modelId="{8B01BE51-F42C-4700-B048-F0ED5731DF6E}" type="pres">
      <dgm:prSet presAssocID="{65BF150F-C0C1-4CC9-A338-A52C867A4BAE}" presName="linearProcess" presStyleCnt="0"/>
      <dgm:spPr/>
    </dgm:pt>
    <dgm:pt modelId="{02699D07-BA77-4903-BDF4-28BEBED04B52}" type="pres">
      <dgm:prSet presAssocID="{C1F3EDE8-F564-46CF-87BB-3143A01E2CA8}" presName="textNode" presStyleLbl="node1" presStyleIdx="0" presStyleCnt="3">
        <dgm:presLayoutVars>
          <dgm:bulletEnabled val="1"/>
        </dgm:presLayoutVars>
      </dgm:prSet>
      <dgm:spPr/>
    </dgm:pt>
    <dgm:pt modelId="{526737B2-E3F7-4C2D-AACF-2107DAA6D40F}" type="pres">
      <dgm:prSet presAssocID="{CC8361D3-8017-4C2F-B7AC-D49CA6C6ADC1}" presName="sibTrans" presStyleCnt="0"/>
      <dgm:spPr/>
    </dgm:pt>
    <dgm:pt modelId="{83D3FEB7-6992-4106-BA1E-0C0BA9952CEB}" type="pres">
      <dgm:prSet presAssocID="{6D56E5AB-8818-435C-AF32-1C2C5279119B}" presName="textNode" presStyleLbl="node1" presStyleIdx="1" presStyleCnt="3">
        <dgm:presLayoutVars>
          <dgm:bulletEnabled val="1"/>
        </dgm:presLayoutVars>
      </dgm:prSet>
      <dgm:spPr/>
    </dgm:pt>
    <dgm:pt modelId="{A8CA7896-7DCE-4E24-8D3B-F4250CE7BA3D}" type="pres">
      <dgm:prSet presAssocID="{9CA1BBCE-6A45-4E76-B494-D59C24A8059E}" presName="sibTrans" presStyleCnt="0"/>
      <dgm:spPr/>
    </dgm:pt>
    <dgm:pt modelId="{2DF0E37F-16E1-4ACB-8C7D-210BD7112F5E}" type="pres">
      <dgm:prSet presAssocID="{4BF6BBB5-4011-4E54-83AF-F10372615E78}" presName="textNode" presStyleLbl="node1" presStyleIdx="2" presStyleCnt="3">
        <dgm:presLayoutVars>
          <dgm:bulletEnabled val="1"/>
        </dgm:presLayoutVars>
      </dgm:prSet>
      <dgm:spPr/>
    </dgm:pt>
  </dgm:ptLst>
  <dgm:cxnLst>
    <dgm:cxn modelId="{FCBED53F-763C-4532-AA7D-061068B67E4D}" srcId="{65BF150F-C0C1-4CC9-A338-A52C867A4BAE}" destId="{4BF6BBB5-4011-4E54-83AF-F10372615E78}" srcOrd="2" destOrd="0" parTransId="{6F807728-5908-49A7-A71F-4F79867791D7}" sibTransId="{709ABDE3-F5C3-4CCB-80A2-5B5C69B07C3D}"/>
    <dgm:cxn modelId="{C9E0495F-1B38-4C03-A8C7-B853FD412C69}" type="presOf" srcId="{4BF6BBB5-4011-4E54-83AF-F10372615E78}" destId="{2DF0E37F-16E1-4ACB-8C7D-210BD7112F5E}" srcOrd="0" destOrd="0" presId="urn:microsoft.com/office/officeart/2005/8/layout/hProcess9"/>
    <dgm:cxn modelId="{B6C06F54-D123-4A73-A947-4AFCFCD7614C}" srcId="{65BF150F-C0C1-4CC9-A338-A52C867A4BAE}" destId="{6D56E5AB-8818-435C-AF32-1C2C5279119B}" srcOrd="1" destOrd="0" parTransId="{F4823E27-7D0C-4FC0-ADBD-66C3B709A2A9}" sibTransId="{9CA1BBCE-6A45-4E76-B494-D59C24A8059E}"/>
    <dgm:cxn modelId="{CBD84E9F-686F-4F05-B825-660C6C887F63}" type="presOf" srcId="{C1F3EDE8-F564-46CF-87BB-3143A01E2CA8}" destId="{02699D07-BA77-4903-BDF4-28BEBED04B52}" srcOrd="0" destOrd="0" presId="urn:microsoft.com/office/officeart/2005/8/layout/hProcess9"/>
    <dgm:cxn modelId="{2ACCF29F-99C4-4E0E-9ABE-71E8ED5ACA45}" type="presOf" srcId="{6D56E5AB-8818-435C-AF32-1C2C5279119B}" destId="{83D3FEB7-6992-4106-BA1E-0C0BA9952CEB}" srcOrd="0" destOrd="0" presId="urn:microsoft.com/office/officeart/2005/8/layout/hProcess9"/>
    <dgm:cxn modelId="{5A089CAC-E21A-4242-8020-2F746EBF9FAF}" type="presOf" srcId="{65BF150F-C0C1-4CC9-A338-A52C867A4BAE}" destId="{501A5749-7D0A-49AC-868E-128655478A25}" srcOrd="0" destOrd="0" presId="urn:microsoft.com/office/officeart/2005/8/layout/hProcess9"/>
    <dgm:cxn modelId="{F5FC45C0-6D3D-4FE8-B775-DA23146E336C}" srcId="{65BF150F-C0C1-4CC9-A338-A52C867A4BAE}" destId="{C1F3EDE8-F564-46CF-87BB-3143A01E2CA8}" srcOrd="0" destOrd="0" parTransId="{B0BF7658-0541-4A29-9E62-1ED708B6DB78}" sibTransId="{CC8361D3-8017-4C2F-B7AC-D49CA6C6ADC1}"/>
    <dgm:cxn modelId="{100542D7-D751-403E-9860-F89BB68C6F5C}" type="presParOf" srcId="{501A5749-7D0A-49AC-868E-128655478A25}" destId="{CFC4CCA6-7D9E-4ADD-8209-AF1AC47EF7D1}" srcOrd="0" destOrd="0" presId="urn:microsoft.com/office/officeart/2005/8/layout/hProcess9"/>
    <dgm:cxn modelId="{37A1E0B6-4B47-4698-8692-B00CDD939CA5}" type="presParOf" srcId="{501A5749-7D0A-49AC-868E-128655478A25}" destId="{8B01BE51-F42C-4700-B048-F0ED5731DF6E}" srcOrd="1" destOrd="0" presId="urn:microsoft.com/office/officeart/2005/8/layout/hProcess9"/>
    <dgm:cxn modelId="{1A9A09A3-1FA5-4510-8DB5-43589C3D5F80}" type="presParOf" srcId="{8B01BE51-F42C-4700-B048-F0ED5731DF6E}" destId="{02699D07-BA77-4903-BDF4-28BEBED04B52}" srcOrd="0" destOrd="0" presId="urn:microsoft.com/office/officeart/2005/8/layout/hProcess9"/>
    <dgm:cxn modelId="{78FB7CB7-09CA-4566-8E9A-FD63F14FE837}" type="presParOf" srcId="{8B01BE51-F42C-4700-B048-F0ED5731DF6E}" destId="{526737B2-E3F7-4C2D-AACF-2107DAA6D40F}" srcOrd="1" destOrd="0" presId="urn:microsoft.com/office/officeart/2005/8/layout/hProcess9"/>
    <dgm:cxn modelId="{E360499E-79AB-4466-83BE-7F5EEE274BBF}" type="presParOf" srcId="{8B01BE51-F42C-4700-B048-F0ED5731DF6E}" destId="{83D3FEB7-6992-4106-BA1E-0C0BA9952CEB}" srcOrd="2" destOrd="0" presId="urn:microsoft.com/office/officeart/2005/8/layout/hProcess9"/>
    <dgm:cxn modelId="{D74143F1-6044-40B7-86B0-C907E9875908}" type="presParOf" srcId="{8B01BE51-F42C-4700-B048-F0ED5731DF6E}" destId="{A8CA7896-7DCE-4E24-8D3B-F4250CE7BA3D}" srcOrd="3" destOrd="0" presId="urn:microsoft.com/office/officeart/2005/8/layout/hProcess9"/>
    <dgm:cxn modelId="{84CBB797-CE55-4AB6-B45A-C47E46C48118}" type="presParOf" srcId="{8B01BE51-F42C-4700-B048-F0ED5731DF6E}" destId="{2DF0E37F-16E1-4ACB-8C7D-210BD7112F5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3949A-F918-478F-BE42-409F57D103DB}" type="doc">
      <dgm:prSet loTypeId="urn:microsoft.com/office/officeart/2005/8/layout/hProcess9" loCatId="process" qsTypeId="urn:microsoft.com/office/officeart/2005/8/quickstyle/simple1" qsCatId="simple" csTypeId="urn:microsoft.com/office/officeart/2005/8/colors/accent1_2" csCatId="accent1" phldr="1"/>
      <dgm:spPr/>
    </dgm:pt>
    <dgm:pt modelId="{BCBA3EE2-A95E-4721-9E99-A61D9D5AD883}">
      <dgm:prSet phldrT="[Text]"/>
      <dgm:spPr/>
      <dgm:t>
        <a:bodyPr/>
        <a:lstStyle/>
        <a:p>
          <a:r>
            <a:rPr lang="en-IN" dirty="0"/>
            <a:t>Reduce data storage</a:t>
          </a:r>
        </a:p>
      </dgm:t>
    </dgm:pt>
    <dgm:pt modelId="{DDE7E205-3A86-42D6-ACC5-BBB5306D11AB}" type="parTrans" cxnId="{4143CDEB-357E-4141-B2D8-383ECAC9C067}">
      <dgm:prSet/>
      <dgm:spPr/>
      <dgm:t>
        <a:bodyPr/>
        <a:lstStyle/>
        <a:p>
          <a:endParaRPr lang="en-IN"/>
        </a:p>
      </dgm:t>
    </dgm:pt>
    <dgm:pt modelId="{7DD5A633-BB06-4D07-9F0C-0D034F271BDA}" type="sibTrans" cxnId="{4143CDEB-357E-4141-B2D8-383ECAC9C067}">
      <dgm:prSet/>
      <dgm:spPr/>
      <dgm:t>
        <a:bodyPr/>
        <a:lstStyle/>
        <a:p>
          <a:endParaRPr lang="en-IN"/>
        </a:p>
      </dgm:t>
    </dgm:pt>
    <dgm:pt modelId="{C763C2D1-348C-4469-BD8F-BAF264D4E9F8}">
      <dgm:prSet phldrT="[Text]"/>
      <dgm:spPr/>
      <dgm:t>
        <a:bodyPr/>
        <a:lstStyle/>
        <a:p>
          <a:r>
            <a:rPr lang="en-IN" dirty="0"/>
            <a:t>Create efficient Query and analysis</a:t>
          </a:r>
        </a:p>
      </dgm:t>
    </dgm:pt>
    <dgm:pt modelId="{1A559C95-2484-4D29-AF81-97ACC35DF1CF}" type="parTrans" cxnId="{47D9028C-AB4D-4DEB-90BA-691B9D41E083}">
      <dgm:prSet/>
      <dgm:spPr/>
      <dgm:t>
        <a:bodyPr/>
        <a:lstStyle/>
        <a:p>
          <a:endParaRPr lang="en-IN"/>
        </a:p>
      </dgm:t>
    </dgm:pt>
    <dgm:pt modelId="{AAECA6FB-4282-4D8F-85A2-D07370B1B513}" type="sibTrans" cxnId="{47D9028C-AB4D-4DEB-90BA-691B9D41E083}">
      <dgm:prSet/>
      <dgm:spPr/>
      <dgm:t>
        <a:bodyPr/>
        <a:lstStyle/>
        <a:p>
          <a:endParaRPr lang="en-IN"/>
        </a:p>
      </dgm:t>
    </dgm:pt>
    <dgm:pt modelId="{32E3E7F9-2B1A-45FA-972D-F9C11497BDC5}">
      <dgm:prSet phldrT="[Text]"/>
      <dgm:spPr/>
      <dgm:t>
        <a:bodyPr/>
        <a:lstStyle/>
        <a:p>
          <a:r>
            <a:rPr lang="en-IN" dirty="0"/>
            <a:t>Empower data driven decision making capability</a:t>
          </a:r>
        </a:p>
      </dgm:t>
    </dgm:pt>
    <dgm:pt modelId="{D67850B3-08EC-4CD7-8D84-483141597F9B}" type="parTrans" cxnId="{24ECEC68-0F94-4D1E-A134-CEB7F4C1AACC}">
      <dgm:prSet/>
      <dgm:spPr/>
      <dgm:t>
        <a:bodyPr/>
        <a:lstStyle/>
        <a:p>
          <a:endParaRPr lang="en-IN"/>
        </a:p>
      </dgm:t>
    </dgm:pt>
    <dgm:pt modelId="{ECDEDFC3-40C4-4D92-B9F9-51FA7D8FD6BC}" type="sibTrans" cxnId="{24ECEC68-0F94-4D1E-A134-CEB7F4C1AACC}">
      <dgm:prSet/>
      <dgm:spPr/>
      <dgm:t>
        <a:bodyPr/>
        <a:lstStyle/>
        <a:p>
          <a:endParaRPr lang="en-IN"/>
        </a:p>
      </dgm:t>
    </dgm:pt>
    <dgm:pt modelId="{2653B01A-260A-420E-B128-79BEF99274D4}" type="pres">
      <dgm:prSet presAssocID="{3AC3949A-F918-478F-BE42-409F57D103DB}" presName="CompostProcess" presStyleCnt="0">
        <dgm:presLayoutVars>
          <dgm:dir/>
          <dgm:resizeHandles val="exact"/>
        </dgm:presLayoutVars>
      </dgm:prSet>
      <dgm:spPr/>
    </dgm:pt>
    <dgm:pt modelId="{7B61286F-DB4B-489F-BB42-FEFD9787325B}" type="pres">
      <dgm:prSet presAssocID="{3AC3949A-F918-478F-BE42-409F57D103DB}" presName="arrow" presStyleLbl="bgShp" presStyleIdx="0" presStyleCnt="1"/>
      <dgm:spPr/>
    </dgm:pt>
    <dgm:pt modelId="{3FC97DA0-786D-4CF1-94CC-99AA3DF7E04A}" type="pres">
      <dgm:prSet presAssocID="{3AC3949A-F918-478F-BE42-409F57D103DB}" presName="linearProcess" presStyleCnt="0"/>
      <dgm:spPr/>
    </dgm:pt>
    <dgm:pt modelId="{BF08A420-03D9-4217-9BC7-A678669FD090}" type="pres">
      <dgm:prSet presAssocID="{BCBA3EE2-A95E-4721-9E99-A61D9D5AD883}" presName="textNode" presStyleLbl="node1" presStyleIdx="0" presStyleCnt="3">
        <dgm:presLayoutVars>
          <dgm:bulletEnabled val="1"/>
        </dgm:presLayoutVars>
      </dgm:prSet>
      <dgm:spPr/>
    </dgm:pt>
    <dgm:pt modelId="{FAD45A9C-179A-4E08-95B3-81081997BC60}" type="pres">
      <dgm:prSet presAssocID="{7DD5A633-BB06-4D07-9F0C-0D034F271BDA}" presName="sibTrans" presStyleCnt="0"/>
      <dgm:spPr/>
    </dgm:pt>
    <dgm:pt modelId="{C29E771E-34BD-4938-B30B-CAEA09213A73}" type="pres">
      <dgm:prSet presAssocID="{C763C2D1-348C-4469-BD8F-BAF264D4E9F8}" presName="textNode" presStyleLbl="node1" presStyleIdx="1" presStyleCnt="3">
        <dgm:presLayoutVars>
          <dgm:bulletEnabled val="1"/>
        </dgm:presLayoutVars>
      </dgm:prSet>
      <dgm:spPr/>
    </dgm:pt>
    <dgm:pt modelId="{24B1CF21-9A3E-4F6B-8220-D39D4E1C19B0}" type="pres">
      <dgm:prSet presAssocID="{AAECA6FB-4282-4D8F-85A2-D07370B1B513}" presName="sibTrans" presStyleCnt="0"/>
      <dgm:spPr/>
    </dgm:pt>
    <dgm:pt modelId="{77AF2F88-9641-4E46-8302-790D5AB4C7E9}" type="pres">
      <dgm:prSet presAssocID="{32E3E7F9-2B1A-45FA-972D-F9C11497BDC5}" presName="textNode" presStyleLbl="node1" presStyleIdx="2" presStyleCnt="3">
        <dgm:presLayoutVars>
          <dgm:bulletEnabled val="1"/>
        </dgm:presLayoutVars>
      </dgm:prSet>
      <dgm:spPr/>
    </dgm:pt>
  </dgm:ptLst>
  <dgm:cxnLst>
    <dgm:cxn modelId="{9BF73201-50C9-4A91-A17B-0ED3A09E1BA4}" type="presOf" srcId="{C763C2D1-348C-4469-BD8F-BAF264D4E9F8}" destId="{C29E771E-34BD-4938-B30B-CAEA09213A73}" srcOrd="0" destOrd="0" presId="urn:microsoft.com/office/officeart/2005/8/layout/hProcess9"/>
    <dgm:cxn modelId="{24ECEC68-0F94-4D1E-A134-CEB7F4C1AACC}" srcId="{3AC3949A-F918-478F-BE42-409F57D103DB}" destId="{32E3E7F9-2B1A-45FA-972D-F9C11497BDC5}" srcOrd="2" destOrd="0" parTransId="{D67850B3-08EC-4CD7-8D84-483141597F9B}" sibTransId="{ECDEDFC3-40C4-4D92-B9F9-51FA7D8FD6BC}"/>
    <dgm:cxn modelId="{07485B74-3EAA-4600-9479-C75BCD8F2C2E}" type="presOf" srcId="{BCBA3EE2-A95E-4721-9E99-A61D9D5AD883}" destId="{BF08A420-03D9-4217-9BC7-A678669FD090}" srcOrd="0" destOrd="0" presId="urn:microsoft.com/office/officeart/2005/8/layout/hProcess9"/>
    <dgm:cxn modelId="{8B05B67F-191E-4C15-9B12-B864DE8482E7}" type="presOf" srcId="{3AC3949A-F918-478F-BE42-409F57D103DB}" destId="{2653B01A-260A-420E-B128-79BEF99274D4}" srcOrd="0" destOrd="0" presId="urn:microsoft.com/office/officeart/2005/8/layout/hProcess9"/>
    <dgm:cxn modelId="{47D9028C-AB4D-4DEB-90BA-691B9D41E083}" srcId="{3AC3949A-F918-478F-BE42-409F57D103DB}" destId="{C763C2D1-348C-4469-BD8F-BAF264D4E9F8}" srcOrd="1" destOrd="0" parTransId="{1A559C95-2484-4D29-AF81-97ACC35DF1CF}" sibTransId="{AAECA6FB-4282-4D8F-85A2-D07370B1B513}"/>
    <dgm:cxn modelId="{4143CDEB-357E-4141-B2D8-383ECAC9C067}" srcId="{3AC3949A-F918-478F-BE42-409F57D103DB}" destId="{BCBA3EE2-A95E-4721-9E99-A61D9D5AD883}" srcOrd="0" destOrd="0" parTransId="{DDE7E205-3A86-42D6-ACC5-BBB5306D11AB}" sibTransId="{7DD5A633-BB06-4D07-9F0C-0D034F271BDA}"/>
    <dgm:cxn modelId="{14CA4DF8-583F-423E-8DB4-547D79A02586}" type="presOf" srcId="{32E3E7F9-2B1A-45FA-972D-F9C11497BDC5}" destId="{77AF2F88-9641-4E46-8302-790D5AB4C7E9}" srcOrd="0" destOrd="0" presId="urn:microsoft.com/office/officeart/2005/8/layout/hProcess9"/>
    <dgm:cxn modelId="{31C77DF6-1319-4932-BE33-213354D20A19}" type="presParOf" srcId="{2653B01A-260A-420E-B128-79BEF99274D4}" destId="{7B61286F-DB4B-489F-BB42-FEFD9787325B}" srcOrd="0" destOrd="0" presId="urn:microsoft.com/office/officeart/2005/8/layout/hProcess9"/>
    <dgm:cxn modelId="{EAB87F59-0CF3-4D70-B949-051433596830}" type="presParOf" srcId="{2653B01A-260A-420E-B128-79BEF99274D4}" destId="{3FC97DA0-786D-4CF1-94CC-99AA3DF7E04A}" srcOrd="1" destOrd="0" presId="urn:microsoft.com/office/officeart/2005/8/layout/hProcess9"/>
    <dgm:cxn modelId="{1CB940DE-E733-47EA-9CC7-42D0EFFA13E7}" type="presParOf" srcId="{3FC97DA0-786D-4CF1-94CC-99AA3DF7E04A}" destId="{BF08A420-03D9-4217-9BC7-A678669FD090}" srcOrd="0" destOrd="0" presId="urn:microsoft.com/office/officeart/2005/8/layout/hProcess9"/>
    <dgm:cxn modelId="{A39416F4-1DB0-4DBD-9332-37FFAF16C46B}" type="presParOf" srcId="{3FC97DA0-786D-4CF1-94CC-99AA3DF7E04A}" destId="{FAD45A9C-179A-4E08-95B3-81081997BC60}" srcOrd="1" destOrd="0" presId="urn:microsoft.com/office/officeart/2005/8/layout/hProcess9"/>
    <dgm:cxn modelId="{BC35CFBD-FBA2-4C97-AE0D-81E82A79BB51}" type="presParOf" srcId="{3FC97DA0-786D-4CF1-94CC-99AA3DF7E04A}" destId="{C29E771E-34BD-4938-B30B-CAEA09213A73}" srcOrd="2" destOrd="0" presId="urn:microsoft.com/office/officeart/2005/8/layout/hProcess9"/>
    <dgm:cxn modelId="{EBC53D46-8E78-4946-B0A9-68A7D79A3EEA}" type="presParOf" srcId="{3FC97DA0-786D-4CF1-94CC-99AA3DF7E04A}" destId="{24B1CF21-9A3E-4F6B-8220-D39D4E1C19B0}" srcOrd="3" destOrd="0" presId="urn:microsoft.com/office/officeart/2005/8/layout/hProcess9"/>
    <dgm:cxn modelId="{AC19D382-304F-4A3E-B4A4-BFFD23EA964C}" type="presParOf" srcId="{3FC97DA0-786D-4CF1-94CC-99AA3DF7E04A}" destId="{77AF2F88-9641-4E46-8302-790D5AB4C7E9}"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B5F53A-E808-4E9C-BFB7-73785411E69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30D116C-0EA0-494D-8E50-D7211C223EC7}">
      <dgm:prSet phldrT="[Text]"/>
      <dgm:spPr/>
      <dgm:t>
        <a:bodyPr/>
        <a:lstStyle/>
        <a:p>
          <a:r>
            <a:rPr lang="en-IN" dirty="0"/>
            <a:t>Data Normalization</a:t>
          </a:r>
        </a:p>
      </dgm:t>
    </dgm:pt>
    <dgm:pt modelId="{0E163B7D-1EDD-4C8C-9D26-4A0A20509A12}" type="parTrans" cxnId="{08C0D63C-46ED-4172-B4AD-4772B4DA3079}">
      <dgm:prSet/>
      <dgm:spPr/>
      <dgm:t>
        <a:bodyPr/>
        <a:lstStyle/>
        <a:p>
          <a:endParaRPr lang="en-IN"/>
        </a:p>
      </dgm:t>
    </dgm:pt>
    <dgm:pt modelId="{AD1F023C-F182-4D8D-B1DB-C353064F65B7}" type="sibTrans" cxnId="{08C0D63C-46ED-4172-B4AD-4772B4DA3079}">
      <dgm:prSet/>
      <dgm:spPr/>
      <dgm:t>
        <a:bodyPr/>
        <a:lstStyle/>
        <a:p>
          <a:endParaRPr lang="en-IN"/>
        </a:p>
      </dgm:t>
    </dgm:pt>
    <dgm:pt modelId="{AA302F9C-8147-4DE6-94D4-2B132873F57C}">
      <dgm:prSet phldrT="[Text]"/>
      <dgm:spPr/>
      <dgm:t>
        <a:bodyPr/>
        <a:lstStyle/>
        <a:p>
          <a:r>
            <a:rPr lang="en-IN" dirty="0"/>
            <a:t>Create a normalized relation as a central data to collect files in a workbook</a:t>
          </a:r>
        </a:p>
      </dgm:t>
    </dgm:pt>
    <dgm:pt modelId="{B1C5BB86-0743-4EDA-99FD-144E7384612B}" type="parTrans" cxnId="{D5632E3A-09FA-47FB-8AE8-274D21BBAC67}">
      <dgm:prSet/>
      <dgm:spPr/>
      <dgm:t>
        <a:bodyPr/>
        <a:lstStyle/>
        <a:p>
          <a:endParaRPr lang="en-IN"/>
        </a:p>
      </dgm:t>
    </dgm:pt>
    <dgm:pt modelId="{28CD6775-82EA-4911-8B90-8A79A9A6669E}" type="sibTrans" cxnId="{D5632E3A-09FA-47FB-8AE8-274D21BBAC67}">
      <dgm:prSet/>
      <dgm:spPr/>
      <dgm:t>
        <a:bodyPr/>
        <a:lstStyle/>
        <a:p>
          <a:endParaRPr lang="en-IN"/>
        </a:p>
      </dgm:t>
    </dgm:pt>
    <dgm:pt modelId="{8C2F65ED-280F-45BD-BFD1-48BF365FF463}">
      <dgm:prSet phldrT="[Text]"/>
      <dgm:spPr/>
      <dgm:t>
        <a:bodyPr/>
        <a:lstStyle/>
        <a:p>
          <a:r>
            <a:rPr lang="en-IN" dirty="0"/>
            <a:t>ETL Process Optimization</a:t>
          </a:r>
        </a:p>
      </dgm:t>
    </dgm:pt>
    <dgm:pt modelId="{0212E003-2D17-45C3-87DF-DDEEA5E32329}" type="parTrans" cxnId="{7C5A43F5-8333-42A2-96B0-9A63591E2E59}">
      <dgm:prSet/>
      <dgm:spPr/>
      <dgm:t>
        <a:bodyPr/>
        <a:lstStyle/>
        <a:p>
          <a:endParaRPr lang="en-IN"/>
        </a:p>
      </dgm:t>
    </dgm:pt>
    <dgm:pt modelId="{138BCEB1-D159-46C6-ADF8-4400923120B7}" type="sibTrans" cxnId="{7C5A43F5-8333-42A2-96B0-9A63591E2E59}">
      <dgm:prSet/>
      <dgm:spPr/>
      <dgm:t>
        <a:bodyPr/>
        <a:lstStyle/>
        <a:p>
          <a:endParaRPr lang="en-IN"/>
        </a:p>
      </dgm:t>
    </dgm:pt>
    <dgm:pt modelId="{952957B2-6D16-453B-9E97-80EC38EAA63B}">
      <dgm:prSet phldrT="[Text]"/>
      <dgm:spPr/>
      <dgm:t>
        <a:bodyPr/>
        <a:lstStyle/>
        <a:p>
          <a:r>
            <a:rPr lang="en-IN" dirty="0"/>
            <a:t>Conduct data manipulation and data cleaning with Excel and MySQL</a:t>
          </a:r>
        </a:p>
      </dgm:t>
    </dgm:pt>
    <dgm:pt modelId="{A1245372-513B-41C6-B348-164DB09E098C}" type="parTrans" cxnId="{31EB7FC5-4551-474D-A737-1F1BD83B5D44}">
      <dgm:prSet/>
      <dgm:spPr/>
      <dgm:t>
        <a:bodyPr/>
        <a:lstStyle/>
        <a:p>
          <a:endParaRPr lang="en-IN"/>
        </a:p>
      </dgm:t>
    </dgm:pt>
    <dgm:pt modelId="{94A2EF79-B472-4CBA-95CF-910C6B8C6FA9}" type="sibTrans" cxnId="{31EB7FC5-4551-474D-A737-1F1BD83B5D44}">
      <dgm:prSet/>
      <dgm:spPr/>
      <dgm:t>
        <a:bodyPr/>
        <a:lstStyle/>
        <a:p>
          <a:endParaRPr lang="en-IN"/>
        </a:p>
      </dgm:t>
    </dgm:pt>
    <dgm:pt modelId="{35C779D4-5ECF-4214-9356-C76CB4693D49}">
      <dgm:prSet phldrT="[Text]"/>
      <dgm:spPr/>
      <dgm:t>
        <a:bodyPr/>
        <a:lstStyle/>
        <a:p>
          <a:r>
            <a:rPr lang="en-IN" dirty="0"/>
            <a:t>Analytics Insights</a:t>
          </a:r>
        </a:p>
      </dgm:t>
    </dgm:pt>
    <dgm:pt modelId="{0DB2309B-588A-471F-BA4A-E0C4C0D6B414}" type="parTrans" cxnId="{EB103E64-0703-4866-BDEB-9B7E5BB02F08}">
      <dgm:prSet/>
      <dgm:spPr/>
      <dgm:t>
        <a:bodyPr/>
        <a:lstStyle/>
        <a:p>
          <a:endParaRPr lang="en-IN"/>
        </a:p>
      </dgm:t>
    </dgm:pt>
    <dgm:pt modelId="{2EAF38BB-5603-4C94-8E24-469085E3D4C3}" type="sibTrans" cxnId="{EB103E64-0703-4866-BDEB-9B7E5BB02F08}">
      <dgm:prSet/>
      <dgm:spPr/>
      <dgm:t>
        <a:bodyPr/>
        <a:lstStyle/>
        <a:p>
          <a:endParaRPr lang="en-IN"/>
        </a:p>
      </dgm:t>
    </dgm:pt>
    <dgm:pt modelId="{8783DFB8-63E6-4213-B086-175E80B30A18}">
      <dgm:prSet phldrT="[Text]"/>
      <dgm:spPr/>
      <dgm:t>
        <a:bodyPr/>
        <a:lstStyle/>
        <a:p>
          <a:r>
            <a:rPr lang="en-IN" dirty="0"/>
            <a:t>Generate analytical insights through an interactive dashboard via Power BI, Tableau</a:t>
          </a:r>
        </a:p>
      </dgm:t>
    </dgm:pt>
    <dgm:pt modelId="{AB17823C-44D9-4402-9251-28D537C88C88}" type="parTrans" cxnId="{7CFEFE1B-D088-4845-B672-5730CE77987C}">
      <dgm:prSet/>
      <dgm:spPr/>
      <dgm:t>
        <a:bodyPr/>
        <a:lstStyle/>
        <a:p>
          <a:endParaRPr lang="en-IN"/>
        </a:p>
      </dgm:t>
    </dgm:pt>
    <dgm:pt modelId="{971D82E4-6309-4D7C-9AE6-8DCE0499CE38}" type="sibTrans" cxnId="{7CFEFE1B-D088-4845-B672-5730CE77987C}">
      <dgm:prSet/>
      <dgm:spPr/>
      <dgm:t>
        <a:bodyPr/>
        <a:lstStyle/>
        <a:p>
          <a:endParaRPr lang="en-IN"/>
        </a:p>
      </dgm:t>
    </dgm:pt>
    <dgm:pt modelId="{20CCA50C-7D0F-48D4-9333-B2D075BC444F}" type="pres">
      <dgm:prSet presAssocID="{7DB5F53A-E808-4E9C-BFB7-73785411E698}" presName="linearFlow" presStyleCnt="0">
        <dgm:presLayoutVars>
          <dgm:dir/>
          <dgm:animLvl val="lvl"/>
          <dgm:resizeHandles val="exact"/>
        </dgm:presLayoutVars>
      </dgm:prSet>
      <dgm:spPr/>
    </dgm:pt>
    <dgm:pt modelId="{6CE5AE10-124F-4578-894B-548505A6DA19}" type="pres">
      <dgm:prSet presAssocID="{B30D116C-0EA0-494D-8E50-D7211C223EC7}" presName="composite" presStyleCnt="0"/>
      <dgm:spPr/>
    </dgm:pt>
    <dgm:pt modelId="{4CC38334-C15F-46FB-B1FC-ED9644FADED4}" type="pres">
      <dgm:prSet presAssocID="{B30D116C-0EA0-494D-8E50-D7211C223EC7}" presName="parentText" presStyleLbl="alignNode1" presStyleIdx="0" presStyleCnt="3">
        <dgm:presLayoutVars>
          <dgm:chMax val="1"/>
          <dgm:bulletEnabled val="1"/>
        </dgm:presLayoutVars>
      </dgm:prSet>
      <dgm:spPr/>
    </dgm:pt>
    <dgm:pt modelId="{183ECA6C-379E-467B-A1E5-8DA9428C2681}" type="pres">
      <dgm:prSet presAssocID="{B30D116C-0EA0-494D-8E50-D7211C223EC7}" presName="descendantText" presStyleLbl="alignAcc1" presStyleIdx="0" presStyleCnt="3">
        <dgm:presLayoutVars>
          <dgm:bulletEnabled val="1"/>
        </dgm:presLayoutVars>
      </dgm:prSet>
      <dgm:spPr/>
    </dgm:pt>
    <dgm:pt modelId="{A15DD49A-6D53-4356-91A1-DC905C010DD9}" type="pres">
      <dgm:prSet presAssocID="{AD1F023C-F182-4D8D-B1DB-C353064F65B7}" presName="sp" presStyleCnt="0"/>
      <dgm:spPr/>
    </dgm:pt>
    <dgm:pt modelId="{D9B432EC-1FD7-4CDD-9E32-BE85D5DACBA8}" type="pres">
      <dgm:prSet presAssocID="{8C2F65ED-280F-45BD-BFD1-48BF365FF463}" presName="composite" presStyleCnt="0"/>
      <dgm:spPr/>
    </dgm:pt>
    <dgm:pt modelId="{2AD0B53B-FAB9-4AD3-AE7E-9AF844C8EAC4}" type="pres">
      <dgm:prSet presAssocID="{8C2F65ED-280F-45BD-BFD1-48BF365FF463}" presName="parentText" presStyleLbl="alignNode1" presStyleIdx="1" presStyleCnt="3">
        <dgm:presLayoutVars>
          <dgm:chMax val="1"/>
          <dgm:bulletEnabled val="1"/>
        </dgm:presLayoutVars>
      </dgm:prSet>
      <dgm:spPr/>
    </dgm:pt>
    <dgm:pt modelId="{6E8F74CD-3011-41A0-AA26-D1B119AEFF9E}" type="pres">
      <dgm:prSet presAssocID="{8C2F65ED-280F-45BD-BFD1-48BF365FF463}" presName="descendantText" presStyleLbl="alignAcc1" presStyleIdx="1" presStyleCnt="3">
        <dgm:presLayoutVars>
          <dgm:bulletEnabled val="1"/>
        </dgm:presLayoutVars>
      </dgm:prSet>
      <dgm:spPr/>
    </dgm:pt>
    <dgm:pt modelId="{AAE8AECF-8E64-4A12-B42F-BD1D7D1A362F}" type="pres">
      <dgm:prSet presAssocID="{138BCEB1-D159-46C6-ADF8-4400923120B7}" presName="sp" presStyleCnt="0"/>
      <dgm:spPr/>
    </dgm:pt>
    <dgm:pt modelId="{B04011B5-77E6-4CEE-9821-A00E0D945CB4}" type="pres">
      <dgm:prSet presAssocID="{35C779D4-5ECF-4214-9356-C76CB4693D49}" presName="composite" presStyleCnt="0"/>
      <dgm:spPr/>
    </dgm:pt>
    <dgm:pt modelId="{8D41F257-4C90-4F82-BD7D-FFA4F618C605}" type="pres">
      <dgm:prSet presAssocID="{35C779D4-5ECF-4214-9356-C76CB4693D49}" presName="parentText" presStyleLbl="alignNode1" presStyleIdx="2" presStyleCnt="3">
        <dgm:presLayoutVars>
          <dgm:chMax val="1"/>
          <dgm:bulletEnabled val="1"/>
        </dgm:presLayoutVars>
      </dgm:prSet>
      <dgm:spPr/>
    </dgm:pt>
    <dgm:pt modelId="{639BAB65-641D-4955-8887-C89A34B19099}" type="pres">
      <dgm:prSet presAssocID="{35C779D4-5ECF-4214-9356-C76CB4693D49}" presName="descendantText" presStyleLbl="alignAcc1" presStyleIdx="2" presStyleCnt="3">
        <dgm:presLayoutVars>
          <dgm:bulletEnabled val="1"/>
        </dgm:presLayoutVars>
      </dgm:prSet>
      <dgm:spPr/>
    </dgm:pt>
  </dgm:ptLst>
  <dgm:cxnLst>
    <dgm:cxn modelId="{2EE44009-B8AB-4B32-B995-63B918BF28DD}" type="presOf" srcId="{952957B2-6D16-453B-9E97-80EC38EAA63B}" destId="{6E8F74CD-3011-41A0-AA26-D1B119AEFF9E}" srcOrd="0" destOrd="0" presId="urn:microsoft.com/office/officeart/2005/8/layout/chevron2"/>
    <dgm:cxn modelId="{7CFEFE1B-D088-4845-B672-5730CE77987C}" srcId="{35C779D4-5ECF-4214-9356-C76CB4693D49}" destId="{8783DFB8-63E6-4213-B086-175E80B30A18}" srcOrd="0" destOrd="0" parTransId="{AB17823C-44D9-4402-9251-28D537C88C88}" sibTransId="{971D82E4-6309-4D7C-9AE6-8DCE0499CE38}"/>
    <dgm:cxn modelId="{D5632E3A-09FA-47FB-8AE8-274D21BBAC67}" srcId="{B30D116C-0EA0-494D-8E50-D7211C223EC7}" destId="{AA302F9C-8147-4DE6-94D4-2B132873F57C}" srcOrd="0" destOrd="0" parTransId="{B1C5BB86-0743-4EDA-99FD-144E7384612B}" sibTransId="{28CD6775-82EA-4911-8B90-8A79A9A6669E}"/>
    <dgm:cxn modelId="{08C0D63C-46ED-4172-B4AD-4772B4DA3079}" srcId="{7DB5F53A-E808-4E9C-BFB7-73785411E698}" destId="{B30D116C-0EA0-494D-8E50-D7211C223EC7}" srcOrd="0" destOrd="0" parTransId="{0E163B7D-1EDD-4C8C-9D26-4A0A20509A12}" sibTransId="{AD1F023C-F182-4D8D-B1DB-C353064F65B7}"/>
    <dgm:cxn modelId="{EB103E64-0703-4866-BDEB-9B7E5BB02F08}" srcId="{7DB5F53A-E808-4E9C-BFB7-73785411E698}" destId="{35C779D4-5ECF-4214-9356-C76CB4693D49}" srcOrd="2" destOrd="0" parTransId="{0DB2309B-588A-471F-BA4A-E0C4C0D6B414}" sibTransId="{2EAF38BB-5603-4C94-8E24-469085E3D4C3}"/>
    <dgm:cxn modelId="{347E0B45-768A-4F3C-B56F-BA1FC05FA943}" type="presOf" srcId="{7DB5F53A-E808-4E9C-BFB7-73785411E698}" destId="{20CCA50C-7D0F-48D4-9333-B2D075BC444F}" srcOrd="0" destOrd="0" presId="urn:microsoft.com/office/officeart/2005/8/layout/chevron2"/>
    <dgm:cxn modelId="{0DE6D565-C7C1-415F-8152-BDEC241368B8}" type="presOf" srcId="{B30D116C-0EA0-494D-8E50-D7211C223EC7}" destId="{4CC38334-C15F-46FB-B1FC-ED9644FADED4}" srcOrd="0" destOrd="0" presId="urn:microsoft.com/office/officeart/2005/8/layout/chevron2"/>
    <dgm:cxn modelId="{78FBBD75-2978-4DC1-9D02-55C41BE7FDD0}" type="presOf" srcId="{35C779D4-5ECF-4214-9356-C76CB4693D49}" destId="{8D41F257-4C90-4F82-BD7D-FFA4F618C605}" srcOrd="0" destOrd="0" presId="urn:microsoft.com/office/officeart/2005/8/layout/chevron2"/>
    <dgm:cxn modelId="{5290A677-41CE-4206-BBA5-1A6A89085212}" type="presOf" srcId="{AA302F9C-8147-4DE6-94D4-2B132873F57C}" destId="{183ECA6C-379E-467B-A1E5-8DA9428C2681}" srcOrd="0" destOrd="0" presId="urn:microsoft.com/office/officeart/2005/8/layout/chevron2"/>
    <dgm:cxn modelId="{31EB7FC5-4551-474D-A737-1F1BD83B5D44}" srcId="{8C2F65ED-280F-45BD-BFD1-48BF365FF463}" destId="{952957B2-6D16-453B-9E97-80EC38EAA63B}" srcOrd="0" destOrd="0" parTransId="{A1245372-513B-41C6-B348-164DB09E098C}" sibTransId="{94A2EF79-B472-4CBA-95CF-910C6B8C6FA9}"/>
    <dgm:cxn modelId="{01A02BCD-3FFC-4774-972F-123CD04406AD}" type="presOf" srcId="{8783DFB8-63E6-4213-B086-175E80B30A18}" destId="{639BAB65-641D-4955-8887-C89A34B19099}" srcOrd="0" destOrd="0" presId="urn:microsoft.com/office/officeart/2005/8/layout/chevron2"/>
    <dgm:cxn modelId="{9A1CEEE8-268F-4F82-870C-DA67BE859584}" type="presOf" srcId="{8C2F65ED-280F-45BD-BFD1-48BF365FF463}" destId="{2AD0B53B-FAB9-4AD3-AE7E-9AF844C8EAC4}" srcOrd="0" destOrd="0" presId="urn:microsoft.com/office/officeart/2005/8/layout/chevron2"/>
    <dgm:cxn modelId="{7C5A43F5-8333-42A2-96B0-9A63591E2E59}" srcId="{7DB5F53A-E808-4E9C-BFB7-73785411E698}" destId="{8C2F65ED-280F-45BD-BFD1-48BF365FF463}" srcOrd="1" destOrd="0" parTransId="{0212E003-2D17-45C3-87DF-DDEEA5E32329}" sibTransId="{138BCEB1-D159-46C6-ADF8-4400923120B7}"/>
    <dgm:cxn modelId="{B701AC2E-2D74-4A3E-8F12-2104D8FC2D6F}" type="presParOf" srcId="{20CCA50C-7D0F-48D4-9333-B2D075BC444F}" destId="{6CE5AE10-124F-4578-894B-548505A6DA19}" srcOrd="0" destOrd="0" presId="urn:microsoft.com/office/officeart/2005/8/layout/chevron2"/>
    <dgm:cxn modelId="{BE6021ED-5D92-45BE-8A68-1C1792F35DCD}" type="presParOf" srcId="{6CE5AE10-124F-4578-894B-548505A6DA19}" destId="{4CC38334-C15F-46FB-B1FC-ED9644FADED4}" srcOrd="0" destOrd="0" presId="urn:microsoft.com/office/officeart/2005/8/layout/chevron2"/>
    <dgm:cxn modelId="{13DE7D5E-2425-475E-BFCE-70AA174B7234}" type="presParOf" srcId="{6CE5AE10-124F-4578-894B-548505A6DA19}" destId="{183ECA6C-379E-467B-A1E5-8DA9428C2681}" srcOrd="1" destOrd="0" presId="urn:microsoft.com/office/officeart/2005/8/layout/chevron2"/>
    <dgm:cxn modelId="{72FD37AF-D3A3-46B4-9058-1FE7F7333C51}" type="presParOf" srcId="{20CCA50C-7D0F-48D4-9333-B2D075BC444F}" destId="{A15DD49A-6D53-4356-91A1-DC905C010DD9}" srcOrd="1" destOrd="0" presId="urn:microsoft.com/office/officeart/2005/8/layout/chevron2"/>
    <dgm:cxn modelId="{F40CF090-EE25-47CD-8170-B51B9926D219}" type="presParOf" srcId="{20CCA50C-7D0F-48D4-9333-B2D075BC444F}" destId="{D9B432EC-1FD7-4CDD-9E32-BE85D5DACBA8}" srcOrd="2" destOrd="0" presId="urn:microsoft.com/office/officeart/2005/8/layout/chevron2"/>
    <dgm:cxn modelId="{79BD24B8-59B9-4403-B7A8-5A6C59860283}" type="presParOf" srcId="{D9B432EC-1FD7-4CDD-9E32-BE85D5DACBA8}" destId="{2AD0B53B-FAB9-4AD3-AE7E-9AF844C8EAC4}" srcOrd="0" destOrd="0" presId="urn:microsoft.com/office/officeart/2005/8/layout/chevron2"/>
    <dgm:cxn modelId="{D2388270-FFC4-4419-8605-0802735620CC}" type="presParOf" srcId="{D9B432EC-1FD7-4CDD-9E32-BE85D5DACBA8}" destId="{6E8F74CD-3011-41A0-AA26-D1B119AEFF9E}" srcOrd="1" destOrd="0" presId="urn:microsoft.com/office/officeart/2005/8/layout/chevron2"/>
    <dgm:cxn modelId="{1C836AC4-AF11-46CA-9D5F-A16F48674112}" type="presParOf" srcId="{20CCA50C-7D0F-48D4-9333-B2D075BC444F}" destId="{AAE8AECF-8E64-4A12-B42F-BD1D7D1A362F}" srcOrd="3" destOrd="0" presId="urn:microsoft.com/office/officeart/2005/8/layout/chevron2"/>
    <dgm:cxn modelId="{DFB9AAEB-D73A-4406-BC5A-29B76E089ED7}" type="presParOf" srcId="{20CCA50C-7D0F-48D4-9333-B2D075BC444F}" destId="{B04011B5-77E6-4CEE-9821-A00E0D945CB4}" srcOrd="4" destOrd="0" presId="urn:microsoft.com/office/officeart/2005/8/layout/chevron2"/>
    <dgm:cxn modelId="{F07AC867-3CC3-4F15-B0BD-15D64C2A992F}" type="presParOf" srcId="{B04011B5-77E6-4CEE-9821-A00E0D945CB4}" destId="{8D41F257-4C90-4F82-BD7D-FFA4F618C605}" srcOrd="0" destOrd="0" presId="urn:microsoft.com/office/officeart/2005/8/layout/chevron2"/>
    <dgm:cxn modelId="{A8D85F5A-3152-472D-AC40-4177E90F0235}" type="presParOf" srcId="{B04011B5-77E6-4CEE-9821-A00E0D945CB4}" destId="{639BAB65-641D-4955-8887-C89A34B19099}"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DFA7DC-EAC8-49B5-AC19-27ED30D1023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3C5EBAC-6D81-4B59-9D18-D33AE7739DFA}">
      <dgm:prSet/>
      <dgm:spPr/>
      <dgm:t>
        <a:bodyPr/>
        <a:lstStyle/>
        <a:p>
          <a:pPr>
            <a:lnSpc>
              <a:spcPct val="100000"/>
            </a:lnSpc>
            <a:defRPr b="1"/>
          </a:pPr>
          <a:r>
            <a:rPr lang="en-US" b="1"/>
            <a:t>Excel:</a:t>
          </a:r>
          <a:endParaRPr lang="en-US"/>
        </a:p>
      </dgm:t>
    </dgm:pt>
    <dgm:pt modelId="{B404F78F-0BA2-4197-ACD6-48889A203145}" type="parTrans" cxnId="{FE0A4623-6ADE-4488-948F-BC690B47A3AD}">
      <dgm:prSet/>
      <dgm:spPr/>
      <dgm:t>
        <a:bodyPr/>
        <a:lstStyle/>
        <a:p>
          <a:endParaRPr lang="en-US"/>
        </a:p>
      </dgm:t>
    </dgm:pt>
    <dgm:pt modelId="{CC6313BF-0153-4417-A3F0-F061590311BD}" type="sibTrans" cxnId="{FE0A4623-6ADE-4488-948F-BC690B47A3AD}">
      <dgm:prSet/>
      <dgm:spPr/>
      <dgm:t>
        <a:bodyPr/>
        <a:lstStyle/>
        <a:p>
          <a:endParaRPr lang="en-US"/>
        </a:p>
      </dgm:t>
    </dgm:pt>
    <dgm:pt modelId="{F4B0DCF4-1A2D-42F2-969F-09353DB0BB94}">
      <dgm:prSet/>
      <dgm:spPr/>
      <dgm:t>
        <a:bodyPr/>
        <a:lstStyle/>
        <a:p>
          <a:pPr>
            <a:lnSpc>
              <a:spcPct val="100000"/>
            </a:lnSpc>
          </a:pPr>
          <a:r>
            <a:rPr lang="en-US" b="1"/>
            <a:t>Role:</a:t>
          </a:r>
          <a:r>
            <a:rPr lang="en-US"/>
            <a:t> The initial step involved importing the CSV files into Excel for data cleaning and preliminary exploration. Excel was used to handle missing values, correct data inconsistencies, and organize the dataset. It also facilitated basic calculations and the creation of preliminary charts to understand the data better before further analysis.</a:t>
          </a:r>
        </a:p>
      </dgm:t>
    </dgm:pt>
    <dgm:pt modelId="{CDCBD3DF-9BC0-4D1C-BBA7-4323B3AA5B1B}" type="parTrans" cxnId="{02F44A3E-D013-42C2-9995-D0E468250742}">
      <dgm:prSet/>
      <dgm:spPr/>
      <dgm:t>
        <a:bodyPr/>
        <a:lstStyle/>
        <a:p>
          <a:endParaRPr lang="en-US"/>
        </a:p>
      </dgm:t>
    </dgm:pt>
    <dgm:pt modelId="{DE1F6896-B717-4966-9DEF-26196D6D8A9D}" type="sibTrans" cxnId="{02F44A3E-D013-42C2-9995-D0E468250742}">
      <dgm:prSet/>
      <dgm:spPr/>
      <dgm:t>
        <a:bodyPr/>
        <a:lstStyle/>
        <a:p>
          <a:endParaRPr lang="en-US"/>
        </a:p>
      </dgm:t>
    </dgm:pt>
    <dgm:pt modelId="{A625EB66-74FF-40B9-8E64-7863D8C4346D}">
      <dgm:prSet/>
      <dgm:spPr/>
      <dgm:t>
        <a:bodyPr/>
        <a:lstStyle/>
        <a:p>
          <a:pPr>
            <a:lnSpc>
              <a:spcPct val="100000"/>
            </a:lnSpc>
            <a:defRPr b="1"/>
          </a:pPr>
          <a:r>
            <a:rPr lang="en-US" b="1"/>
            <a:t>MySQL:</a:t>
          </a:r>
          <a:endParaRPr lang="en-US"/>
        </a:p>
      </dgm:t>
    </dgm:pt>
    <dgm:pt modelId="{E20E9630-18BA-4043-AF26-E72E8170747C}" type="parTrans" cxnId="{0ACE99D0-A490-4B16-915B-430BCD824FFF}">
      <dgm:prSet/>
      <dgm:spPr/>
      <dgm:t>
        <a:bodyPr/>
        <a:lstStyle/>
        <a:p>
          <a:endParaRPr lang="en-US"/>
        </a:p>
      </dgm:t>
    </dgm:pt>
    <dgm:pt modelId="{354B1371-3757-4BAA-9E11-1F9108E7DE24}" type="sibTrans" cxnId="{0ACE99D0-A490-4B16-915B-430BCD824FFF}">
      <dgm:prSet/>
      <dgm:spPr/>
      <dgm:t>
        <a:bodyPr/>
        <a:lstStyle/>
        <a:p>
          <a:endParaRPr lang="en-US"/>
        </a:p>
      </dgm:t>
    </dgm:pt>
    <dgm:pt modelId="{F04F6005-80F9-4A6D-9781-AC35CF885C8E}">
      <dgm:prSet/>
      <dgm:spPr/>
      <dgm:t>
        <a:bodyPr/>
        <a:lstStyle/>
        <a:p>
          <a:pPr>
            <a:lnSpc>
              <a:spcPct val="100000"/>
            </a:lnSpc>
          </a:pPr>
          <a:r>
            <a:rPr lang="en-US" b="1"/>
            <a:t>Role:</a:t>
          </a:r>
          <a:r>
            <a:rPr lang="en-US"/>
            <a:t> After cleaning the data in Excel, it was imported into MySQL for creating a structured database. MySQL was used to perform complex queries and aggregations to generate key performance indicators (KPIs). The relational database allowed for efficient data management and querying, which was crucial for detailed analysis.</a:t>
          </a:r>
        </a:p>
      </dgm:t>
    </dgm:pt>
    <dgm:pt modelId="{DCB76E42-B6E2-4A33-AEF4-3069D1C3F6AD}" type="parTrans" cxnId="{7C31DF7B-A6E4-4ED4-AB72-EABF63AF01C9}">
      <dgm:prSet/>
      <dgm:spPr/>
      <dgm:t>
        <a:bodyPr/>
        <a:lstStyle/>
        <a:p>
          <a:endParaRPr lang="en-US"/>
        </a:p>
      </dgm:t>
    </dgm:pt>
    <dgm:pt modelId="{B83B2127-2CD6-4623-AA4B-2D1610E49A23}" type="sibTrans" cxnId="{7C31DF7B-A6E4-4ED4-AB72-EABF63AF01C9}">
      <dgm:prSet/>
      <dgm:spPr/>
      <dgm:t>
        <a:bodyPr/>
        <a:lstStyle/>
        <a:p>
          <a:endParaRPr lang="en-US"/>
        </a:p>
      </dgm:t>
    </dgm:pt>
    <dgm:pt modelId="{007D877E-555D-4964-B079-76AC3019DB86}">
      <dgm:prSet/>
      <dgm:spPr/>
      <dgm:t>
        <a:bodyPr/>
        <a:lstStyle/>
        <a:p>
          <a:pPr>
            <a:lnSpc>
              <a:spcPct val="100000"/>
            </a:lnSpc>
            <a:defRPr b="1"/>
          </a:pPr>
          <a:r>
            <a:rPr lang="en-US" b="1"/>
            <a:t>Power BI:</a:t>
          </a:r>
          <a:endParaRPr lang="en-US"/>
        </a:p>
      </dgm:t>
    </dgm:pt>
    <dgm:pt modelId="{9D1DF00F-F1CD-4EE7-B9A7-315A919B1236}" type="parTrans" cxnId="{0427EF8B-0ADF-45F2-97BB-01996742D362}">
      <dgm:prSet/>
      <dgm:spPr/>
      <dgm:t>
        <a:bodyPr/>
        <a:lstStyle/>
        <a:p>
          <a:endParaRPr lang="en-US"/>
        </a:p>
      </dgm:t>
    </dgm:pt>
    <dgm:pt modelId="{B04C08EB-48B0-447F-8DE4-44409C6A197D}" type="sibTrans" cxnId="{0427EF8B-0ADF-45F2-97BB-01996742D362}">
      <dgm:prSet/>
      <dgm:spPr/>
      <dgm:t>
        <a:bodyPr/>
        <a:lstStyle/>
        <a:p>
          <a:endParaRPr lang="en-US"/>
        </a:p>
      </dgm:t>
    </dgm:pt>
    <dgm:pt modelId="{B3C13A43-434E-4EE0-9AED-F4AE2F7FFC9D}">
      <dgm:prSet/>
      <dgm:spPr/>
      <dgm:t>
        <a:bodyPr/>
        <a:lstStyle/>
        <a:p>
          <a:pPr>
            <a:lnSpc>
              <a:spcPct val="100000"/>
            </a:lnSpc>
          </a:pPr>
          <a:r>
            <a:rPr lang="en-US" b="1"/>
            <a:t>Role:</a:t>
          </a:r>
          <a:r>
            <a:rPr lang="en-US"/>
            <a:t> With the database set up in MySQL, data was imported into Power BI via a MySQL database connection. Power BI was used to create interactive and dynamic dashboards. It enabled the visualization of KPIs and trends through various charts and graphs, providing insights into payment statistics, delivery times, and other key metrics.</a:t>
          </a:r>
        </a:p>
      </dgm:t>
    </dgm:pt>
    <dgm:pt modelId="{0A5659E3-37FB-4596-B44D-A1841EEB0A37}" type="parTrans" cxnId="{CD989D78-446E-4E1A-9CE2-98C112B7117C}">
      <dgm:prSet/>
      <dgm:spPr/>
      <dgm:t>
        <a:bodyPr/>
        <a:lstStyle/>
        <a:p>
          <a:endParaRPr lang="en-US"/>
        </a:p>
      </dgm:t>
    </dgm:pt>
    <dgm:pt modelId="{90B0F22B-1137-46B4-AF65-CBB5100F7CF4}" type="sibTrans" cxnId="{CD989D78-446E-4E1A-9CE2-98C112B7117C}">
      <dgm:prSet/>
      <dgm:spPr/>
      <dgm:t>
        <a:bodyPr/>
        <a:lstStyle/>
        <a:p>
          <a:endParaRPr lang="en-US"/>
        </a:p>
      </dgm:t>
    </dgm:pt>
    <dgm:pt modelId="{C237C710-B01D-4CCD-8667-5EFA2C7B7E8D}">
      <dgm:prSet/>
      <dgm:spPr/>
      <dgm:t>
        <a:bodyPr/>
        <a:lstStyle/>
        <a:p>
          <a:pPr>
            <a:lnSpc>
              <a:spcPct val="100000"/>
            </a:lnSpc>
            <a:defRPr b="1"/>
          </a:pPr>
          <a:r>
            <a:rPr lang="en-US" b="1"/>
            <a:t>Tableau:</a:t>
          </a:r>
          <a:endParaRPr lang="en-US"/>
        </a:p>
      </dgm:t>
    </dgm:pt>
    <dgm:pt modelId="{FCBB0A0A-BA03-4A4B-AF56-CC7DE56A5C1E}" type="parTrans" cxnId="{871AC1D1-6F47-4771-B638-6942914AEA57}">
      <dgm:prSet/>
      <dgm:spPr/>
      <dgm:t>
        <a:bodyPr/>
        <a:lstStyle/>
        <a:p>
          <a:endParaRPr lang="en-US"/>
        </a:p>
      </dgm:t>
    </dgm:pt>
    <dgm:pt modelId="{2DD84D08-C03F-4FE2-8E96-CD7254149349}" type="sibTrans" cxnId="{871AC1D1-6F47-4771-B638-6942914AEA57}">
      <dgm:prSet/>
      <dgm:spPr/>
      <dgm:t>
        <a:bodyPr/>
        <a:lstStyle/>
        <a:p>
          <a:endParaRPr lang="en-US"/>
        </a:p>
      </dgm:t>
    </dgm:pt>
    <dgm:pt modelId="{65C02280-B701-4B0E-BA48-6DEA6594FE15}">
      <dgm:prSet/>
      <dgm:spPr/>
      <dgm:t>
        <a:bodyPr/>
        <a:lstStyle/>
        <a:p>
          <a:pPr>
            <a:lnSpc>
              <a:spcPct val="100000"/>
            </a:lnSpc>
          </a:pPr>
          <a:r>
            <a:rPr lang="en-US" b="1"/>
            <a:t>Role:</a:t>
          </a:r>
          <a:r>
            <a:rPr lang="en-US"/>
            <a:t> Similarly, data was imported into Tableau using the MySQL database connection. Tableau was employed for advanced data visualization, allowing for the creation of detailed and visually appealing charts. It helped in exploring complex relationships and patterns in the data, facilitating an engaging presentation of the insights derived from the analysis.</a:t>
          </a:r>
        </a:p>
      </dgm:t>
    </dgm:pt>
    <dgm:pt modelId="{7022555D-3602-4EA7-8F66-0D3CBFCDA651}" type="parTrans" cxnId="{02756691-D96C-4A9F-8486-C984DE60B9F4}">
      <dgm:prSet/>
      <dgm:spPr/>
      <dgm:t>
        <a:bodyPr/>
        <a:lstStyle/>
        <a:p>
          <a:endParaRPr lang="en-US"/>
        </a:p>
      </dgm:t>
    </dgm:pt>
    <dgm:pt modelId="{CD6EB708-4019-488D-927D-7FEF0077A130}" type="sibTrans" cxnId="{02756691-D96C-4A9F-8486-C984DE60B9F4}">
      <dgm:prSet/>
      <dgm:spPr/>
      <dgm:t>
        <a:bodyPr/>
        <a:lstStyle/>
        <a:p>
          <a:endParaRPr lang="en-US"/>
        </a:p>
      </dgm:t>
    </dgm:pt>
    <dgm:pt modelId="{EF23CE12-1E2D-4465-80EF-0F6FBBAA084F}" type="pres">
      <dgm:prSet presAssocID="{F2DFA7DC-EAC8-49B5-AC19-27ED30D1023A}" presName="root" presStyleCnt="0">
        <dgm:presLayoutVars>
          <dgm:dir/>
          <dgm:resizeHandles val="exact"/>
        </dgm:presLayoutVars>
      </dgm:prSet>
      <dgm:spPr/>
    </dgm:pt>
    <dgm:pt modelId="{2EB03230-38C4-43DE-ADBF-7F681C5107DB}" type="pres">
      <dgm:prSet presAssocID="{D3C5EBAC-6D81-4B59-9D18-D33AE7739DFA}" presName="compNode" presStyleCnt="0"/>
      <dgm:spPr/>
    </dgm:pt>
    <dgm:pt modelId="{8DEE5C34-4B9F-4975-AB65-2F628B96F409}" type="pres">
      <dgm:prSet presAssocID="{D3C5EBAC-6D81-4B59-9D18-D33AE7739D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9151AE48-8C34-4D0C-ABA7-A34D8368D638}" type="pres">
      <dgm:prSet presAssocID="{D3C5EBAC-6D81-4B59-9D18-D33AE7739DFA}" presName="iconSpace" presStyleCnt="0"/>
      <dgm:spPr/>
    </dgm:pt>
    <dgm:pt modelId="{14451CF5-C9FB-4E6D-ACE8-F3285D6DE7B7}" type="pres">
      <dgm:prSet presAssocID="{D3C5EBAC-6D81-4B59-9D18-D33AE7739DFA}" presName="parTx" presStyleLbl="revTx" presStyleIdx="0" presStyleCnt="8">
        <dgm:presLayoutVars>
          <dgm:chMax val="0"/>
          <dgm:chPref val="0"/>
        </dgm:presLayoutVars>
      </dgm:prSet>
      <dgm:spPr/>
    </dgm:pt>
    <dgm:pt modelId="{761E7ED9-40FD-4ED5-9A54-5AAFF4C053CE}" type="pres">
      <dgm:prSet presAssocID="{D3C5EBAC-6D81-4B59-9D18-D33AE7739DFA}" presName="txSpace" presStyleCnt="0"/>
      <dgm:spPr/>
    </dgm:pt>
    <dgm:pt modelId="{677DD44D-399D-44C3-AF52-DD285DB19A0F}" type="pres">
      <dgm:prSet presAssocID="{D3C5EBAC-6D81-4B59-9D18-D33AE7739DFA}" presName="desTx" presStyleLbl="revTx" presStyleIdx="1" presStyleCnt="8">
        <dgm:presLayoutVars/>
      </dgm:prSet>
      <dgm:spPr/>
    </dgm:pt>
    <dgm:pt modelId="{78BAEF10-26D5-4920-BBCD-9762652DBA3B}" type="pres">
      <dgm:prSet presAssocID="{CC6313BF-0153-4417-A3F0-F061590311BD}" presName="sibTrans" presStyleCnt="0"/>
      <dgm:spPr/>
    </dgm:pt>
    <dgm:pt modelId="{AB343C82-0B83-4A7B-AE7F-589E3C0C4C1B}" type="pres">
      <dgm:prSet presAssocID="{A625EB66-74FF-40B9-8E64-7863D8C4346D}" presName="compNode" presStyleCnt="0"/>
      <dgm:spPr/>
    </dgm:pt>
    <dgm:pt modelId="{04D80F34-9640-440F-ADE3-E544D74D3E89}" type="pres">
      <dgm:prSet presAssocID="{A625EB66-74FF-40B9-8E64-7863D8C434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26FF1702-BB27-4583-9399-ACA8B62185BF}" type="pres">
      <dgm:prSet presAssocID="{A625EB66-74FF-40B9-8E64-7863D8C4346D}" presName="iconSpace" presStyleCnt="0"/>
      <dgm:spPr/>
    </dgm:pt>
    <dgm:pt modelId="{A54A3C55-8D0A-4F45-B897-623D27D0D0EA}" type="pres">
      <dgm:prSet presAssocID="{A625EB66-74FF-40B9-8E64-7863D8C4346D}" presName="parTx" presStyleLbl="revTx" presStyleIdx="2" presStyleCnt="8">
        <dgm:presLayoutVars>
          <dgm:chMax val="0"/>
          <dgm:chPref val="0"/>
        </dgm:presLayoutVars>
      </dgm:prSet>
      <dgm:spPr/>
    </dgm:pt>
    <dgm:pt modelId="{A3574FE4-EE1A-4FE6-BFA9-41ED261D9C24}" type="pres">
      <dgm:prSet presAssocID="{A625EB66-74FF-40B9-8E64-7863D8C4346D}" presName="txSpace" presStyleCnt="0"/>
      <dgm:spPr/>
    </dgm:pt>
    <dgm:pt modelId="{14936C46-EE9A-4A67-A38E-E0E7C04E1D2A}" type="pres">
      <dgm:prSet presAssocID="{A625EB66-74FF-40B9-8E64-7863D8C4346D}" presName="desTx" presStyleLbl="revTx" presStyleIdx="3" presStyleCnt="8">
        <dgm:presLayoutVars/>
      </dgm:prSet>
      <dgm:spPr/>
    </dgm:pt>
    <dgm:pt modelId="{D9F12466-A7D4-40D1-9BCA-56A85982CE21}" type="pres">
      <dgm:prSet presAssocID="{354B1371-3757-4BAA-9E11-1F9108E7DE24}" presName="sibTrans" presStyleCnt="0"/>
      <dgm:spPr/>
    </dgm:pt>
    <dgm:pt modelId="{AE794B24-D2DC-44EE-9A7A-C32E1B5E416D}" type="pres">
      <dgm:prSet presAssocID="{007D877E-555D-4964-B079-76AC3019DB86}" presName="compNode" presStyleCnt="0"/>
      <dgm:spPr/>
    </dgm:pt>
    <dgm:pt modelId="{D8207F8D-F5ED-4F3A-AA33-DBBF2C4B818E}" type="pres">
      <dgm:prSet presAssocID="{007D877E-555D-4964-B079-76AC3019DB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E353B8D0-F90B-4C94-B633-A6980D3169B6}" type="pres">
      <dgm:prSet presAssocID="{007D877E-555D-4964-B079-76AC3019DB86}" presName="iconSpace" presStyleCnt="0"/>
      <dgm:spPr/>
    </dgm:pt>
    <dgm:pt modelId="{56083BC3-847A-4633-8788-B0320638AF99}" type="pres">
      <dgm:prSet presAssocID="{007D877E-555D-4964-B079-76AC3019DB86}" presName="parTx" presStyleLbl="revTx" presStyleIdx="4" presStyleCnt="8">
        <dgm:presLayoutVars>
          <dgm:chMax val="0"/>
          <dgm:chPref val="0"/>
        </dgm:presLayoutVars>
      </dgm:prSet>
      <dgm:spPr/>
    </dgm:pt>
    <dgm:pt modelId="{919355E0-4837-4673-B579-B03E4C7A032A}" type="pres">
      <dgm:prSet presAssocID="{007D877E-555D-4964-B079-76AC3019DB86}" presName="txSpace" presStyleCnt="0"/>
      <dgm:spPr/>
    </dgm:pt>
    <dgm:pt modelId="{5CF9B77A-68B7-4211-9B99-9FCE6D4FFE96}" type="pres">
      <dgm:prSet presAssocID="{007D877E-555D-4964-B079-76AC3019DB86}" presName="desTx" presStyleLbl="revTx" presStyleIdx="5" presStyleCnt="8">
        <dgm:presLayoutVars/>
      </dgm:prSet>
      <dgm:spPr/>
    </dgm:pt>
    <dgm:pt modelId="{D0A98E93-0390-4EFF-ABBD-3E1D0A97B935}" type="pres">
      <dgm:prSet presAssocID="{B04C08EB-48B0-447F-8DE4-44409C6A197D}" presName="sibTrans" presStyleCnt="0"/>
      <dgm:spPr/>
    </dgm:pt>
    <dgm:pt modelId="{6857CD1C-F2EC-4D6C-91E8-BD7F8F644589}" type="pres">
      <dgm:prSet presAssocID="{C237C710-B01D-4CCD-8667-5EFA2C7B7E8D}" presName="compNode" presStyleCnt="0"/>
      <dgm:spPr/>
    </dgm:pt>
    <dgm:pt modelId="{E6C06234-0EF8-48EB-B418-C3705777E1AA}" type="pres">
      <dgm:prSet presAssocID="{C237C710-B01D-4CCD-8667-5EFA2C7B7E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3D6005CE-88B2-401A-A3AC-327DE6FE66DB}" type="pres">
      <dgm:prSet presAssocID="{C237C710-B01D-4CCD-8667-5EFA2C7B7E8D}" presName="iconSpace" presStyleCnt="0"/>
      <dgm:spPr/>
    </dgm:pt>
    <dgm:pt modelId="{3CB5A742-CF4E-4BDF-99CF-2EDBD239D103}" type="pres">
      <dgm:prSet presAssocID="{C237C710-B01D-4CCD-8667-5EFA2C7B7E8D}" presName="parTx" presStyleLbl="revTx" presStyleIdx="6" presStyleCnt="8">
        <dgm:presLayoutVars>
          <dgm:chMax val="0"/>
          <dgm:chPref val="0"/>
        </dgm:presLayoutVars>
      </dgm:prSet>
      <dgm:spPr/>
    </dgm:pt>
    <dgm:pt modelId="{A33CAC7C-7D72-47C4-A036-B134B01BA9BD}" type="pres">
      <dgm:prSet presAssocID="{C237C710-B01D-4CCD-8667-5EFA2C7B7E8D}" presName="txSpace" presStyleCnt="0"/>
      <dgm:spPr/>
    </dgm:pt>
    <dgm:pt modelId="{F74B032C-9AED-4207-863A-E154540B4089}" type="pres">
      <dgm:prSet presAssocID="{C237C710-B01D-4CCD-8667-5EFA2C7B7E8D}" presName="desTx" presStyleLbl="revTx" presStyleIdx="7" presStyleCnt="8">
        <dgm:presLayoutVars/>
      </dgm:prSet>
      <dgm:spPr/>
    </dgm:pt>
  </dgm:ptLst>
  <dgm:cxnLst>
    <dgm:cxn modelId="{FB293215-FEA5-4D65-A940-A7BE164E4ABD}" type="presOf" srcId="{65C02280-B701-4B0E-BA48-6DEA6594FE15}" destId="{F74B032C-9AED-4207-863A-E154540B4089}" srcOrd="0" destOrd="0" presId="urn:microsoft.com/office/officeart/2018/2/layout/IconLabelDescriptionList"/>
    <dgm:cxn modelId="{FE0A4623-6ADE-4488-948F-BC690B47A3AD}" srcId="{F2DFA7DC-EAC8-49B5-AC19-27ED30D1023A}" destId="{D3C5EBAC-6D81-4B59-9D18-D33AE7739DFA}" srcOrd="0" destOrd="0" parTransId="{B404F78F-0BA2-4197-ACD6-48889A203145}" sibTransId="{CC6313BF-0153-4417-A3F0-F061590311BD}"/>
    <dgm:cxn modelId="{02F44A3E-D013-42C2-9995-D0E468250742}" srcId="{D3C5EBAC-6D81-4B59-9D18-D33AE7739DFA}" destId="{F4B0DCF4-1A2D-42F2-969F-09353DB0BB94}" srcOrd="0" destOrd="0" parTransId="{CDCBD3DF-9BC0-4D1C-BBA7-4323B3AA5B1B}" sibTransId="{DE1F6896-B717-4966-9DEF-26196D6D8A9D}"/>
    <dgm:cxn modelId="{E84A6162-47DD-43FC-AA50-91C1D2EB1EBA}" type="presOf" srcId="{D3C5EBAC-6D81-4B59-9D18-D33AE7739DFA}" destId="{14451CF5-C9FB-4E6D-ACE8-F3285D6DE7B7}" srcOrd="0" destOrd="0" presId="urn:microsoft.com/office/officeart/2018/2/layout/IconLabelDescriptionList"/>
    <dgm:cxn modelId="{29B4AB47-2F2B-406C-87B6-CDDC35A61248}" type="presOf" srcId="{C237C710-B01D-4CCD-8667-5EFA2C7B7E8D}" destId="{3CB5A742-CF4E-4BDF-99CF-2EDBD239D103}" srcOrd="0" destOrd="0" presId="urn:microsoft.com/office/officeart/2018/2/layout/IconLabelDescriptionList"/>
    <dgm:cxn modelId="{CB49506C-1A5F-49BF-BBCA-3F03D582EF27}" type="presOf" srcId="{007D877E-555D-4964-B079-76AC3019DB86}" destId="{56083BC3-847A-4633-8788-B0320638AF99}" srcOrd="0" destOrd="0" presId="urn:microsoft.com/office/officeart/2018/2/layout/IconLabelDescriptionList"/>
    <dgm:cxn modelId="{06EF374E-27E3-4760-8D39-6963FFADB65A}" type="presOf" srcId="{A625EB66-74FF-40B9-8E64-7863D8C4346D}" destId="{A54A3C55-8D0A-4F45-B897-623D27D0D0EA}" srcOrd="0" destOrd="0" presId="urn:microsoft.com/office/officeart/2018/2/layout/IconLabelDescriptionList"/>
    <dgm:cxn modelId="{CD989D78-446E-4E1A-9CE2-98C112B7117C}" srcId="{007D877E-555D-4964-B079-76AC3019DB86}" destId="{B3C13A43-434E-4EE0-9AED-F4AE2F7FFC9D}" srcOrd="0" destOrd="0" parTransId="{0A5659E3-37FB-4596-B44D-A1841EEB0A37}" sibTransId="{90B0F22B-1137-46B4-AF65-CBB5100F7CF4}"/>
    <dgm:cxn modelId="{AC0E275A-22C9-44FF-BC18-347CFFAFB5B2}" type="presOf" srcId="{F04F6005-80F9-4A6D-9781-AC35CF885C8E}" destId="{14936C46-EE9A-4A67-A38E-E0E7C04E1D2A}" srcOrd="0" destOrd="0" presId="urn:microsoft.com/office/officeart/2018/2/layout/IconLabelDescriptionList"/>
    <dgm:cxn modelId="{7C31DF7B-A6E4-4ED4-AB72-EABF63AF01C9}" srcId="{A625EB66-74FF-40B9-8E64-7863D8C4346D}" destId="{F04F6005-80F9-4A6D-9781-AC35CF885C8E}" srcOrd="0" destOrd="0" parTransId="{DCB76E42-B6E2-4A33-AEF4-3069D1C3F6AD}" sibTransId="{B83B2127-2CD6-4623-AA4B-2D1610E49A23}"/>
    <dgm:cxn modelId="{0427EF8B-0ADF-45F2-97BB-01996742D362}" srcId="{F2DFA7DC-EAC8-49B5-AC19-27ED30D1023A}" destId="{007D877E-555D-4964-B079-76AC3019DB86}" srcOrd="2" destOrd="0" parTransId="{9D1DF00F-F1CD-4EE7-B9A7-315A919B1236}" sibTransId="{B04C08EB-48B0-447F-8DE4-44409C6A197D}"/>
    <dgm:cxn modelId="{92477E8C-81A7-4875-BC7A-D1D064EF3ABA}" type="presOf" srcId="{B3C13A43-434E-4EE0-9AED-F4AE2F7FFC9D}" destId="{5CF9B77A-68B7-4211-9B99-9FCE6D4FFE96}" srcOrd="0" destOrd="0" presId="urn:microsoft.com/office/officeart/2018/2/layout/IconLabelDescriptionList"/>
    <dgm:cxn modelId="{02756691-D96C-4A9F-8486-C984DE60B9F4}" srcId="{C237C710-B01D-4CCD-8667-5EFA2C7B7E8D}" destId="{65C02280-B701-4B0E-BA48-6DEA6594FE15}" srcOrd="0" destOrd="0" parTransId="{7022555D-3602-4EA7-8F66-0D3CBFCDA651}" sibTransId="{CD6EB708-4019-488D-927D-7FEF0077A130}"/>
    <dgm:cxn modelId="{2D9BF3B5-4A43-4B05-9F6C-273817E7C786}" type="presOf" srcId="{F4B0DCF4-1A2D-42F2-969F-09353DB0BB94}" destId="{677DD44D-399D-44C3-AF52-DD285DB19A0F}" srcOrd="0" destOrd="0" presId="urn:microsoft.com/office/officeart/2018/2/layout/IconLabelDescriptionList"/>
    <dgm:cxn modelId="{0ACE99D0-A490-4B16-915B-430BCD824FFF}" srcId="{F2DFA7DC-EAC8-49B5-AC19-27ED30D1023A}" destId="{A625EB66-74FF-40B9-8E64-7863D8C4346D}" srcOrd="1" destOrd="0" parTransId="{E20E9630-18BA-4043-AF26-E72E8170747C}" sibTransId="{354B1371-3757-4BAA-9E11-1F9108E7DE24}"/>
    <dgm:cxn modelId="{871AC1D1-6F47-4771-B638-6942914AEA57}" srcId="{F2DFA7DC-EAC8-49B5-AC19-27ED30D1023A}" destId="{C237C710-B01D-4CCD-8667-5EFA2C7B7E8D}" srcOrd="3" destOrd="0" parTransId="{FCBB0A0A-BA03-4A4B-AF56-CC7DE56A5C1E}" sibTransId="{2DD84D08-C03F-4FE2-8E96-CD7254149349}"/>
    <dgm:cxn modelId="{A1CE49EA-F4CA-4B17-8070-0C853EFB3F0E}" type="presOf" srcId="{F2DFA7DC-EAC8-49B5-AC19-27ED30D1023A}" destId="{EF23CE12-1E2D-4465-80EF-0F6FBBAA084F}" srcOrd="0" destOrd="0" presId="urn:microsoft.com/office/officeart/2018/2/layout/IconLabelDescriptionList"/>
    <dgm:cxn modelId="{B66CA4B7-A454-4AA8-A3D7-373613FA3DFD}" type="presParOf" srcId="{EF23CE12-1E2D-4465-80EF-0F6FBBAA084F}" destId="{2EB03230-38C4-43DE-ADBF-7F681C5107DB}" srcOrd="0" destOrd="0" presId="urn:microsoft.com/office/officeart/2018/2/layout/IconLabelDescriptionList"/>
    <dgm:cxn modelId="{CFEBBDAA-782A-4365-9A6A-A1906FF73541}" type="presParOf" srcId="{2EB03230-38C4-43DE-ADBF-7F681C5107DB}" destId="{8DEE5C34-4B9F-4975-AB65-2F628B96F409}" srcOrd="0" destOrd="0" presId="urn:microsoft.com/office/officeart/2018/2/layout/IconLabelDescriptionList"/>
    <dgm:cxn modelId="{8C0C3149-219B-40DF-951A-FF494CE44759}" type="presParOf" srcId="{2EB03230-38C4-43DE-ADBF-7F681C5107DB}" destId="{9151AE48-8C34-4D0C-ABA7-A34D8368D638}" srcOrd="1" destOrd="0" presId="urn:microsoft.com/office/officeart/2018/2/layout/IconLabelDescriptionList"/>
    <dgm:cxn modelId="{E24C4E5F-25CC-450C-B27E-4F2C0AD61EEF}" type="presParOf" srcId="{2EB03230-38C4-43DE-ADBF-7F681C5107DB}" destId="{14451CF5-C9FB-4E6D-ACE8-F3285D6DE7B7}" srcOrd="2" destOrd="0" presId="urn:microsoft.com/office/officeart/2018/2/layout/IconLabelDescriptionList"/>
    <dgm:cxn modelId="{78AE9558-69AF-4179-87FB-F84D5A8C0385}" type="presParOf" srcId="{2EB03230-38C4-43DE-ADBF-7F681C5107DB}" destId="{761E7ED9-40FD-4ED5-9A54-5AAFF4C053CE}" srcOrd="3" destOrd="0" presId="urn:microsoft.com/office/officeart/2018/2/layout/IconLabelDescriptionList"/>
    <dgm:cxn modelId="{681F1182-FFF4-47AC-8789-C10A4BE47C13}" type="presParOf" srcId="{2EB03230-38C4-43DE-ADBF-7F681C5107DB}" destId="{677DD44D-399D-44C3-AF52-DD285DB19A0F}" srcOrd="4" destOrd="0" presId="urn:microsoft.com/office/officeart/2018/2/layout/IconLabelDescriptionList"/>
    <dgm:cxn modelId="{FE4D4457-F572-448B-844A-4963097A823F}" type="presParOf" srcId="{EF23CE12-1E2D-4465-80EF-0F6FBBAA084F}" destId="{78BAEF10-26D5-4920-BBCD-9762652DBA3B}" srcOrd="1" destOrd="0" presId="urn:microsoft.com/office/officeart/2018/2/layout/IconLabelDescriptionList"/>
    <dgm:cxn modelId="{E8A16D0D-8BB8-420A-B71B-AB50365BC86B}" type="presParOf" srcId="{EF23CE12-1E2D-4465-80EF-0F6FBBAA084F}" destId="{AB343C82-0B83-4A7B-AE7F-589E3C0C4C1B}" srcOrd="2" destOrd="0" presId="urn:microsoft.com/office/officeart/2018/2/layout/IconLabelDescriptionList"/>
    <dgm:cxn modelId="{AA79E866-6339-4633-9B17-053918E1119B}" type="presParOf" srcId="{AB343C82-0B83-4A7B-AE7F-589E3C0C4C1B}" destId="{04D80F34-9640-440F-ADE3-E544D74D3E89}" srcOrd="0" destOrd="0" presId="urn:microsoft.com/office/officeart/2018/2/layout/IconLabelDescriptionList"/>
    <dgm:cxn modelId="{81F4A404-CA78-4550-8106-A0C6093F0A62}" type="presParOf" srcId="{AB343C82-0B83-4A7B-AE7F-589E3C0C4C1B}" destId="{26FF1702-BB27-4583-9399-ACA8B62185BF}" srcOrd="1" destOrd="0" presId="urn:microsoft.com/office/officeart/2018/2/layout/IconLabelDescriptionList"/>
    <dgm:cxn modelId="{F3C6DCDE-7ABA-41F6-8DC7-77646D0D18A4}" type="presParOf" srcId="{AB343C82-0B83-4A7B-AE7F-589E3C0C4C1B}" destId="{A54A3C55-8D0A-4F45-B897-623D27D0D0EA}" srcOrd="2" destOrd="0" presId="urn:microsoft.com/office/officeart/2018/2/layout/IconLabelDescriptionList"/>
    <dgm:cxn modelId="{2C3DEC7D-3133-4E00-99CF-355216069B78}" type="presParOf" srcId="{AB343C82-0B83-4A7B-AE7F-589E3C0C4C1B}" destId="{A3574FE4-EE1A-4FE6-BFA9-41ED261D9C24}" srcOrd="3" destOrd="0" presId="urn:microsoft.com/office/officeart/2018/2/layout/IconLabelDescriptionList"/>
    <dgm:cxn modelId="{89BA3FE4-9713-4465-88B7-BBE38046EEAB}" type="presParOf" srcId="{AB343C82-0B83-4A7B-AE7F-589E3C0C4C1B}" destId="{14936C46-EE9A-4A67-A38E-E0E7C04E1D2A}" srcOrd="4" destOrd="0" presId="urn:microsoft.com/office/officeart/2018/2/layout/IconLabelDescriptionList"/>
    <dgm:cxn modelId="{20504816-3E15-45D8-A5D9-2880166C8886}" type="presParOf" srcId="{EF23CE12-1E2D-4465-80EF-0F6FBBAA084F}" destId="{D9F12466-A7D4-40D1-9BCA-56A85982CE21}" srcOrd="3" destOrd="0" presId="urn:microsoft.com/office/officeart/2018/2/layout/IconLabelDescriptionList"/>
    <dgm:cxn modelId="{7C3F21D1-165F-4877-86A6-E6F4E4FC78ED}" type="presParOf" srcId="{EF23CE12-1E2D-4465-80EF-0F6FBBAA084F}" destId="{AE794B24-D2DC-44EE-9A7A-C32E1B5E416D}" srcOrd="4" destOrd="0" presId="urn:microsoft.com/office/officeart/2018/2/layout/IconLabelDescriptionList"/>
    <dgm:cxn modelId="{55393FFA-AF9D-4201-9F06-45A51A08E2E5}" type="presParOf" srcId="{AE794B24-D2DC-44EE-9A7A-C32E1B5E416D}" destId="{D8207F8D-F5ED-4F3A-AA33-DBBF2C4B818E}" srcOrd="0" destOrd="0" presId="urn:microsoft.com/office/officeart/2018/2/layout/IconLabelDescriptionList"/>
    <dgm:cxn modelId="{EA11A3E7-9E8D-4D01-86B9-AC75F2037228}" type="presParOf" srcId="{AE794B24-D2DC-44EE-9A7A-C32E1B5E416D}" destId="{E353B8D0-F90B-4C94-B633-A6980D3169B6}" srcOrd="1" destOrd="0" presId="urn:microsoft.com/office/officeart/2018/2/layout/IconLabelDescriptionList"/>
    <dgm:cxn modelId="{85628D81-31FF-4234-89F1-A11765DFBBA9}" type="presParOf" srcId="{AE794B24-D2DC-44EE-9A7A-C32E1B5E416D}" destId="{56083BC3-847A-4633-8788-B0320638AF99}" srcOrd="2" destOrd="0" presId="urn:microsoft.com/office/officeart/2018/2/layout/IconLabelDescriptionList"/>
    <dgm:cxn modelId="{85D1139F-1FE0-47C3-A367-DC21AAAA6D90}" type="presParOf" srcId="{AE794B24-D2DC-44EE-9A7A-C32E1B5E416D}" destId="{919355E0-4837-4673-B579-B03E4C7A032A}" srcOrd="3" destOrd="0" presId="urn:microsoft.com/office/officeart/2018/2/layout/IconLabelDescriptionList"/>
    <dgm:cxn modelId="{0EBEC8A6-3839-4661-B1AA-8AAB572BE666}" type="presParOf" srcId="{AE794B24-D2DC-44EE-9A7A-C32E1B5E416D}" destId="{5CF9B77A-68B7-4211-9B99-9FCE6D4FFE96}" srcOrd="4" destOrd="0" presId="urn:microsoft.com/office/officeart/2018/2/layout/IconLabelDescriptionList"/>
    <dgm:cxn modelId="{EF9186A0-48EE-421C-A12D-358986E575AF}" type="presParOf" srcId="{EF23CE12-1E2D-4465-80EF-0F6FBBAA084F}" destId="{D0A98E93-0390-4EFF-ABBD-3E1D0A97B935}" srcOrd="5" destOrd="0" presId="urn:microsoft.com/office/officeart/2018/2/layout/IconLabelDescriptionList"/>
    <dgm:cxn modelId="{08648068-EE7B-46B2-8B27-796E17736DC7}" type="presParOf" srcId="{EF23CE12-1E2D-4465-80EF-0F6FBBAA084F}" destId="{6857CD1C-F2EC-4D6C-91E8-BD7F8F644589}" srcOrd="6" destOrd="0" presId="urn:microsoft.com/office/officeart/2018/2/layout/IconLabelDescriptionList"/>
    <dgm:cxn modelId="{925F4C87-EAE1-4340-BF45-17D3D7F7E61B}" type="presParOf" srcId="{6857CD1C-F2EC-4D6C-91E8-BD7F8F644589}" destId="{E6C06234-0EF8-48EB-B418-C3705777E1AA}" srcOrd="0" destOrd="0" presId="urn:microsoft.com/office/officeart/2018/2/layout/IconLabelDescriptionList"/>
    <dgm:cxn modelId="{70E25DD8-FCBD-4FC2-979F-1CFFD29C77B2}" type="presParOf" srcId="{6857CD1C-F2EC-4D6C-91E8-BD7F8F644589}" destId="{3D6005CE-88B2-401A-A3AC-327DE6FE66DB}" srcOrd="1" destOrd="0" presId="urn:microsoft.com/office/officeart/2018/2/layout/IconLabelDescriptionList"/>
    <dgm:cxn modelId="{5688E200-B48E-4790-95EF-11A4D1D0D1EA}" type="presParOf" srcId="{6857CD1C-F2EC-4D6C-91E8-BD7F8F644589}" destId="{3CB5A742-CF4E-4BDF-99CF-2EDBD239D103}" srcOrd="2" destOrd="0" presId="urn:microsoft.com/office/officeart/2018/2/layout/IconLabelDescriptionList"/>
    <dgm:cxn modelId="{6B507DE9-D35F-44D5-87F1-55A785A17ACC}" type="presParOf" srcId="{6857CD1C-F2EC-4D6C-91E8-BD7F8F644589}" destId="{A33CAC7C-7D72-47C4-A036-B134B01BA9BD}" srcOrd="3" destOrd="0" presId="urn:microsoft.com/office/officeart/2018/2/layout/IconLabelDescriptionList"/>
    <dgm:cxn modelId="{0B2D1F0E-3238-45D5-96C5-CA4DE56094C2}" type="presParOf" srcId="{6857CD1C-F2EC-4D6C-91E8-BD7F8F644589}" destId="{F74B032C-9AED-4207-863A-E154540B408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568FFC-33FE-4212-84B6-00B3881E65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0C634B-9243-4A88-B26D-D7CC376B91C1}">
      <dgm:prSet/>
      <dgm:spPr/>
      <dgm:t>
        <a:bodyPr/>
        <a:lstStyle/>
        <a:p>
          <a:r>
            <a:rPr lang="en-US"/>
            <a:t>Weekday vs. Weekend (order_purchase_timestamp) Payment Statistics</a:t>
          </a:r>
        </a:p>
      </dgm:t>
    </dgm:pt>
    <dgm:pt modelId="{C9B10963-DD86-4C39-99AA-35767D9C5A73}" type="parTrans" cxnId="{92B8D6A4-96B1-435C-A29D-E34F17424C92}">
      <dgm:prSet/>
      <dgm:spPr/>
      <dgm:t>
        <a:bodyPr/>
        <a:lstStyle/>
        <a:p>
          <a:endParaRPr lang="en-US"/>
        </a:p>
      </dgm:t>
    </dgm:pt>
    <dgm:pt modelId="{E7D877EF-0D45-4F90-90F2-45C7AE683E01}" type="sibTrans" cxnId="{92B8D6A4-96B1-435C-A29D-E34F17424C92}">
      <dgm:prSet/>
      <dgm:spPr/>
      <dgm:t>
        <a:bodyPr/>
        <a:lstStyle/>
        <a:p>
          <a:endParaRPr lang="en-US"/>
        </a:p>
      </dgm:t>
    </dgm:pt>
    <dgm:pt modelId="{9C2C13F2-D768-4CE8-822D-6AFC6FF11A9B}">
      <dgm:prSet/>
      <dgm:spPr/>
      <dgm:t>
        <a:bodyPr/>
        <a:lstStyle/>
        <a:p>
          <a:r>
            <a:rPr lang="en-US"/>
            <a:t>Number of Orders with review score 5 and payment type as credit card</a:t>
          </a:r>
        </a:p>
      </dgm:t>
    </dgm:pt>
    <dgm:pt modelId="{BE0AD593-6BD8-4675-90B0-877D34AEF97B}" type="parTrans" cxnId="{39C171EB-CBD0-4F9F-888B-482E8102F02B}">
      <dgm:prSet/>
      <dgm:spPr/>
      <dgm:t>
        <a:bodyPr/>
        <a:lstStyle/>
        <a:p>
          <a:endParaRPr lang="en-US"/>
        </a:p>
      </dgm:t>
    </dgm:pt>
    <dgm:pt modelId="{B16FAF2F-8917-44EC-8DD4-3AFE367783F4}" type="sibTrans" cxnId="{39C171EB-CBD0-4F9F-888B-482E8102F02B}">
      <dgm:prSet/>
      <dgm:spPr/>
      <dgm:t>
        <a:bodyPr/>
        <a:lstStyle/>
        <a:p>
          <a:endParaRPr lang="en-US"/>
        </a:p>
      </dgm:t>
    </dgm:pt>
    <dgm:pt modelId="{46102139-13F1-448B-9C56-9B4E647B65E2}">
      <dgm:prSet/>
      <dgm:spPr/>
      <dgm:t>
        <a:bodyPr/>
        <a:lstStyle/>
        <a:p>
          <a:r>
            <a:rPr lang="en-US"/>
            <a:t>Average number of days taken for order_delivered_customer_date for pet_shop</a:t>
          </a:r>
        </a:p>
      </dgm:t>
    </dgm:pt>
    <dgm:pt modelId="{2029F56E-6F55-49DB-B837-559649362FE8}" type="parTrans" cxnId="{06846E93-695F-4A37-8D65-57C3D838E6B8}">
      <dgm:prSet/>
      <dgm:spPr/>
      <dgm:t>
        <a:bodyPr/>
        <a:lstStyle/>
        <a:p>
          <a:endParaRPr lang="en-US"/>
        </a:p>
      </dgm:t>
    </dgm:pt>
    <dgm:pt modelId="{6A65CA6F-51B9-4677-B7B5-E8E96D9DB634}" type="sibTrans" cxnId="{06846E93-695F-4A37-8D65-57C3D838E6B8}">
      <dgm:prSet/>
      <dgm:spPr/>
      <dgm:t>
        <a:bodyPr/>
        <a:lstStyle/>
        <a:p>
          <a:endParaRPr lang="en-US"/>
        </a:p>
      </dgm:t>
    </dgm:pt>
    <dgm:pt modelId="{35E9CAAC-184B-4B3B-9EE1-223BED734110}">
      <dgm:prSet/>
      <dgm:spPr/>
      <dgm:t>
        <a:bodyPr/>
        <a:lstStyle/>
        <a:p>
          <a:r>
            <a:rPr lang="en-US"/>
            <a:t>Average price and payment values from customers of São Paulo city</a:t>
          </a:r>
        </a:p>
      </dgm:t>
    </dgm:pt>
    <dgm:pt modelId="{8E6BADD5-46B6-4850-8497-87CCFDE14B17}" type="parTrans" cxnId="{7BAB5255-70EF-411F-B256-FA670CB1E208}">
      <dgm:prSet/>
      <dgm:spPr/>
      <dgm:t>
        <a:bodyPr/>
        <a:lstStyle/>
        <a:p>
          <a:endParaRPr lang="en-US"/>
        </a:p>
      </dgm:t>
    </dgm:pt>
    <dgm:pt modelId="{EA29C236-9980-476F-A584-8F3C2AEB3F81}" type="sibTrans" cxnId="{7BAB5255-70EF-411F-B256-FA670CB1E208}">
      <dgm:prSet/>
      <dgm:spPr/>
      <dgm:t>
        <a:bodyPr/>
        <a:lstStyle/>
        <a:p>
          <a:endParaRPr lang="en-US"/>
        </a:p>
      </dgm:t>
    </dgm:pt>
    <dgm:pt modelId="{6FEDCBE4-4D01-4B70-A563-A5EC3033E3AF}">
      <dgm:prSet/>
      <dgm:spPr/>
      <dgm:t>
        <a:bodyPr/>
        <a:lstStyle/>
        <a:p>
          <a:r>
            <a:rPr lang="en-US"/>
            <a:t>Relationship between shipping days vs. review scores</a:t>
          </a:r>
        </a:p>
      </dgm:t>
    </dgm:pt>
    <dgm:pt modelId="{68EA0743-337D-43BA-8BC1-352490EB3EA4}" type="parTrans" cxnId="{91E612EF-0851-44E0-A213-7B916424FF39}">
      <dgm:prSet/>
      <dgm:spPr/>
      <dgm:t>
        <a:bodyPr/>
        <a:lstStyle/>
        <a:p>
          <a:endParaRPr lang="en-US"/>
        </a:p>
      </dgm:t>
    </dgm:pt>
    <dgm:pt modelId="{634C2FD7-AAAA-4936-AAE3-FC6672C48839}" type="sibTrans" cxnId="{91E612EF-0851-44E0-A213-7B916424FF39}">
      <dgm:prSet/>
      <dgm:spPr/>
      <dgm:t>
        <a:bodyPr/>
        <a:lstStyle/>
        <a:p>
          <a:endParaRPr lang="en-US"/>
        </a:p>
      </dgm:t>
    </dgm:pt>
    <dgm:pt modelId="{E5192136-6F7B-49EE-86D3-ADC0D591661A}" type="pres">
      <dgm:prSet presAssocID="{BA568FFC-33FE-4212-84B6-00B3881E65A6}" presName="root" presStyleCnt="0">
        <dgm:presLayoutVars>
          <dgm:dir/>
          <dgm:resizeHandles val="exact"/>
        </dgm:presLayoutVars>
      </dgm:prSet>
      <dgm:spPr/>
    </dgm:pt>
    <dgm:pt modelId="{2C7CA759-4157-4126-9A66-9DF7F50378BD}" type="pres">
      <dgm:prSet presAssocID="{080C634B-9243-4A88-B26D-D7CC376B91C1}" presName="compNode" presStyleCnt="0"/>
      <dgm:spPr/>
    </dgm:pt>
    <dgm:pt modelId="{B7CD18C6-3AA6-4204-A532-0DA4523C2E1F}" type="pres">
      <dgm:prSet presAssocID="{080C634B-9243-4A88-B26D-D7CC376B91C1}" presName="bgRect" presStyleLbl="bgShp" presStyleIdx="0" presStyleCnt="5"/>
      <dgm:spPr/>
    </dgm:pt>
    <dgm:pt modelId="{9D4A1CBD-4B13-4566-8C6E-5C15107E54C5}" type="pres">
      <dgm:prSet presAssocID="{080C634B-9243-4A88-B26D-D7CC376B91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7672EC12-5855-4D86-B396-EAA8C63966BA}" type="pres">
      <dgm:prSet presAssocID="{080C634B-9243-4A88-B26D-D7CC376B91C1}" presName="spaceRect" presStyleCnt="0"/>
      <dgm:spPr/>
    </dgm:pt>
    <dgm:pt modelId="{6C164C03-3951-475D-A492-8D0EDEA7E544}" type="pres">
      <dgm:prSet presAssocID="{080C634B-9243-4A88-B26D-D7CC376B91C1}" presName="parTx" presStyleLbl="revTx" presStyleIdx="0" presStyleCnt="5">
        <dgm:presLayoutVars>
          <dgm:chMax val="0"/>
          <dgm:chPref val="0"/>
        </dgm:presLayoutVars>
      </dgm:prSet>
      <dgm:spPr/>
    </dgm:pt>
    <dgm:pt modelId="{C42AA053-7246-44DC-A46F-1EB46BA83B93}" type="pres">
      <dgm:prSet presAssocID="{E7D877EF-0D45-4F90-90F2-45C7AE683E01}" presName="sibTrans" presStyleCnt="0"/>
      <dgm:spPr/>
    </dgm:pt>
    <dgm:pt modelId="{54F3FE92-E65A-4C28-BDE6-9A56A5026D79}" type="pres">
      <dgm:prSet presAssocID="{9C2C13F2-D768-4CE8-822D-6AFC6FF11A9B}" presName="compNode" presStyleCnt="0"/>
      <dgm:spPr/>
    </dgm:pt>
    <dgm:pt modelId="{0B04B511-AC16-4352-BA6F-8552C1C39402}" type="pres">
      <dgm:prSet presAssocID="{9C2C13F2-D768-4CE8-822D-6AFC6FF11A9B}" presName="bgRect" presStyleLbl="bgShp" presStyleIdx="1" presStyleCnt="5"/>
      <dgm:spPr/>
    </dgm:pt>
    <dgm:pt modelId="{8B8ADF89-CAEC-4C7D-8464-CA3639860B0A}" type="pres">
      <dgm:prSet presAssocID="{9C2C13F2-D768-4CE8-822D-6AFC6FF11A9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3222102-C469-4E08-93A9-82BA772FD4E7}" type="pres">
      <dgm:prSet presAssocID="{9C2C13F2-D768-4CE8-822D-6AFC6FF11A9B}" presName="spaceRect" presStyleCnt="0"/>
      <dgm:spPr/>
    </dgm:pt>
    <dgm:pt modelId="{006366FE-75FD-4FF6-BF3C-29D6D6BD82C2}" type="pres">
      <dgm:prSet presAssocID="{9C2C13F2-D768-4CE8-822D-6AFC6FF11A9B}" presName="parTx" presStyleLbl="revTx" presStyleIdx="1" presStyleCnt="5">
        <dgm:presLayoutVars>
          <dgm:chMax val="0"/>
          <dgm:chPref val="0"/>
        </dgm:presLayoutVars>
      </dgm:prSet>
      <dgm:spPr/>
    </dgm:pt>
    <dgm:pt modelId="{D4846CB2-0500-4BBD-AE76-222C6C501B57}" type="pres">
      <dgm:prSet presAssocID="{B16FAF2F-8917-44EC-8DD4-3AFE367783F4}" presName="sibTrans" presStyleCnt="0"/>
      <dgm:spPr/>
    </dgm:pt>
    <dgm:pt modelId="{B6F3671C-98B2-4AA2-AF89-A81E4C29EB79}" type="pres">
      <dgm:prSet presAssocID="{46102139-13F1-448B-9C56-9B4E647B65E2}" presName="compNode" presStyleCnt="0"/>
      <dgm:spPr/>
    </dgm:pt>
    <dgm:pt modelId="{AB2FF89E-1A9C-4C44-82E9-2E58ED35DBB1}" type="pres">
      <dgm:prSet presAssocID="{46102139-13F1-448B-9C56-9B4E647B65E2}" presName="bgRect" presStyleLbl="bgShp" presStyleIdx="2" presStyleCnt="5"/>
      <dgm:spPr/>
    </dgm:pt>
    <dgm:pt modelId="{ADDFE573-EDF9-475B-A92E-B63D65D3370C}" type="pres">
      <dgm:prSet presAssocID="{46102139-13F1-448B-9C56-9B4E647B65E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CDAB7EB0-688E-4A98-917F-05ED7D9F4FAF}" type="pres">
      <dgm:prSet presAssocID="{46102139-13F1-448B-9C56-9B4E647B65E2}" presName="spaceRect" presStyleCnt="0"/>
      <dgm:spPr/>
    </dgm:pt>
    <dgm:pt modelId="{B2443042-D1FC-47F7-ADD9-CD7D056F30DE}" type="pres">
      <dgm:prSet presAssocID="{46102139-13F1-448B-9C56-9B4E647B65E2}" presName="parTx" presStyleLbl="revTx" presStyleIdx="2" presStyleCnt="5">
        <dgm:presLayoutVars>
          <dgm:chMax val="0"/>
          <dgm:chPref val="0"/>
        </dgm:presLayoutVars>
      </dgm:prSet>
      <dgm:spPr/>
    </dgm:pt>
    <dgm:pt modelId="{60FF6C57-D5EB-45E1-83CC-A34E9E027EE9}" type="pres">
      <dgm:prSet presAssocID="{6A65CA6F-51B9-4677-B7B5-E8E96D9DB634}" presName="sibTrans" presStyleCnt="0"/>
      <dgm:spPr/>
    </dgm:pt>
    <dgm:pt modelId="{ED46FDB0-399C-4AF3-B4F6-3B60B5AF9362}" type="pres">
      <dgm:prSet presAssocID="{35E9CAAC-184B-4B3B-9EE1-223BED734110}" presName="compNode" presStyleCnt="0"/>
      <dgm:spPr/>
    </dgm:pt>
    <dgm:pt modelId="{4E4A8F10-96DB-424C-87A7-5F5E892209D4}" type="pres">
      <dgm:prSet presAssocID="{35E9CAAC-184B-4B3B-9EE1-223BED734110}" presName="bgRect" presStyleLbl="bgShp" presStyleIdx="3" presStyleCnt="5"/>
      <dgm:spPr/>
    </dgm:pt>
    <dgm:pt modelId="{807F2E18-3B77-4E26-90EB-B3003BA9765D}" type="pres">
      <dgm:prSet presAssocID="{35E9CAAC-184B-4B3B-9EE1-223BED7341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B9062637-B4D5-4012-8543-F5D04273473C}" type="pres">
      <dgm:prSet presAssocID="{35E9CAAC-184B-4B3B-9EE1-223BED734110}" presName="spaceRect" presStyleCnt="0"/>
      <dgm:spPr/>
    </dgm:pt>
    <dgm:pt modelId="{CA9E2F36-749E-4AD6-9BD6-040D5A3AB49A}" type="pres">
      <dgm:prSet presAssocID="{35E9CAAC-184B-4B3B-9EE1-223BED734110}" presName="parTx" presStyleLbl="revTx" presStyleIdx="3" presStyleCnt="5">
        <dgm:presLayoutVars>
          <dgm:chMax val="0"/>
          <dgm:chPref val="0"/>
        </dgm:presLayoutVars>
      </dgm:prSet>
      <dgm:spPr/>
    </dgm:pt>
    <dgm:pt modelId="{EE844D4A-54EB-46AD-BED6-C6329F109D00}" type="pres">
      <dgm:prSet presAssocID="{EA29C236-9980-476F-A584-8F3C2AEB3F81}" presName="sibTrans" presStyleCnt="0"/>
      <dgm:spPr/>
    </dgm:pt>
    <dgm:pt modelId="{8FD951F5-5590-4847-AC1B-2826B159E71B}" type="pres">
      <dgm:prSet presAssocID="{6FEDCBE4-4D01-4B70-A563-A5EC3033E3AF}" presName="compNode" presStyleCnt="0"/>
      <dgm:spPr/>
    </dgm:pt>
    <dgm:pt modelId="{9D36F4C6-CF83-4963-A1C3-71BA3858ED7F}" type="pres">
      <dgm:prSet presAssocID="{6FEDCBE4-4D01-4B70-A563-A5EC3033E3AF}" presName="bgRect" presStyleLbl="bgShp" presStyleIdx="4" presStyleCnt="5"/>
      <dgm:spPr/>
    </dgm:pt>
    <dgm:pt modelId="{31D221C3-E8DC-470B-938B-B8CE826C5001}" type="pres">
      <dgm:prSet presAssocID="{6FEDCBE4-4D01-4B70-A563-A5EC3033E3A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uck"/>
        </a:ext>
      </dgm:extLst>
    </dgm:pt>
    <dgm:pt modelId="{A045B340-5B02-4708-83AA-6552FCD9900C}" type="pres">
      <dgm:prSet presAssocID="{6FEDCBE4-4D01-4B70-A563-A5EC3033E3AF}" presName="spaceRect" presStyleCnt="0"/>
      <dgm:spPr/>
    </dgm:pt>
    <dgm:pt modelId="{AE82AF52-598B-4322-9E68-79056983DB2D}" type="pres">
      <dgm:prSet presAssocID="{6FEDCBE4-4D01-4B70-A563-A5EC3033E3AF}" presName="parTx" presStyleLbl="revTx" presStyleIdx="4" presStyleCnt="5">
        <dgm:presLayoutVars>
          <dgm:chMax val="0"/>
          <dgm:chPref val="0"/>
        </dgm:presLayoutVars>
      </dgm:prSet>
      <dgm:spPr/>
    </dgm:pt>
  </dgm:ptLst>
  <dgm:cxnLst>
    <dgm:cxn modelId="{A8D37F07-C548-4FE2-95F2-EB49FF7FF7F0}" type="presOf" srcId="{35E9CAAC-184B-4B3B-9EE1-223BED734110}" destId="{CA9E2F36-749E-4AD6-9BD6-040D5A3AB49A}" srcOrd="0" destOrd="0" presId="urn:microsoft.com/office/officeart/2018/2/layout/IconVerticalSolidList"/>
    <dgm:cxn modelId="{EDE94013-E73D-4331-9FE8-57B49068A84B}" type="presOf" srcId="{BA568FFC-33FE-4212-84B6-00B3881E65A6}" destId="{E5192136-6F7B-49EE-86D3-ADC0D591661A}" srcOrd="0" destOrd="0" presId="urn:microsoft.com/office/officeart/2018/2/layout/IconVerticalSolidList"/>
    <dgm:cxn modelId="{D6527B32-B810-4F57-BBA8-F654CF258A23}" type="presOf" srcId="{46102139-13F1-448B-9C56-9B4E647B65E2}" destId="{B2443042-D1FC-47F7-ADD9-CD7D056F30DE}" srcOrd="0" destOrd="0" presId="urn:microsoft.com/office/officeart/2018/2/layout/IconVerticalSolidList"/>
    <dgm:cxn modelId="{74ECF864-E2BA-4F15-845D-1CFEE3294800}" type="presOf" srcId="{080C634B-9243-4A88-B26D-D7CC376B91C1}" destId="{6C164C03-3951-475D-A492-8D0EDEA7E544}" srcOrd="0" destOrd="0" presId="urn:microsoft.com/office/officeart/2018/2/layout/IconVerticalSolidList"/>
    <dgm:cxn modelId="{6CCBE46A-C0F3-4D8E-BF2D-D46EB214B546}" type="presOf" srcId="{9C2C13F2-D768-4CE8-822D-6AFC6FF11A9B}" destId="{006366FE-75FD-4FF6-BF3C-29D6D6BD82C2}" srcOrd="0" destOrd="0" presId="urn:microsoft.com/office/officeart/2018/2/layout/IconVerticalSolidList"/>
    <dgm:cxn modelId="{7BAB5255-70EF-411F-B256-FA670CB1E208}" srcId="{BA568FFC-33FE-4212-84B6-00B3881E65A6}" destId="{35E9CAAC-184B-4B3B-9EE1-223BED734110}" srcOrd="3" destOrd="0" parTransId="{8E6BADD5-46B6-4850-8497-87CCFDE14B17}" sibTransId="{EA29C236-9980-476F-A584-8F3C2AEB3F81}"/>
    <dgm:cxn modelId="{06846E93-695F-4A37-8D65-57C3D838E6B8}" srcId="{BA568FFC-33FE-4212-84B6-00B3881E65A6}" destId="{46102139-13F1-448B-9C56-9B4E647B65E2}" srcOrd="2" destOrd="0" parTransId="{2029F56E-6F55-49DB-B837-559649362FE8}" sibTransId="{6A65CA6F-51B9-4677-B7B5-E8E96D9DB634}"/>
    <dgm:cxn modelId="{92B8D6A4-96B1-435C-A29D-E34F17424C92}" srcId="{BA568FFC-33FE-4212-84B6-00B3881E65A6}" destId="{080C634B-9243-4A88-B26D-D7CC376B91C1}" srcOrd="0" destOrd="0" parTransId="{C9B10963-DD86-4C39-99AA-35767D9C5A73}" sibTransId="{E7D877EF-0D45-4F90-90F2-45C7AE683E01}"/>
    <dgm:cxn modelId="{3E3B02A6-78BD-461D-BC7E-00BB1FDCADDF}" type="presOf" srcId="{6FEDCBE4-4D01-4B70-A563-A5EC3033E3AF}" destId="{AE82AF52-598B-4322-9E68-79056983DB2D}" srcOrd="0" destOrd="0" presId="urn:microsoft.com/office/officeart/2018/2/layout/IconVerticalSolidList"/>
    <dgm:cxn modelId="{39C171EB-CBD0-4F9F-888B-482E8102F02B}" srcId="{BA568FFC-33FE-4212-84B6-00B3881E65A6}" destId="{9C2C13F2-D768-4CE8-822D-6AFC6FF11A9B}" srcOrd="1" destOrd="0" parTransId="{BE0AD593-6BD8-4675-90B0-877D34AEF97B}" sibTransId="{B16FAF2F-8917-44EC-8DD4-3AFE367783F4}"/>
    <dgm:cxn modelId="{91E612EF-0851-44E0-A213-7B916424FF39}" srcId="{BA568FFC-33FE-4212-84B6-00B3881E65A6}" destId="{6FEDCBE4-4D01-4B70-A563-A5EC3033E3AF}" srcOrd="4" destOrd="0" parTransId="{68EA0743-337D-43BA-8BC1-352490EB3EA4}" sibTransId="{634C2FD7-AAAA-4936-AAE3-FC6672C48839}"/>
    <dgm:cxn modelId="{61FA00A6-17DC-4C4B-BD88-2121B6BA72EB}" type="presParOf" srcId="{E5192136-6F7B-49EE-86D3-ADC0D591661A}" destId="{2C7CA759-4157-4126-9A66-9DF7F50378BD}" srcOrd="0" destOrd="0" presId="urn:microsoft.com/office/officeart/2018/2/layout/IconVerticalSolidList"/>
    <dgm:cxn modelId="{FB66CE61-6E9B-4611-8AE6-C7908A60F55C}" type="presParOf" srcId="{2C7CA759-4157-4126-9A66-9DF7F50378BD}" destId="{B7CD18C6-3AA6-4204-A532-0DA4523C2E1F}" srcOrd="0" destOrd="0" presId="urn:microsoft.com/office/officeart/2018/2/layout/IconVerticalSolidList"/>
    <dgm:cxn modelId="{4D169DEF-EE52-4A6E-95AD-D743312EB48A}" type="presParOf" srcId="{2C7CA759-4157-4126-9A66-9DF7F50378BD}" destId="{9D4A1CBD-4B13-4566-8C6E-5C15107E54C5}" srcOrd="1" destOrd="0" presId="urn:microsoft.com/office/officeart/2018/2/layout/IconVerticalSolidList"/>
    <dgm:cxn modelId="{1FC8CE30-668D-4E68-B740-99860CFD54D5}" type="presParOf" srcId="{2C7CA759-4157-4126-9A66-9DF7F50378BD}" destId="{7672EC12-5855-4D86-B396-EAA8C63966BA}" srcOrd="2" destOrd="0" presId="urn:microsoft.com/office/officeart/2018/2/layout/IconVerticalSolidList"/>
    <dgm:cxn modelId="{F27B994F-DA70-4ED4-8869-2F119BF878E1}" type="presParOf" srcId="{2C7CA759-4157-4126-9A66-9DF7F50378BD}" destId="{6C164C03-3951-475D-A492-8D0EDEA7E544}" srcOrd="3" destOrd="0" presId="urn:microsoft.com/office/officeart/2018/2/layout/IconVerticalSolidList"/>
    <dgm:cxn modelId="{8F5A7BD6-FE00-4A82-A77F-91885ED9D75C}" type="presParOf" srcId="{E5192136-6F7B-49EE-86D3-ADC0D591661A}" destId="{C42AA053-7246-44DC-A46F-1EB46BA83B93}" srcOrd="1" destOrd="0" presId="urn:microsoft.com/office/officeart/2018/2/layout/IconVerticalSolidList"/>
    <dgm:cxn modelId="{0D246B24-2386-4CD4-B5F0-589DCE305CF4}" type="presParOf" srcId="{E5192136-6F7B-49EE-86D3-ADC0D591661A}" destId="{54F3FE92-E65A-4C28-BDE6-9A56A5026D79}" srcOrd="2" destOrd="0" presId="urn:microsoft.com/office/officeart/2018/2/layout/IconVerticalSolidList"/>
    <dgm:cxn modelId="{FD6DEBFF-32A6-4529-BA3F-B9B234DC11D5}" type="presParOf" srcId="{54F3FE92-E65A-4C28-BDE6-9A56A5026D79}" destId="{0B04B511-AC16-4352-BA6F-8552C1C39402}" srcOrd="0" destOrd="0" presId="urn:microsoft.com/office/officeart/2018/2/layout/IconVerticalSolidList"/>
    <dgm:cxn modelId="{85B37D1F-E5A5-40C3-8F5B-B2BDA1BAF61D}" type="presParOf" srcId="{54F3FE92-E65A-4C28-BDE6-9A56A5026D79}" destId="{8B8ADF89-CAEC-4C7D-8464-CA3639860B0A}" srcOrd="1" destOrd="0" presId="urn:microsoft.com/office/officeart/2018/2/layout/IconVerticalSolidList"/>
    <dgm:cxn modelId="{6D5AC2CF-4190-4399-A2AD-C4ED6A145E33}" type="presParOf" srcId="{54F3FE92-E65A-4C28-BDE6-9A56A5026D79}" destId="{B3222102-C469-4E08-93A9-82BA772FD4E7}" srcOrd="2" destOrd="0" presId="urn:microsoft.com/office/officeart/2018/2/layout/IconVerticalSolidList"/>
    <dgm:cxn modelId="{390E89C3-5549-4204-8035-0D25BD7C64F2}" type="presParOf" srcId="{54F3FE92-E65A-4C28-BDE6-9A56A5026D79}" destId="{006366FE-75FD-4FF6-BF3C-29D6D6BD82C2}" srcOrd="3" destOrd="0" presId="urn:microsoft.com/office/officeart/2018/2/layout/IconVerticalSolidList"/>
    <dgm:cxn modelId="{11D77A92-051E-4347-8635-CD11F4F9FA4F}" type="presParOf" srcId="{E5192136-6F7B-49EE-86D3-ADC0D591661A}" destId="{D4846CB2-0500-4BBD-AE76-222C6C501B57}" srcOrd="3" destOrd="0" presId="urn:microsoft.com/office/officeart/2018/2/layout/IconVerticalSolidList"/>
    <dgm:cxn modelId="{64B0ABF1-32DA-4513-928C-F674BCF47CBD}" type="presParOf" srcId="{E5192136-6F7B-49EE-86D3-ADC0D591661A}" destId="{B6F3671C-98B2-4AA2-AF89-A81E4C29EB79}" srcOrd="4" destOrd="0" presId="urn:microsoft.com/office/officeart/2018/2/layout/IconVerticalSolidList"/>
    <dgm:cxn modelId="{2A28D1A7-180D-4521-91E8-93B8A8C00AF1}" type="presParOf" srcId="{B6F3671C-98B2-4AA2-AF89-A81E4C29EB79}" destId="{AB2FF89E-1A9C-4C44-82E9-2E58ED35DBB1}" srcOrd="0" destOrd="0" presId="urn:microsoft.com/office/officeart/2018/2/layout/IconVerticalSolidList"/>
    <dgm:cxn modelId="{6BCEB22D-97B7-49AD-BF28-A6C97E207A2C}" type="presParOf" srcId="{B6F3671C-98B2-4AA2-AF89-A81E4C29EB79}" destId="{ADDFE573-EDF9-475B-A92E-B63D65D3370C}" srcOrd="1" destOrd="0" presId="urn:microsoft.com/office/officeart/2018/2/layout/IconVerticalSolidList"/>
    <dgm:cxn modelId="{73F81735-4E87-475C-A6E0-F4AE2B7848C8}" type="presParOf" srcId="{B6F3671C-98B2-4AA2-AF89-A81E4C29EB79}" destId="{CDAB7EB0-688E-4A98-917F-05ED7D9F4FAF}" srcOrd="2" destOrd="0" presId="urn:microsoft.com/office/officeart/2018/2/layout/IconVerticalSolidList"/>
    <dgm:cxn modelId="{1E9A5E4C-DFE1-42B7-B027-3424A72EB767}" type="presParOf" srcId="{B6F3671C-98B2-4AA2-AF89-A81E4C29EB79}" destId="{B2443042-D1FC-47F7-ADD9-CD7D056F30DE}" srcOrd="3" destOrd="0" presId="urn:microsoft.com/office/officeart/2018/2/layout/IconVerticalSolidList"/>
    <dgm:cxn modelId="{CAF8EB15-4143-41DE-AFC0-5610FCB5ADD3}" type="presParOf" srcId="{E5192136-6F7B-49EE-86D3-ADC0D591661A}" destId="{60FF6C57-D5EB-45E1-83CC-A34E9E027EE9}" srcOrd="5" destOrd="0" presId="urn:microsoft.com/office/officeart/2018/2/layout/IconVerticalSolidList"/>
    <dgm:cxn modelId="{01935EA8-A161-4191-9C41-40C60ECE12B9}" type="presParOf" srcId="{E5192136-6F7B-49EE-86D3-ADC0D591661A}" destId="{ED46FDB0-399C-4AF3-B4F6-3B60B5AF9362}" srcOrd="6" destOrd="0" presId="urn:microsoft.com/office/officeart/2018/2/layout/IconVerticalSolidList"/>
    <dgm:cxn modelId="{122431A5-B90E-4DCA-B8CC-990AA7C8FEF6}" type="presParOf" srcId="{ED46FDB0-399C-4AF3-B4F6-3B60B5AF9362}" destId="{4E4A8F10-96DB-424C-87A7-5F5E892209D4}" srcOrd="0" destOrd="0" presId="urn:microsoft.com/office/officeart/2018/2/layout/IconVerticalSolidList"/>
    <dgm:cxn modelId="{D27E0EA9-B3E2-4328-9298-9293BD760F96}" type="presParOf" srcId="{ED46FDB0-399C-4AF3-B4F6-3B60B5AF9362}" destId="{807F2E18-3B77-4E26-90EB-B3003BA9765D}" srcOrd="1" destOrd="0" presId="urn:microsoft.com/office/officeart/2018/2/layout/IconVerticalSolidList"/>
    <dgm:cxn modelId="{506C6146-5D1C-4F97-A6EB-7A94357F67A0}" type="presParOf" srcId="{ED46FDB0-399C-4AF3-B4F6-3B60B5AF9362}" destId="{B9062637-B4D5-4012-8543-F5D04273473C}" srcOrd="2" destOrd="0" presId="urn:microsoft.com/office/officeart/2018/2/layout/IconVerticalSolidList"/>
    <dgm:cxn modelId="{5B4F80CD-8D40-4E76-A6C7-66AF49ABE7C9}" type="presParOf" srcId="{ED46FDB0-399C-4AF3-B4F6-3B60B5AF9362}" destId="{CA9E2F36-749E-4AD6-9BD6-040D5A3AB49A}" srcOrd="3" destOrd="0" presId="urn:microsoft.com/office/officeart/2018/2/layout/IconVerticalSolidList"/>
    <dgm:cxn modelId="{E70EB262-BE39-4B1C-86EE-67FDC52E561B}" type="presParOf" srcId="{E5192136-6F7B-49EE-86D3-ADC0D591661A}" destId="{EE844D4A-54EB-46AD-BED6-C6329F109D00}" srcOrd="7" destOrd="0" presId="urn:microsoft.com/office/officeart/2018/2/layout/IconVerticalSolidList"/>
    <dgm:cxn modelId="{149E687F-22AD-4967-BE5A-CADFDF9339FF}" type="presParOf" srcId="{E5192136-6F7B-49EE-86D3-ADC0D591661A}" destId="{8FD951F5-5590-4847-AC1B-2826B159E71B}" srcOrd="8" destOrd="0" presId="urn:microsoft.com/office/officeart/2018/2/layout/IconVerticalSolidList"/>
    <dgm:cxn modelId="{BAC0A201-B10E-4CF8-B13B-BBF0AC2C7DDE}" type="presParOf" srcId="{8FD951F5-5590-4847-AC1B-2826B159E71B}" destId="{9D36F4C6-CF83-4963-A1C3-71BA3858ED7F}" srcOrd="0" destOrd="0" presId="urn:microsoft.com/office/officeart/2018/2/layout/IconVerticalSolidList"/>
    <dgm:cxn modelId="{E36477E2-8D09-486E-9481-CC8D3DDEAAE9}" type="presParOf" srcId="{8FD951F5-5590-4847-AC1B-2826B159E71B}" destId="{31D221C3-E8DC-470B-938B-B8CE826C5001}" srcOrd="1" destOrd="0" presId="urn:microsoft.com/office/officeart/2018/2/layout/IconVerticalSolidList"/>
    <dgm:cxn modelId="{FA664009-AF62-4BA2-9CCB-50B9813B9AC3}" type="presParOf" srcId="{8FD951F5-5590-4847-AC1B-2826B159E71B}" destId="{A045B340-5B02-4708-83AA-6552FCD9900C}" srcOrd="2" destOrd="0" presId="urn:microsoft.com/office/officeart/2018/2/layout/IconVerticalSolidList"/>
    <dgm:cxn modelId="{642041BC-FFBE-4B68-809A-3F9A6BA4209D}" type="presParOf" srcId="{8FD951F5-5590-4847-AC1B-2826B159E71B}" destId="{AE82AF52-598B-4322-9E68-79056983DB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CF6C0-B0E7-4089-BB38-2F7136532893}">
      <dsp:nvSpPr>
        <dsp:cNvPr id="0" name=""/>
        <dsp:cNvSpPr/>
      </dsp:nvSpPr>
      <dsp:spPr>
        <a:xfrm>
          <a:off x="0" y="96352"/>
          <a:ext cx="4690291" cy="88744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EXTRACT DATA </a:t>
          </a:r>
        </a:p>
      </dsp:txBody>
      <dsp:txXfrm>
        <a:off x="43321" y="139673"/>
        <a:ext cx="4603649" cy="800803"/>
      </dsp:txXfrm>
    </dsp:sp>
    <dsp:sp modelId="{887E2E0E-C76A-4D7D-9B6E-816334CBEF36}">
      <dsp:nvSpPr>
        <dsp:cNvPr id="0" name=""/>
        <dsp:cNvSpPr/>
      </dsp:nvSpPr>
      <dsp:spPr>
        <a:xfrm>
          <a:off x="0" y="1090357"/>
          <a:ext cx="4690291" cy="887445"/>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a:t>TRANSFORMATION</a:t>
          </a:r>
        </a:p>
      </dsp:txBody>
      <dsp:txXfrm>
        <a:off x="43321" y="1133678"/>
        <a:ext cx="4603649" cy="800803"/>
      </dsp:txXfrm>
    </dsp:sp>
    <dsp:sp modelId="{34DBAE25-89EB-4E1D-B412-BE99333C8BA9}">
      <dsp:nvSpPr>
        <dsp:cNvPr id="0" name=""/>
        <dsp:cNvSpPr/>
      </dsp:nvSpPr>
      <dsp:spPr>
        <a:xfrm>
          <a:off x="0" y="2084362"/>
          <a:ext cx="4690291" cy="887445"/>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a:t>LOAD &amp; USING TOOLS</a:t>
          </a:r>
        </a:p>
      </dsp:txBody>
      <dsp:txXfrm>
        <a:off x="43321" y="2127683"/>
        <a:ext cx="4603649" cy="800803"/>
      </dsp:txXfrm>
    </dsp:sp>
    <dsp:sp modelId="{C89ECF26-F426-44FF-96DB-23DD97CC41DB}">
      <dsp:nvSpPr>
        <dsp:cNvPr id="0" name=""/>
        <dsp:cNvSpPr/>
      </dsp:nvSpPr>
      <dsp:spPr>
        <a:xfrm>
          <a:off x="0" y="3078367"/>
          <a:ext cx="4690291" cy="887445"/>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a:t>DASH BOARDS</a:t>
          </a:r>
        </a:p>
      </dsp:txBody>
      <dsp:txXfrm>
        <a:off x="43321" y="3121688"/>
        <a:ext cx="4603649" cy="800803"/>
      </dsp:txXfrm>
    </dsp:sp>
    <dsp:sp modelId="{AE074272-DC85-4EEA-A882-8EA39B0A0E65}">
      <dsp:nvSpPr>
        <dsp:cNvPr id="0" name=""/>
        <dsp:cNvSpPr/>
      </dsp:nvSpPr>
      <dsp:spPr>
        <a:xfrm>
          <a:off x="0" y="4072372"/>
          <a:ext cx="4690291" cy="887445"/>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a:t>KPI’s &amp; VISUALIZATION</a:t>
          </a:r>
        </a:p>
      </dsp:txBody>
      <dsp:txXfrm>
        <a:off x="43321" y="4115693"/>
        <a:ext cx="4603649" cy="800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4CCA6-7D9E-4ADD-8209-AF1AC47EF7D1}">
      <dsp:nvSpPr>
        <dsp:cNvPr id="0" name=""/>
        <dsp:cNvSpPr/>
      </dsp:nvSpPr>
      <dsp:spPr>
        <a:xfrm>
          <a:off x="356845" y="0"/>
          <a:ext cx="4044253" cy="17592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99D07-BA77-4903-BDF4-28BEBED04B52}">
      <dsp:nvSpPr>
        <dsp:cNvPr id="0" name=""/>
        <dsp:cNvSpPr/>
      </dsp:nvSpPr>
      <dsp:spPr>
        <a:xfrm>
          <a:off x="5111" y="527767"/>
          <a:ext cx="1531463" cy="703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storage through multiple CSV flies</a:t>
          </a:r>
        </a:p>
      </dsp:txBody>
      <dsp:txXfrm>
        <a:off x="39462" y="562118"/>
        <a:ext cx="1462761" cy="634988"/>
      </dsp:txXfrm>
    </dsp:sp>
    <dsp:sp modelId="{83D3FEB7-6992-4106-BA1E-0C0BA9952CEB}">
      <dsp:nvSpPr>
        <dsp:cNvPr id="0" name=""/>
        <dsp:cNvSpPr/>
      </dsp:nvSpPr>
      <dsp:spPr>
        <a:xfrm>
          <a:off x="1613240" y="527767"/>
          <a:ext cx="1531463" cy="703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Insufficient information</a:t>
          </a:r>
        </a:p>
      </dsp:txBody>
      <dsp:txXfrm>
        <a:off x="1647591" y="562118"/>
        <a:ext cx="1462761" cy="634988"/>
      </dsp:txXfrm>
    </dsp:sp>
    <dsp:sp modelId="{2DF0E37F-16E1-4ACB-8C7D-210BD7112F5E}">
      <dsp:nvSpPr>
        <dsp:cNvPr id="0" name=""/>
        <dsp:cNvSpPr/>
      </dsp:nvSpPr>
      <dsp:spPr>
        <a:xfrm>
          <a:off x="3221370" y="527767"/>
          <a:ext cx="1531463" cy="703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Lacks of analytics insights to make business decisions</a:t>
          </a:r>
        </a:p>
      </dsp:txBody>
      <dsp:txXfrm>
        <a:off x="3255721" y="562118"/>
        <a:ext cx="1462761" cy="634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1286F-DB4B-489F-BB42-FEFD9787325B}">
      <dsp:nvSpPr>
        <dsp:cNvPr id="0" name=""/>
        <dsp:cNvSpPr/>
      </dsp:nvSpPr>
      <dsp:spPr>
        <a:xfrm>
          <a:off x="356845" y="0"/>
          <a:ext cx="4044253" cy="18392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8A420-03D9-4217-9BC7-A678669FD090}">
      <dsp:nvSpPr>
        <dsp:cNvPr id="0" name=""/>
        <dsp:cNvSpPr/>
      </dsp:nvSpPr>
      <dsp:spPr>
        <a:xfrm>
          <a:off x="5111" y="551761"/>
          <a:ext cx="1531463" cy="7356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Reduce data storage</a:t>
          </a:r>
        </a:p>
      </dsp:txBody>
      <dsp:txXfrm>
        <a:off x="41024" y="587674"/>
        <a:ext cx="1459637" cy="663856"/>
      </dsp:txXfrm>
    </dsp:sp>
    <dsp:sp modelId="{C29E771E-34BD-4938-B30B-CAEA09213A73}">
      <dsp:nvSpPr>
        <dsp:cNvPr id="0" name=""/>
        <dsp:cNvSpPr/>
      </dsp:nvSpPr>
      <dsp:spPr>
        <a:xfrm>
          <a:off x="1613240" y="551761"/>
          <a:ext cx="1531463" cy="7356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Create efficient Query and analysis</a:t>
          </a:r>
        </a:p>
      </dsp:txBody>
      <dsp:txXfrm>
        <a:off x="1649153" y="587674"/>
        <a:ext cx="1459637" cy="663856"/>
      </dsp:txXfrm>
    </dsp:sp>
    <dsp:sp modelId="{77AF2F88-9641-4E46-8302-790D5AB4C7E9}">
      <dsp:nvSpPr>
        <dsp:cNvPr id="0" name=""/>
        <dsp:cNvSpPr/>
      </dsp:nvSpPr>
      <dsp:spPr>
        <a:xfrm>
          <a:off x="3221370" y="551761"/>
          <a:ext cx="1531463" cy="7356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Empower data driven decision making capability</a:t>
          </a:r>
        </a:p>
      </dsp:txBody>
      <dsp:txXfrm>
        <a:off x="3257283" y="587674"/>
        <a:ext cx="1459637" cy="663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38334-C15F-46FB-B1FC-ED9644FADED4}">
      <dsp:nvSpPr>
        <dsp:cNvPr id="0" name=""/>
        <dsp:cNvSpPr/>
      </dsp:nvSpPr>
      <dsp:spPr>
        <a:xfrm rot="5400000">
          <a:off x="-183193" y="183221"/>
          <a:ext cx="1221290" cy="8549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Data Normalization</a:t>
          </a:r>
        </a:p>
      </dsp:txBody>
      <dsp:txXfrm rot="-5400000">
        <a:off x="1" y="427480"/>
        <a:ext cx="854903" cy="366387"/>
      </dsp:txXfrm>
    </dsp:sp>
    <dsp:sp modelId="{183ECA6C-379E-467B-A1E5-8DA9428C2681}">
      <dsp:nvSpPr>
        <dsp:cNvPr id="0" name=""/>
        <dsp:cNvSpPr/>
      </dsp:nvSpPr>
      <dsp:spPr>
        <a:xfrm rot="5400000">
          <a:off x="1495311" y="-640380"/>
          <a:ext cx="793838" cy="2074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Create a normalized relation as a central data to collect files in a workbook</a:t>
          </a:r>
        </a:p>
      </dsp:txBody>
      <dsp:txXfrm rot="-5400000">
        <a:off x="854903" y="38780"/>
        <a:ext cx="2035903" cy="716334"/>
      </dsp:txXfrm>
    </dsp:sp>
    <dsp:sp modelId="{2AD0B53B-FAB9-4AD3-AE7E-9AF844C8EAC4}">
      <dsp:nvSpPr>
        <dsp:cNvPr id="0" name=""/>
        <dsp:cNvSpPr/>
      </dsp:nvSpPr>
      <dsp:spPr>
        <a:xfrm rot="5400000">
          <a:off x="-183193" y="1278689"/>
          <a:ext cx="1221290" cy="8549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ETL Process Optimization</a:t>
          </a:r>
        </a:p>
      </dsp:txBody>
      <dsp:txXfrm rot="-5400000">
        <a:off x="1" y="1522948"/>
        <a:ext cx="854903" cy="366387"/>
      </dsp:txXfrm>
    </dsp:sp>
    <dsp:sp modelId="{6E8F74CD-3011-41A0-AA26-D1B119AEFF9E}">
      <dsp:nvSpPr>
        <dsp:cNvPr id="0" name=""/>
        <dsp:cNvSpPr/>
      </dsp:nvSpPr>
      <dsp:spPr>
        <a:xfrm rot="5400000">
          <a:off x="1495311" y="455087"/>
          <a:ext cx="793838" cy="2074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Conduct data manipulation and data cleaning with Excel and MySQL</a:t>
          </a:r>
        </a:p>
      </dsp:txBody>
      <dsp:txXfrm rot="-5400000">
        <a:off x="854903" y="1134247"/>
        <a:ext cx="2035903" cy="716334"/>
      </dsp:txXfrm>
    </dsp:sp>
    <dsp:sp modelId="{8D41F257-4C90-4F82-BD7D-FFA4F618C605}">
      <dsp:nvSpPr>
        <dsp:cNvPr id="0" name=""/>
        <dsp:cNvSpPr/>
      </dsp:nvSpPr>
      <dsp:spPr>
        <a:xfrm rot="5400000">
          <a:off x="-183193" y="2374158"/>
          <a:ext cx="1221290" cy="8549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Analytics Insights</a:t>
          </a:r>
        </a:p>
      </dsp:txBody>
      <dsp:txXfrm rot="-5400000">
        <a:off x="1" y="2618417"/>
        <a:ext cx="854903" cy="366387"/>
      </dsp:txXfrm>
    </dsp:sp>
    <dsp:sp modelId="{639BAB65-641D-4955-8887-C89A34B19099}">
      <dsp:nvSpPr>
        <dsp:cNvPr id="0" name=""/>
        <dsp:cNvSpPr/>
      </dsp:nvSpPr>
      <dsp:spPr>
        <a:xfrm rot="5400000">
          <a:off x="1495311" y="1550556"/>
          <a:ext cx="793838" cy="2074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Generate analytical insights through an interactive dashboard via Power BI, Tableau</a:t>
          </a:r>
        </a:p>
      </dsp:txBody>
      <dsp:txXfrm rot="-5400000">
        <a:off x="854903" y="2229716"/>
        <a:ext cx="2035903" cy="716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5C34-4B9F-4975-AB65-2F628B96F409}">
      <dsp:nvSpPr>
        <dsp:cNvPr id="0" name=""/>
        <dsp:cNvSpPr/>
      </dsp:nvSpPr>
      <dsp:spPr>
        <a:xfrm>
          <a:off x="938" y="309986"/>
          <a:ext cx="636398" cy="636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451CF5-C9FB-4E6D-ACE8-F3285D6DE7B7}">
      <dsp:nvSpPr>
        <dsp:cNvPr id="0" name=""/>
        <dsp:cNvSpPr/>
      </dsp:nvSpPr>
      <dsp:spPr>
        <a:xfrm>
          <a:off x="938" y="1128510"/>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Excel:</a:t>
          </a:r>
          <a:endParaRPr lang="en-US" sz="1700" kern="1200"/>
        </a:p>
      </dsp:txBody>
      <dsp:txXfrm>
        <a:off x="938" y="1128510"/>
        <a:ext cx="1818281" cy="272742"/>
      </dsp:txXfrm>
    </dsp:sp>
    <dsp:sp modelId="{677DD44D-399D-44C3-AF52-DD285DB19A0F}">
      <dsp:nvSpPr>
        <dsp:cNvPr id="0" name=""/>
        <dsp:cNvSpPr/>
      </dsp:nvSpPr>
      <dsp:spPr>
        <a:xfrm>
          <a:off x="938" y="1485962"/>
          <a:ext cx="1818281" cy="305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t>Role:</a:t>
          </a:r>
          <a:r>
            <a:rPr lang="en-US" sz="1300" kern="1200"/>
            <a:t> The initial step involved importing the CSV files into Excel for data cleaning and preliminary exploration. Excel was used to handle missing values, correct data inconsistencies, and organize the dataset. It also facilitated basic calculations and the creation of preliminary charts to understand the data better before further analysis.</a:t>
          </a:r>
        </a:p>
      </dsp:txBody>
      <dsp:txXfrm>
        <a:off x="938" y="1485962"/>
        <a:ext cx="1818281" cy="3059514"/>
      </dsp:txXfrm>
    </dsp:sp>
    <dsp:sp modelId="{04D80F34-9640-440F-ADE3-E544D74D3E89}">
      <dsp:nvSpPr>
        <dsp:cNvPr id="0" name=""/>
        <dsp:cNvSpPr/>
      </dsp:nvSpPr>
      <dsp:spPr>
        <a:xfrm>
          <a:off x="2137419" y="309986"/>
          <a:ext cx="636398" cy="636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A3C55-8D0A-4F45-B897-623D27D0D0EA}">
      <dsp:nvSpPr>
        <dsp:cNvPr id="0" name=""/>
        <dsp:cNvSpPr/>
      </dsp:nvSpPr>
      <dsp:spPr>
        <a:xfrm>
          <a:off x="2137419" y="1128510"/>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MySQL:</a:t>
          </a:r>
          <a:endParaRPr lang="en-US" sz="1700" kern="1200"/>
        </a:p>
      </dsp:txBody>
      <dsp:txXfrm>
        <a:off x="2137419" y="1128510"/>
        <a:ext cx="1818281" cy="272742"/>
      </dsp:txXfrm>
    </dsp:sp>
    <dsp:sp modelId="{14936C46-EE9A-4A67-A38E-E0E7C04E1D2A}">
      <dsp:nvSpPr>
        <dsp:cNvPr id="0" name=""/>
        <dsp:cNvSpPr/>
      </dsp:nvSpPr>
      <dsp:spPr>
        <a:xfrm>
          <a:off x="2137419" y="1485962"/>
          <a:ext cx="1818281" cy="305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t>Role:</a:t>
          </a:r>
          <a:r>
            <a:rPr lang="en-US" sz="1300" kern="1200"/>
            <a:t> After cleaning the data in Excel, it was imported into MySQL for creating a structured database. MySQL was used to perform complex queries and aggregations to generate key performance indicators (KPIs). The relational database allowed for efficient data management and querying, which was crucial for detailed analysis.</a:t>
          </a:r>
        </a:p>
      </dsp:txBody>
      <dsp:txXfrm>
        <a:off x="2137419" y="1485962"/>
        <a:ext cx="1818281" cy="3059514"/>
      </dsp:txXfrm>
    </dsp:sp>
    <dsp:sp modelId="{D8207F8D-F5ED-4F3A-AA33-DBBF2C4B818E}">
      <dsp:nvSpPr>
        <dsp:cNvPr id="0" name=""/>
        <dsp:cNvSpPr/>
      </dsp:nvSpPr>
      <dsp:spPr>
        <a:xfrm>
          <a:off x="4273899" y="309986"/>
          <a:ext cx="636398" cy="636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83BC3-847A-4633-8788-B0320638AF99}">
      <dsp:nvSpPr>
        <dsp:cNvPr id="0" name=""/>
        <dsp:cNvSpPr/>
      </dsp:nvSpPr>
      <dsp:spPr>
        <a:xfrm>
          <a:off x="4273899" y="1128510"/>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Power BI:</a:t>
          </a:r>
          <a:endParaRPr lang="en-US" sz="1700" kern="1200"/>
        </a:p>
      </dsp:txBody>
      <dsp:txXfrm>
        <a:off x="4273899" y="1128510"/>
        <a:ext cx="1818281" cy="272742"/>
      </dsp:txXfrm>
    </dsp:sp>
    <dsp:sp modelId="{5CF9B77A-68B7-4211-9B99-9FCE6D4FFE96}">
      <dsp:nvSpPr>
        <dsp:cNvPr id="0" name=""/>
        <dsp:cNvSpPr/>
      </dsp:nvSpPr>
      <dsp:spPr>
        <a:xfrm>
          <a:off x="4273899" y="1485962"/>
          <a:ext cx="1818281" cy="305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t>Role:</a:t>
          </a:r>
          <a:r>
            <a:rPr lang="en-US" sz="1300" kern="1200"/>
            <a:t> With the database set up in MySQL, data was imported into Power BI via a MySQL database connection. Power BI was used to create interactive and dynamic dashboards. It enabled the visualization of KPIs and trends through various charts and graphs, providing insights into payment statistics, delivery times, and other key metrics.</a:t>
          </a:r>
        </a:p>
      </dsp:txBody>
      <dsp:txXfrm>
        <a:off x="4273899" y="1485962"/>
        <a:ext cx="1818281" cy="3059514"/>
      </dsp:txXfrm>
    </dsp:sp>
    <dsp:sp modelId="{E6C06234-0EF8-48EB-B418-C3705777E1AA}">
      <dsp:nvSpPr>
        <dsp:cNvPr id="0" name=""/>
        <dsp:cNvSpPr/>
      </dsp:nvSpPr>
      <dsp:spPr>
        <a:xfrm>
          <a:off x="6410380" y="309986"/>
          <a:ext cx="636398" cy="6363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5A742-CF4E-4BDF-99CF-2EDBD239D103}">
      <dsp:nvSpPr>
        <dsp:cNvPr id="0" name=""/>
        <dsp:cNvSpPr/>
      </dsp:nvSpPr>
      <dsp:spPr>
        <a:xfrm>
          <a:off x="6410380" y="1128510"/>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Tableau:</a:t>
          </a:r>
          <a:endParaRPr lang="en-US" sz="1700" kern="1200"/>
        </a:p>
      </dsp:txBody>
      <dsp:txXfrm>
        <a:off x="6410380" y="1128510"/>
        <a:ext cx="1818281" cy="272742"/>
      </dsp:txXfrm>
    </dsp:sp>
    <dsp:sp modelId="{F74B032C-9AED-4207-863A-E154540B4089}">
      <dsp:nvSpPr>
        <dsp:cNvPr id="0" name=""/>
        <dsp:cNvSpPr/>
      </dsp:nvSpPr>
      <dsp:spPr>
        <a:xfrm>
          <a:off x="6410380" y="1485962"/>
          <a:ext cx="1818281" cy="305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t>Role:</a:t>
          </a:r>
          <a:r>
            <a:rPr lang="en-US" sz="1300" kern="1200"/>
            <a:t> Similarly, data was imported into Tableau using the MySQL database connection. Tableau was employed for advanced data visualization, allowing for the creation of detailed and visually appealing charts. It helped in exploring complex relationships and patterns in the data, facilitating an engaging presentation of the insights derived from the analysis.</a:t>
          </a:r>
        </a:p>
      </dsp:txBody>
      <dsp:txXfrm>
        <a:off x="6410380" y="1485962"/>
        <a:ext cx="1818281" cy="3059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D18C6-3AA6-4204-A532-0DA4523C2E1F}">
      <dsp:nvSpPr>
        <dsp:cNvPr id="0" name=""/>
        <dsp:cNvSpPr/>
      </dsp:nvSpPr>
      <dsp:spPr>
        <a:xfrm>
          <a:off x="0" y="430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A1CBD-4B13-4566-8C6E-5C15107E54C5}">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164C03-3951-475D-A492-8D0EDEA7E544}">
      <dsp:nvSpPr>
        <dsp:cNvPr id="0" name=""/>
        <dsp:cNvSpPr/>
      </dsp:nvSpPr>
      <dsp:spPr>
        <a:xfrm>
          <a:off x="1059754" y="430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Weekday vs. Weekend (order_purchase_timestamp) Payment Statistics</a:t>
          </a:r>
        </a:p>
      </dsp:txBody>
      <dsp:txXfrm>
        <a:off x="1059754" y="4307"/>
        <a:ext cx="3713413" cy="917536"/>
      </dsp:txXfrm>
    </dsp:sp>
    <dsp:sp modelId="{0B04B511-AC16-4352-BA6F-8552C1C39402}">
      <dsp:nvSpPr>
        <dsp:cNvPr id="0" name=""/>
        <dsp:cNvSpPr/>
      </dsp:nvSpPr>
      <dsp:spPr>
        <a:xfrm>
          <a:off x="0" y="115122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ADF89-CAEC-4C7D-8464-CA3639860B0A}">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6366FE-75FD-4FF6-BF3C-29D6D6BD82C2}">
      <dsp:nvSpPr>
        <dsp:cNvPr id="0" name=""/>
        <dsp:cNvSpPr/>
      </dsp:nvSpPr>
      <dsp:spPr>
        <a:xfrm>
          <a:off x="1059754" y="115122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Number of Orders with review score 5 and payment type as credit card</a:t>
          </a:r>
        </a:p>
      </dsp:txBody>
      <dsp:txXfrm>
        <a:off x="1059754" y="1151227"/>
        <a:ext cx="3713413" cy="917536"/>
      </dsp:txXfrm>
    </dsp:sp>
    <dsp:sp modelId="{AB2FF89E-1A9C-4C44-82E9-2E58ED35DBB1}">
      <dsp:nvSpPr>
        <dsp:cNvPr id="0" name=""/>
        <dsp:cNvSpPr/>
      </dsp:nvSpPr>
      <dsp:spPr>
        <a:xfrm>
          <a:off x="0" y="229814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FE573-EDF9-475B-A92E-B63D65D3370C}">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443042-D1FC-47F7-ADD9-CD7D056F30DE}">
      <dsp:nvSpPr>
        <dsp:cNvPr id="0" name=""/>
        <dsp:cNvSpPr/>
      </dsp:nvSpPr>
      <dsp:spPr>
        <a:xfrm>
          <a:off x="1059754" y="229814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Average number of days taken for order_delivered_customer_date for pet_shop</a:t>
          </a:r>
        </a:p>
      </dsp:txBody>
      <dsp:txXfrm>
        <a:off x="1059754" y="2298147"/>
        <a:ext cx="3713413" cy="917536"/>
      </dsp:txXfrm>
    </dsp:sp>
    <dsp:sp modelId="{4E4A8F10-96DB-424C-87A7-5F5E892209D4}">
      <dsp:nvSpPr>
        <dsp:cNvPr id="0" name=""/>
        <dsp:cNvSpPr/>
      </dsp:nvSpPr>
      <dsp:spPr>
        <a:xfrm>
          <a:off x="0" y="344506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F2E18-3B77-4E26-90EB-B3003BA9765D}">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E2F36-749E-4AD6-9BD6-040D5A3AB49A}">
      <dsp:nvSpPr>
        <dsp:cNvPr id="0" name=""/>
        <dsp:cNvSpPr/>
      </dsp:nvSpPr>
      <dsp:spPr>
        <a:xfrm>
          <a:off x="1059754" y="344506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Average price and payment values from customers of São Paulo city</a:t>
          </a:r>
        </a:p>
      </dsp:txBody>
      <dsp:txXfrm>
        <a:off x="1059754" y="3445068"/>
        <a:ext cx="3713413" cy="917536"/>
      </dsp:txXfrm>
    </dsp:sp>
    <dsp:sp modelId="{9D36F4C6-CF83-4963-A1C3-71BA3858ED7F}">
      <dsp:nvSpPr>
        <dsp:cNvPr id="0" name=""/>
        <dsp:cNvSpPr/>
      </dsp:nvSpPr>
      <dsp:spPr>
        <a:xfrm>
          <a:off x="0" y="459198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221C3-E8DC-470B-938B-B8CE826C5001}">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82AF52-598B-4322-9E68-79056983DB2D}">
      <dsp:nvSpPr>
        <dsp:cNvPr id="0" name=""/>
        <dsp:cNvSpPr/>
      </dsp:nvSpPr>
      <dsp:spPr>
        <a:xfrm>
          <a:off x="1059754" y="459198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Relationship between shipping days vs. review scores</a:t>
          </a:r>
        </a:p>
      </dsp:txBody>
      <dsp:txXfrm>
        <a:off x="1059754" y="4591988"/>
        <a:ext cx="3713413" cy="9175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203532" y="-3756"/>
            <a:ext cx="10347533"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495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071116" y="3721608"/>
            <a:ext cx="5308092" cy="868680"/>
          </a:xfrm>
        </p:spPr>
        <p:txBody>
          <a:bodyPr vert="horz" lIns="91440" tIns="45720" rIns="91440" bIns="45720" rtlCol="0">
            <a:normAutofit/>
          </a:bodyPr>
          <a:lstStyle>
            <a:lvl1pPr marL="0" indent="0">
              <a:buNone/>
              <a:defRPr lang="en-GB" sz="1350" spc="225" dirty="0">
                <a:solidFill>
                  <a:schemeClr val="bg1"/>
                </a:solidFill>
                <a:latin typeface="+mn-lt"/>
                <a:cs typeface="Arial" panose="020B0604020202020204" pitchFamily="34" charset="0"/>
              </a:defRPr>
            </a:lvl1pPr>
          </a:lstStyle>
          <a:p>
            <a:pPr marL="171450" lvl="0" indent="-171450"/>
            <a:r>
              <a:rPr lang="en-US" noProof="0"/>
              <a:t>Click to edit Master subtitle style</a:t>
            </a:r>
          </a:p>
        </p:txBody>
      </p:sp>
    </p:spTree>
    <p:extLst>
      <p:ext uri="{BB962C8B-B14F-4D97-AF65-F5344CB8AC3E}">
        <p14:creationId xmlns:p14="http://schemas.microsoft.com/office/powerpoint/2010/main" val="129183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132239" y="-689051"/>
            <a:ext cx="1532001" cy="1369847"/>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392345" y="-373940"/>
            <a:ext cx="818398" cy="73962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670234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7332057" y="2057401"/>
            <a:ext cx="331016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7303720" y="6409175"/>
            <a:ext cx="1052473" cy="907084"/>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6288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717745" y="923306"/>
            <a:ext cx="753836" cy="2859313"/>
          </a:xfrm>
          <a:prstGeom prst="rect">
            <a:avLst/>
          </a:prstGeom>
        </p:spPr>
        <p:txBody>
          <a:bodyPr vert="horz" lIns="68580" tIns="34290" rIns="68580" bIns="3429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38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24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916013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333375" y="1625386"/>
            <a:ext cx="5038725" cy="4093243"/>
          </a:xfrm>
        </p:spPr>
        <p:txBody>
          <a:bodyPr>
            <a:noAutofit/>
          </a:bodyPr>
          <a:lstStyle>
            <a:lvl1pPr>
              <a:lnSpc>
                <a:spcPct val="100000"/>
              </a:lnSpc>
              <a:spcBef>
                <a:spcPts val="450"/>
              </a:spcBef>
              <a:spcAft>
                <a:spcPts val="300"/>
              </a:spcAft>
              <a:defRPr sz="1200">
                <a:solidFill>
                  <a:schemeClr val="bg1"/>
                </a:solidFill>
                <a:latin typeface="+mn-lt"/>
                <a:cs typeface="Arial" panose="020B0604020202020204" pitchFamily="34" charset="0"/>
              </a:defRPr>
            </a:lvl1pPr>
            <a:lvl2pPr>
              <a:lnSpc>
                <a:spcPct val="100000"/>
              </a:lnSpc>
              <a:spcBef>
                <a:spcPts val="450"/>
              </a:spcBef>
              <a:spcAft>
                <a:spcPts val="300"/>
              </a:spcAft>
              <a:defRPr sz="1050">
                <a:solidFill>
                  <a:schemeClr val="bg1"/>
                </a:solidFill>
                <a:latin typeface="+mn-lt"/>
                <a:cs typeface="Arial" panose="020B0604020202020204" pitchFamily="34" charset="0"/>
              </a:defRPr>
            </a:lvl2pPr>
            <a:lvl3pPr>
              <a:lnSpc>
                <a:spcPct val="100000"/>
              </a:lnSpc>
              <a:spcBef>
                <a:spcPts val="450"/>
              </a:spcBef>
              <a:spcAft>
                <a:spcPts val="300"/>
              </a:spcAft>
              <a:defRPr sz="900">
                <a:solidFill>
                  <a:schemeClr val="bg1"/>
                </a:solidFill>
                <a:latin typeface="+mn-lt"/>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620910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29317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057275" y="1749570"/>
            <a:ext cx="7029450" cy="3358860"/>
          </a:xfrm>
        </p:spPr>
        <p:txBody>
          <a:bodyPr anchor="ctr">
            <a:normAutofit/>
          </a:bodyPr>
          <a:lstStyle>
            <a:lvl1pPr marL="0" indent="0" algn="ctr">
              <a:buNone/>
              <a:defRPr sz="45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183880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332524" y="1825625"/>
            <a:ext cx="841142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967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333376" y="1681163"/>
            <a:ext cx="3868340" cy="823912"/>
          </a:xfrm>
        </p:spPr>
        <p:txBody>
          <a:bodyPr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4875609" y="1681163"/>
            <a:ext cx="3868341" cy="823912"/>
          </a:xfrm>
        </p:spPr>
        <p:txBody>
          <a:bodyPr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333376" y="2505075"/>
            <a:ext cx="3868340" cy="3684588"/>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4856559" y="2505075"/>
            <a:ext cx="3887391" cy="3684588"/>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084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332524" y="1517715"/>
            <a:ext cx="3888328" cy="4659248"/>
          </a:xfrm>
        </p:spPr>
        <p:txBody>
          <a:bodyPr>
            <a:normAutofit/>
          </a:bodyPr>
          <a:lstStyle>
            <a:lvl1pPr marL="342900" indent="-342900">
              <a:buFont typeface="Arial" panose="020B0604020202020204" pitchFamily="34" charset="0"/>
              <a:buChar char="•"/>
              <a:defRPr sz="1500">
                <a:solidFill>
                  <a:schemeClr val="bg1"/>
                </a:solidFill>
              </a:defRPr>
            </a:lvl1pPr>
            <a:lvl2pPr marL="600075" indent="-257175">
              <a:buFont typeface="Arial" panose="020B0604020202020204" pitchFamily="34" charset="0"/>
              <a:buChar char="•"/>
              <a:defRPr sz="1350">
                <a:solidFill>
                  <a:schemeClr val="bg1"/>
                </a:solidFill>
              </a:defRPr>
            </a:lvl2pPr>
            <a:lvl3pPr marL="942975" indent="-257175">
              <a:buFont typeface="Arial" panose="020B0604020202020204" pitchFamily="34" charset="0"/>
              <a:buChar char="•"/>
              <a:defRPr sz="1200">
                <a:solidFill>
                  <a:schemeClr val="bg1"/>
                </a:solidFill>
              </a:defRPr>
            </a:lvl3pPr>
            <a:lvl4pPr marL="1243013" indent="-214313">
              <a:buFont typeface="Arial" panose="020B0604020202020204" pitchFamily="34" charset="0"/>
              <a:buChar char="•"/>
              <a:defRPr sz="1050">
                <a:solidFill>
                  <a:schemeClr val="bg1"/>
                </a:solidFill>
              </a:defRPr>
            </a:lvl4pPr>
            <a:lvl5pPr marL="1585913" indent="-214313">
              <a:buFont typeface="Arial" panose="020B0604020202020204" pitchFamily="34" charset="0"/>
              <a:buChar cha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4855623" y="1517715"/>
            <a:ext cx="3888328" cy="4659248"/>
          </a:xfrm>
        </p:spPr>
        <p:txBody>
          <a:bodyPr>
            <a:normAutofit/>
          </a:bodyPr>
          <a:lstStyle>
            <a:lvl1pPr>
              <a:defRPr sz="1500">
                <a:solidFill>
                  <a:schemeClr val="bg1"/>
                </a:solidFill>
              </a:defRPr>
            </a:lvl1pPr>
            <a:lvl2pPr>
              <a:defRPr sz="1350">
                <a:solidFill>
                  <a:schemeClr val="bg1"/>
                </a:solidFill>
              </a:defRPr>
            </a:lvl2pPr>
            <a:lvl3pPr>
              <a:defRPr sz="12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25666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39921" y="4240093"/>
            <a:ext cx="1332105" cy="1463040"/>
          </a:xfrm>
        </p:spPr>
        <p:txBody>
          <a:bodyPr lIns="0" tIns="0" rIns="0" bIns="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222934" y="4240093"/>
            <a:ext cx="1332105" cy="1463040"/>
          </a:xfrm>
        </p:spPr>
        <p:txBody>
          <a:bodyPr lIns="0" tIns="0" rIns="0" bIns="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3905948" y="4240093"/>
            <a:ext cx="1332105" cy="1463040"/>
          </a:xfrm>
        </p:spPr>
        <p:txBody>
          <a:bodyPr lIns="0" tIns="0" rIns="0" bIns="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5588961" y="4240093"/>
            <a:ext cx="1332105" cy="1463040"/>
          </a:xfrm>
        </p:spPr>
        <p:txBody>
          <a:bodyPr lIns="0" tIns="0" rIns="0" bIns="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7271974" y="4240093"/>
            <a:ext cx="1332105" cy="1463040"/>
          </a:xfrm>
        </p:spPr>
        <p:txBody>
          <a:bodyPr lIns="0" tIns="0" rIns="0" bIns="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171040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2469980" cy="1463040"/>
          </a:xfrm>
        </p:spPr>
        <p:txBody>
          <a:bodyPr lIns="0" tIns="0" rIns="0" bIns="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05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3333127" y="4240093"/>
            <a:ext cx="2469980" cy="1463040"/>
          </a:xfrm>
        </p:spPr>
        <p:txBody>
          <a:bodyPr lIns="0" tIns="0" rIns="0" bIns="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6259683" y="4240093"/>
            <a:ext cx="2469980" cy="1463040"/>
          </a:xfrm>
        </p:spPr>
        <p:txBody>
          <a:bodyPr lIns="0" tIns="0" rIns="0" bIns="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249687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7051505" cy="1463040"/>
          </a:xfrm>
        </p:spPr>
        <p:txBody>
          <a:bodyPr lIns="0" tIns="0" rIns="0" bIns="0">
            <a:noAutofit/>
          </a:bodyPr>
          <a:lstStyle>
            <a:lvl1pPr marL="0" indent="0" algn="l">
              <a:lnSpc>
                <a:spcPct val="100000"/>
              </a:lnSpc>
              <a:spcBef>
                <a:spcPts val="225"/>
              </a:spcBef>
              <a:spcAft>
                <a:spcPts val="225"/>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05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40635247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3082566" y="1444650"/>
            <a:ext cx="5661385" cy="4579079"/>
          </a:xfrm>
        </p:spPr>
        <p:txBody>
          <a:bodyPr>
            <a:normAutofit/>
          </a:bodyPr>
          <a:lstStyle>
            <a:lvl1pPr marL="0" indent="0">
              <a:buNone/>
              <a:defRPr sz="18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p>
        </p:txBody>
      </p:sp>
    </p:spTree>
    <p:extLst>
      <p:ext uri="{BB962C8B-B14F-4D97-AF65-F5344CB8AC3E}">
        <p14:creationId xmlns:p14="http://schemas.microsoft.com/office/powerpoint/2010/main" val="658490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2973217" y="1444650"/>
            <a:ext cx="5770733" cy="4579079"/>
          </a:xfrm>
        </p:spPr>
        <p:txBody>
          <a:bodyPr>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500"/>
            </a:lvl6pPr>
            <a:lvl7pPr>
              <a:defRPr sz="1500"/>
            </a:lvl7pPr>
            <a:lvl8pPr>
              <a:defRPr sz="1500"/>
            </a:lvl8pPr>
            <a:lvl9pPr>
              <a:defRPr sz="15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3644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307600" y="-241991"/>
            <a:ext cx="535531" cy="483982"/>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8439150" y="6315076"/>
            <a:ext cx="304800" cy="365125"/>
          </a:xfrm>
        </p:spPr>
        <p:txBody>
          <a:bodyPr/>
          <a:lstStyle>
            <a:lvl1pPr>
              <a:defRPr sz="75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74083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5161475"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3912931" y="2807208"/>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401967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4770181" y="3429000"/>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Tree>
    <p:extLst>
      <p:ext uri="{BB962C8B-B14F-4D97-AF65-F5344CB8AC3E}">
        <p14:creationId xmlns:p14="http://schemas.microsoft.com/office/powerpoint/2010/main" val="309206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333375" y="542925"/>
            <a:ext cx="8410575" cy="401648"/>
          </a:xfrm>
          <a:prstGeom prst="rect">
            <a:avLst/>
          </a:prstGeom>
        </p:spPr>
        <p:txBody>
          <a:bodyPr vert="horz" wrap="square" lIns="68580" tIns="34290" rIns="68580" bIns="3429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sz="2400"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307600" y="-241991"/>
            <a:ext cx="535531" cy="483982"/>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9144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8439150" y="6315076"/>
            <a:ext cx="3048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750" noProof="0" smtClean="0"/>
              <a:pPr/>
              <a:t>‹#›</a:t>
            </a:fld>
            <a:endParaRPr lang="en-US" sz="750" noProof="0" dirty="0"/>
          </a:p>
        </p:txBody>
      </p:sp>
    </p:spTree>
    <p:extLst>
      <p:ext uri="{BB962C8B-B14F-4D97-AF65-F5344CB8AC3E}">
        <p14:creationId xmlns:p14="http://schemas.microsoft.com/office/powerpoint/2010/main" val="245430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thanks-word-letters-scrabble-1804597/" TargetMode="External"/><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1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0" y="3715886"/>
            <a:ext cx="7540322" cy="635552"/>
          </a:xfrm>
        </p:spPr>
        <p:txBody>
          <a:bodyPr anchor="b">
            <a:normAutofit fontScale="90000"/>
          </a:bodyPr>
          <a:lstStyle/>
          <a:p>
            <a:pPr algn="l"/>
            <a:r>
              <a:rPr lang="en-IN" sz="4200" dirty="0" err="1">
                <a:solidFill>
                  <a:srgbClr val="FFFFFF"/>
                </a:solidFill>
              </a:rPr>
              <a:t>Olist</a:t>
            </a:r>
            <a:r>
              <a:rPr lang="en-IN" sz="4200" dirty="0">
                <a:solidFill>
                  <a:srgbClr val="FFFFFF"/>
                </a:solidFill>
              </a:rPr>
              <a:t> Store Data Analysis</a:t>
            </a:r>
          </a:p>
        </p:txBody>
      </p:sp>
      <p:sp>
        <p:nvSpPr>
          <p:cNvPr id="3" name="Subtitle 2"/>
          <p:cNvSpPr>
            <a:spLocks noGrp="1"/>
          </p:cNvSpPr>
          <p:nvPr>
            <p:ph type="subTitle" idx="1"/>
          </p:nvPr>
        </p:nvSpPr>
        <p:spPr>
          <a:xfrm>
            <a:off x="341640" y="4453081"/>
            <a:ext cx="4047480" cy="897589"/>
          </a:xfrm>
        </p:spPr>
        <p:txBody>
          <a:bodyPr anchor="ctr">
            <a:normAutofit/>
          </a:bodyPr>
          <a:lstStyle/>
          <a:p>
            <a:pPr algn="l"/>
            <a:r>
              <a:rPr lang="en-IN" dirty="0"/>
              <a:t>E-commerce Domain</a:t>
            </a:r>
          </a:p>
        </p:txBody>
      </p:sp>
      <p:sp>
        <p:nvSpPr>
          <p:cNvPr id="4" name="TextBox 3">
            <a:extLst>
              <a:ext uri="{FF2B5EF4-FFF2-40B4-BE49-F238E27FC236}">
                <a16:creationId xmlns:a16="http://schemas.microsoft.com/office/drawing/2014/main" id="{46A9B6BF-4011-0450-7D3B-FA66561906A7}"/>
              </a:ext>
            </a:extLst>
          </p:cNvPr>
          <p:cNvSpPr txBox="1"/>
          <p:nvPr/>
        </p:nvSpPr>
        <p:spPr>
          <a:xfrm>
            <a:off x="2432766" y="5188694"/>
            <a:ext cx="1676664" cy="369332"/>
          </a:xfrm>
          <a:prstGeom prst="rect">
            <a:avLst/>
          </a:prstGeom>
          <a:noFill/>
        </p:spPr>
        <p:txBody>
          <a:bodyPr wrap="square" rtlCol="0">
            <a:spAutoFit/>
          </a:bodyPr>
          <a:lstStyle/>
          <a:p>
            <a:pPr algn="l"/>
            <a:r>
              <a:rPr lang="en-IN" dirty="0"/>
              <a:t>Presented by   - </a:t>
            </a:r>
          </a:p>
        </p:txBody>
      </p:sp>
      <p:sp>
        <p:nvSpPr>
          <p:cNvPr id="6" name="TextBox 5">
            <a:extLst>
              <a:ext uri="{FF2B5EF4-FFF2-40B4-BE49-F238E27FC236}">
                <a16:creationId xmlns:a16="http://schemas.microsoft.com/office/drawing/2014/main" id="{42387F18-93E0-ECBB-2A63-1A870AEC0C00}"/>
              </a:ext>
            </a:extLst>
          </p:cNvPr>
          <p:cNvSpPr txBox="1"/>
          <p:nvPr/>
        </p:nvSpPr>
        <p:spPr>
          <a:xfrm>
            <a:off x="4389120" y="5078089"/>
            <a:ext cx="3054096" cy="1754326"/>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Allam Pravalika</a:t>
            </a:r>
          </a:p>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Ponnapureddy Vyshnavi</a:t>
            </a:r>
            <a:endParaRPr lang="en-IN" dirty="0">
              <a:solidFill>
                <a:srgbClr val="222222"/>
              </a:solidFill>
              <a:highlight>
                <a:srgbClr val="FFFFFF"/>
              </a:highligh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P.Durga prasad</a:t>
            </a:r>
          </a:p>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Manas Sugandh Potdar</a:t>
            </a:r>
            <a:endParaRPr lang="en-IN" dirty="0">
              <a:solidFill>
                <a:srgbClr val="222222"/>
              </a:solidFill>
              <a:highlight>
                <a:srgbClr val="FFFFFF"/>
              </a:highligh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Machani Tejasree</a:t>
            </a:r>
          </a:p>
          <a:p>
            <a:pPr marL="285750" indent="-285750">
              <a:buFont typeface="Arial" panose="020B0604020202020204" pitchFamily="34" charset="0"/>
              <a:buChar char="•"/>
            </a:pPr>
            <a:r>
              <a:rPr lang="en-IN" b="0" i="0" dirty="0">
                <a:solidFill>
                  <a:srgbClr val="222222"/>
                </a:solidFill>
                <a:effectLst/>
                <a:highlight>
                  <a:srgbClr val="FFFFFF"/>
                </a:highlight>
                <a:latin typeface="Arial" panose="020B0604020202020204" pitchFamily="34" charset="0"/>
                <a:cs typeface="Arial" panose="020B0604020202020204" pitchFamily="34" charset="0"/>
              </a:rPr>
              <a:t>Sirvuri Rishi Verma</a:t>
            </a:r>
            <a:endParaRPr lang="en-IN" dirty="0">
              <a:latin typeface="Arial" panose="020B0604020202020204" pitchFamily="34" charset="0"/>
              <a:cs typeface="Arial" panose="020B0604020202020204" pitchFamily="34" charset="0"/>
            </a:endParaRPr>
          </a:p>
        </p:txBody>
      </p:sp>
      <p:pic>
        <p:nvPicPr>
          <p:cNvPr id="24" name="Picture 23" descr="A group of people in a city">
            <a:extLst>
              <a:ext uri="{FF2B5EF4-FFF2-40B4-BE49-F238E27FC236}">
                <a16:creationId xmlns:a16="http://schemas.microsoft.com/office/drawing/2014/main" id="{4B92C56A-3F64-183C-360C-C4AF48AABB8D}"/>
              </a:ext>
            </a:extLst>
          </p:cNvPr>
          <p:cNvPicPr>
            <a:picLocks noChangeAspect="1"/>
          </p:cNvPicPr>
          <p:nvPr/>
        </p:nvPicPr>
        <p:blipFill>
          <a:blip r:embed="rId2"/>
          <a:stretch>
            <a:fillRect/>
          </a:stretch>
        </p:blipFill>
        <p:spPr>
          <a:xfrm>
            <a:off x="-3" y="0"/>
            <a:ext cx="9143993" cy="3778115"/>
          </a:xfrm>
          <a:prstGeom prst="rect">
            <a:avLst/>
          </a:prstGeom>
        </p:spPr>
      </p:pic>
      <p:sp>
        <p:nvSpPr>
          <p:cNvPr id="28" name="TextBox 27">
            <a:extLst>
              <a:ext uri="{FF2B5EF4-FFF2-40B4-BE49-F238E27FC236}">
                <a16:creationId xmlns:a16="http://schemas.microsoft.com/office/drawing/2014/main" id="{C1C7EDCC-7300-031C-99EE-FC9768AE574D}"/>
              </a:ext>
            </a:extLst>
          </p:cNvPr>
          <p:cNvSpPr txBox="1"/>
          <p:nvPr/>
        </p:nvSpPr>
        <p:spPr>
          <a:xfrm>
            <a:off x="2560320" y="5478869"/>
            <a:ext cx="1197864" cy="369332"/>
          </a:xfrm>
          <a:prstGeom prst="rect">
            <a:avLst/>
          </a:prstGeom>
          <a:noFill/>
        </p:spPr>
        <p:txBody>
          <a:bodyPr wrap="square" rtlCol="0">
            <a:spAutoFit/>
          </a:bodyPr>
          <a:lstStyle/>
          <a:p>
            <a:r>
              <a:rPr lang="en-US" dirty="0"/>
              <a:t>GROUP - 6</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e chart showing the weekend">
            <a:extLst>
              <a:ext uri="{FF2B5EF4-FFF2-40B4-BE49-F238E27FC236}">
                <a16:creationId xmlns:a16="http://schemas.microsoft.com/office/drawing/2014/main" id="{F85C12EB-2EC5-8C00-CFA2-D631D01CC544}"/>
              </a:ext>
            </a:extLst>
          </p:cNvPr>
          <p:cNvPicPr>
            <a:picLocks noChangeAspect="1"/>
          </p:cNvPicPr>
          <p:nvPr/>
        </p:nvPicPr>
        <p:blipFill>
          <a:blip r:embed="rId2"/>
          <a:stretch>
            <a:fillRect/>
          </a:stretch>
        </p:blipFill>
        <p:spPr>
          <a:xfrm>
            <a:off x="77723" y="79820"/>
            <a:ext cx="3140965" cy="2322195"/>
          </a:xfrm>
          <a:prstGeom prst="rect">
            <a:avLst/>
          </a:prstGeom>
        </p:spPr>
      </p:pic>
      <p:pic>
        <p:nvPicPr>
          <p:cNvPr id="11" name="Picture 10" descr="A graph of credit card payment&#10;&#10;Description automatically generated">
            <a:extLst>
              <a:ext uri="{FF2B5EF4-FFF2-40B4-BE49-F238E27FC236}">
                <a16:creationId xmlns:a16="http://schemas.microsoft.com/office/drawing/2014/main" id="{B2E6A09E-5053-891B-5DF5-67F875CAD505}"/>
              </a:ext>
            </a:extLst>
          </p:cNvPr>
          <p:cNvPicPr>
            <a:picLocks noChangeAspect="1"/>
          </p:cNvPicPr>
          <p:nvPr/>
        </p:nvPicPr>
        <p:blipFill>
          <a:blip r:embed="rId3"/>
          <a:stretch>
            <a:fillRect/>
          </a:stretch>
        </p:blipFill>
        <p:spPr>
          <a:xfrm>
            <a:off x="4992624" y="2293432"/>
            <a:ext cx="3956304" cy="2322194"/>
          </a:xfrm>
          <a:prstGeom prst="rect">
            <a:avLst/>
          </a:prstGeom>
        </p:spPr>
      </p:pic>
      <p:pic>
        <p:nvPicPr>
          <p:cNvPr id="13" name="Picture 12" descr="A graph of a bar chart">
            <a:extLst>
              <a:ext uri="{FF2B5EF4-FFF2-40B4-BE49-F238E27FC236}">
                <a16:creationId xmlns:a16="http://schemas.microsoft.com/office/drawing/2014/main" id="{BE441B98-6BEC-2A22-48A3-AAEF01E8210B}"/>
              </a:ext>
            </a:extLst>
          </p:cNvPr>
          <p:cNvPicPr>
            <a:picLocks noChangeAspect="1"/>
          </p:cNvPicPr>
          <p:nvPr/>
        </p:nvPicPr>
        <p:blipFill>
          <a:blip r:embed="rId4"/>
          <a:stretch>
            <a:fillRect/>
          </a:stretch>
        </p:blipFill>
        <p:spPr>
          <a:xfrm>
            <a:off x="77722" y="4535806"/>
            <a:ext cx="3543301" cy="2242374"/>
          </a:xfrm>
          <a:prstGeom prst="rect">
            <a:avLst/>
          </a:prstGeom>
        </p:spPr>
      </p:pic>
      <p:sp>
        <p:nvSpPr>
          <p:cNvPr id="14" name="TextBox 13">
            <a:extLst>
              <a:ext uri="{FF2B5EF4-FFF2-40B4-BE49-F238E27FC236}">
                <a16:creationId xmlns:a16="http://schemas.microsoft.com/office/drawing/2014/main" id="{12272CC6-5F87-4F0C-B00D-C86D1BEB72A9}"/>
              </a:ext>
            </a:extLst>
          </p:cNvPr>
          <p:cNvSpPr txBox="1"/>
          <p:nvPr/>
        </p:nvSpPr>
        <p:spPr>
          <a:xfrm>
            <a:off x="3296404" y="283934"/>
            <a:ext cx="5693664" cy="175432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1) Weekday vs. Weekend Payment Statistics:</a:t>
            </a:r>
          </a:p>
          <a:p>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Explanation:</a:t>
            </a:r>
            <a:r>
              <a:rPr lang="en-US" sz="1200" dirty="0">
                <a:latin typeface="Arial" panose="020B0604020202020204" pitchFamily="34" charset="0"/>
                <a:cs typeface="Arial" panose="020B0604020202020204" pitchFamily="34" charset="0"/>
              </a:rPr>
              <a:t> This KPI was chosen to analyze payment behaviors based on the day of the week. Understanding whether customers prefer to make purchases on weekdays or weekends can reveal patterns in consumer activity and help optimize marketing strategies and promotional timing.</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Relevance:</a:t>
            </a:r>
            <a:r>
              <a:rPr lang="en-US" sz="1200" dirty="0">
                <a:latin typeface="Arial" panose="020B0604020202020204" pitchFamily="34" charset="0"/>
                <a:cs typeface="Arial" panose="020B0604020202020204" pitchFamily="34" charset="0"/>
              </a:rPr>
              <a:t> Insights into payment trends can guide targeted marketing efforts, adjust inventory management, and align promotional campaigns with peak purchasing times, ultimately enhancing sales performance.</a:t>
            </a:r>
          </a:p>
        </p:txBody>
      </p:sp>
      <p:sp>
        <p:nvSpPr>
          <p:cNvPr id="15" name="TextBox 14">
            <a:extLst>
              <a:ext uri="{FF2B5EF4-FFF2-40B4-BE49-F238E27FC236}">
                <a16:creationId xmlns:a16="http://schemas.microsoft.com/office/drawing/2014/main" id="{8557214B-3E9C-9127-CD28-38053C7A2E8A}"/>
              </a:ext>
            </a:extLst>
          </p:cNvPr>
          <p:cNvSpPr txBox="1"/>
          <p:nvPr/>
        </p:nvSpPr>
        <p:spPr>
          <a:xfrm>
            <a:off x="195072" y="2606039"/>
            <a:ext cx="4879848" cy="1869743"/>
          </a:xfrm>
          <a:prstGeom prst="rect">
            <a:avLst/>
          </a:prstGeom>
          <a:noFill/>
        </p:spPr>
        <p:txBody>
          <a:bodyPr wrap="square" rtlCol="0">
            <a:spAutoFit/>
          </a:bodyPr>
          <a:lstStyle/>
          <a:p>
            <a:r>
              <a:rPr lang="en-US" sz="1050" b="1" dirty="0">
                <a:latin typeface="Arial" panose="020B0604020202020204" pitchFamily="34" charset="0"/>
                <a:cs typeface="Arial" panose="020B0604020202020204" pitchFamily="34" charset="0"/>
              </a:rPr>
              <a:t>2) Number of Orders with Review Score 5 and Payment Type as Credit Card:</a:t>
            </a:r>
          </a:p>
          <a:p>
            <a:endParaRPr lang="en-US" sz="105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050" b="1" dirty="0">
                <a:latin typeface="Arial" panose="020B0604020202020204" pitchFamily="34" charset="0"/>
                <a:cs typeface="Arial" panose="020B0604020202020204" pitchFamily="34" charset="0"/>
              </a:rPr>
              <a:t>Explanation:</a:t>
            </a:r>
            <a:r>
              <a:rPr lang="en-US" sz="1050" dirty="0">
                <a:latin typeface="Arial" panose="020B0604020202020204" pitchFamily="34" charset="0"/>
                <a:cs typeface="Arial" panose="020B0604020202020204" pitchFamily="34" charset="0"/>
              </a:rPr>
              <a:t> This KPI focuses on identifying the number of orders that received the highest review score (5) and were paid for using a credit card. It helps to understand customer satisfaction levels and preferences related to payment methods.</a:t>
            </a:r>
          </a:p>
          <a:p>
            <a:pPr>
              <a:buFont typeface="Arial" panose="020B0604020202020204" pitchFamily="34" charset="0"/>
              <a:buChar char="•"/>
            </a:pPr>
            <a:r>
              <a:rPr lang="en-US" sz="1050" b="1" dirty="0">
                <a:latin typeface="Arial" panose="020B0604020202020204" pitchFamily="34" charset="0"/>
                <a:cs typeface="Arial" panose="020B0604020202020204" pitchFamily="34" charset="0"/>
              </a:rPr>
              <a:t>Relevance:</a:t>
            </a:r>
            <a:r>
              <a:rPr lang="en-US" sz="1050" dirty="0">
                <a:latin typeface="Arial" panose="020B0604020202020204" pitchFamily="34" charset="0"/>
                <a:cs typeface="Arial" panose="020B0604020202020204" pitchFamily="34" charset="0"/>
              </a:rPr>
              <a:t> High review scores combined with credit card payments indicate a high level of customer satisfaction and preference for a specific payment method. This information can be used to tailor customer service approaches and payment options to improve overall customer experience.</a:t>
            </a:r>
          </a:p>
        </p:txBody>
      </p:sp>
      <p:sp>
        <p:nvSpPr>
          <p:cNvPr id="20" name="Rectangle 3">
            <a:extLst>
              <a:ext uri="{FF2B5EF4-FFF2-40B4-BE49-F238E27FC236}">
                <a16:creationId xmlns:a16="http://schemas.microsoft.com/office/drawing/2014/main" id="{3AD7F226-A73A-8FF0-A31D-F0857A35DBFD}"/>
              </a:ext>
            </a:extLst>
          </p:cNvPr>
          <p:cNvSpPr>
            <a:spLocks noChangeArrowheads="1"/>
          </p:cNvSpPr>
          <p:nvPr/>
        </p:nvSpPr>
        <p:spPr bwMode="auto">
          <a:xfrm>
            <a:off x="3621024" y="5107608"/>
            <a:ext cx="53279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3)Average Price and Payment Values from Customers of São Paulo City: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KPI examines the average price of orders and payment values from customers in São Paulo. It helps understand the spending behavior and purchasing power of customers from this key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Relevance:</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Insights into customer spending patterns in São Paulo can inform targeted marketing strategies, pricing adjustments, and promotional offers tailored to this geographic segment, potentially increasing sales and customer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rrows pointing upwards">
            <a:extLst>
              <a:ext uri="{FF2B5EF4-FFF2-40B4-BE49-F238E27FC236}">
                <a16:creationId xmlns:a16="http://schemas.microsoft.com/office/drawing/2014/main" id="{EA67E5E2-7655-AC18-9A43-2E508389E380}"/>
              </a:ext>
            </a:extLst>
          </p:cNvPr>
          <p:cNvPicPr>
            <a:picLocks noChangeAspect="1"/>
          </p:cNvPicPr>
          <p:nvPr/>
        </p:nvPicPr>
        <p:blipFill>
          <a:blip r:embed="rId2"/>
          <a:stretch>
            <a:fillRect/>
          </a:stretch>
        </p:blipFill>
        <p:spPr>
          <a:xfrm>
            <a:off x="305753" y="314135"/>
            <a:ext cx="3553016" cy="3041713"/>
          </a:xfrm>
          <a:prstGeom prst="rect">
            <a:avLst/>
          </a:prstGeom>
        </p:spPr>
      </p:pic>
      <p:pic>
        <p:nvPicPr>
          <p:cNvPr id="5" name="Picture 4" descr="A graph showing the number of shipping&#10;&#10;Description automatically generated">
            <a:extLst>
              <a:ext uri="{FF2B5EF4-FFF2-40B4-BE49-F238E27FC236}">
                <a16:creationId xmlns:a16="http://schemas.microsoft.com/office/drawing/2014/main" id="{AE459ED6-2D98-CA7A-1876-24842BB2E255}"/>
              </a:ext>
            </a:extLst>
          </p:cNvPr>
          <p:cNvPicPr>
            <a:picLocks noChangeAspect="1"/>
          </p:cNvPicPr>
          <p:nvPr/>
        </p:nvPicPr>
        <p:blipFill>
          <a:blip r:embed="rId3"/>
          <a:stretch>
            <a:fillRect/>
          </a:stretch>
        </p:blipFill>
        <p:spPr>
          <a:xfrm>
            <a:off x="4472178" y="4152900"/>
            <a:ext cx="4533900" cy="2705100"/>
          </a:xfrm>
          <a:prstGeom prst="rect">
            <a:avLst/>
          </a:prstGeom>
        </p:spPr>
      </p:pic>
      <p:sp>
        <p:nvSpPr>
          <p:cNvPr id="6" name="TextBox 5">
            <a:extLst>
              <a:ext uri="{FF2B5EF4-FFF2-40B4-BE49-F238E27FC236}">
                <a16:creationId xmlns:a16="http://schemas.microsoft.com/office/drawing/2014/main" id="{A115E35C-614A-B915-4068-A6B41B1AF611}"/>
              </a:ext>
            </a:extLst>
          </p:cNvPr>
          <p:cNvSpPr txBox="1"/>
          <p:nvPr/>
        </p:nvSpPr>
        <p:spPr>
          <a:xfrm>
            <a:off x="4206240" y="680829"/>
            <a:ext cx="4708398" cy="2308324"/>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4) Average Number of Days Taken for Order Delivery (Pet Shop):</a:t>
            </a:r>
          </a:p>
          <a:p>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Explanation:</a:t>
            </a:r>
            <a:r>
              <a:rPr lang="en-US" sz="1200" dirty="0">
                <a:latin typeface="Arial" panose="020B0604020202020204" pitchFamily="34" charset="0"/>
                <a:cs typeface="Arial" panose="020B0604020202020204" pitchFamily="34" charset="0"/>
              </a:rPr>
              <a:t> This KPI measures the average delivery time for orders specifically from the pet shop category. It provides insights into the efficiency of the delivery process for this product category.</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Relevance:</a:t>
            </a:r>
            <a:r>
              <a:rPr lang="en-US" sz="1200" dirty="0">
                <a:latin typeface="Arial" panose="020B0604020202020204" pitchFamily="34" charset="0"/>
                <a:cs typeface="Arial" panose="020B0604020202020204" pitchFamily="34" charset="0"/>
              </a:rPr>
              <a:t> Analyzing delivery times for pet shop orders helps identify any delays or inefficiencies in the supply chain. Improving delivery times can enhance customer satisfaction and reduce the likelihood of negative reviews related to shipping delays.</a:t>
            </a:r>
          </a:p>
        </p:txBody>
      </p:sp>
      <p:sp>
        <p:nvSpPr>
          <p:cNvPr id="7" name="TextBox 6">
            <a:extLst>
              <a:ext uri="{FF2B5EF4-FFF2-40B4-BE49-F238E27FC236}">
                <a16:creationId xmlns:a16="http://schemas.microsoft.com/office/drawing/2014/main" id="{A4E04AC4-94B0-8D78-B3DF-5EF519AAD1C4}"/>
              </a:ext>
            </a:extLst>
          </p:cNvPr>
          <p:cNvSpPr txBox="1"/>
          <p:nvPr/>
        </p:nvSpPr>
        <p:spPr>
          <a:xfrm>
            <a:off x="137922" y="4162127"/>
            <a:ext cx="4252721" cy="2492990"/>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5) Relationship Between Shipping Days and Review Scores:</a:t>
            </a:r>
          </a:p>
          <a:p>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Explanation:</a:t>
            </a:r>
            <a:r>
              <a:rPr lang="en-US" sz="1200" dirty="0">
                <a:latin typeface="Arial" panose="020B0604020202020204" pitchFamily="34" charset="0"/>
                <a:cs typeface="Arial" panose="020B0604020202020204" pitchFamily="34" charset="0"/>
              </a:rPr>
              <a:t> This KPI explores the correlation between the number of days taken for shipping and the review scores given by customers. It aims to assess how shipping times impact customer satisfaction.</a:t>
            </a:r>
            <a:br>
              <a:rPr lang="en-US"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Relevance:</a:t>
            </a:r>
            <a:r>
              <a:rPr lang="en-US" sz="1200" dirty="0">
                <a:latin typeface="Arial" panose="020B0604020202020204" pitchFamily="34" charset="0"/>
                <a:cs typeface="Arial" panose="020B0604020202020204" pitchFamily="34" charset="0"/>
              </a:rPr>
              <a:t> Understanding this relationship is crucial for improving delivery processes and customer service. Faster shipping times generally lead to higher review scores, which can enhance the platform’s reputation and customer loyalty.</a:t>
            </a:r>
          </a:p>
          <a:p>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24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089381-A366-D0FB-80C4-DD854518C520}"/>
              </a:ext>
            </a:extLst>
          </p:cNvPr>
          <p:cNvSpPr txBox="1"/>
          <p:nvPr/>
        </p:nvSpPr>
        <p:spPr>
          <a:xfrm>
            <a:off x="524785" y="5490971"/>
            <a:ext cx="5221554"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DASHBOARD</a:t>
            </a:r>
          </a:p>
        </p:txBody>
      </p:sp>
      <p:pic>
        <p:nvPicPr>
          <p:cNvPr id="3" name="Picture 2" descr="A screenshot of a graph&#10;&#10;Description automatically generated">
            <a:extLst>
              <a:ext uri="{FF2B5EF4-FFF2-40B4-BE49-F238E27FC236}">
                <a16:creationId xmlns:a16="http://schemas.microsoft.com/office/drawing/2014/main" id="{C03E9C38-13B4-1372-AB57-CF927F370181}"/>
              </a:ext>
            </a:extLst>
          </p:cNvPr>
          <p:cNvPicPr>
            <a:picLocks noChangeAspect="1"/>
          </p:cNvPicPr>
          <p:nvPr/>
        </p:nvPicPr>
        <p:blipFill>
          <a:blip r:embed="rId2"/>
          <a:stretch>
            <a:fillRect/>
          </a:stretch>
        </p:blipFill>
        <p:spPr>
          <a:xfrm>
            <a:off x="358901" y="675148"/>
            <a:ext cx="8495662" cy="3950482"/>
          </a:xfrm>
          <a:prstGeom prst="rect">
            <a:avLst/>
          </a:prstGeom>
        </p:spPr>
      </p:pic>
      <p:sp>
        <p:nvSpPr>
          <p:cNvPr id="5" name="TextBox 4">
            <a:extLst>
              <a:ext uri="{FF2B5EF4-FFF2-40B4-BE49-F238E27FC236}">
                <a16:creationId xmlns:a16="http://schemas.microsoft.com/office/drawing/2014/main" id="{08B35159-200C-6A35-A145-1C6D2511B5E5}"/>
              </a:ext>
            </a:extLst>
          </p:cNvPr>
          <p:cNvSpPr txBox="1"/>
          <p:nvPr/>
        </p:nvSpPr>
        <p:spPr>
          <a:xfrm>
            <a:off x="3776472" y="137519"/>
            <a:ext cx="1664208" cy="400110"/>
          </a:xfrm>
          <a:prstGeom prst="rect">
            <a:avLst/>
          </a:prstGeom>
          <a:noFill/>
        </p:spPr>
        <p:txBody>
          <a:bodyPr wrap="square" rtlCol="0">
            <a:spAutoFit/>
          </a:bodyPr>
          <a:lstStyle/>
          <a:p>
            <a:r>
              <a:rPr lang="en-US" sz="2000" dirty="0">
                <a:latin typeface="Arial Black" panose="020B0A04020102020204" pitchFamily="34" charset="0"/>
              </a:rPr>
              <a:t>POWER BI</a:t>
            </a:r>
            <a:endParaRPr lang="en-IN" sz="2000" dirty="0">
              <a:latin typeface="Arial Black" panose="020B0A04020102020204" pitchFamily="34" charset="0"/>
            </a:endParaRPr>
          </a:p>
        </p:txBody>
      </p:sp>
    </p:spTree>
    <p:extLst>
      <p:ext uri="{BB962C8B-B14F-4D97-AF65-F5344CB8AC3E}">
        <p14:creationId xmlns:p14="http://schemas.microsoft.com/office/powerpoint/2010/main" val="382886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089381-A366-D0FB-80C4-DD854518C520}"/>
              </a:ext>
            </a:extLst>
          </p:cNvPr>
          <p:cNvSpPr txBox="1"/>
          <p:nvPr/>
        </p:nvSpPr>
        <p:spPr>
          <a:xfrm>
            <a:off x="524785" y="5490971"/>
            <a:ext cx="5221554"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DASHBOARD</a:t>
            </a:r>
          </a:p>
        </p:txBody>
      </p:sp>
      <p:pic>
        <p:nvPicPr>
          <p:cNvPr id="5" name="Picture 4" descr="A screenshot of a dashboard&#10;&#10;Description automatically generated">
            <a:extLst>
              <a:ext uri="{FF2B5EF4-FFF2-40B4-BE49-F238E27FC236}">
                <a16:creationId xmlns:a16="http://schemas.microsoft.com/office/drawing/2014/main" id="{5E69DE5A-B90B-9237-34BE-A3CE7DB94A18}"/>
              </a:ext>
            </a:extLst>
          </p:cNvPr>
          <p:cNvPicPr>
            <a:picLocks noChangeAspect="1"/>
          </p:cNvPicPr>
          <p:nvPr/>
        </p:nvPicPr>
        <p:blipFill>
          <a:blip r:embed="rId2"/>
          <a:stretch>
            <a:fillRect/>
          </a:stretch>
        </p:blipFill>
        <p:spPr>
          <a:xfrm>
            <a:off x="324165" y="670039"/>
            <a:ext cx="8495662" cy="4507992"/>
          </a:xfrm>
          <a:prstGeom prst="rect">
            <a:avLst/>
          </a:prstGeom>
        </p:spPr>
      </p:pic>
      <p:sp>
        <p:nvSpPr>
          <p:cNvPr id="6" name="TextBox 5">
            <a:extLst>
              <a:ext uri="{FF2B5EF4-FFF2-40B4-BE49-F238E27FC236}">
                <a16:creationId xmlns:a16="http://schemas.microsoft.com/office/drawing/2014/main" id="{99B4F13B-7788-57D7-96A7-DF35432394C5}"/>
              </a:ext>
            </a:extLst>
          </p:cNvPr>
          <p:cNvSpPr txBox="1"/>
          <p:nvPr/>
        </p:nvSpPr>
        <p:spPr>
          <a:xfrm>
            <a:off x="3776472" y="137519"/>
            <a:ext cx="1188720" cy="400110"/>
          </a:xfrm>
          <a:prstGeom prst="rect">
            <a:avLst/>
          </a:prstGeom>
          <a:noFill/>
        </p:spPr>
        <p:txBody>
          <a:bodyPr wrap="square" rtlCol="0">
            <a:spAutoFit/>
          </a:bodyPr>
          <a:lstStyle/>
          <a:p>
            <a:r>
              <a:rPr lang="en-US" sz="2000" dirty="0">
                <a:latin typeface="Arial Black" panose="020B0A04020102020204" pitchFamily="34" charset="0"/>
              </a:rPr>
              <a:t>EXCEL</a:t>
            </a:r>
            <a:endParaRPr lang="en-IN" sz="2000" dirty="0">
              <a:latin typeface="Arial Black" panose="020B0A04020102020204" pitchFamily="34" charset="0"/>
            </a:endParaRPr>
          </a:p>
        </p:txBody>
      </p:sp>
    </p:spTree>
    <p:extLst>
      <p:ext uri="{BB962C8B-B14F-4D97-AF65-F5344CB8AC3E}">
        <p14:creationId xmlns:p14="http://schemas.microsoft.com/office/powerpoint/2010/main" val="213944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089381-A366-D0FB-80C4-DD854518C520}"/>
              </a:ext>
            </a:extLst>
          </p:cNvPr>
          <p:cNvSpPr txBox="1"/>
          <p:nvPr/>
        </p:nvSpPr>
        <p:spPr>
          <a:xfrm>
            <a:off x="524785" y="5490971"/>
            <a:ext cx="5221554"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DASHBOARD</a:t>
            </a:r>
          </a:p>
        </p:txBody>
      </p:sp>
      <p:sp>
        <p:nvSpPr>
          <p:cNvPr id="6" name="TextBox 5">
            <a:extLst>
              <a:ext uri="{FF2B5EF4-FFF2-40B4-BE49-F238E27FC236}">
                <a16:creationId xmlns:a16="http://schemas.microsoft.com/office/drawing/2014/main" id="{99B4F13B-7788-57D7-96A7-DF35432394C5}"/>
              </a:ext>
            </a:extLst>
          </p:cNvPr>
          <p:cNvSpPr txBox="1"/>
          <p:nvPr/>
        </p:nvSpPr>
        <p:spPr>
          <a:xfrm>
            <a:off x="3776472" y="137519"/>
            <a:ext cx="1655064" cy="400110"/>
          </a:xfrm>
          <a:prstGeom prst="rect">
            <a:avLst/>
          </a:prstGeom>
          <a:noFill/>
        </p:spPr>
        <p:txBody>
          <a:bodyPr wrap="square" rtlCol="0">
            <a:spAutoFit/>
          </a:bodyPr>
          <a:lstStyle/>
          <a:p>
            <a:r>
              <a:rPr lang="en-US" sz="2000" dirty="0">
                <a:latin typeface="Arial Black" panose="020B0A04020102020204" pitchFamily="34" charset="0"/>
              </a:rPr>
              <a:t>TABLEAU</a:t>
            </a:r>
            <a:endParaRPr lang="en-IN" sz="2000" dirty="0">
              <a:latin typeface="Arial Black" panose="020B0A04020102020204" pitchFamily="34" charset="0"/>
            </a:endParaRPr>
          </a:p>
        </p:txBody>
      </p:sp>
      <p:pic>
        <p:nvPicPr>
          <p:cNvPr id="3" name="Picture 2" descr="A screenshot of a graph&#10;&#10;Description automatically generated">
            <a:extLst>
              <a:ext uri="{FF2B5EF4-FFF2-40B4-BE49-F238E27FC236}">
                <a16:creationId xmlns:a16="http://schemas.microsoft.com/office/drawing/2014/main" id="{7FC232D4-03EB-1D0D-55C6-06A5C9883F18}"/>
              </a:ext>
            </a:extLst>
          </p:cNvPr>
          <p:cNvPicPr>
            <a:picLocks noChangeAspect="1"/>
          </p:cNvPicPr>
          <p:nvPr/>
        </p:nvPicPr>
        <p:blipFill>
          <a:blip r:embed="rId2"/>
          <a:stretch>
            <a:fillRect/>
          </a:stretch>
        </p:blipFill>
        <p:spPr>
          <a:xfrm>
            <a:off x="1" y="484964"/>
            <a:ext cx="9144000" cy="4797380"/>
          </a:xfrm>
          <a:prstGeom prst="rect">
            <a:avLst/>
          </a:prstGeom>
        </p:spPr>
      </p:pic>
    </p:spTree>
    <p:extLst>
      <p:ext uri="{BB962C8B-B14F-4D97-AF65-F5344CB8AC3E}">
        <p14:creationId xmlns:p14="http://schemas.microsoft.com/office/powerpoint/2010/main" val="9059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80216" y="0"/>
            <a:ext cx="6181627" cy="1069982"/>
          </a:xfrm>
        </p:spPr>
        <p:txBody>
          <a:bodyPr>
            <a:normAutofit/>
          </a:bodyPr>
          <a:lstStyle/>
          <a:p>
            <a:pPr>
              <a:lnSpc>
                <a:spcPct val="90000"/>
              </a:lnSpc>
            </a:pPr>
            <a:r>
              <a:rPr lang="en-IN" dirty="0"/>
              <a:t>Insights and Suggestions</a:t>
            </a:r>
          </a:p>
        </p:txBody>
      </p:sp>
      <p:pic>
        <p:nvPicPr>
          <p:cNvPr id="5" name="Picture 4" descr="Boxes and roller conveyor">
            <a:extLst>
              <a:ext uri="{FF2B5EF4-FFF2-40B4-BE49-F238E27FC236}">
                <a16:creationId xmlns:a16="http://schemas.microsoft.com/office/drawing/2014/main" id="{4DF9FAF0-630A-2683-2FEC-24BB12E89A83}"/>
              </a:ext>
            </a:extLst>
          </p:cNvPr>
          <p:cNvPicPr>
            <a:picLocks noChangeAspect="1"/>
          </p:cNvPicPr>
          <p:nvPr/>
        </p:nvPicPr>
        <p:blipFill>
          <a:blip r:embed="rId2"/>
          <a:srcRect l="30875" r="38328"/>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2944367" y="996696"/>
            <a:ext cx="6053327" cy="5861304"/>
          </a:xfrm>
        </p:spPr>
        <p:txBody>
          <a:bodyPr anchor="t">
            <a:noAutofit/>
          </a:bodyPr>
          <a:lstStyle/>
          <a:p>
            <a:pPr>
              <a:lnSpc>
                <a:spcPct val="90000"/>
              </a:lnSpc>
              <a:buFont typeface="+mj-lt"/>
              <a:buAutoNum type="arabicPeriod"/>
            </a:pPr>
            <a:r>
              <a:rPr lang="en-US" sz="1000" b="1" dirty="0">
                <a:latin typeface="Arial" panose="020B0604020202020204" pitchFamily="34" charset="0"/>
                <a:cs typeface="Arial" panose="020B0604020202020204" pitchFamily="34" charset="0"/>
              </a:rPr>
              <a:t>Insight:</a:t>
            </a:r>
            <a:r>
              <a:rPr lang="en-US" sz="1000" dirty="0">
                <a:latin typeface="Arial" panose="020B0604020202020204" pitchFamily="34" charset="0"/>
                <a:cs typeface="Arial" panose="020B0604020202020204" pitchFamily="34" charset="0"/>
              </a:rPr>
              <a:t> Relationship Between Shipping Days and Review Scores</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Suggestion:</a:t>
            </a:r>
            <a:r>
              <a:rPr lang="en-US" sz="1000" dirty="0">
                <a:latin typeface="Arial" panose="020B0604020202020204" pitchFamily="34" charset="0"/>
                <a:cs typeface="Arial" panose="020B0604020202020204" pitchFamily="34" charset="0"/>
              </a:rPr>
              <a:t> Improve shipping efficiency by optimizing logistics and reducing delivery times. Implement measures such as better route planning, faster processing times, and partnerships with reliable courier services.</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Impact:</a:t>
            </a:r>
            <a:r>
              <a:rPr lang="en-US" sz="1000" dirty="0">
                <a:latin typeface="Arial" panose="020B0604020202020204" pitchFamily="34" charset="0"/>
                <a:cs typeface="Arial" panose="020B0604020202020204" pitchFamily="34" charset="0"/>
              </a:rPr>
              <a:t> Enhancing delivery speed will likely lead to higher customer satisfaction, improved review scores, and increased repeat business. Faster deliveries can also reduce negative feedback and bolster the platform's reputation.</a:t>
            </a:r>
          </a:p>
          <a:p>
            <a:pPr marL="457200" lvl="1" indent="0">
              <a:lnSpc>
                <a:spcPct val="90000"/>
              </a:lnSpc>
              <a:buNone/>
            </a:pPr>
            <a:endParaRPr lang="en-US" sz="1000" dirty="0">
              <a:latin typeface="Arial" panose="020B0604020202020204" pitchFamily="34" charset="0"/>
              <a:cs typeface="Arial" panose="020B0604020202020204" pitchFamily="34" charset="0"/>
            </a:endParaRPr>
          </a:p>
          <a:p>
            <a:pPr>
              <a:lnSpc>
                <a:spcPct val="90000"/>
              </a:lnSpc>
              <a:buFont typeface="+mj-lt"/>
              <a:buAutoNum type="arabicPeriod"/>
            </a:pPr>
            <a:r>
              <a:rPr lang="en-US" sz="1000" b="1" dirty="0">
                <a:latin typeface="Arial" panose="020B0604020202020204" pitchFamily="34" charset="0"/>
                <a:cs typeface="Arial" panose="020B0604020202020204" pitchFamily="34" charset="0"/>
              </a:rPr>
              <a:t>Insight:</a:t>
            </a:r>
            <a:r>
              <a:rPr lang="en-US" sz="1000" dirty="0">
                <a:latin typeface="Arial" panose="020B0604020202020204" pitchFamily="34" charset="0"/>
                <a:cs typeface="Arial" panose="020B0604020202020204" pitchFamily="34" charset="0"/>
              </a:rPr>
              <a:t> Number of Orders with Review Score 5 and Payment Type as Credit Card</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Suggestion:</a:t>
            </a:r>
            <a:r>
              <a:rPr lang="en-US" sz="1000" dirty="0">
                <a:latin typeface="Arial" panose="020B0604020202020204" pitchFamily="34" charset="0"/>
                <a:cs typeface="Arial" panose="020B0604020202020204" pitchFamily="34" charset="0"/>
              </a:rPr>
              <a:t> Promote credit card payments through incentives and streamlined checkout processes. Focus on enhancing customer service for high-rated transactions to encourage positive reviews.</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Impact:</a:t>
            </a:r>
            <a:r>
              <a:rPr lang="en-US" sz="1000" dirty="0">
                <a:latin typeface="Arial" panose="020B0604020202020204" pitchFamily="34" charset="0"/>
                <a:cs typeface="Arial" panose="020B0604020202020204" pitchFamily="34" charset="0"/>
              </a:rPr>
              <a:t> By leveraging customer satisfaction and preferred payment methods, the platform can increase conversion rates, encourage higher spending, and build stronger customer relationships.</a:t>
            </a:r>
          </a:p>
          <a:p>
            <a:pPr marL="457200" lvl="1" indent="0">
              <a:lnSpc>
                <a:spcPct val="90000"/>
              </a:lnSpc>
              <a:buNone/>
            </a:pPr>
            <a:endParaRPr lang="en-US" sz="1000" dirty="0">
              <a:latin typeface="Arial" panose="020B0604020202020204" pitchFamily="34" charset="0"/>
              <a:cs typeface="Arial" panose="020B0604020202020204" pitchFamily="34" charset="0"/>
            </a:endParaRPr>
          </a:p>
          <a:p>
            <a:pPr>
              <a:lnSpc>
                <a:spcPct val="90000"/>
              </a:lnSpc>
              <a:buFont typeface="+mj-lt"/>
              <a:buAutoNum type="arabicPeriod"/>
            </a:pPr>
            <a:r>
              <a:rPr lang="en-US" sz="1000" b="1" dirty="0">
                <a:latin typeface="Arial" panose="020B0604020202020204" pitchFamily="34" charset="0"/>
                <a:cs typeface="Arial" panose="020B0604020202020204" pitchFamily="34" charset="0"/>
              </a:rPr>
              <a:t>Insight:</a:t>
            </a:r>
            <a:r>
              <a:rPr lang="en-US" sz="1000" dirty="0">
                <a:latin typeface="Arial" panose="020B0604020202020204" pitchFamily="34" charset="0"/>
                <a:cs typeface="Arial" panose="020B0604020202020204" pitchFamily="34" charset="0"/>
              </a:rPr>
              <a:t> Weekday vs. Weekend Payment Statistics</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Suggestion:</a:t>
            </a:r>
            <a:r>
              <a:rPr lang="en-US" sz="1000" dirty="0">
                <a:latin typeface="Arial" panose="020B0604020202020204" pitchFamily="34" charset="0"/>
                <a:cs typeface="Arial" panose="020B0604020202020204" pitchFamily="34" charset="0"/>
              </a:rPr>
              <a:t> Align marketing campaigns, sales promotions, and inventory management with peak purchasing times identified in the data. Tailor promotions to maximize engagement during high-activity periods.</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Impact:</a:t>
            </a:r>
            <a:r>
              <a:rPr lang="en-US" sz="1000" dirty="0">
                <a:latin typeface="Arial" panose="020B0604020202020204" pitchFamily="34" charset="0"/>
                <a:cs typeface="Arial" panose="020B0604020202020204" pitchFamily="34" charset="0"/>
              </a:rPr>
              <a:t> Targeted marketing and strategic inventory planning can drive sales during peak times and optimize resource allocation, leading to increased revenue and improved operational efficiency.</a:t>
            </a:r>
          </a:p>
          <a:p>
            <a:pPr marL="457200" lvl="1" indent="0">
              <a:lnSpc>
                <a:spcPct val="90000"/>
              </a:lnSpc>
              <a:buNone/>
            </a:pPr>
            <a:endParaRPr lang="en-US" sz="1000" dirty="0">
              <a:latin typeface="Arial" panose="020B0604020202020204" pitchFamily="34" charset="0"/>
              <a:cs typeface="Arial" panose="020B0604020202020204" pitchFamily="34" charset="0"/>
            </a:endParaRPr>
          </a:p>
          <a:p>
            <a:pPr>
              <a:lnSpc>
                <a:spcPct val="90000"/>
              </a:lnSpc>
              <a:buFont typeface="+mj-lt"/>
              <a:buAutoNum type="arabicPeriod"/>
            </a:pPr>
            <a:r>
              <a:rPr lang="en-US" sz="1000" b="1" dirty="0">
                <a:latin typeface="Arial" panose="020B0604020202020204" pitchFamily="34" charset="0"/>
                <a:cs typeface="Arial" panose="020B0604020202020204" pitchFamily="34" charset="0"/>
              </a:rPr>
              <a:t>Insight:</a:t>
            </a:r>
            <a:r>
              <a:rPr lang="en-US" sz="1000" dirty="0">
                <a:latin typeface="Arial" panose="020B0604020202020204" pitchFamily="34" charset="0"/>
                <a:cs typeface="Arial" panose="020B0604020202020204" pitchFamily="34" charset="0"/>
              </a:rPr>
              <a:t> Average Price and Payment Values from Customers of São Paulo City</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Suggestion:</a:t>
            </a:r>
            <a:r>
              <a:rPr lang="en-US" sz="1000" dirty="0">
                <a:latin typeface="Arial" panose="020B0604020202020204" pitchFamily="34" charset="0"/>
                <a:cs typeface="Arial" panose="020B0604020202020204" pitchFamily="34" charset="0"/>
              </a:rPr>
              <a:t> Develop customized marketing strategies and promotional offers for São Paulo customers. Adjust pricing strategies to align with the spending patterns of this key demographic.</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Impact:</a:t>
            </a:r>
            <a:r>
              <a:rPr lang="en-US" sz="1000" dirty="0">
                <a:latin typeface="Arial" panose="020B0604020202020204" pitchFamily="34" charset="0"/>
                <a:cs typeface="Arial" panose="020B0604020202020204" pitchFamily="34" charset="0"/>
              </a:rPr>
              <a:t> Tailoring approaches for high-value customers in São Paulo can enhance engagement, drive higher sales in this important market, and improve overall profitability.</a:t>
            </a:r>
          </a:p>
          <a:p>
            <a:pPr marL="457200" lvl="1" indent="0">
              <a:lnSpc>
                <a:spcPct val="90000"/>
              </a:lnSpc>
              <a:buNone/>
            </a:pPr>
            <a:endParaRPr lang="en-US" sz="1000" dirty="0">
              <a:latin typeface="Arial" panose="020B0604020202020204" pitchFamily="34" charset="0"/>
              <a:cs typeface="Arial" panose="020B0604020202020204" pitchFamily="34" charset="0"/>
            </a:endParaRPr>
          </a:p>
          <a:p>
            <a:pPr>
              <a:lnSpc>
                <a:spcPct val="90000"/>
              </a:lnSpc>
              <a:buFont typeface="+mj-lt"/>
              <a:buAutoNum type="arabicPeriod"/>
            </a:pPr>
            <a:r>
              <a:rPr lang="en-US" sz="1000" b="1" dirty="0">
                <a:latin typeface="Arial" panose="020B0604020202020204" pitchFamily="34" charset="0"/>
                <a:cs typeface="Arial" panose="020B0604020202020204" pitchFamily="34" charset="0"/>
              </a:rPr>
              <a:t>Insight:</a:t>
            </a:r>
            <a:r>
              <a:rPr lang="en-US" sz="1000" dirty="0">
                <a:latin typeface="Arial" panose="020B0604020202020204" pitchFamily="34" charset="0"/>
                <a:cs typeface="Arial" panose="020B0604020202020204" pitchFamily="34" charset="0"/>
              </a:rPr>
              <a:t> Average Number of Days Taken for Order Delivery (Pet Shop)</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Suggestion:</a:t>
            </a:r>
            <a:r>
              <a:rPr lang="en-US" sz="1000" dirty="0">
                <a:latin typeface="Arial" panose="020B0604020202020204" pitchFamily="34" charset="0"/>
                <a:cs typeface="Arial" panose="020B0604020202020204" pitchFamily="34" charset="0"/>
              </a:rPr>
              <a:t> Investigate and address any inefficiencies in the delivery process for pet shop orders. Explore options for expedited shipping or improved inventory management.</a:t>
            </a:r>
          </a:p>
          <a:p>
            <a:pPr lvl="1">
              <a:lnSpc>
                <a:spcPct val="90000"/>
              </a:lnSpc>
              <a:buFont typeface="Arial" panose="020B0604020202020204" pitchFamily="34" charset="0"/>
              <a:buChar char="•"/>
            </a:pPr>
            <a:r>
              <a:rPr lang="en-US" sz="1000" b="1" dirty="0">
                <a:latin typeface="Arial" panose="020B0604020202020204" pitchFamily="34" charset="0"/>
                <a:cs typeface="Arial" panose="020B0604020202020204" pitchFamily="34" charset="0"/>
              </a:rPr>
              <a:t>Impact:</a:t>
            </a:r>
            <a:r>
              <a:rPr lang="en-US" sz="1000" dirty="0">
                <a:latin typeface="Arial" panose="020B0604020202020204" pitchFamily="34" charset="0"/>
                <a:cs typeface="Arial" panose="020B0604020202020204" pitchFamily="34" charset="0"/>
              </a:rPr>
              <a:t> Reducing delivery times for pet shop products can lead to higher customer satisfaction and fewer complaints, potentially increasing customer retention and positive reviews.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le of wooden tiles with letters&#10;&#10;Description automatically generated">
            <a:extLst>
              <a:ext uri="{FF2B5EF4-FFF2-40B4-BE49-F238E27FC236}">
                <a16:creationId xmlns:a16="http://schemas.microsoft.com/office/drawing/2014/main" id="{1176E850-DFDB-0321-D22F-679C2A86848D}"/>
              </a:ext>
            </a:extLst>
          </p:cNvPr>
          <p:cNvPicPr>
            <a:picLocks noChangeAspect="1"/>
          </p:cNvPicPr>
          <p:nvPr/>
        </p:nvPicPr>
        <p:blipFill>
          <a:blip r:embed="rId2">
            <a:extLst>
              <a:ext uri="{837473B0-CC2E-450A-ABE3-18F120FF3D39}">
                <a1611:picAttrSrcUrl xmlns:a1611="http://schemas.microsoft.com/office/drawing/2016/11/main" r:id="rId3"/>
              </a:ext>
            </a:extLst>
          </a:blip>
          <a:srcRect l="1678" r="2978" b="2"/>
          <a:stretch/>
        </p:blipFill>
        <p:spPr>
          <a:xfrm>
            <a:off x="342900" y="457200"/>
            <a:ext cx="8458200" cy="5943600"/>
          </a:xfrm>
          <a:prstGeom prst="rect">
            <a:avLst/>
          </a:prstGeom>
        </p:spPr>
      </p:pic>
    </p:spTree>
    <p:extLst>
      <p:ext uri="{BB962C8B-B14F-4D97-AF65-F5344CB8AC3E}">
        <p14:creationId xmlns:p14="http://schemas.microsoft.com/office/powerpoint/2010/main" val="175498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IN" sz="3500">
                <a:solidFill>
                  <a:srgbClr val="FFFFFF"/>
                </a:solidFill>
              </a:rPr>
              <a:t>Project Overview</a:t>
            </a:r>
          </a:p>
        </p:txBody>
      </p:sp>
      <p:sp>
        <p:nvSpPr>
          <p:cNvPr id="3" name="Content Placeholder 2"/>
          <p:cNvSpPr>
            <a:spLocks noGrp="1"/>
          </p:cNvSpPr>
          <p:nvPr>
            <p:ph idx="1"/>
          </p:nvPr>
        </p:nvSpPr>
        <p:spPr>
          <a:xfrm>
            <a:off x="4363658" y="256032"/>
            <a:ext cx="4568321" cy="6419088"/>
          </a:xfrm>
        </p:spPr>
        <p:txBody>
          <a:bodyPr anchor="ctr">
            <a:normAutofit/>
          </a:bodyPr>
          <a:lstStyle/>
          <a:p>
            <a:pPr marL="0" indent="0">
              <a:buNone/>
            </a:pPr>
            <a:r>
              <a:rPr lang="en-US" sz="1000" b="1" dirty="0">
                <a:latin typeface="Arial" panose="020B0604020202020204" pitchFamily="34" charset="0"/>
                <a:cs typeface="Arial" panose="020B0604020202020204" pitchFamily="34" charset="0"/>
              </a:rPr>
              <a:t>Introduction:</a:t>
            </a:r>
            <a:r>
              <a:rPr lang="en-US" sz="1000" dirty="0">
                <a:latin typeface="Arial" panose="020B0604020202020204" pitchFamily="34" charset="0"/>
                <a:cs typeface="Arial" panose="020B0604020202020204" pitchFamily="34" charset="0"/>
              </a:rPr>
              <a:t> The Olist Store Data Analysis project focuses on examining e-commerce transactions from the Olist platform, a popular online marketplace. By analyzing a rich dataset of customer orders, we aim to gain valuable insights into purchasing behaviors, payment preferences, delivery times, and overall customer satisfaction. This analysis is crucial for understanding trends and patterns that can drive strategic decisions to enhance the platform's performance and customer experience.</a:t>
            </a:r>
          </a:p>
          <a:p>
            <a:pPr marL="0" indent="0">
              <a:buNone/>
            </a:pPr>
            <a:endParaRPr lang="en-US" sz="1000" b="1" dirty="0">
              <a:latin typeface="Arial" panose="020B0604020202020204" pitchFamily="34" charset="0"/>
              <a:cs typeface="Arial" panose="020B0604020202020204" pitchFamily="34" charset="0"/>
            </a:endParaRPr>
          </a:p>
          <a:p>
            <a:pPr marL="0" indent="0">
              <a:buNone/>
            </a:pPr>
            <a:endParaRPr lang="en-US" sz="1000" b="1" dirty="0">
              <a:latin typeface="Arial" panose="020B0604020202020204" pitchFamily="34" charset="0"/>
              <a:cs typeface="Arial" panose="020B0604020202020204" pitchFamily="34" charset="0"/>
            </a:endParaRPr>
          </a:p>
          <a:p>
            <a:pPr marL="0" indent="0">
              <a:buNone/>
            </a:pPr>
            <a:r>
              <a:rPr lang="en-US" sz="1000" b="1" dirty="0">
                <a:latin typeface="Arial" panose="020B0604020202020204" pitchFamily="34" charset="0"/>
                <a:cs typeface="Arial" panose="020B0604020202020204" pitchFamily="34" charset="0"/>
              </a:rPr>
              <a:t>Objectives:</a:t>
            </a:r>
            <a:endParaRPr lang="en-US" sz="1000" dirty="0">
              <a:latin typeface="Arial" panose="020B0604020202020204" pitchFamily="34" charset="0"/>
              <a:cs typeface="Arial" panose="020B0604020202020204" pitchFamily="34" charset="0"/>
            </a:endParaRPr>
          </a:p>
          <a:p>
            <a:pPr>
              <a:buFont typeface="+mj-lt"/>
              <a:buAutoNum type="arabicPeriod"/>
            </a:pPr>
            <a:r>
              <a:rPr lang="en-US" sz="1000" b="1" dirty="0">
                <a:latin typeface="Arial" panose="020B0604020202020204" pitchFamily="34" charset="0"/>
                <a:cs typeface="Arial" panose="020B0604020202020204" pitchFamily="34" charset="0"/>
              </a:rPr>
              <a:t>Analyze Payment Statistics:</a:t>
            </a:r>
            <a:r>
              <a:rPr lang="en-US" sz="1000" dirty="0">
                <a:latin typeface="Arial" panose="020B0604020202020204" pitchFamily="34" charset="0"/>
                <a:cs typeface="Arial" panose="020B0604020202020204" pitchFamily="34" charset="0"/>
              </a:rPr>
              <a:t> Examine how payment methods vary between weekdays and weekends to identify trends and preferences in customer payment behavior.</a:t>
            </a:r>
          </a:p>
          <a:p>
            <a:pPr>
              <a:buFont typeface="+mj-lt"/>
              <a:buAutoNum type="arabicPeriod"/>
            </a:pPr>
            <a:r>
              <a:rPr lang="en-US" sz="1000" b="1" dirty="0">
                <a:latin typeface="Arial" panose="020B0604020202020204" pitchFamily="34" charset="0"/>
                <a:cs typeface="Arial" panose="020B0604020202020204" pitchFamily="34" charset="0"/>
              </a:rPr>
              <a:t>Evaluate Review Scores and Payment Types:</a:t>
            </a:r>
            <a:r>
              <a:rPr lang="en-US" sz="1000" dirty="0">
                <a:latin typeface="Arial" panose="020B0604020202020204" pitchFamily="34" charset="0"/>
                <a:cs typeface="Arial" panose="020B0604020202020204" pitchFamily="34" charset="0"/>
              </a:rPr>
              <a:t> Investigate the relationship between high review scores and payment methods to understand customer satisfaction and payment preferences.</a:t>
            </a:r>
          </a:p>
          <a:p>
            <a:pPr>
              <a:buFont typeface="+mj-lt"/>
              <a:buAutoNum type="arabicPeriod"/>
            </a:pPr>
            <a:r>
              <a:rPr lang="en-US" sz="1000" b="1" dirty="0">
                <a:latin typeface="Arial" panose="020B0604020202020204" pitchFamily="34" charset="0"/>
                <a:cs typeface="Arial" panose="020B0604020202020204" pitchFamily="34" charset="0"/>
              </a:rPr>
              <a:t>Assess Delivery Times for Pet Shop Orders:</a:t>
            </a:r>
            <a:r>
              <a:rPr lang="en-US" sz="1000" dirty="0">
                <a:latin typeface="Arial" panose="020B0604020202020204" pitchFamily="34" charset="0"/>
                <a:cs typeface="Arial" panose="020B0604020202020204" pitchFamily="34" charset="0"/>
              </a:rPr>
              <a:t> Determine the average delivery time for pet shop orders to identify potential areas for improvement in logistics and customer service.</a:t>
            </a:r>
          </a:p>
          <a:p>
            <a:pPr>
              <a:buFont typeface="+mj-lt"/>
              <a:buAutoNum type="arabicPeriod"/>
            </a:pPr>
            <a:r>
              <a:rPr lang="en-US" sz="1000" b="1" dirty="0">
                <a:latin typeface="Arial" panose="020B0604020202020204" pitchFamily="34" charset="0"/>
                <a:cs typeface="Arial" panose="020B0604020202020204" pitchFamily="34" charset="0"/>
              </a:rPr>
              <a:t>Analyze Customer Spending in São Paulo:</a:t>
            </a:r>
            <a:r>
              <a:rPr lang="en-US" sz="1000" dirty="0">
                <a:latin typeface="Arial" panose="020B0604020202020204" pitchFamily="34" charset="0"/>
                <a:cs typeface="Arial" panose="020B0604020202020204" pitchFamily="34" charset="0"/>
              </a:rPr>
              <a:t> Explore spending patterns and payment values of customers from São Paulo to tailor marketing and sales strategies effectively.</a:t>
            </a:r>
          </a:p>
          <a:p>
            <a:pPr>
              <a:buFont typeface="+mj-lt"/>
              <a:buAutoNum type="arabicPeriod"/>
            </a:pPr>
            <a:r>
              <a:rPr lang="en-US" sz="1000" b="1" dirty="0">
                <a:latin typeface="Arial" panose="020B0604020202020204" pitchFamily="34" charset="0"/>
                <a:cs typeface="Arial" panose="020B0604020202020204" pitchFamily="34" charset="0"/>
              </a:rPr>
              <a:t>Investigate Shipping Days vs. Review Scores:</a:t>
            </a:r>
            <a:r>
              <a:rPr lang="en-US" sz="1000" dirty="0">
                <a:latin typeface="Arial" panose="020B0604020202020204" pitchFamily="34" charset="0"/>
                <a:cs typeface="Arial" panose="020B0604020202020204" pitchFamily="34" charset="0"/>
              </a:rPr>
              <a:t> Explore the correlation between shipping duration and review scores to assess the impact of delivery times on customer satisfaction.</a:t>
            </a:r>
          </a:p>
          <a:p>
            <a:pPr marL="0" indent="0">
              <a:buNone/>
            </a:pPr>
            <a:endParaRPr lang="en-US" sz="1000" b="1" dirty="0">
              <a:latin typeface="Arial" panose="020B0604020202020204" pitchFamily="34" charset="0"/>
              <a:cs typeface="Arial" panose="020B0604020202020204" pitchFamily="34" charset="0"/>
            </a:endParaRPr>
          </a:p>
          <a:p>
            <a:pPr marL="0" indent="0">
              <a:buNone/>
            </a:pPr>
            <a:endParaRPr lang="en-US" sz="1000" b="1" dirty="0">
              <a:latin typeface="Arial" panose="020B0604020202020204" pitchFamily="34" charset="0"/>
              <a:cs typeface="Arial" panose="020B0604020202020204" pitchFamily="34" charset="0"/>
            </a:endParaRPr>
          </a:p>
          <a:p>
            <a:pPr marL="0" indent="0">
              <a:buNone/>
            </a:pPr>
            <a:r>
              <a:rPr lang="en-US" sz="1000" b="1" dirty="0">
                <a:latin typeface="Arial" panose="020B0604020202020204" pitchFamily="34" charset="0"/>
                <a:cs typeface="Arial" panose="020B0604020202020204" pitchFamily="34" charset="0"/>
              </a:rPr>
              <a:t>Importance:</a:t>
            </a:r>
            <a:r>
              <a:rPr lang="en-US" sz="1000" dirty="0">
                <a:latin typeface="Arial" panose="020B0604020202020204" pitchFamily="34" charset="0"/>
                <a:cs typeface="Arial" panose="020B0604020202020204" pitchFamily="34" charset="0"/>
              </a:rPr>
              <a:t> Understanding these aspects is vital for optimizing various facets of the e-commerce platform. By identifying key trends and patterns, Olist Store can enhance its operational efficiency, improve customer satisfaction, and tailor its strategies to better meet the needs of its diverse customer base. The insights gained from this analysis will not only inform business decisions but also contribute to a more effective and customer-centric approach in the competitive e-commerce landscape.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3" y="527958"/>
            <a:ext cx="4000647" cy="911351"/>
          </a:xfrm>
        </p:spPr>
        <p:txBody>
          <a:bodyPr anchor="ctr">
            <a:normAutofit/>
          </a:bodyPr>
          <a:lstStyle/>
          <a:p>
            <a:r>
              <a:rPr lang="en-IN" sz="3500" dirty="0"/>
              <a:t>Dataset Details</a:t>
            </a:r>
          </a:p>
        </p:txBody>
      </p:sp>
      <p:sp>
        <p:nvSpPr>
          <p:cNvPr id="3" name="Content Placeholder 2"/>
          <p:cNvSpPr>
            <a:spLocks noGrp="1"/>
          </p:cNvSpPr>
          <p:nvPr>
            <p:ph idx="1"/>
          </p:nvPr>
        </p:nvSpPr>
        <p:spPr>
          <a:xfrm>
            <a:off x="381689" y="1152144"/>
            <a:ext cx="4379973" cy="4882896"/>
          </a:xfrm>
        </p:spPr>
        <p:txBody>
          <a:bodyPr anchor="ctr">
            <a:normAutofit/>
          </a:bodyPr>
          <a:lstStyle/>
          <a:p>
            <a:pPr marL="0" indent="0">
              <a:buNone/>
            </a:pPr>
            <a:r>
              <a:rPr lang="en-US" sz="1000" dirty="0">
                <a:latin typeface="Arial" panose="020B0604020202020204" pitchFamily="34" charset="0"/>
                <a:cs typeface="Arial" panose="020B0604020202020204" pitchFamily="34" charset="0"/>
              </a:rPr>
              <a:t>The dataset used in this analysis is a comprehensive collection of e-commerce transactions from the Olist Store. It is provided in CSV format and includes various details related to customer orders.</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b="1" dirty="0">
                <a:latin typeface="Arial" panose="020B0604020202020204" pitchFamily="34" charset="0"/>
                <a:cs typeface="Arial" panose="020B0604020202020204" pitchFamily="34" charset="0"/>
              </a:rPr>
              <a:t>Key Attributes:</a:t>
            </a:r>
          </a:p>
          <a:p>
            <a:r>
              <a:rPr lang="en-US" sz="1000" b="1" dirty="0">
                <a:latin typeface="Arial" panose="020B0604020202020204" pitchFamily="34" charset="0"/>
                <a:cs typeface="Arial" panose="020B0604020202020204" pitchFamily="34" charset="0"/>
              </a:rPr>
              <a:t>Order ID:</a:t>
            </a:r>
            <a:r>
              <a:rPr lang="en-US" sz="1000" dirty="0">
                <a:latin typeface="Arial" panose="020B0604020202020204" pitchFamily="34" charset="0"/>
                <a:cs typeface="Arial" panose="020B0604020202020204" pitchFamily="34" charset="0"/>
              </a:rPr>
              <a:t> Unique identifier for each order.</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Order Purchase Timestamp:</a:t>
            </a:r>
            <a:r>
              <a:rPr lang="en-US" sz="1000" dirty="0">
                <a:latin typeface="Arial" panose="020B0604020202020204" pitchFamily="34" charset="0"/>
                <a:cs typeface="Arial" panose="020B0604020202020204" pitchFamily="34" charset="0"/>
              </a:rPr>
              <a:t> Date and time when the order was placed.</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Payment Type:</a:t>
            </a:r>
            <a:r>
              <a:rPr lang="en-US" sz="1000" dirty="0">
                <a:latin typeface="Arial" panose="020B0604020202020204" pitchFamily="34" charset="0"/>
                <a:cs typeface="Arial" panose="020B0604020202020204" pitchFamily="34" charset="0"/>
              </a:rPr>
              <a:t> Method used for payment (e.g., credit card, boleto).</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Review Score:</a:t>
            </a:r>
            <a:r>
              <a:rPr lang="en-US" sz="1000" dirty="0">
                <a:latin typeface="Arial" panose="020B0604020202020204" pitchFamily="34" charset="0"/>
                <a:cs typeface="Arial" panose="020B0604020202020204" pitchFamily="34" charset="0"/>
              </a:rPr>
              <a:t> Rating given by customers (from 1 to 5).</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Order Delivery Date:</a:t>
            </a:r>
            <a:r>
              <a:rPr lang="en-US" sz="1000" dirty="0">
                <a:latin typeface="Arial" panose="020B0604020202020204" pitchFamily="34" charset="0"/>
                <a:cs typeface="Arial" panose="020B0604020202020204" pitchFamily="34" charset="0"/>
              </a:rPr>
              <a:t> Date when the order was delivered.</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Product Category:</a:t>
            </a:r>
            <a:r>
              <a:rPr lang="en-US" sz="1000" dirty="0">
                <a:latin typeface="Arial" panose="020B0604020202020204" pitchFamily="34" charset="0"/>
                <a:cs typeface="Arial" panose="020B0604020202020204" pitchFamily="34" charset="0"/>
              </a:rPr>
              <a:t> Category of the product purchased (e.g., electronics, home goods).</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Customer City:</a:t>
            </a:r>
            <a:r>
              <a:rPr lang="en-US" sz="1000" dirty="0">
                <a:latin typeface="Arial" panose="020B0604020202020204" pitchFamily="34" charset="0"/>
                <a:cs typeface="Arial" panose="020B0604020202020204" pitchFamily="34" charset="0"/>
              </a:rPr>
              <a:t> City where the customer is located.</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Shipping Days:</a:t>
            </a:r>
            <a:r>
              <a:rPr lang="en-US" sz="1000" dirty="0">
                <a:latin typeface="Arial" panose="020B0604020202020204" pitchFamily="34" charset="0"/>
                <a:cs typeface="Arial" panose="020B0604020202020204" pitchFamily="34" charset="0"/>
              </a:rPr>
              <a:t> Number of days taken for delivery from the order date.</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This dataset provides a detailed view of various aspects of customer transactions, which is essential for performing in-depth analysis and deriving meaningful insights into customer behavior and platform performance.</a:t>
            </a:r>
          </a:p>
        </p:txBody>
      </p:sp>
      <p:pic>
        <p:nvPicPr>
          <p:cNvPr id="5" name="Picture 4" descr="Computer script on a screen">
            <a:extLst>
              <a:ext uri="{FF2B5EF4-FFF2-40B4-BE49-F238E27FC236}">
                <a16:creationId xmlns:a16="http://schemas.microsoft.com/office/drawing/2014/main" id="{CD4D7D8D-46E8-EDF1-BB4B-E5391571595F}"/>
              </a:ext>
            </a:extLst>
          </p:cNvPr>
          <p:cNvPicPr>
            <a:picLocks noChangeAspect="1"/>
          </p:cNvPicPr>
          <p:nvPr/>
        </p:nvPicPr>
        <p:blipFill>
          <a:blip r:embed="rId2"/>
          <a:srcRect l="10675" r="5044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CAA9A5-BA3B-69AA-0DF4-9061B41C1387}"/>
              </a:ext>
            </a:extLst>
          </p:cNvPr>
          <p:cNvSpPr txBox="1"/>
          <p:nvPr/>
        </p:nvSpPr>
        <p:spPr>
          <a:xfrm>
            <a:off x="524784" y="248038"/>
            <a:ext cx="529779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DATASET SCHEMA </a:t>
            </a:r>
          </a:p>
        </p:txBody>
      </p:sp>
      <p:pic>
        <p:nvPicPr>
          <p:cNvPr id="5" name="Picture 4" descr="A diagram of a diagram&#10;&#10;Description automatically generated">
            <a:extLst>
              <a:ext uri="{FF2B5EF4-FFF2-40B4-BE49-F238E27FC236}">
                <a16:creationId xmlns:a16="http://schemas.microsoft.com/office/drawing/2014/main" id="{431A7686-89CF-EDA3-6BE7-56E972DD3C35}"/>
              </a:ext>
            </a:extLst>
          </p:cNvPr>
          <p:cNvPicPr>
            <a:picLocks noChangeAspect="1"/>
          </p:cNvPicPr>
          <p:nvPr/>
        </p:nvPicPr>
        <p:blipFill>
          <a:blip r:embed="rId2"/>
          <a:stretch>
            <a:fillRect/>
          </a:stretch>
        </p:blipFill>
        <p:spPr>
          <a:xfrm>
            <a:off x="892528" y="1966293"/>
            <a:ext cx="7358941" cy="4452160"/>
          </a:xfrm>
          <a:prstGeom prst="rect">
            <a:avLst/>
          </a:prstGeom>
        </p:spPr>
      </p:pic>
    </p:spTree>
    <p:extLst>
      <p:ext uri="{BB962C8B-B14F-4D97-AF65-F5344CB8AC3E}">
        <p14:creationId xmlns:p14="http://schemas.microsoft.com/office/powerpoint/2010/main" val="294910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C05E3B-27C2-B514-2EE9-B25823471558}"/>
              </a:ext>
            </a:extLst>
          </p:cNvPr>
          <p:cNvSpPr txBox="1"/>
          <p:nvPr/>
        </p:nvSpPr>
        <p:spPr>
          <a:xfrm>
            <a:off x="417399" y="643467"/>
            <a:ext cx="8408193"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800" kern="1200" dirty="0">
                <a:solidFill>
                  <a:schemeClr val="bg1"/>
                </a:solidFill>
                <a:latin typeface="+mj-lt"/>
                <a:ea typeface="+mj-ea"/>
                <a:cs typeface="+mj-cs"/>
              </a:rPr>
              <a:t>DATA MODEL AND DATA TYPES DEFINED</a:t>
            </a:r>
          </a:p>
        </p:txBody>
      </p:sp>
      <p:pic>
        <p:nvPicPr>
          <p:cNvPr id="8" name="Picture 7" descr="A computer screen shot of a computer&#10;&#10;Description automatically generated">
            <a:extLst>
              <a:ext uri="{FF2B5EF4-FFF2-40B4-BE49-F238E27FC236}">
                <a16:creationId xmlns:a16="http://schemas.microsoft.com/office/drawing/2014/main" id="{FAFFB6F5-BBE1-9D9C-0657-2A8B52B22531}"/>
              </a:ext>
            </a:extLst>
          </p:cNvPr>
          <p:cNvPicPr>
            <a:picLocks noChangeAspect="1"/>
          </p:cNvPicPr>
          <p:nvPr/>
        </p:nvPicPr>
        <p:blipFill>
          <a:blip r:embed="rId2"/>
          <a:stretch>
            <a:fillRect/>
          </a:stretch>
        </p:blipFill>
        <p:spPr>
          <a:xfrm>
            <a:off x="417399" y="1563625"/>
            <a:ext cx="8479713" cy="5102352"/>
          </a:xfrm>
          <a:prstGeom prst="rect">
            <a:avLst/>
          </a:prstGeom>
        </p:spPr>
      </p:pic>
    </p:spTree>
    <p:extLst>
      <p:ext uri="{BB962C8B-B14F-4D97-AF65-F5344CB8AC3E}">
        <p14:creationId xmlns:p14="http://schemas.microsoft.com/office/powerpoint/2010/main" val="83328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9911" y="828635"/>
            <a:ext cx="304800" cy="322326"/>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73202" y="495992"/>
            <a:ext cx="3146355" cy="5638831"/>
          </a:xfrm>
          <a:noFill/>
        </p:spPr>
        <p:txBody>
          <a:bodyPr vert="horz" lIns="91440" tIns="45720" rIns="91440" bIns="45720" rtlCol="0" anchor="ctr">
            <a:normAutofit/>
          </a:bodyPr>
          <a:lstStyle/>
          <a:p>
            <a:pPr algn="l" defTabSz="914400">
              <a:lnSpc>
                <a:spcPct val="90000"/>
              </a:lnSpc>
            </a:pPr>
            <a:r>
              <a:rPr lang="en-US" sz="3300" kern="1200">
                <a:solidFill>
                  <a:schemeClr val="tx1"/>
                </a:solidFill>
                <a:latin typeface="+mj-lt"/>
                <a:ea typeface="+mj-ea"/>
                <a:cs typeface="+mj-cs"/>
              </a:rPr>
              <a:t> PROJECT 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0" y="6309360"/>
            <a:ext cx="480060" cy="548640"/>
          </a:xfrm>
        </p:spPr>
        <p:txBody>
          <a:bodyPr vert="horz" lIns="91440" tIns="45720" rIns="91440" bIns="45720" rtlCol="0" anchor="ctr">
            <a:normAutofit/>
          </a:bodyPr>
          <a:lstStyle/>
          <a:p>
            <a:pPr algn="ctr" defTabSz="914400">
              <a:spcAft>
                <a:spcPts val="600"/>
              </a:spcAft>
            </a:pPr>
            <a:fld id="{C263D6C4-4840-40CC-AC84-17E24B3B7BDE}" type="slidenum">
              <a:rPr lang="en-US">
                <a:solidFill>
                  <a:schemeClr val="tx1"/>
                </a:solidFill>
              </a:rPr>
              <a:pPr algn="ctr" defTabSz="914400">
                <a:spcAft>
                  <a:spcPts val="600"/>
                </a:spcAft>
              </a:pPr>
              <a:t>6</a:t>
            </a:fld>
            <a:endParaRPr lang="en-US">
              <a:solidFill>
                <a:schemeClr val="tx1"/>
              </a:solidFill>
            </a:endParaRPr>
          </a:p>
        </p:txBody>
      </p:sp>
      <p:graphicFrame>
        <p:nvGraphicFramePr>
          <p:cNvPr id="3" name="Diagram 2">
            <a:extLst>
              <a:ext uri="{FF2B5EF4-FFF2-40B4-BE49-F238E27FC236}">
                <a16:creationId xmlns:a16="http://schemas.microsoft.com/office/drawing/2014/main" id="{1FF3B97E-76D6-A524-967E-7FDF7B868AB9}"/>
              </a:ext>
            </a:extLst>
          </p:cNvPr>
          <p:cNvGraphicFramePr/>
          <p:nvPr>
            <p:extLst>
              <p:ext uri="{D42A27DB-BD31-4B8C-83A1-F6EECF244321}">
                <p14:modId xmlns:p14="http://schemas.microsoft.com/office/powerpoint/2010/main" val="266864726"/>
              </p:ext>
            </p:extLst>
          </p:nvPr>
        </p:nvGraphicFramePr>
        <p:xfrm>
          <a:off x="3686960" y="866585"/>
          <a:ext cx="4690291"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270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33375" y="1264444"/>
            <a:ext cx="8410575" cy="1920526"/>
          </a:xfrm>
        </p:spPr>
        <p:txBody>
          <a:bodyPr/>
          <a:lstStyle/>
          <a:p>
            <a:r>
              <a:rPr lang="en-US" sz="3600" dirty="0"/>
              <a:t>PROJECT ANALYSIS</a:t>
            </a:r>
            <a:br>
              <a:rPr lang="en-US" dirty="0"/>
            </a:br>
            <a:br>
              <a:rPr lang="en-US" dirty="0"/>
            </a:br>
            <a:r>
              <a:rPr lang="en-US" dirty="0"/>
              <a:t>RAW DATA</a:t>
            </a:r>
            <a:br>
              <a:rPr lang="en-US" dirty="0"/>
            </a:br>
            <a:br>
              <a:rPr lang="en-US" dirty="0"/>
            </a:b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pPr defTabSz="685800"/>
            <a:fld id="{C263D6C4-4840-40CC-AC84-17E24B3B7BDE}" type="slidenum">
              <a:rPr lang="en-US">
                <a:solidFill>
                  <a:srgbClr val="FFFFFF"/>
                </a:solidFill>
              </a:rPr>
              <a:pPr defTabSz="685800"/>
              <a:t>7</a:t>
            </a:fld>
            <a:endParaRPr lang="en-US" dirty="0">
              <a:solidFill>
                <a:srgbClr val="FFFFFF"/>
              </a:solidFill>
            </a:endParaRPr>
          </a:p>
        </p:txBody>
      </p:sp>
      <p:graphicFrame>
        <p:nvGraphicFramePr>
          <p:cNvPr id="8" name="Diagram 7">
            <a:extLst>
              <a:ext uri="{FF2B5EF4-FFF2-40B4-BE49-F238E27FC236}">
                <a16:creationId xmlns:a16="http://schemas.microsoft.com/office/drawing/2014/main" id="{925A0B68-2B48-A2F0-19B0-A522A1FF0B91}"/>
              </a:ext>
            </a:extLst>
          </p:cNvPr>
          <p:cNvGraphicFramePr/>
          <p:nvPr/>
        </p:nvGraphicFramePr>
        <p:xfrm>
          <a:off x="400050" y="2048716"/>
          <a:ext cx="4757945" cy="1759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166064ED-F83A-5B8A-78CF-B00F60FA4CFE}"/>
              </a:ext>
            </a:extLst>
          </p:cNvPr>
          <p:cNvSpPr txBox="1"/>
          <p:nvPr/>
        </p:nvSpPr>
        <p:spPr>
          <a:xfrm>
            <a:off x="333375" y="3730307"/>
            <a:ext cx="4573242" cy="461665"/>
          </a:xfrm>
          <a:prstGeom prst="rect">
            <a:avLst/>
          </a:prstGeom>
          <a:noFill/>
        </p:spPr>
        <p:txBody>
          <a:bodyPr wrap="square">
            <a:spAutoFit/>
          </a:bodyPr>
          <a:lstStyle/>
          <a:p>
            <a:pPr defTabSz="685800"/>
            <a:r>
              <a:rPr lang="en-US" sz="2400" dirty="0">
                <a:solidFill>
                  <a:srgbClr val="FFFFFF">
                    <a:lumMod val="95000"/>
                  </a:srgbClr>
                </a:solidFill>
                <a:latin typeface="Trebuchet MS"/>
              </a:rPr>
              <a:t>CLEAN</a:t>
            </a:r>
            <a:r>
              <a:rPr lang="en-US" sz="1350" dirty="0">
                <a:solidFill>
                  <a:srgbClr val="FFFFFF">
                    <a:lumMod val="95000"/>
                  </a:srgbClr>
                </a:solidFill>
                <a:latin typeface="Arial"/>
              </a:rPr>
              <a:t> </a:t>
            </a:r>
            <a:r>
              <a:rPr lang="en-US" sz="2400" dirty="0">
                <a:solidFill>
                  <a:srgbClr val="FFFFFF">
                    <a:lumMod val="95000"/>
                  </a:srgbClr>
                </a:solidFill>
                <a:latin typeface="Trebuchet MS"/>
              </a:rPr>
              <a:t>DATA</a:t>
            </a:r>
            <a:endParaRPr lang="en-IN" sz="2400" dirty="0">
              <a:solidFill>
                <a:srgbClr val="FFFFFF">
                  <a:lumMod val="95000"/>
                </a:srgbClr>
              </a:solidFill>
              <a:latin typeface="Trebuchet MS"/>
            </a:endParaRPr>
          </a:p>
        </p:txBody>
      </p:sp>
      <p:graphicFrame>
        <p:nvGraphicFramePr>
          <p:cNvPr id="13" name="Diagram 12">
            <a:extLst>
              <a:ext uri="{FF2B5EF4-FFF2-40B4-BE49-F238E27FC236}">
                <a16:creationId xmlns:a16="http://schemas.microsoft.com/office/drawing/2014/main" id="{8A7D94FD-656F-88F9-DC95-D54246F6F7C3}"/>
              </a:ext>
            </a:extLst>
          </p:cNvPr>
          <p:cNvGraphicFramePr/>
          <p:nvPr/>
        </p:nvGraphicFramePr>
        <p:xfrm>
          <a:off x="392596" y="4007023"/>
          <a:ext cx="4757945" cy="18392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97E135CA-B1CC-C552-25B4-17054E8C7E8B}"/>
              </a:ext>
            </a:extLst>
          </p:cNvPr>
          <p:cNvGraphicFramePr/>
          <p:nvPr/>
        </p:nvGraphicFramePr>
        <p:xfrm>
          <a:off x="5747302" y="2048716"/>
          <a:ext cx="2929559" cy="34122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0154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8"/>
            <a:ext cx="8229600" cy="1143000"/>
          </a:xfrm>
        </p:spPr>
        <p:txBody>
          <a:bodyPr>
            <a:normAutofit/>
          </a:bodyPr>
          <a:lstStyle/>
          <a:p>
            <a:r>
              <a:rPr lang="en-US" dirty="0">
                <a:latin typeface="Arial" panose="020B0604020202020204" pitchFamily="34" charset="0"/>
                <a:cs typeface="Arial" panose="020B0604020202020204" pitchFamily="34" charset="0"/>
              </a:rPr>
              <a:t>Tools Used and Their Roles</a:t>
            </a:r>
            <a:endParaRPr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9A8606F9-AE91-2B06-98A2-155CAF70D5E9}"/>
              </a:ext>
            </a:extLst>
          </p:cNvPr>
          <p:cNvGraphicFramePr>
            <a:graphicFrameLocks noGrp="1"/>
          </p:cNvGraphicFramePr>
          <p:nvPr>
            <p:ph idx="1"/>
          </p:nvPr>
        </p:nvGraphicFramePr>
        <p:xfrm>
          <a:off x="457200" y="1517904"/>
          <a:ext cx="8229600" cy="485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3500"/>
              <a:t>Key Performance Indicators (KPIs)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20D79EC-E889-3A35-3B77-50CE74538C65}"/>
              </a:ext>
            </a:extLst>
          </p:cNvPr>
          <p:cNvGraphicFramePr>
            <a:graphicFrameLocks noGrp="1"/>
          </p:cNvGraphicFramePr>
          <p:nvPr>
            <p:ph idx="1"/>
            <p:extLst>
              <p:ext uri="{D42A27DB-BD31-4B8C-83A1-F6EECF244321}">
                <p14:modId xmlns:p14="http://schemas.microsoft.com/office/powerpoint/2010/main" val="1628027830"/>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docProps/app.xml><?xml version="1.0" encoding="utf-8"?>
<Properties xmlns="http://schemas.openxmlformats.org/officeDocument/2006/extended-properties" xmlns:vt="http://schemas.openxmlformats.org/officeDocument/2006/docPropsVTypes">
  <TotalTime>334</TotalTime>
  <Words>1703</Words>
  <Application>Microsoft Office PowerPoint</Application>
  <PresentationFormat>On-screen Show (4:3)</PresentationFormat>
  <Paragraphs>124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Black</vt:lpstr>
      <vt:lpstr>Calibri</vt:lpstr>
      <vt:lpstr>Trade Gothic LT Pro</vt:lpstr>
      <vt:lpstr>Trebuchet MS</vt:lpstr>
      <vt:lpstr>Office Theme</vt:lpstr>
      <vt:lpstr>1_Office Theme</vt:lpstr>
      <vt:lpstr>Olist Store Data Analysis</vt:lpstr>
      <vt:lpstr>Project Overview</vt:lpstr>
      <vt:lpstr>Dataset Details</vt:lpstr>
      <vt:lpstr>PowerPoint Presentation</vt:lpstr>
      <vt:lpstr>PowerPoint Presentation</vt:lpstr>
      <vt:lpstr> PROJECT METHODOLOGY</vt:lpstr>
      <vt:lpstr>PROJECT ANALYSIS  RAW DATA  </vt:lpstr>
      <vt:lpstr>Tools Used and Their Roles</vt:lpstr>
      <vt:lpstr>Key Performance Indicators (KPIs)</vt:lpstr>
      <vt:lpstr>PowerPoint Presentation</vt:lpstr>
      <vt:lpstr>PowerPoint Presentation</vt:lpstr>
      <vt:lpstr>PowerPoint Presentation</vt:lpstr>
      <vt:lpstr>PowerPoint Presentation</vt:lpstr>
      <vt:lpstr>PowerPoint Presentation</vt:lpstr>
      <vt:lpstr>Insights and Suggestions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rishi verma</dc:creator>
  <cp:keywords/>
  <dc:description>generated using python-pptx</dc:description>
  <cp:lastModifiedBy>rishi verma</cp:lastModifiedBy>
  <cp:revision>7</cp:revision>
  <dcterms:created xsi:type="dcterms:W3CDTF">2013-01-27T09:14:16Z</dcterms:created>
  <dcterms:modified xsi:type="dcterms:W3CDTF">2024-07-19T11:43:21Z</dcterms:modified>
  <cp:category/>
</cp:coreProperties>
</file>