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Lst>
  <p:sldSz cy="20104100" cx="15074900"/>
  <p:notesSz cx="15074900" cy="20104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8" roundtripDataSignature="AMtx7mgNCa5ZJQ0A5mwbxgMqCe60GPM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39E9739-E5C0-4BAB-B126-E140F73A89F2}">
  <a:tblStyle styleId="{E39E9739-E5C0-4BAB-B126-E140F73A89F2}"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512975" y="1507800"/>
            <a:ext cx="10050425" cy="7539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507475" y="9549425"/>
            <a:ext cx="12059900" cy="90468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1507475" y="9549425"/>
            <a:ext cx="12059900" cy="9046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2512975" y="1507800"/>
            <a:ext cx="10050425" cy="753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obj">
  <p:cSld name="OBJECT">
    <p:spTree>
      <p:nvGrpSpPr>
        <p:cNvPr id="12" name="Shape 12"/>
        <p:cNvGrpSpPr/>
        <p:nvPr/>
      </p:nvGrpSpPr>
      <p:grpSpPr>
        <a:xfrm>
          <a:off x="0" y="0"/>
          <a:ext cx="0" cy="0"/>
          <a:chOff x="0" y="0"/>
          <a:chExt cx="0" cy="0"/>
        </a:xfrm>
      </p:grpSpPr>
      <p:sp>
        <p:nvSpPr>
          <p:cNvPr id="13" name="Google Shape;13;p3"/>
          <p:cNvSpPr txBox="1"/>
          <p:nvPr>
            <p:ph idx="11" type="ftr"/>
          </p:nvPr>
        </p:nvSpPr>
        <p:spPr>
          <a:xfrm>
            <a:off x="5127625" y="18696814"/>
            <a:ext cx="4826000"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0" type="dt"/>
          </p:nvPr>
        </p:nvSpPr>
        <p:spPr>
          <a:xfrm>
            <a:off x="754062" y="18696814"/>
            <a:ext cx="3468687"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2" type="sldNum"/>
          </p:nvPr>
        </p:nvSpPr>
        <p:spPr>
          <a:xfrm>
            <a:off x="10858500" y="18696814"/>
            <a:ext cx="3468687" cy="10052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6" name="Shape 16"/>
        <p:cNvGrpSpPr/>
        <p:nvPr/>
      </p:nvGrpSpPr>
      <p:grpSpPr>
        <a:xfrm>
          <a:off x="0" y="0"/>
          <a:ext cx="0" cy="0"/>
          <a:chOff x="0" y="0"/>
          <a:chExt cx="0" cy="0"/>
        </a:xfrm>
      </p:grpSpPr>
      <p:sp>
        <p:nvSpPr>
          <p:cNvPr id="17" name="Google Shape;17;p4"/>
          <p:cNvSpPr txBox="1"/>
          <p:nvPr>
            <p:ph type="ctrTitle"/>
          </p:nvPr>
        </p:nvSpPr>
        <p:spPr>
          <a:xfrm>
            <a:off x="1131093" y="6232271"/>
            <a:ext cx="12819064" cy="422186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subTitle"/>
          </p:nvPr>
        </p:nvSpPr>
        <p:spPr>
          <a:xfrm>
            <a:off x="2262187" y="11258296"/>
            <a:ext cx="10556875" cy="50260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5127625" y="18696814"/>
            <a:ext cx="4826000"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0" type="dt"/>
          </p:nvPr>
        </p:nvSpPr>
        <p:spPr>
          <a:xfrm>
            <a:off x="754062" y="18696814"/>
            <a:ext cx="3468687"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2" type="sldNum"/>
          </p:nvPr>
        </p:nvSpPr>
        <p:spPr>
          <a:xfrm>
            <a:off x="10858500" y="18696814"/>
            <a:ext cx="3468687" cy="10052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2" name="Shape 22"/>
        <p:cNvGrpSpPr/>
        <p:nvPr/>
      </p:nvGrpSpPr>
      <p:grpSpPr>
        <a:xfrm>
          <a:off x="0" y="0"/>
          <a:ext cx="0" cy="0"/>
          <a:chOff x="0" y="0"/>
          <a:chExt cx="0" cy="0"/>
        </a:xfrm>
      </p:grpSpPr>
      <p:sp>
        <p:nvSpPr>
          <p:cNvPr id="23" name="Google Shape;23;p5"/>
          <p:cNvSpPr txBox="1"/>
          <p:nvPr>
            <p:ph type="title"/>
          </p:nvPr>
        </p:nvSpPr>
        <p:spPr>
          <a:xfrm>
            <a:off x="754062" y="804164"/>
            <a:ext cx="13573125" cy="321665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5"/>
          <p:cNvSpPr txBox="1"/>
          <p:nvPr>
            <p:ph idx="1" type="body"/>
          </p:nvPr>
        </p:nvSpPr>
        <p:spPr>
          <a:xfrm>
            <a:off x="754062" y="4623943"/>
            <a:ext cx="13573125" cy="13268706"/>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5"/>
          <p:cNvSpPr txBox="1"/>
          <p:nvPr>
            <p:ph idx="11" type="ftr"/>
          </p:nvPr>
        </p:nvSpPr>
        <p:spPr>
          <a:xfrm>
            <a:off x="5127625" y="18696814"/>
            <a:ext cx="4826000"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0" type="dt"/>
          </p:nvPr>
        </p:nvSpPr>
        <p:spPr>
          <a:xfrm>
            <a:off x="754062" y="18696814"/>
            <a:ext cx="3468687"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2" type="sldNum"/>
          </p:nvPr>
        </p:nvSpPr>
        <p:spPr>
          <a:xfrm>
            <a:off x="10858500" y="18696814"/>
            <a:ext cx="3468687" cy="10052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8" name="Shape 28"/>
        <p:cNvGrpSpPr/>
        <p:nvPr/>
      </p:nvGrpSpPr>
      <p:grpSpPr>
        <a:xfrm>
          <a:off x="0" y="0"/>
          <a:ext cx="0" cy="0"/>
          <a:chOff x="0" y="0"/>
          <a:chExt cx="0" cy="0"/>
        </a:xfrm>
      </p:grpSpPr>
      <p:sp>
        <p:nvSpPr>
          <p:cNvPr id="29" name="Google Shape;29;p6"/>
          <p:cNvSpPr txBox="1"/>
          <p:nvPr>
            <p:ph type="title"/>
          </p:nvPr>
        </p:nvSpPr>
        <p:spPr>
          <a:xfrm>
            <a:off x="754062" y="804164"/>
            <a:ext cx="13573125" cy="321665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6"/>
          <p:cNvSpPr txBox="1"/>
          <p:nvPr>
            <p:ph idx="1" type="body"/>
          </p:nvPr>
        </p:nvSpPr>
        <p:spPr>
          <a:xfrm>
            <a:off x="754062" y="4623943"/>
            <a:ext cx="6560344" cy="13268706"/>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6"/>
          <p:cNvSpPr txBox="1"/>
          <p:nvPr>
            <p:ph idx="2" type="body"/>
          </p:nvPr>
        </p:nvSpPr>
        <p:spPr>
          <a:xfrm>
            <a:off x="7766843" y="4623943"/>
            <a:ext cx="6560344" cy="13268706"/>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6"/>
          <p:cNvSpPr txBox="1"/>
          <p:nvPr>
            <p:ph idx="11" type="ftr"/>
          </p:nvPr>
        </p:nvSpPr>
        <p:spPr>
          <a:xfrm>
            <a:off x="5127625" y="18696814"/>
            <a:ext cx="4826000"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
          <p:cNvSpPr txBox="1"/>
          <p:nvPr>
            <p:ph idx="10" type="dt"/>
          </p:nvPr>
        </p:nvSpPr>
        <p:spPr>
          <a:xfrm>
            <a:off x="754062" y="18696814"/>
            <a:ext cx="3468687"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2" type="sldNum"/>
          </p:nvPr>
        </p:nvSpPr>
        <p:spPr>
          <a:xfrm>
            <a:off x="10858500" y="18696814"/>
            <a:ext cx="3468687" cy="10052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5" name="Shape 35"/>
        <p:cNvGrpSpPr/>
        <p:nvPr/>
      </p:nvGrpSpPr>
      <p:grpSpPr>
        <a:xfrm>
          <a:off x="0" y="0"/>
          <a:ext cx="0" cy="0"/>
          <a:chOff x="0" y="0"/>
          <a:chExt cx="0" cy="0"/>
        </a:xfrm>
      </p:grpSpPr>
      <p:sp>
        <p:nvSpPr>
          <p:cNvPr id="36" name="Google Shape;36;p7"/>
          <p:cNvSpPr txBox="1"/>
          <p:nvPr>
            <p:ph type="title"/>
          </p:nvPr>
        </p:nvSpPr>
        <p:spPr>
          <a:xfrm>
            <a:off x="754062" y="804164"/>
            <a:ext cx="13573125" cy="321665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7"/>
          <p:cNvSpPr txBox="1"/>
          <p:nvPr>
            <p:ph idx="11" type="ftr"/>
          </p:nvPr>
        </p:nvSpPr>
        <p:spPr>
          <a:xfrm>
            <a:off x="5127625" y="18696814"/>
            <a:ext cx="4826000"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0" type="dt"/>
          </p:nvPr>
        </p:nvSpPr>
        <p:spPr>
          <a:xfrm>
            <a:off x="754062" y="18696814"/>
            <a:ext cx="3468687"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10858500" y="18696814"/>
            <a:ext cx="3468687" cy="10052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2"/>
          <p:cNvSpPr/>
          <p:nvPr/>
        </p:nvSpPr>
        <p:spPr>
          <a:xfrm>
            <a:off x="12537570" y="314173"/>
            <a:ext cx="2114257" cy="2051945"/>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2"/>
          <p:cNvSpPr txBox="1"/>
          <p:nvPr>
            <p:ph type="title"/>
          </p:nvPr>
        </p:nvSpPr>
        <p:spPr>
          <a:xfrm>
            <a:off x="754062" y="804164"/>
            <a:ext cx="13573125" cy="3216656"/>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
          <p:cNvSpPr txBox="1"/>
          <p:nvPr>
            <p:ph idx="1" type="body"/>
          </p:nvPr>
        </p:nvSpPr>
        <p:spPr>
          <a:xfrm>
            <a:off x="754062" y="4623943"/>
            <a:ext cx="13573125" cy="13268706"/>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2"/>
          <p:cNvSpPr txBox="1"/>
          <p:nvPr>
            <p:ph idx="11" type="ftr"/>
          </p:nvPr>
        </p:nvSpPr>
        <p:spPr>
          <a:xfrm>
            <a:off x="5127625" y="18696814"/>
            <a:ext cx="4826000" cy="100520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0" type="dt"/>
          </p:nvPr>
        </p:nvSpPr>
        <p:spPr>
          <a:xfrm>
            <a:off x="754062" y="18696814"/>
            <a:ext cx="3468687" cy="100520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2"/>
          <p:cNvSpPr txBox="1"/>
          <p:nvPr>
            <p:ph idx="12" type="sldNum"/>
          </p:nvPr>
        </p:nvSpPr>
        <p:spPr>
          <a:xfrm>
            <a:off x="10858500" y="18696814"/>
            <a:ext cx="3468687" cy="100520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jpg"/><Relationship Id="rId10" Type="http://schemas.openxmlformats.org/officeDocument/2006/relationships/image" Target="../media/image12.jpg"/><Relationship Id="rId13" Type="http://schemas.openxmlformats.org/officeDocument/2006/relationships/image" Target="../media/image13.png"/><Relationship Id="rId12" Type="http://schemas.openxmlformats.org/officeDocument/2006/relationships/image" Target="../media/image7.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1.jpg"/><Relationship Id="rId9" Type="http://schemas.openxmlformats.org/officeDocument/2006/relationships/image" Target="../media/image6.jpg"/><Relationship Id="rId14" Type="http://schemas.openxmlformats.org/officeDocument/2006/relationships/image" Target="../media/image9.png"/><Relationship Id="rId5" Type="http://schemas.openxmlformats.org/officeDocument/2006/relationships/image" Target="../media/image10.jpg"/><Relationship Id="rId6" Type="http://schemas.openxmlformats.org/officeDocument/2006/relationships/image" Target="../media/image3.jpg"/><Relationship Id="rId7" Type="http://schemas.openxmlformats.org/officeDocument/2006/relationships/image" Target="../media/image8.jpg"/><Relationship Id="rId8"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1"/>
          <p:cNvSpPr txBox="1"/>
          <p:nvPr/>
        </p:nvSpPr>
        <p:spPr>
          <a:xfrm rot="-5400000">
            <a:off x="-4072125" y="13021850"/>
            <a:ext cx="9351300" cy="490800"/>
          </a:xfrm>
          <a:prstGeom prst="rect">
            <a:avLst/>
          </a:prstGeom>
          <a:noFill/>
          <a:ln>
            <a:noFill/>
          </a:ln>
        </p:spPr>
        <p:txBody>
          <a:bodyPr anchorCtr="0" anchor="t" bIns="0" lIns="0" spcFirstLastPara="1" rIns="0" wrap="square" tIns="0">
            <a:spAutoFit/>
          </a:bodyPr>
          <a:lstStyle/>
          <a:p>
            <a:pPr indent="0" lvl="0" marL="12700" marR="0" rtl="0" algn="l">
              <a:lnSpc>
                <a:spcPct val="98054"/>
              </a:lnSpc>
              <a:spcBef>
                <a:spcPts val="0"/>
              </a:spcBef>
              <a:spcAft>
                <a:spcPts val="0"/>
              </a:spcAft>
              <a:buNone/>
            </a:pPr>
            <a:r>
              <a:rPr b="1" lang="en-US" sz="3650">
                <a:solidFill>
                  <a:schemeClr val="dk1"/>
                </a:solidFill>
                <a:latin typeface="Arial"/>
                <a:ea typeface="Arial"/>
                <a:cs typeface="Arial"/>
                <a:sym typeface="Arial"/>
              </a:rPr>
              <a:t>COMPUTER SCIENCE AND</a:t>
            </a:r>
            <a:r>
              <a:rPr b="1" lang="en-US" sz="3650">
                <a:solidFill>
                  <a:schemeClr val="dk1"/>
                </a:solidFill>
              </a:rPr>
              <a:t> </a:t>
            </a:r>
            <a:r>
              <a:rPr b="1" lang="en-US" sz="3650">
                <a:solidFill>
                  <a:schemeClr val="dk1"/>
                </a:solidFill>
                <a:latin typeface="Arial"/>
                <a:ea typeface="Arial"/>
                <a:cs typeface="Arial"/>
                <a:sym typeface="Arial"/>
              </a:rPr>
              <a:t>ENGINEERING</a:t>
            </a:r>
            <a:endParaRPr sz="3650">
              <a:solidFill>
                <a:schemeClr val="dk1"/>
              </a:solidFill>
              <a:latin typeface="Arial"/>
              <a:ea typeface="Arial"/>
              <a:cs typeface="Arial"/>
              <a:sym typeface="Arial"/>
            </a:endParaRPr>
          </a:p>
        </p:txBody>
      </p:sp>
      <p:sp>
        <p:nvSpPr>
          <p:cNvPr id="45" name="Google Shape;45;p1"/>
          <p:cNvSpPr txBox="1"/>
          <p:nvPr/>
        </p:nvSpPr>
        <p:spPr>
          <a:xfrm rot="-5400000">
            <a:off x="-1095250" y="6568326"/>
            <a:ext cx="3397500" cy="490800"/>
          </a:xfrm>
          <a:prstGeom prst="rect">
            <a:avLst/>
          </a:prstGeom>
          <a:noFill/>
          <a:ln>
            <a:noFill/>
          </a:ln>
        </p:spPr>
        <p:txBody>
          <a:bodyPr anchorCtr="0" anchor="t" bIns="0" lIns="0" spcFirstLastPara="1" rIns="0" wrap="square" tIns="0">
            <a:spAutoFit/>
          </a:bodyPr>
          <a:lstStyle/>
          <a:p>
            <a:pPr indent="0" lvl="0" marL="12700" marR="0" rtl="0" algn="l">
              <a:lnSpc>
                <a:spcPct val="98054"/>
              </a:lnSpc>
              <a:spcBef>
                <a:spcPts val="0"/>
              </a:spcBef>
              <a:spcAft>
                <a:spcPts val="0"/>
              </a:spcAft>
              <a:buNone/>
            </a:pPr>
            <a:r>
              <a:rPr b="1" lang="en-US" sz="3650">
                <a:solidFill>
                  <a:schemeClr val="dk1"/>
                </a:solidFill>
                <a:latin typeface="Arial"/>
                <a:ea typeface="Arial"/>
                <a:cs typeface="Arial"/>
                <a:sym typeface="Arial"/>
              </a:rPr>
              <a:t>IIT DELHI</a:t>
            </a:r>
            <a:endParaRPr sz="3650">
              <a:solidFill>
                <a:schemeClr val="dk1"/>
              </a:solidFill>
              <a:latin typeface="Arial"/>
              <a:ea typeface="Arial"/>
              <a:cs typeface="Arial"/>
              <a:sym typeface="Arial"/>
            </a:endParaRPr>
          </a:p>
        </p:txBody>
      </p:sp>
      <p:sp>
        <p:nvSpPr>
          <p:cNvPr id="46" name="Google Shape;46;p1"/>
          <p:cNvSpPr txBox="1"/>
          <p:nvPr/>
        </p:nvSpPr>
        <p:spPr>
          <a:xfrm>
            <a:off x="998197" y="3243399"/>
            <a:ext cx="6673215" cy="2918460"/>
          </a:xfrm>
          <a:prstGeom prst="rect">
            <a:avLst/>
          </a:prstGeom>
          <a:solidFill>
            <a:srgbClr val="F1F1F1"/>
          </a:solidFill>
          <a:ln cap="flat" cmpd="sng" w="11625">
            <a:solidFill>
              <a:srgbClr val="F69646"/>
            </a:solidFill>
            <a:prstDash val="solid"/>
            <a:round/>
            <a:headEnd len="sm" w="sm" type="none"/>
            <a:tailEnd len="sm" w="sm" type="none"/>
          </a:ln>
        </p:spPr>
        <p:txBody>
          <a:bodyPr anchorCtr="0" anchor="t" bIns="0" lIns="0" spcFirstLastPara="1" rIns="0" wrap="square" tIns="3175">
            <a:spAutoFit/>
          </a:bodyPr>
          <a:lstStyle/>
          <a:p>
            <a:pPr indent="0" lvl="0" marL="38735" marR="0" rtl="0" algn="l">
              <a:lnSpc>
                <a:spcPct val="100000"/>
              </a:lnSpc>
              <a:spcBef>
                <a:spcPts val="0"/>
              </a:spcBef>
              <a:spcAft>
                <a:spcPts val="0"/>
              </a:spcAft>
              <a:buNone/>
            </a:pPr>
            <a:r>
              <a:rPr lang="en-US" sz="2750">
                <a:solidFill>
                  <a:schemeClr val="dk1"/>
                </a:solidFill>
                <a:latin typeface="Arial"/>
                <a:ea typeface="Arial"/>
                <a:cs typeface="Arial"/>
                <a:sym typeface="Arial"/>
              </a:rPr>
              <a:t>ABSTRACT</a:t>
            </a:r>
            <a:endParaRPr sz="2750">
              <a:solidFill>
                <a:schemeClr val="dk1"/>
              </a:solidFill>
              <a:latin typeface="Arial"/>
              <a:ea typeface="Arial"/>
              <a:cs typeface="Arial"/>
              <a:sym typeface="Arial"/>
            </a:endParaRPr>
          </a:p>
          <a:p>
            <a:pPr indent="0" lvl="0" marL="38735" marR="198755" rtl="0" algn="l">
              <a:lnSpc>
                <a:spcPct val="101800"/>
              </a:lnSpc>
              <a:spcBef>
                <a:spcPts val="30"/>
              </a:spcBef>
              <a:spcAft>
                <a:spcPts val="0"/>
              </a:spcAft>
              <a:buNone/>
            </a:pPr>
            <a:r>
              <a:rPr lang="en-US" sz="1800">
                <a:solidFill>
                  <a:schemeClr val="dk1"/>
                </a:solidFill>
                <a:latin typeface="Arial"/>
                <a:ea typeface="Arial"/>
                <a:cs typeface="Arial"/>
                <a:sym typeface="Arial"/>
              </a:rPr>
              <a:t>In this study, we aim to provide accurate measurement of stability  and relaxation of Yoga Asanas by an individual, and later by a group,  using multiple Kinect (motion sensing) and EMG (portable  Electromyograph) devices.</a:t>
            </a:r>
            <a:endParaRPr sz="1800">
              <a:solidFill>
                <a:schemeClr val="dk1"/>
              </a:solidFill>
              <a:latin typeface="Arial"/>
              <a:ea typeface="Arial"/>
              <a:cs typeface="Arial"/>
              <a:sym typeface="Arial"/>
            </a:endParaRPr>
          </a:p>
          <a:p>
            <a:pPr indent="0" lvl="0" marL="0" marR="0" rtl="0" algn="l">
              <a:lnSpc>
                <a:spcPct val="100000"/>
              </a:lnSpc>
              <a:spcBef>
                <a:spcPts val="10"/>
              </a:spcBef>
              <a:spcAft>
                <a:spcPts val="0"/>
              </a:spcAft>
              <a:buNone/>
            </a:pPr>
            <a:r>
              <a:t/>
            </a:r>
            <a:endParaRPr sz="1900">
              <a:solidFill>
                <a:schemeClr val="dk1"/>
              </a:solidFill>
              <a:latin typeface="Times New Roman"/>
              <a:ea typeface="Times New Roman"/>
              <a:cs typeface="Times New Roman"/>
              <a:sym typeface="Times New Roman"/>
            </a:endParaRPr>
          </a:p>
          <a:p>
            <a:pPr indent="0" lvl="0" marL="38735" marR="75565" rtl="0" algn="l">
              <a:lnSpc>
                <a:spcPct val="101800"/>
              </a:lnSpc>
              <a:spcBef>
                <a:spcPts val="0"/>
              </a:spcBef>
              <a:spcAft>
                <a:spcPts val="0"/>
              </a:spcAft>
              <a:buNone/>
            </a:pPr>
            <a:r>
              <a:rPr lang="en-US" sz="1800">
                <a:solidFill>
                  <a:schemeClr val="dk1"/>
                </a:solidFill>
                <a:latin typeface="Arial"/>
                <a:ea typeface="Arial"/>
                <a:cs typeface="Arial"/>
                <a:sym typeface="Arial"/>
              </a:rPr>
              <a:t>We then aim to study its impact on Cognitive performance of these  individuals by deploying the Six-letter cancellation test (SLCT) and the  cognitive ability tests for adults.</a:t>
            </a:r>
            <a:endParaRPr sz="1800">
              <a:solidFill>
                <a:schemeClr val="dk1"/>
              </a:solidFill>
              <a:latin typeface="Arial"/>
              <a:ea typeface="Arial"/>
              <a:cs typeface="Arial"/>
              <a:sym typeface="Arial"/>
            </a:endParaRPr>
          </a:p>
        </p:txBody>
      </p:sp>
      <p:sp>
        <p:nvSpPr>
          <p:cNvPr id="47" name="Google Shape;47;p1"/>
          <p:cNvSpPr/>
          <p:nvPr/>
        </p:nvSpPr>
        <p:spPr>
          <a:xfrm>
            <a:off x="1009162" y="6280057"/>
            <a:ext cx="6664325" cy="6243320"/>
          </a:xfrm>
          <a:custGeom>
            <a:rect b="b" l="l" r="r" t="t"/>
            <a:pathLst>
              <a:path extrusionOk="0" h="6243320" w="6664325">
                <a:moveTo>
                  <a:pt x="0" y="0"/>
                </a:moveTo>
                <a:lnTo>
                  <a:pt x="6663852" y="0"/>
                </a:lnTo>
                <a:lnTo>
                  <a:pt x="6663852" y="6243230"/>
                </a:lnTo>
                <a:lnTo>
                  <a:pt x="0" y="6243230"/>
                </a:lnTo>
                <a:lnTo>
                  <a:pt x="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2750">
                <a:solidFill>
                  <a:schemeClr val="dk1"/>
                </a:solidFill>
              </a:rPr>
              <a:t>M</a:t>
            </a:r>
            <a:r>
              <a:rPr lang="en-US" sz="2750">
                <a:solidFill>
                  <a:schemeClr val="dk1"/>
                </a:solidFill>
              </a:rPr>
              <a:t>oCap Suit</a:t>
            </a:r>
            <a:endParaRPr sz="2750">
              <a:solidFill>
                <a:schemeClr val="dk1"/>
              </a:solidFill>
            </a:endParaRPr>
          </a:p>
          <a:p>
            <a:pPr indent="0" lvl="0" marL="0" marR="0" rtl="0" algn="l">
              <a:spcBef>
                <a:spcPts val="0"/>
              </a:spcBef>
              <a:spcAft>
                <a:spcPts val="0"/>
              </a:spcAft>
              <a:buNone/>
            </a:pPr>
            <a:r>
              <a:rPr lang="en-US" sz="1800">
                <a:solidFill>
                  <a:schemeClr val="dk1"/>
                </a:solidFill>
              </a:rPr>
              <a:t>We aim to make a novel motion capture suit which can accurately track any body point in real time.</a:t>
            </a:r>
            <a:endParaRPr sz="1800">
              <a:solidFill>
                <a:schemeClr val="dk1"/>
              </a:solidFill>
            </a:endParaRPr>
          </a:p>
          <a:p>
            <a:pPr indent="0" lvl="0" marL="0" marR="0" rtl="0" algn="l">
              <a:spcBef>
                <a:spcPts val="0"/>
              </a:spcBef>
              <a:spcAft>
                <a:spcPts val="0"/>
              </a:spcAft>
              <a:buNone/>
            </a:pPr>
            <a:r>
              <a:rPr b="1" lang="en-US" sz="1800">
                <a:solidFill>
                  <a:schemeClr val="dk1"/>
                </a:solidFill>
              </a:rPr>
              <a:t>Algo: </a:t>
            </a:r>
            <a:r>
              <a:rPr lang="en-US" sz="1800">
                <a:solidFill>
                  <a:schemeClr val="dk1"/>
                </a:solidFill>
              </a:rPr>
              <a:t>The suit comprises of red and blue patterns following a certain order. Each cell will have different amount of intensity. Thus, a 3X3 matrix as captured by a simple high resolution camera will be sufficient to uniquely label a point.</a:t>
            </a:r>
            <a:endParaRPr sz="1800">
              <a:solidFill>
                <a:schemeClr val="dk1"/>
              </a:solidFill>
            </a:endParaRPr>
          </a:p>
          <a:p>
            <a:pPr indent="0" lvl="0" marL="0" marR="0" rtl="0" algn="l">
              <a:spcBef>
                <a:spcPts val="0"/>
              </a:spcBef>
              <a:spcAft>
                <a:spcPts val="0"/>
              </a:spcAft>
              <a:buNone/>
            </a:pPr>
            <a:r>
              <a:rPr lang="en-US" sz="1800">
                <a:solidFill>
                  <a:schemeClr val="dk1"/>
                </a:solidFill>
              </a:rPr>
              <a:t>                                                 </a:t>
            </a:r>
            <a:endParaRPr sz="1800">
              <a:solidFill>
                <a:schemeClr val="dk1"/>
              </a:solidFill>
            </a:endParaRPr>
          </a:p>
          <a:p>
            <a:pPr indent="0" lvl="0" marL="0" marR="0" rtl="0" algn="l">
              <a:spcBef>
                <a:spcPts val="0"/>
              </a:spcBef>
              <a:spcAft>
                <a:spcPts val="0"/>
              </a:spcAft>
              <a:buNone/>
            </a:pPr>
            <a:r>
              <a:rPr lang="en-US" sz="1800">
                <a:solidFill>
                  <a:schemeClr val="dk1"/>
                </a:solidFill>
              </a:rPr>
              <a:t>                                                  The image on the left shows an </a:t>
            </a:r>
            <a:endParaRPr sz="1800">
              <a:solidFill>
                <a:schemeClr val="dk1"/>
              </a:solidFill>
            </a:endParaRPr>
          </a:p>
          <a:p>
            <a:pPr indent="0" lvl="0" marL="0" marR="0" rtl="0" algn="l">
              <a:spcBef>
                <a:spcPts val="0"/>
              </a:spcBef>
              <a:spcAft>
                <a:spcPts val="0"/>
              </a:spcAft>
              <a:buNone/>
            </a:pPr>
            <a:r>
              <a:rPr lang="en-US" sz="1800">
                <a:solidFill>
                  <a:schemeClr val="dk1"/>
                </a:solidFill>
              </a:rPr>
              <a:t>							example of a bodysuit and the </a:t>
            </a:r>
            <a:endParaRPr sz="1800">
              <a:solidFill>
                <a:schemeClr val="dk1"/>
              </a:solidFill>
            </a:endParaRPr>
          </a:p>
          <a:p>
            <a:pPr indent="0" lvl="0" marL="0" marR="0" rtl="0" algn="l">
              <a:spcBef>
                <a:spcPts val="0"/>
              </a:spcBef>
              <a:spcAft>
                <a:spcPts val="0"/>
              </a:spcAft>
              <a:buNone/>
            </a:pPr>
            <a:r>
              <a:rPr lang="en-US" sz="1800">
                <a:solidFill>
                  <a:schemeClr val="dk1"/>
                </a:solidFill>
              </a:rPr>
              <a:t>							image on the right is an example </a:t>
            </a:r>
            <a:endParaRPr sz="1800">
              <a:solidFill>
                <a:schemeClr val="dk1"/>
              </a:solidFill>
            </a:endParaRPr>
          </a:p>
          <a:p>
            <a:pPr indent="457200" lvl="0" marL="2743200" marR="0" rtl="0" algn="l">
              <a:spcBef>
                <a:spcPts val="0"/>
              </a:spcBef>
              <a:spcAft>
                <a:spcPts val="0"/>
              </a:spcAft>
              <a:buNone/>
            </a:pPr>
            <a:r>
              <a:rPr lang="en-US" sz="1800">
                <a:solidFill>
                  <a:schemeClr val="dk1"/>
                </a:solidFill>
              </a:rPr>
              <a:t>of pattern used. As seen, each </a:t>
            </a:r>
            <a:endParaRPr sz="1800">
              <a:solidFill>
                <a:schemeClr val="dk1"/>
              </a:solidFill>
            </a:endParaRPr>
          </a:p>
          <a:p>
            <a:pPr indent="0" lvl="0" marL="3200400" marR="0" rtl="0" algn="l">
              <a:spcBef>
                <a:spcPts val="0"/>
              </a:spcBef>
              <a:spcAft>
                <a:spcPts val="0"/>
              </a:spcAft>
              <a:buNone/>
            </a:pPr>
            <a:r>
              <a:rPr lang="en-US" sz="1800">
                <a:solidFill>
                  <a:schemeClr val="dk1"/>
                </a:solidFill>
              </a:rPr>
              <a:t>square has a different value of color and brightness. The square at 300,300 has been detected. </a:t>
            </a:r>
            <a:endParaRPr sz="1800">
              <a:solidFill>
                <a:schemeClr val="dk1"/>
              </a:solidFill>
            </a:endParaRPr>
          </a:p>
          <a:p>
            <a:pPr indent="0" lvl="0" marL="0" marR="0" rtl="0" algn="l">
              <a:spcBef>
                <a:spcPts val="0"/>
              </a:spcBef>
              <a:spcAft>
                <a:spcPts val="0"/>
              </a:spcAft>
              <a:buNone/>
            </a:pPr>
            <a:r>
              <a:rPr b="1" lang="en-US" sz="1800">
                <a:solidFill>
                  <a:schemeClr val="dk1"/>
                </a:solidFill>
              </a:rPr>
              <a:t>Potential Applications:</a:t>
            </a:r>
            <a:endParaRPr b="1" sz="1800">
              <a:solidFill>
                <a:schemeClr val="dk1"/>
              </a:solidFill>
            </a:endParaRPr>
          </a:p>
          <a:p>
            <a:pPr indent="0" lvl="0" marL="0" marR="0" rtl="0" algn="l">
              <a:spcBef>
                <a:spcPts val="0"/>
              </a:spcBef>
              <a:spcAft>
                <a:spcPts val="0"/>
              </a:spcAft>
              <a:buNone/>
            </a:pPr>
            <a:r>
              <a:rPr lang="en-US" sz="1800">
                <a:solidFill>
                  <a:schemeClr val="dk1"/>
                </a:solidFill>
              </a:rPr>
              <a:t>This is a real time high accuracy tracking which will improve the current motion capture process. This has high applications in sports, animation industry, filming, </a:t>
            </a:r>
            <a:r>
              <a:rPr lang="en-US" sz="1800">
                <a:solidFill>
                  <a:schemeClr val="dk1"/>
                </a:solidFill>
              </a:rPr>
              <a:t>p</a:t>
            </a:r>
            <a:r>
              <a:rPr lang="en-US" sz="1800">
                <a:solidFill>
                  <a:schemeClr val="dk1"/>
                </a:solidFill>
              </a:rPr>
              <a:t>osture studies,</a:t>
            </a:r>
            <a:endParaRPr sz="1800">
              <a:solidFill>
                <a:schemeClr val="dk1"/>
              </a:solidFill>
            </a:endParaRPr>
          </a:p>
          <a:p>
            <a:pPr indent="0" lvl="0" marL="0" marR="0" rtl="0" algn="l">
              <a:spcBef>
                <a:spcPts val="0"/>
              </a:spcBef>
              <a:spcAft>
                <a:spcPts val="0"/>
              </a:spcAft>
              <a:buNone/>
            </a:pPr>
            <a:r>
              <a:rPr lang="en-US" sz="1800">
                <a:solidFill>
                  <a:schemeClr val="dk1"/>
                </a:solidFill>
              </a:rPr>
              <a:t>recommender and selection systems. We plan to complete the complete algorithm, prepare the dress and start experiments. If successful, we will apply for a patent</a:t>
            </a:r>
            <a:endParaRPr sz="1800">
              <a:solidFill>
                <a:schemeClr val="dk1"/>
              </a:solidFill>
            </a:endParaRPr>
          </a:p>
          <a:p>
            <a:pPr indent="0" lvl="0" marL="0" marR="0" rtl="0" algn="l">
              <a:spcBef>
                <a:spcPts val="0"/>
              </a:spcBef>
              <a:spcAft>
                <a:spcPts val="0"/>
              </a:spcAft>
              <a:buNone/>
            </a:pPr>
            <a:r>
              <a:t/>
            </a:r>
            <a:endParaRPr sz="1800">
              <a:solidFill>
                <a:schemeClr val="dk1"/>
              </a:solidFill>
            </a:endParaRPr>
          </a:p>
          <a:p>
            <a:pPr indent="0" lvl="0" marL="0" marR="0" rtl="0" algn="l">
              <a:spcBef>
                <a:spcPts val="0"/>
              </a:spcBef>
              <a:spcAft>
                <a:spcPts val="0"/>
              </a:spcAft>
              <a:buNone/>
            </a:pPr>
            <a:r>
              <a:t/>
            </a:r>
            <a:endParaRPr sz="1800">
              <a:solidFill>
                <a:schemeClr val="dk1"/>
              </a:solidFill>
            </a:endParaRPr>
          </a:p>
          <a:p>
            <a:pPr indent="0" lvl="0" marL="0" marR="0" rtl="0" algn="l">
              <a:spcBef>
                <a:spcPts val="0"/>
              </a:spcBef>
              <a:spcAft>
                <a:spcPts val="0"/>
              </a:spcAft>
              <a:buNone/>
            </a:pPr>
            <a:r>
              <a:t/>
            </a:r>
            <a:endParaRPr sz="1800">
              <a:solidFill>
                <a:schemeClr val="dk1"/>
              </a:solidFill>
            </a:endParaRPr>
          </a:p>
        </p:txBody>
      </p:sp>
      <p:sp>
        <p:nvSpPr>
          <p:cNvPr id="48" name="Google Shape;48;p1"/>
          <p:cNvSpPr txBox="1"/>
          <p:nvPr/>
        </p:nvSpPr>
        <p:spPr>
          <a:xfrm>
            <a:off x="7826425" y="15113588"/>
            <a:ext cx="6673200" cy="3629400"/>
          </a:xfrm>
          <a:prstGeom prst="rect">
            <a:avLst/>
          </a:prstGeom>
          <a:solidFill>
            <a:srgbClr val="F1F1F1"/>
          </a:solidFill>
          <a:ln cap="flat" cmpd="sng" w="11625">
            <a:solidFill>
              <a:srgbClr val="F69646"/>
            </a:solidFill>
            <a:prstDash val="solid"/>
            <a:round/>
            <a:headEnd len="sm" w="sm" type="none"/>
            <a:tailEnd len="sm" w="sm" type="none"/>
          </a:ln>
        </p:spPr>
        <p:txBody>
          <a:bodyPr anchorCtr="0" anchor="t" bIns="0" lIns="0" spcFirstLastPara="1" rIns="0" wrap="square" tIns="3175">
            <a:spAutoFit/>
          </a:bodyPr>
          <a:lstStyle/>
          <a:p>
            <a:pPr indent="0" lvl="0" marL="38735" marR="0" rtl="0" algn="l">
              <a:lnSpc>
                <a:spcPct val="100000"/>
              </a:lnSpc>
              <a:spcBef>
                <a:spcPts val="0"/>
              </a:spcBef>
              <a:spcAft>
                <a:spcPts val="0"/>
              </a:spcAft>
              <a:buNone/>
            </a:pPr>
            <a:r>
              <a:rPr lang="en-US" sz="2750">
                <a:solidFill>
                  <a:schemeClr val="dk1"/>
                </a:solidFill>
                <a:latin typeface="Arial"/>
                <a:ea typeface="Arial"/>
                <a:cs typeface="Arial"/>
                <a:sym typeface="Arial"/>
              </a:rPr>
              <a:t>REFERENCES</a:t>
            </a:r>
            <a:endParaRPr sz="2750">
              <a:solidFill>
                <a:schemeClr val="dk1"/>
              </a:solidFill>
              <a:latin typeface="Arial"/>
              <a:ea typeface="Arial"/>
              <a:cs typeface="Arial"/>
              <a:sym typeface="Arial"/>
            </a:endParaRPr>
          </a:p>
          <a:p>
            <a:pPr indent="-214629" lvl="0" marL="300990" marR="41910" rtl="0" algn="l">
              <a:lnSpc>
                <a:spcPct val="100000"/>
              </a:lnSpc>
              <a:spcBef>
                <a:spcPts val="55"/>
              </a:spcBef>
              <a:spcAft>
                <a:spcPts val="0"/>
              </a:spcAft>
              <a:buClr>
                <a:schemeClr val="dk1"/>
              </a:buClr>
              <a:buSzPts val="1550"/>
              <a:buFont typeface="Arial"/>
              <a:buChar char="•"/>
            </a:pPr>
            <a:r>
              <a:rPr lang="en-US" sz="1550">
                <a:solidFill>
                  <a:schemeClr val="dk1"/>
                </a:solidFill>
                <a:latin typeface="Arial"/>
                <a:ea typeface="Arial"/>
                <a:cs typeface="Arial"/>
                <a:sym typeface="Arial"/>
              </a:rPr>
              <a:t>J. Shotton, A. Fitzgibbon, M. Cook, T. Sharp, M. Finocchio, R. Moore, A.  Kipman, A. Blake, </a:t>
            </a:r>
            <a:r>
              <a:rPr lang="en-US" sz="1550">
                <a:solidFill>
                  <a:srgbClr val="0000FF"/>
                </a:solidFill>
                <a:latin typeface="Arial"/>
                <a:ea typeface="Arial"/>
                <a:cs typeface="Arial"/>
                <a:sym typeface="Arial"/>
              </a:rPr>
              <a:t>Real-time human pose recognition in parts from single depth  images, </a:t>
            </a:r>
            <a:r>
              <a:rPr lang="en-US" sz="1550">
                <a:solidFill>
                  <a:schemeClr val="dk1"/>
                </a:solidFill>
                <a:latin typeface="Arial"/>
                <a:ea typeface="Arial"/>
                <a:cs typeface="Arial"/>
                <a:sym typeface="Arial"/>
              </a:rPr>
              <a:t>2011</a:t>
            </a:r>
            <a:endParaRPr sz="1550">
              <a:solidFill>
                <a:schemeClr val="dk1"/>
              </a:solidFill>
              <a:latin typeface="Arial"/>
              <a:ea typeface="Arial"/>
              <a:cs typeface="Arial"/>
              <a:sym typeface="Arial"/>
            </a:endParaRPr>
          </a:p>
          <a:p>
            <a:pPr indent="-214629" lvl="0" marL="300990" marR="614045" rtl="0" algn="l">
              <a:lnSpc>
                <a:spcPct val="120000"/>
              </a:lnSpc>
              <a:spcBef>
                <a:spcPts val="45"/>
              </a:spcBef>
              <a:spcAft>
                <a:spcPts val="0"/>
              </a:spcAft>
              <a:buClr>
                <a:schemeClr val="dk1"/>
              </a:buClr>
              <a:buSzPts val="1550"/>
              <a:buFont typeface="Arial"/>
              <a:buChar char="•"/>
            </a:pPr>
            <a:r>
              <a:rPr lang="en-US" sz="1550">
                <a:solidFill>
                  <a:schemeClr val="dk1"/>
                </a:solidFill>
                <a:latin typeface="Arial"/>
                <a:ea typeface="Arial"/>
                <a:cs typeface="Arial"/>
                <a:sym typeface="Arial"/>
              </a:rPr>
              <a:t>Varol, G., Romero, J., Martin, X., Mahmood, N., Black, M. J., Laptev, I., &amp;  Schmid, C., </a:t>
            </a:r>
            <a:r>
              <a:rPr lang="en-US" sz="1550">
                <a:solidFill>
                  <a:srgbClr val="0000FF"/>
                </a:solidFill>
                <a:latin typeface="Arial"/>
                <a:ea typeface="Arial"/>
                <a:cs typeface="Arial"/>
                <a:sym typeface="Arial"/>
              </a:rPr>
              <a:t>Learning from synthetic humans, </a:t>
            </a:r>
            <a:r>
              <a:rPr lang="en-US" sz="1550">
                <a:solidFill>
                  <a:schemeClr val="dk1"/>
                </a:solidFill>
                <a:latin typeface="Arial"/>
                <a:ea typeface="Arial"/>
                <a:cs typeface="Arial"/>
                <a:sym typeface="Arial"/>
              </a:rPr>
              <a:t>2017</a:t>
            </a:r>
            <a:endParaRPr sz="1550">
              <a:solidFill>
                <a:schemeClr val="dk1"/>
              </a:solidFill>
              <a:latin typeface="Arial"/>
              <a:ea typeface="Arial"/>
              <a:cs typeface="Arial"/>
              <a:sym typeface="Arial"/>
            </a:endParaRPr>
          </a:p>
          <a:p>
            <a:pPr indent="-244475" lvl="0" marL="300990" marR="0" rtl="0" algn="l">
              <a:lnSpc>
                <a:spcPct val="115161"/>
              </a:lnSpc>
              <a:spcBef>
                <a:spcPts val="0"/>
              </a:spcBef>
              <a:spcAft>
                <a:spcPts val="0"/>
              </a:spcAft>
              <a:buClr>
                <a:schemeClr val="dk1"/>
              </a:buClr>
              <a:buSzPts val="1550"/>
              <a:buFont typeface="Arial"/>
              <a:buChar char="•"/>
            </a:pPr>
            <a:r>
              <a:rPr lang="en-US" sz="1550">
                <a:solidFill>
                  <a:schemeClr val="dk1"/>
                </a:solidFill>
                <a:latin typeface="Arial"/>
                <a:ea typeface="Arial"/>
                <a:cs typeface="Arial"/>
                <a:sym typeface="Arial"/>
              </a:rPr>
              <a:t>Bogo, F., Kanazawa, A., Lassner, C., Gehler, P., Romero, J., &amp; Black, M. J., </a:t>
            </a:r>
            <a:r>
              <a:rPr lang="en-US" sz="1550">
                <a:solidFill>
                  <a:srgbClr val="0000FF"/>
                </a:solidFill>
                <a:latin typeface="Arial"/>
                <a:ea typeface="Arial"/>
                <a:cs typeface="Arial"/>
                <a:sym typeface="Arial"/>
              </a:rPr>
              <a:t>Keep</a:t>
            </a:r>
            <a:endParaRPr sz="1550">
              <a:solidFill>
                <a:schemeClr val="dk1"/>
              </a:solidFill>
              <a:latin typeface="Arial"/>
              <a:ea typeface="Arial"/>
              <a:cs typeface="Arial"/>
              <a:sym typeface="Arial"/>
            </a:endParaRPr>
          </a:p>
          <a:p>
            <a:pPr indent="0" lvl="0" marL="300990" marR="463550" rtl="0" algn="l">
              <a:lnSpc>
                <a:spcPct val="120000"/>
              </a:lnSpc>
              <a:spcBef>
                <a:spcPts val="60"/>
              </a:spcBef>
              <a:spcAft>
                <a:spcPts val="0"/>
              </a:spcAft>
              <a:buNone/>
            </a:pPr>
            <a:r>
              <a:rPr lang="en-US" sz="1550">
                <a:solidFill>
                  <a:srgbClr val="0000FF"/>
                </a:solidFill>
                <a:latin typeface="Arial"/>
                <a:ea typeface="Arial"/>
                <a:cs typeface="Arial"/>
                <a:sym typeface="Arial"/>
              </a:rPr>
              <a:t>it SMPL: Automatic estimation of 3D human pose and shape from a single  image, </a:t>
            </a:r>
            <a:r>
              <a:rPr lang="en-US" sz="1550">
                <a:solidFill>
                  <a:schemeClr val="dk1"/>
                </a:solidFill>
                <a:latin typeface="Arial"/>
                <a:ea typeface="Arial"/>
                <a:cs typeface="Arial"/>
                <a:sym typeface="Arial"/>
              </a:rPr>
              <a:t>2016</a:t>
            </a:r>
            <a:endParaRPr sz="1550">
              <a:solidFill>
                <a:schemeClr val="dk1"/>
              </a:solidFill>
              <a:latin typeface="Arial"/>
              <a:ea typeface="Arial"/>
              <a:cs typeface="Arial"/>
              <a:sym typeface="Arial"/>
            </a:endParaRPr>
          </a:p>
          <a:p>
            <a:pPr indent="-244475" lvl="0" marL="300990" marR="0" rtl="0" algn="l">
              <a:lnSpc>
                <a:spcPct val="115161"/>
              </a:lnSpc>
              <a:spcBef>
                <a:spcPts val="0"/>
              </a:spcBef>
              <a:spcAft>
                <a:spcPts val="0"/>
              </a:spcAft>
              <a:buClr>
                <a:schemeClr val="dk1"/>
              </a:buClr>
              <a:buSzPts val="1550"/>
              <a:buFont typeface="Arial"/>
              <a:buChar char="•"/>
            </a:pPr>
            <a:r>
              <a:rPr lang="en-US" sz="1550">
                <a:solidFill>
                  <a:schemeClr val="dk1"/>
                </a:solidFill>
                <a:latin typeface="Arial"/>
                <a:ea typeface="Arial"/>
                <a:cs typeface="Arial"/>
                <a:sym typeface="Arial"/>
              </a:rPr>
              <a:t>Martinez, J., Hossain, R., Romero, J., &amp; Little, J. J., </a:t>
            </a:r>
            <a:r>
              <a:rPr lang="en-US" sz="1550">
                <a:solidFill>
                  <a:srgbClr val="0000FF"/>
                </a:solidFill>
                <a:latin typeface="Arial"/>
                <a:ea typeface="Arial"/>
                <a:cs typeface="Arial"/>
                <a:sym typeface="Arial"/>
              </a:rPr>
              <a:t>A simple yet effective</a:t>
            </a:r>
            <a:endParaRPr sz="1550">
              <a:solidFill>
                <a:schemeClr val="dk1"/>
              </a:solidFill>
              <a:latin typeface="Arial"/>
              <a:ea typeface="Arial"/>
              <a:cs typeface="Arial"/>
              <a:sym typeface="Arial"/>
            </a:endParaRPr>
          </a:p>
          <a:p>
            <a:pPr indent="0" lvl="0" marL="300990" marR="0" rtl="0" algn="l">
              <a:lnSpc>
                <a:spcPct val="120000"/>
              </a:lnSpc>
              <a:spcBef>
                <a:spcPts val="0"/>
              </a:spcBef>
              <a:spcAft>
                <a:spcPts val="0"/>
              </a:spcAft>
              <a:buNone/>
            </a:pPr>
            <a:r>
              <a:rPr lang="en-US" sz="1550">
                <a:solidFill>
                  <a:srgbClr val="0000FF"/>
                </a:solidFill>
                <a:latin typeface="Arial"/>
                <a:ea typeface="Arial"/>
                <a:cs typeface="Arial"/>
                <a:sym typeface="Arial"/>
              </a:rPr>
              <a:t>baseline for 3d human pose estimation</a:t>
            </a:r>
            <a:r>
              <a:rPr lang="en-US" sz="1550">
                <a:solidFill>
                  <a:schemeClr val="dk1"/>
                </a:solidFill>
                <a:latin typeface="Arial"/>
                <a:ea typeface="Arial"/>
                <a:cs typeface="Arial"/>
                <a:sym typeface="Arial"/>
              </a:rPr>
              <a:t>, 2017</a:t>
            </a:r>
            <a:endParaRPr sz="1550">
              <a:solidFill>
                <a:schemeClr val="dk1"/>
              </a:solidFill>
              <a:latin typeface="Arial"/>
              <a:ea typeface="Arial"/>
              <a:cs typeface="Arial"/>
              <a:sym typeface="Arial"/>
            </a:endParaRPr>
          </a:p>
        </p:txBody>
      </p:sp>
      <p:sp>
        <p:nvSpPr>
          <p:cNvPr id="49" name="Google Shape;49;p1"/>
          <p:cNvSpPr txBox="1"/>
          <p:nvPr/>
        </p:nvSpPr>
        <p:spPr>
          <a:xfrm>
            <a:off x="8540262" y="18826922"/>
            <a:ext cx="4678500" cy="360600"/>
          </a:xfrm>
          <a:prstGeom prst="rect">
            <a:avLst/>
          </a:prstGeom>
          <a:noFill/>
          <a:ln>
            <a:noFill/>
          </a:ln>
        </p:spPr>
        <p:txBody>
          <a:bodyPr anchorCtr="0" anchor="t" bIns="0" lIns="0" spcFirstLastPara="1" rIns="0" wrap="square" tIns="12050">
            <a:noAutofit/>
          </a:bodyPr>
          <a:lstStyle/>
          <a:p>
            <a:pPr indent="0" lvl="0" marL="12700" marR="5080" rtl="0" algn="l">
              <a:lnSpc>
                <a:spcPct val="100000"/>
              </a:lnSpc>
              <a:spcBef>
                <a:spcPts val="0"/>
              </a:spcBef>
              <a:spcAft>
                <a:spcPts val="0"/>
              </a:spcAft>
              <a:buNone/>
            </a:pPr>
            <a:r>
              <a:rPr lang="en-US">
                <a:solidFill>
                  <a:schemeClr val="dk1"/>
                </a:solidFill>
                <a:latin typeface="Arial"/>
                <a:ea typeface="Arial"/>
                <a:cs typeface="Arial"/>
                <a:sym typeface="Arial"/>
              </a:rPr>
              <a:t>For further queries, Contact: </a:t>
            </a:r>
            <a:endParaRPr>
              <a:solidFill>
                <a:schemeClr val="dk1"/>
              </a:solidFill>
              <a:latin typeface="Arial"/>
              <a:ea typeface="Arial"/>
              <a:cs typeface="Arial"/>
              <a:sym typeface="Arial"/>
            </a:endParaRPr>
          </a:p>
        </p:txBody>
      </p:sp>
      <p:sp>
        <p:nvSpPr>
          <p:cNvPr id="50" name="Google Shape;50;p1"/>
          <p:cNvSpPr txBox="1"/>
          <p:nvPr/>
        </p:nvSpPr>
        <p:spPr>
          <a:xfrm>
            <a:off x="892427" y="759653"/>
            <a:ext cx="11301730" cy="1029969"/>
          </a:xfrm>
          <a:prstGeom prst="rect">
            <a:avLst/>
          </a:prstGeom>
          <a:noFill/>
          <a:ln>
            <a:noFill/>
          </a:ln>
        </p:spPr>
        <p:txBody>
          <a:bodyPr anchorCtr="0" anchor="t" bIns="0" lIns="0" spcFirstLastPara="1" rIns="0" wrap="square" tIns="12050">
            <a:spAutoFit/>
          </a:bodyPr>
          <a:lstStyle/>
          <a:p>
            <a:pPr indent="-1329055" lvl="0" marL="1341120" marR="5080" rtl="0" algn="l">
              <a:lnSpc>
                <a:spcPct val="100000"/>
              </a:lnSpc>
              <a:spcBef>
                <a:spcPts val="0"/>
              </a:spcBef>
              <a:spcAft>
                <a:spcPts val="0"/>
              </a:spcAft>
              <a:buNone/>
            </a:pPr>
            <a:r>
              <a:rPr b="1" lang="en-US" sz="3300">
                <a:solidFill>
                  <a:schemeClr val="dk1"/>
                </a:solidFill>
                <a:latin typeface="Arial"/>
                <a:ea typeface="Arial"/>
                <a:cs typeface="Arial"/>
                <a:sym typeface="Arial"/>
              </a:rPr>
              <a:t>Accurate measurement of stability and relaxation in Yoga Asanas  and studying its impact on Cognitive performance</a:t>
            </a:r>
            <a:endParaRPr sz="3300">
              <a:solidFill>
                <a:schemeClr val="dk1"/>
              </a:solidFill>
              <a:latin typeface="Arial"/>
              <a:ea typeface="Arial"/>
              <a:cs typeface="Arial"/>
              <a:sym typeface="Arial"/>
            </a:endParaRPr>
          </a:p>
        </p:txBody>
      </p:sp>
      <p:sp>
        <p:nvSpPr>
          <p:cNvPr id="51" name="Google Shape;51;p1"/>
          <p:cNvSpPr txBox="1"/>
          <p:nvPr/>
        </p:nvSpPr>
        <p:spPr>
          <a:xfrm>
            <a:off x="2089080" y="2270426"/>
            <a:ext cx="8924925" cy="3606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200">
                <a:solidFill>
                  <a:schemeClr val="dk1"/>
                </a:solidFill>
              </a:rPr>
              <a:t>Nilaksh Agarwal</a:t>
            </a:r>
            <a:r>
              <a:rPr b="1" lang="en-US" sz="2200">
                <a:solidFill>
                  <a:schemeClr val="dk1"/>
                </a:solidFill>
                <a:latin typeface="Arial"/>
                <a:ea typeface="Arial"/>
                <a:cs typeface="Arial"/>
                <a:sym typeface="Arial"/>
              </a:rPr>
              <a:t>, </a:t>
            </a:r>
            <a:r>
              <a:rPr b="1" lang="en-US" sz="2200">
                <a:solidFill>
                  <a:schemeClr val="dk1"/>
                </a:solidFill>
              </a:rPr>
              <a:t>Jay Paranjape</a:t>
            </a:r>
            <a:r>
              <a:rPr b="1" lang="en-US" sz="2200">
                <a:solidFill>
                  <a:schemeClr val="dk1"/>
                </a:solidFill>
                <a:latin typeface="Arial"/>
                <a:ea typeface="Arial"/>
                <a:cs typeface="Arial"/>
                <a:sym typeface="Arial"/>
              </a:rPr>
              <a:t>, </a:t>
            </a:r>
            <a:r>
              <a:rPr b="1" lang="en-US" sz="2200">
                <a:solidFill>
                  <a:schemeClr val="dk1"/>
                </a:solidFill>
              </a:rPr>
              <a:t>Manas</a:t>
            </a:r>
            <a:r>
              <a:rPr b="1" lang="en-US" sz="2200">
                <a:solidFill>
                  <a:schemeClr val="dk1"/>
                </a:solidFill>
                <a:latin typeface="Arial"/>
                <a:ea typeface="Arial"/>
                <a:cs typeface="Arial"/>
                <a:sym typeface="Arial"/>
              </a:rPr>
              <a:t> and Rahul Garg</a:t>
            </a:r>
            <a:endParaRPr sz="2200">
              <a:solidFill>
                <a:schemeClr val="dk1"/>
              </a:solidFill>
              <a:latin typeface="Arial"/>
              <a:ea typeface="Arial"/>
              <a:cs typeface="Arial"/>
              <a:sym typeface="Arial"/>
            </a:endParaRPr>
          </a:p>
        </p:txBody>
      </p:sp>
      <p:sp>
        <p:nvSpPr>
          <p:cNvPr id="52" name="Google Shape;52;p1"/>
          <p:cNvSpPr/>
          <p:nvPr/>
        </p:nvSpPr>
        <p:spPr>
          <a:xfrm>
            <a:off x="1012208" y="12669770"/>
            <a:ext cx="6664325" cy="6073140"/>
          </a:xfrm>
          <a:custGeom>
            <a:rect b="b" l="l" r="r" t="t"/>
            <a:pathLst>
              <a:path extrusionOk="0" h="6073140" w="6664325">
                <a:moveTo>
                  <a:pt x="0" y="0"/>
                </a:moveTo>
                <a:lnTo>
                  <a:pt x="6663852" y="0"/>
                </a:lnTo>
                <a:lnTo>
                  <a:pt x="6663852" y="6073113"/>
                </a:lnTo>
                <a:lnTo>
                  <a:pt x="0" y="6073113"/>
                </a:lnTo>
                <a:lnTo>
                  <a:pt x="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1"/>
          <p:cNvSpPr/>
          <p:nvPr/>
        </p:nvSpPr>
        <p:spPr>
          <a:xfrm>
            <a:off x="1012208" y="12669771"/>
            <a:ext cx="6664325" cy="6073140"/>
          </a:xfrm>
          <a:custGeom>
            <a:rect b="b" l="l" r="r" t="t"/>
            <a:pathLst>
              <a:path extrusionOk="0" h="6073140" w="6664325">
                <a:moveTo>
                  <a:pt x="0" y="0"/>
                </a:moveTo>
                <a:lnTo>
                  <a:pt x="6663853" y="0"/>
                </a:lnTo>
                <a:lnTo>
                  <a:pt x="6663853" y="6073113"/>
                </a:lnTo>
                <a:lnTo>
                  <a:pt x="0" y="6073113"/>
                </a:lnTo>
                <a:lnTo>
                  <a:pt x="0" y="0"/>
                </a:lnTo>
                <a:close/>
              </a:path>
            </a:pathLst>
          </a:custGeom>
          <a:noFill/>
          <a:ln cap="flat" cmpd="sng" w="11625">
            <a:solidFill>
              <a:srgbClr val="F696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1"/>
          <p:cNvSpPr txBox="1"/>
          <p:nvPr/>
        </p:nvSpPr>
        <p:spPr>
          <a:xfrm>
            <a:off x="1038774" y="12660561"/>
            <a:ext cx="6513195" cy="184531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750">
                <a:solidFill>
                  <a:schemeClr val="dk1"/>
                </a:solidFill>
                <a:latin typeface="Arial"/>
                <a:ea typeface="Arial"/>
                <a:cs typeface="Arial"/>
                <a:sym typeface="Arial"/>
              </a:rPr>
              <a:t>POSTURE TRACKING</a:t>
            </a:r>
            <a:endParaRPr sz="2750">
              <a:solidFill>
                <a:schemeClr val="dk1"/>
              </a:solidFill>
              <a:latin typeface="Arial"/>
              <a:ea typeface="Arial"/>
              <a:cs typeface="Arial"/>
              <a:sym typeface="Arial"/>
            </a:endParaRPr>
          </a:p>
          <a:p>
            <a:pPr indent="0" lvl="0" marL="12700" marR="5080" rtl="0" algn="l">
              <a:lnSpc>
                <a:spcPct val="101800"/>
              </a:lnSpc>
              <a:spcBef>
                <a:spcPts val="30"/>
              </a:spcBef>
              <a:spcAft>
                <a:spcPts val="0"/>
              </a:spcAft>
              <a:buNone/>
            </a:pPr>
            <a:r>
              <a:rPr lang="en-US" sz="1800">
                <a:solidFill>
                  <a:srgbClr val="0000FF"/>
                </a:solidFill>
                <a:latin typeface="Arial"/>
                <a:ea typeface="Arial"/>
                <a:cs typeface="Arial"/>
                <a:sym typeface="Arial"/>
              </a:rPr>
              <a:t>Failure of Kinect : </a:t>
            </a:r>
            <a:r>
              <a:rPr lang="en-US" sz="1800">
                <a:solidFill>
                  <a:schemeClr val="dk1"/>
                </a:solidFill>
                <a:latin typeface="Arial"/>
                <a:ea typeface="Arial"/>
                <a:cs typeface="Arial"/>
                <a:sym typeface="Arial"/>
              </a:rPr>
              <a:t>Tracking of Yoga asanas can be challenging due to  unusual body extensions and high amount of self-occlusion involved.  Kinect SDK fails in such cases. We have worked on the idea of  integrating both RGB and Depth images as inputs to our model,  obtaining significantly better results.</a:t>
            </a:r>
            <a:endParaRPr sz="1800">
              <a:solidFill>
                <a:schemeClr val="dk1"/>
              </a:solidFill>
              <a:latin typeface="Arial"/>
              <a:ea typeface="Arial"/>
              <a:cs typeface="Arial"/>
              <a:sym typeface="Arial"/>
            </a:endParaRPr>
          </a:p>
        </p:txBody>
      </p:sp>
      <p:sp>
        <p:nvSpPr>
          <p:cNvPr id="55" name="Google Shape;55;p1"/>
          <p:cNvSpPr txBox="1"/>
          <p:nvPr/>
        </p:nvSpPr>
        <p:spPr>
          <a:xfrm>
            <a:off x="3132951" y="14759394"/>
            <a:ext cx="1972945" cy="584200"/>
          </a:xfrm>
          <a:prstGeom prst="rect">
            <a:avLst/>
          </a:prstGeom>
          <a:noFill/>
          <a:ln>
            <a:noFill/>
          </a:ln>
        </p:spPr>
        <p:txBody>
          <a:bodyPr anchorCtr="0" anchor="t" bIns="0" lIns="0" spcFirstLastPara="1" rIns="0" wrap="square" tIns="11425">
            <a:spAutoFit/>
          </a:bodyPr>
          <a:lstStyle/>
          <a:p>
            <a:pPr indent="-209550" lvl="0" marL="221615" marR="5080" rtl="0" algn="l">
              <a:lnSpc>
                <a:spcPct val="101800"/>
              </a:lnSpc>
              <a:spcBef>
                <a:spcPts val="0"/>
              </a:spcBef>
              <a:spcAft>
                <a:spcPts val="0"/>
              </a:spcAft>
              <a:buNone/>
            </a:pPr>
            <a:r>
              <a:rPr lang="en-US" sz="1800">
                <a:solidFill>
                  <a:schemeClr val="dk1"/>
                </a:solidFill>
                <a:latin typeface="Arial"/>
                <a:ea typeface="Arial"/>
                <a:cs typeface="Arial"/>
                <a:sym typeface="Arial"/>
              </a:rPr>
              <a:t>&lt;&lt; Our model (top)  vs Kinect (bottom)</a:t>
            </a:r>
            <a:endParaRPr sz="1800">
              <a:solidFill>
                <a:schemeClr val="dk1"/>
              </a:solidFill>
              <a:latin typeface="Arial"/>
              <a:ea typeface="Arial"/>
              <a:cs typeface="Arial"/>
              <a:sym typeface="Arial"/>
            </a:endParaRPr>
          </a:p>
        </p:txBody>
      </p:sp>
      <p:sp>
        <p:nvSpPr>
          <p:cNvPr id="56" name="Google Shape;56;p1"/>
          <p:cNvSpPr txBox="1"/>
          <p:nvPr/>
        </p:nvSpPr>
        <p:spPr>
          <a:xfrm>
            <a:off x="3132951" y="15597063"/>
            <a:ext cx="1955164" cy="584200"/>
          </a:xfrm>
          <a:prstGeom prst="rect">
            <a:avLst/>
          </a:prstGeom>
          <a:noFill/>
          <a:ln>
            <a:noFill/>
          </a:ln>
        </p:spPr>
        <p:txBody>
          <a:bodyPr anchorCtr="0" anchor="t" bIns="0" lIns="0" spcFirstLastPara="1" rIns="0" wrap="square" tIns="11425">
            <a:spAutoFit/>
          </a:bodyPr>
          <a:lstStyle/>
          <a:p>
            <a:pPr indent="-209550" lvl="0" marL="221615" marR="5080" rtl="0" algn="l">
              <a:lnSpc>
                <a:spcPct val="101800"/>
              </a:lnSpc>
              <a:spcBef>
                <a:spcPts val="0"/>
              </a:spcBef>
              <a:spcAft>
                <a:spcPts val="0"/>
              </a:spcAft>
              <a:buNone/>
            </a:pPr>
            <a:r>
              <a:rPr lang="en-US" sz="1800">
                <a:solidFill>
                  <a:schemeClr val="dk1"/>
                </a:solidFill>
                <a:latin typeface="Arial"/>
                <a:ea typeface="Arial"/>
                <a:cs typeface="Arial"/>
                <a:sym typeface="Arial"/>
              </a:rPr>
              <a:t>Our model (right) &gt;&gt;  vs Kinect (left)</a:t>
            </a:r>
            <a:endParaRPr sz="1800">
              <a:solidFill>
                <a:schemeClr val="dk1"/>
              </a:solidFill>
              <a:latin typeface="Arial"/>
              <a:ea typeface="Arial"/>
              <a:cs typeface="Arial"/>
              <a:sym typeface="Arial"/>
            </a:endParaRPr>
          </a:p>
        </p:txBody>
      </p:sp>
      <p:sp>
        <p:nvSpPr>
          <p:cNvPr id="57" name="Google Shape;57;p1"/>
          <p:cNvSpPr txBox="1"/>
          <p:nvPr/>
        </p:nvSpPr>
        <p:spPr>
          <a:xfrm>
            <a:off x="1038774" y="16713958"/>
            <a:ext cx="6334125" cy="5842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1800">
                <a:solidFill>
                  <a:srgbClr val="0000FF"/>
                </a:solidFill>
                <a:latin typeface="Arial"/>
                <a:ea typeface="Arial"/>
                <a:cs typeface="Arial"/>
                <a:sym typeface="Arial"/>
              </a:rPr>
              <a:t>Results on SURREAL Dataset : </a:t>
            </a:r>
            <a:r>
              <a:rPr lang="en-US" sz="1800">
                <a:solidFill>
                  <a:schemeClr val="dk1"/>
                </a:solidFill>
                <a:latin typeface="Arial"/>
                <a:ea typeface="Arial"/>
                <a:cs typeface="Arial"/>
                <a:sym typeface="Arial"/>
              </a:rPr>
              <a:t>Performance of Our model vs</a:t>
            </a:r>
            <a:endParaRPr sz="1800">
              <a:solidFill>
                <a:schemeClr val="dk1"/>
              </a:solidFill>
              <a:latin typeface="Arial"/>
              <a:ea typeface="Arial"/>
              <a:cs typeface="Arial"/>
              <a:sym typeface="Arial"/>
            </a:endParaRPr>
          </a:p>
          <a:p>
            <a:pPr indent="0" lvl="0" marL="12700" marR="0" rtl="0" algn="l">
              <a:lnSpc>
                <a:spcPct val="100000"/>
              </a:lnSpc>
              <a:spcBef>
                <a:spcPts val="40"/>
              </a:spcBef>
              <a:spcAft>
                <a:spcPts val="0"/>
              </a:spcAft>
              <a:buNone/>
            </a:pPr>
            <a:r>
              <a:rPr lang="en-US" sz="1800">
                <a:solidFill>
                  <a:schemeClr val="dk1"/>
                </a:solidFill>
                <a:latin typeface="Arial"/>
                <a:ea typeface="Arial"/>
                <a:cs typeface="Arial"/>
                <a:sym typeface="Arial"/>
              </a:rPr>
              <a:t>state-of-the-art Martinez et. al. for both 2D and 3D joint detection.</a:t>
            </a:r>
            <a:endParaRPr sz="1800">
              <a:solidFill>
                <a:schemeClr val="dk1"/>
              </a:solidFill>
              <a:latin typeface="Arial"/>
              <a:ea typeface="Arial"/>
              <a:cs typeface="Arial"/>
              <a:sym typeface="Arial"/>
            </a:endParaRPr>
          </a:p>
        </p:txBody>
      </p:sp>
      <p:sp>
        <p:nvSpPr>
          <p:cNvPr id="58" name="Google Shape;58;p1"/>
          <p:cNvSpPr/>
          <p:nvPr/>
        </p:nvSpPr>
        <p:spPr>
          <a:xfrm>
            <a:off x="7823368" y="3251001"/>
            <a:ext cx="6673215" cy="7466965"/>
          </a:xfrm>
          <a:custGeom>
            <a:rect b="b" l="l" r="r" t="t"/>
            <a:pathLst>
              <a:path extrusionOk="0" h="7466965" w="6673215">
                <a:moveTo>
                  <a:pt x="0" y="0"/>
                </a:moveTo>
                <a:lnTo>
                  <a:pt x="6672784" y="0"/>
                </a:lnTo>
                <a:lnTo>
                  <a:pt x="6672784" y="7466483"/>
                </a:lnTo>
                <a:lnTo>
                  <a:pt x="0" y="7466483"/>
                </a:lnTo>
                <a:lnTo>
                  <a:pt x="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1"/>
          <p:cNvSpPr/>
          <p:nvPr/>
        </p:nvSpPr>
        <p:spPr>
          <a:xfrm>
            <a:off x="7823368" y="3251001"/>
            <a:ext cx="6673215" cy="7466965"/>
          </a:xfrm>
          <a:custGeom>
            <a:rect b="b" l="l" r="r" t="t"/>
            <a:pathLst>
              <a:path extrusionOk="0" h="7466965" w="6673215">
                <a:moveTo>
                  <a:pt x="0" y="0"/>
                </a:moveTo>
                <a:lnTo>
                  <a:pt x="6672784" y="0"/>
                </a:lnTo>
                <a:lnTo>
                  <a:pt x="6672784" y="7466483"/>
                </a:lnTo>
                <a:lnTo>
                  <a:pt x="0" y="7466483"/>
                </a:lnTo>
                <a:lnTo>
                  <a:pt x="0" y="0"/>
                </a:lnTo>
                <a:close/>
              </a:path>
            </a:pathLst>
          </a:custGeom>
          <a:noFill/>
          <a:ln cap="flat" cmpd="sng" w="11625">
            <a:solidFill>
              <a:srgbClr val="F696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txBox="1"/>
          <p:nvPr/>
        </p:nvSpPr>
        <p:spPr>
          <a:xfrm>
            <a:off x="7862634" y="3241791"/>
            <a:ext cx="6427470" cy="156591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2750">
                <a:solidFill>
                  <a:schemeClr val="dk1"/>
                </a:solidFill>
                <a:latin typeface="Arial"/>
                <a:ea typeface="Arial"/>
                <a:cs typeface="Arial"/>
                <a:sym typeface="Arial"/>
              </a:rPr>
              <a:t>ANIMATION</a:t>
            </a:r>
            <a:endParaRPr sz="2750">
              <a:solidFill>
                <a:schemeClr val="dk1"/>
              </a:solidFill>
              <a:latin typeface="Arial"/>
              <a:ea typeface="Arial"/>
              <a:cs typeface="Arial"/>
              <a:sym typeface="Arial"/>
            </a:endParaRPr>
          </a:p>
          <a:p>
            <a:pPr indent="0" lvl="0" marL="0" marR="5080" rtl="0" algn="l">
              <a:lnSpc>
                <a:spcPct val="101800"/>
              </a:lnSpc>
              <a:spcBef>
                <a:spcPts val="30"/>
              </a:spcBef>
              <a:spcAft>
                <a:spcPts val="0"/>
              </a:spcAft>
              <a:buNone/>
            </a:pPr>
            <a:r>
              <a:rPr lang="en-US" sz="1800">
                <a:solidFill>
                  <a:srgbClr val="0000FF"/>
                </a:solidFill>
                <a:latin typeface="Arial"/>
                <a:ea typeface="Arial"/>
                <a:cs typeface="Arial"/>
                <a:sym typeface="Arial"/>
              </a:rPr>
              <a:t>Inconsistent Data Labels : </a:t>
            </a:r>
            <a:r>
              <a:rPr lang="en-US" sz="1800">
                <a:solidFill>
                  <a:schemeClr val="dk1"/>
                </a:solidFill>
                <a:latin typeface="Arial"/>
                <a:ea typeface="Arial"/>
                <a:cs typeface="Arial"/>
                <a:sym typeface="Arial"/>
              </a:rPr>
              <a:t>Posture tracking using Kinect is highly  inconsistent in case of Yoga Asanas. While creating the data, correct  ground truth labels for joint positions are required. To solve this  issue, we create our own animations using joint positions as input.</a:t>
            </a:r>
            <a:endParaRPr sz="1800">
              <a:solidFill>
                <a:schemeClr val="dk1"/>
              </a:solidFill>
              <a:latin typeface="Arial"/>
              <a:ea typeface="Arial"/>
              <a:cs typeface="Arial"/>
              <a:sym typeface="Arial"/>
            </a:endParaRPr>
          </a:p>
        </p:txBody>
      </p:sp>
      <p:sp>
        <p:nvSpPr>
          <p:cNvPr id="61" name="Google Shape;61;p1"/>
          <p:cNvSpPr txBox="1"/>
          <p:nvPr/>
        </p:nvSpPr>
        <p:spPr>
          <a:xfrm>
            <a:off x="7862634" y="6457517"/>
            <a:ext cx="6525895" cy="1142365"/>
          </a:xfrm>
          <a:prstGeom prst="rect">
            <a:avLst/>
          </a:prstGeom>
          <a:noFill/>
          <a:ln>
            <a:noFill/>
          </a:ln>
        </p:spPr>
        <p:txBody>
          <a:bodyPr anchorCtr="0" anchor="t" bIns="0" lIns="0" spcFirstLastPara="1" rIns="0" wrap="square" tIns="11425">
            <a:spAutoFit/>
          </a:bodyPr>
          <a:lstStyle/>
          <a:p>
            <a:pPr indent="0" lvl="0" marL="0" marR="5080" rtl="0" algn="l">
              <a:lnSpc>
                <a:spcPct val="101800"/>
              </a:lnSpc>
              <a:spcBef>
                <a:spcPts val="0"/>
              </a:spcBef>
              <a:spcAft>
                <a:spcPts val="0"/>
              </a:spcAft>
              <a:buNone/>
            </a:pPr>
            <a:r>
              <a:rPr lang="en-US" sz="1800">
                <a:solidFill>
                  <a:srgbClr val="0000FF"/>
                </a:solidFill>
                <a:latin typeface="Arial"/>
                <a:ea typeface="Arial"/>
                <a:cs typeface="Arial"/>
                <a:sym typeface="Arial"/>
              </a:rPr>
              <a:t>Animation : </a:t>
            </a:r>
            <a:r>
              <a:rPr lang="en-US" sz="1800">
                <a:solidFill>
                  <a:schemeClr val="dk1"/>
                </a:solidFill>
                <a:latin typeface="Arial"/>
                <a:ea typeface="Arial"/>
                <a:cs typeface="Arial"/>
                <a:sym typeface="Arial"/>
              </a:rPr>
              <a:t>Using the 3D joint positions provided to us by Kinect, We  create a SMPL body model, described by part length and 3 part  angles for every body part. Using these details, we can create  animations of our own.</a:t>
            </a:r>
            <a:endParaRPr sz="1800">
              <a:solidFill>
                <a:schemeClr val="dk1"/>
              </a:solidFill>
              <a:latin typeface="Arial"/>
              <a:ea typeface="Arial"/>
              <a:cs typeface="Arial"/>
              <a:sym typeface="Arial"/>
            </a:endParaRPr>
          </a:p>
        </p:txBody>
      </p:sp>
      <p:sp>
        <p:nvSpPr>
          <p:cNvPr id="62" name="Google Shape;62;p1"/>
          <p:cNvSpPr txBox="1"/>
          <p:nvPr/>
        </p:nvSpPr>
        <p:spPr>
          <a:xfrm>
            <a:off x="9703183" y="8132858"/>
            <a:ext cx="244475" cy="304800"/>
          </a:xfrm>
          <a:prstGeom prst="rect">
            <a:avLst/>
          </a:prstGeom>
          <a:noFill/>
          <a:ln>
            <a:noFill/>
          </a:ln>
        </p:spPr>
        <p:txBody>
          <a:bodyPr anchorCtr="0" anchor="t" bIns="0" lIns="0" spcFirstLastPara="1" rIns="0" wrap="square" tIns="16500">
            <a:spAutoFit/>
          </a:bodyPr>
          <a:lstStyle/>
          <a:p>
            <a:pPr indent="0" lvl="0" marL="0" marR="0" rtl="0" algn="l">
              <a:lnSpc>
                <a:spcPct val="100000"/>
              </a:lnSpc>
              <a:spcBef>
                <a:spcPts val="0"/>
              </a:spcBef>
              <a:spcAft>
                <a:spcPts val="0"/>
              </a:spcAft>
              <a:buNone/>
            </a:pPr>
            <a:r>
              <a:rPr lang="en-US" sz="1800">
                <a:solidFill>
                  <a:schemeClr val="dk1"/>
                </a:solidFill>
                <a:latin typeface="Arial"/>
                <a:ea typeface="Arial"/>
                <a:cs typeface="Arial"/>
                <a:sym typeface="Arial"/>
              </a:rPr>
              <a:t>&gt;&gt;</a:t>
            </a:r>
            <a:endParaRPr sz="1800">
              <a:solidFill>
                <a:schemeClr val="dk1"/>
              </a:solidFill>
              <a:latin typeface="Arial"/>
              <a:ea typeface="Arial"/>
              <a:cs typeface="Arial"/>
              <a:sym typeface="Arial"/>
            </a:endParaRPr>
          </a:p>
        </p:txBody>
      </p:sp>
      <p:sp>
        <p:nvSpPr>
          <p:cNvPr id="63" name="Google Shape;63;p1"/>
          <p:cNvSpPr txBox="1"/>
          <p:nvPr/>
        </p:nvSpPr>
        <p:spPr>
          <a:xfrm>
            <a:off x="11880640" y="8132858"/>
            <a:ext cx="244475" cy="304800"/>
          </a:xfrm>
          <a:prstGeom prst="rect">
            <a:avLst/>
          </a:prstGeom>
          <a:noFill/>
          <a:ln>
            <a:noFill/>
          </a:ln>
        </p:spPr>
        <p:txBody>
          <a:bodyPr anchorCtr="0" anchor="t" bIns="0" lIns="0" spcFirstLastPara="1" rIns="0" wrap="square" tIns="16500">
            <a:spAutoFit/>
          </a:bodyPr>
          <a:lstStyle/>
          <a:p>
            <a:pPr indent="0" lvl="0" marL="0" marR="0" rtl="0" algn="l">
              <a:lnSpc>
                <a:spcPct val="100000"/>
              </a:lnSpc>
              <a:spcBef>
                <a:spcPts val="0"/>
              </a:spcBef>
              <a:spcAft>
                <a:spcPts val="0"/>
              </a:spcAft>
              <a:buNone/>
            </a:pPr>
            <a:r>
              <a:rPr lang="en-US" sz="1800">
                <a:solidFill>
                  <a:schemeClr val="dk1"/>
                </a:solidFill>
                <a:latin typeface="Arial"/>
                <a:ea typeface="Arial"/>
                <a:cs typeface="Arial"/>
                <a:sym typeface="Arial"/>
              </a:rPr>
              <a:t>&gt;&gt;</a:t>
            </a:r>
            <a:endParaRPr sz="1800">
              <a:solidFill>
                <a:schemeClr val="dk1"/>
              </a:solidFill>
              <a:latin typeface="Arial"/>
              <a:ea typeface="Arial"/>
              <a:cs typeface="Arial"/>
              <a:sym typeface="Arial"/>
            </a:endParaRPr>
          </a:p>
        </p:txBody>
      </p:sp>
      <p:sp>
        <p:nvSpPr>
          <p:cNvPr id="64" name="Google Shape;64;p1"/>
          <p:cNvSpPr txBox="1"/>
          <p:nvPr/>
        </p:nvSpPr>
        <p:spPr>
          <a:xfrm>
            <a:off x="7862634" y="8970529"/>
            <a:ext cx="6481445" cy="1701164"/>
          </a:xfrm>
          <a:prstGeom prst="rect">
            <a:avLst/>
          </a:prstGeom>
          <a:noFill/>
          <a:ln>
            <a:noFill/>
          </a:ln>
        </p:spPr>
        <p:txBody>
          <a:bodyPr anchorCtr="0" anchor="t" bIns="0" lIns="0" spcFirstLastPara="1" rIns="0" wrap="square" tIns="11425">
            <a:spAutoFit/>
          </a:bodyPr>
          <a:lstStyle/>
          <a:p>
            <a:pPr indent="0" lvl="0" marL="0" marR="5080" rtl="0" algn="l">
              <a:lnSpc>
                <a:spcPct val="101800"/>
              </a:lnSpc>
              <a:spcBef>
                <a:spcPts val="0"/>
              </a:spcBef>
              <a:spcAft>
                <a:spcPts val="0"/>
              </a:spcAft>
              <a:buNone/>
            </a:pPr>
            <a:r>
              <a:rPr lang="en-US" sz="1800">
                <a:solidFill>
                  <a:srgbClr val="0000FF"/>
                </a:solidFill>
                <a:latin typeface="Arial"/>
                <a:ea typeface="Arial"/>
                <a:cs typeface="Arial"/>
                <a:sym typeface="Arial"/>
              </a:rPr>
              <a:t>Consistency in Data : </a:t>
            </a:r>
            <a:r>
              <a:rPr lang="en-US" sz="1700">
                <a:solidFill>
                  <a:schemeClr val="dk1"/>
                </a:solidFill>
                <a:latin typeface="Arial"/>
                <a:ea typeface="Arial"/>
                <a:cs typeface="Arial"/>
                <a:sym typeface="Arial"/>
              </a:rPr>
              <a:t>Now we have our own animation videos with  consistent ground truth joint positions</a:t>
            </a:r>
            <a:r>
              <a:rPr lang="en-US" sz="1700">
                <a:solidFill>
                  <a:schemeClr val="dk1"/>
                </a:solidFill>
              </a:rPr>
              <a:t> which</a:t>
            </a:r>
            <a:r>
              <a:rPr lang="en-US" sz="1700">
                <a:solidFill>
                  <a:schemeClr val="dk1"/>
                </a:solidFill>
                <a:latin typeface="Arial"/>
                <a:ea typeface="Arial"/>
                <a:cs typeface="Arial"/>
                <a:sym typeface="Arial"/>
              </a:rPr>
              <a:t> also provide other details like RGB image (with a random background),  depth image, Optical flow data etc. for a complete dataset. This data  will result in a better Deep Learning model than the one trained  directly on the data provided by Kinect, due to consistency in data.</a:t>
            </a:r>
            <a:endParaRPr sz="1700">
              <a:solidFill>
                <a:schemeClr val="dk1"/>
              </a:solidFill>
              <a:latin typeface="Arial"/>
              <a:ea typeface="Arial"/>
              <a:cs typeface="Arial"/>
              <a:sym typeface="Arial"/>
            </a:endParaRPr>
          </a:p>
        </p:txBody>
      </p:sp>
      <p:graphicFrame>
        <p:nvGraphicFramePr>
          <p:cNvPr id="65" name="Google Shape;65;p1"/>
          <p:cNvGraphicFramePr/>
          <p:nvPr/>
        </p:nvGraphicFramePr>
        <p:xfrm>
          <a:off x="2518000" y="17389191"/>
          <a:ext cx="3000000" cy="3000000"/>
        </p:xfrm>
        <a:graphic>
          <a:graphicData uri="http://schemas.openxmlformats.org/drawingml/2006/table">
            <a:tbl>
              <a:tblPr bandRow="1" firstRow="1">
                <a:noFill/>
                <a:tableStyleId>{E39E9739-E5C0-4BAB-B126-E140F73A89F2}</a:tableStyleId>
              </a:tblPr>
              <a:tblGrid>
                <a:gridCol w="1071875"/>
                <a:gridCol w="534025"/>
                <a:gridCol w="588000"/>
                <a:gridCol w="625475"/>
                <a:gridCol w="1305550"/>
              </a:tblGrid>
              <a:tr h="426850">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c gridSpan="3">
                  <a:txBody>
                    <a:bodyPr/>
                    <a:lstStyle/>
                    <a:p>
                      <a:pPr indent="69850" lvl="0" marL="217170" marR="211454" rtl="0" algn="l">
                        <a:lnSpc>
                          <a:spcPct val="137272"/>
                        </a:lnSpc>
                        <a:spcBef>
                          <a:spcPts val="0"/>
                        </a:spcBef>
                        <a:spcAft>
                          <a:spcPts val="0"/>
                        </a:spcAft>
                        <a:buNone/>
                      </a:pPr>
                      <a:r>
                        <a:rPr b="1" lang="en-US" sz="1100" u="none" cap="none" strike="noStrike">
                          <a:latin typeface="Arial"/>
                          <a:ea typeface="Arial"/>
                          <a:cs typeface="Arial"/>
                          <a:sym typeface="Arial"/>
                        </a:rPr>
                        <a:t>2D joint detection  (Average Precision)</a:t>
                      </a:r>
                      <a:endParaRPr sz="1100" u="none" cap="none" strike="noStrike">
                        <a:latin typeface="Arial"/>
                        <a:ea typeface="Arial"/>
                        <a:cs typeface="Arial"/>
                        <a:sym typeface="Arial"/>
                      </a:endParaRPr>
                    </a:p>
                  </a:txBody>
                  <a:tcPr marT="1900"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c hMerge="1"/>
                <a:tc hMerge="1"/>
                <a:tc>
                  <a:txBody>
                    <a:bodyPr/>
                    <a:lstStyle/>
                    <a:p>
                      <a:pPr indent="-170815" lvl="0" marL="237490" marR="62864" rtl="0" algn="l">
                        <a:lnSpc>
                          <a:spcPct val="137272"/>
                        </a:lnSpc>
                        <a:spcBef>
                          <a:spcPts val="0"/>
                        </a:spcBef>
                        <a:spcAft>
                          <a:spcPts val="0"/>
                        </a:spcAft>
                        <a:buNone/>
                      </a:pPr>
                      <a:r>
                        <a:rPr b="1" lang="en-US" sz="1100" u="none" cap="none" strike="noStrike">
                          <a:latin typeface="Arial"/>
                          <a:ea typeface="Arial"/>
                          <a:cs typeface="Arial"/>
                          <a:sym typeface="Arial"/>
                        </a:rPr>
                        <a:t>3D joint detection  (Mean Error)</a:t>
                      </a:r>
                      <a:endParaRPr sz="1100" u="none" cap="none" strike="noStrike">
                        <a:latin typeface="Arial"/>
                        <a:ea typeface="Arial"/>
                        <a:cs typeface="Arial"/>
                        <a:sym typeface="Arial"/>
                      </a:endParaRPr>
                    </a:p>
                  </a:txBody>
                  <a:tcPr marT="1900"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r>
              <a:tr h="222000">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c>
                  <a:txBody>
                    <a:bodyPr/>
                    <a:lstStyle/>
                    <a:p>
                      <a:pPr indent="0" lvl="0" marL="0" marR="5715" rtl="0" algn="r">
                        <a:lnSpc>
                          <a:spcPct val="100000"/>
                        </a:lnSpc>
                        <a:spcBef>
                          <a:spcPts val="0"/>
                        </a:spcBef>
                        <a:spcAft>
                          <a:spcPts val="0"/>
                        </a:spcAft>
                        <a:buNone/>
                      </a:pPr>
                      <a:r>
                        <a:rPr lang="en-US" sz="1100" u="none" cap="none" strike="noStrike">
                          <a:latin typeface="Arial"/>
                          <a:ea typeface="Arial"/>
                          <a:cs typeface="Arial"/>
                          <a:sym typeface="Arial"/>
                        </a:rPr>
                        <a:t>AP</a:t>
                      </a:r>
                      <a:endParaRPr sz="1100" u="none" cap="none" strike="noStrike">
                        <a:latin typeface="Arial"/>
                        <a:ea typeface="Arial"/>
                        <a:cs typeface="Arial"/>
                        <a:sym typeface="Arial"/>
                      </a:endParaRPr>
                    </a:p>
                  </a:txBody>
                  <a:tcPr marT="8900"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c>
                  <a:txBody>
                    <a:bodyPr/>
                    <a:lstStyle/>
                    <a:p>
                      <a:pPr indent="0" lvl="0" marL="0" marR="5080" rtl="0" algn="r">
                        <a:lnSpc>
                          <a:spcPct val="59393"/>
                        </a:lnSpc>
                        <a:spcBef>
                          <a:spcPts val="0"/>
                        </a:spcBef>
                        <a:spcAft>
                          <a:spcPts val="0"/>
                        </a:spcAft>
                        <a:buNone/>
                      </a:pPr>
                      <a:r>
                        <a:rPr baseline="-25000" lang="en-US" sz="1650" u="none" cap="none" strike="noStrike">
                          <a:latin typeface="Arial"/>
                          <a:ea typeface="Arial"/>
                          <a:cs typeface="Arial"/>
                          <a:sym typeface="Arial"/>
                        </a:rPr>
                        <a:t>AP</a:t>
                      </a:r>
                      <a:r>
                        <a:rPr lang="en-US" sz="700" u="none" cap="none" strike="noStrike">
                          <a:latin typeface="Arial"/>
                          <a:ea typeface="Arial"/>
                          <a:cs typeface="Arial"/>
                          <a:sym typeface="Arial"/>
                        </a:rPr>
                        <a:t>50</a:t>
                      </a:r>
                      <a:endParaRPr sz="700" u="none" cap="none" strike="noStrike">
                        <a:latin typeface="Arial"/>
                        <a:ea typeface="Arial"/>
                        <a:cs typeface="Arial"/>
                        <a:sym typeface="Arial"/>
                      </a:endParaRPr>
                    </a:p>
                  </a:txBody>
                  <a:tcPr marT="0"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c>
                  <a:txBody>
                    <a:bodyPr/>
                    <a:lstStyle/>
                    <a:p>
                      <a:pPr indent="0" lvl="0" marL="0" marR="5080" rtl="0" algn="r">
                        <a:lnSpc>
                          <a:spcPct val="59393"/>
                        </a:lnSpc>
                        <a:spcBef>
                          <a:spcPts val="0"/>
                        </a:spcBef>
                        <a:spcAft>
                          <a:spcPts val="0"/>
                        </a:spcAft>
                        <a:buNone/>
                      </a:pPr>
                      <a:r>
                        <a:rPr baseline="-25000" lang="en-US" sz="1650" u="none" cap="none" strike="noStrike">
                          <a:latin typeface="Arial"/>
                          <a:ea typeface="Arial"/>
                          <a:cs typeface="Arial"/>
                          <a:sym typeface="Arial"/>
                        </a:rPr>
                        <a:t>AP</a:t>
                      </a:r>
                      <a:r>
                        <a:rPr lang="en-US" sz="700" u="none" cap="none" strike="noStrike">
                          <a:latin typeface="Arial"/>
                          <a:ea typeface="Arial"/>
                          <a:cs typeface="Arial"/>
                          <a:sym typeface="Arial"/>
                        </a:rPr>
                        <a:t>75</a:t>
                      </a:r>
                      <a:endParaRPr sz="700" u="none" cap="none" strike="noStrike">
                        <a:latin typeface="Arial"/>
                        <a:ea typeface="Arial"/>
                        <a:cs typeface="Arial"/>
                        <a:sym typeface="Arial"/>
                      </a:endParaRPr>
                    </a:p>
                  </a:txBody>
                  <a:tcPr marT="0"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c>
                  <a:txBody>
                    <a:bodyPr/>
                    <a:lstStyle/>
                    <a:p>
                      <a:pPr indent="0" lvl="0" marL="0" marR="5080" rtl="0" algn="r">
                        <a:lnSpc>
                          <a:spcPct val="100000"/>
                        </a:lnSpc>
                        <a:spcBef>
                          <a:spcPts val="0"/>
                        </a:spcBef>
                        <a:spcAft>
                          <a:spcPts val="0"/>
                        </a:spcAft>
                        <a:buNone/>
                      </a:pPr>
                      <a:r>
                        <a:rPr lang="en-US" sz="1100" u="none" cap="none" strike="noStrike">
                          <a:latin typeface="Arial"/>
                          <a:ea typeface="Arial"/>
                          <a:cs typeface="Arial"/>
                          <a:sym typeface="Arial"/>
                        </a:rPr>
                        <a:t>MPJPE</a:t>
                      </a:r>
                      <a:endParaRPr sz="1100" u="none" cap="none" strike="noStrike">
                        <a:latin typeface="Arial"/>
                        <a:ea typeface="Arial"/>
                        <a:cs typeface="Arial"/>
                        <a:sym typeface="Arial"/>
                      </a:endParaRPr>
                    </a:p>
                  </a:txBody>
                  <a:tcPr marT="8900"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r>
              <a:tr h="222000">
                <a:tc>
                  <a:txBody>
                    <a:bodyPr/>
                    <a:lstStyle/>
                    <a:p>
                      <a:pPr indent="0" lvl="0" marL="0" marR="5715" rtl="0" algn="r">
                        <a:lnSpc>
                          <a:spcPct val="100000"/>
                        </a:lnSpc>
                        <a:spcBef>
                          <a:spcPts val="0"/>
                        </a:spcBef>
                        <a:spcAft>
                          <a:spcPts val="0"/>
                        </a:spcAft>
                        <a:buNone/>
                      </a:pPr>
                      <a:r>
                        <a:rPr b="1" lang="en-US" sz="1100" u="none" cap="none" strike="noStrike">
                          <a:latin typeface="Arial"/>
                          <a:ea typeface="Arial"/>
                          <a:cs typeface="Arial"/>
                          <a:sym typeface="Arial"/>
                        </a:rPr>
                        <a:t>Martinez et. al.</a:t>
                      </a:r>
                      <a:endParaRPr sz="1100" u="none" cap="none" strike="noStrike">
                        <a:latin typeface="Arial"/>
                        <a:ea typeface="Arial"/>
                        <a:cs typeface="Arial"/>
                        <a:sym typeface="Arial"/>
                      </a:endParaRPr>
                    </a:p>
                  </a:txBody>
                  <a:tcPr marT="8900"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c>
                  <a:txBody>
                    <a:bodyPr/>
                    <a:lstStyle/>
                    <a:p>
                      <a:pPr indent="0" lvl="0" marL="0" marR="5080" rtl="0" algn="r">
                        <a:lnSpc>
                          <a:spcPct val="100000"/>
                        </a:lnSpc>
                        <a:spcBef>
                          <a:spcPts val="0"/>
                        </a:spcBef>
                        <a:spcAft>
                          <a:spcPts val="0"/>
                        </a:spcAft>
                        <a:buNone/>
                      </a:pPr>
                      <a:r>
                        <a:rPr lang="en-US" sz="1100" u="none" cap="none" strike="noStrike">
                          <a:latin typeface="Arial"/>
                          <a:ea typeface="Arial"/>
                          <a:cs typeface="Arial"/>
                          <a:sym typeface="Arial"/>
                        </a:rPr>
                        <a:t>59.1%</a:t>
                      </a:r>
                      <a:endParaRPr sz="1100" u="none" cap="none" strike="noStrike">
                        <a:latin typeface="Arial"/>
                        <a:ea typeface="Arial"/>
                        <a:cs typeface="Arial"/>
                        <a:sym typeface="Arial"/>
                      </a:endParaRPr>
                    </a:p>
                  </a:txBody>
                  <a:tcPr marT="8900"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c>
                  <a:txBody>
                    <a:bodyPr/>
                    <a:lstStyle/>
                    <a:p>
                      <a:pPr indent="0" lvl="0" marL="0" marR="5080" rtl="0" algn="r">
                        <a:lnSpc>
                          <a:spcPct val="100000"/>
                        </a:lnSpc>
                        <a:spcBef>
                          <a:spcPts val="0"/>
                        </a:spcBef>
                        <a:spcAft>
                          <a:spcPts val="0"/>
                        </a:spcAft>
                        <a:buNone/>
                      </a:pPr>
                      <a:r>
                        <a:rPr lang="en-US" sz="1100" u="none" cap="none" strike="noStrike">
                          <a:latin typeface="Arial"/>
                          <a:ea typeface="Arial"/>
                          <a:cs typeface="Arial"/>
                          <a:sym typeface="Arial"/>
                        </a:rPr>
                        <a:t>77.7%</a:t>
                      </a:r>
                      <a:endParaRPr sz="1100" u="none" cap="none" strike="noStrike">
                        <a:latin typeface="Arial"/>
                        <a:ea typeface="Arial"/>
                        <a:cs typeface="Arial"/>
                        <a:sym typeface="Arial"/>
                      </a:endParaRPr>
                    </a:p>
                  </a:txBody>
                  <a:tcPr marT="8900"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c>
                  <a:txBody>
                    <a:bodyPr/>
                    <a:lstStyle/>
                    <a:p>
                      <a:pPr indent="0" lvl="0" marL="0" marR="5080" rtl="0" algn="r">
                        <a:lnSpc>
                          <a:spcPct val="100000"/>
                        </a:lnSpc>
                        <a:spcBef>
                          <a:spcPts val="0"/>
                        </a:spcBef>
                        <a:spcAft>
                          <a:spcPts val="0"/>
                        </a:spcAft>
                        <a:buNone/>
                      </a:pPr>
                      <a:r>
                        <a:rPr lang="en-US" sz="1100" u="none" cap="none" strike="noStrike">
                          <a:latin typeface="Arial"/>
                          <a:ea typeface="Arial"/>
                          <a:cs typeface="Arial"/>
                          <a:sym typeface="Arial"/>
                        </a:rPr>
                        <a:t>61.2%</a:t>
                      </a:r>
                      <a:endParaRPr sz="1100" u="none" cap="none" strike="noStrike">
                        <a:latin typeface="Arial"/>
                        <a:ea typeface="Arial"/>
                        <a:cs typeface="Arial"/>
                        <a:sym typeface="Arial"/>
                      </a:endParaRPr>
                    </a:p>
                  </a:txBody>
                  <a:tcPr marT="8900"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c>
                  <a:txBody>
                    <a:bodyPr/>
                    <a:lstStyle/>
                    <a:p>
                      <a:pPr indent="0" lvl="0" marL="0" marR="5715" rtl="0" algn="r">
                        <a:lnSpc>
                          <a:spcPct val="100000"/>
                        </a:lnSpc>
                        <a:spcBef>
                          <a:spcPts val="0"/>
                        </a:spcBef>
                        <a:spcAft>
                          <a:spcPts val="0"/>
                        </a:spcAft>
                        <a:buNone/>
                      </a:pPr>
                      <a:r>
                        <a:rPr lang="en-US" sz="1100" u="none" cap="none" strike="noStrike">
                          <a:latin typeface="Arial"/>
                          <a:ea typeface="Arial"/>
                          <a:cs typeface="Arial"/>
                          <a:sym typeface="Arial"/>
                        </a:rPr>
                        <a:t>82.3 mm</a:t>
                      </a:r>
                      <a:endParaRPr sz="1100" u="none" cap="none" strike="noStrike">
                        <a:latin typeface="Arial"/>
                        <a:ea typeface="Arial"/>
                        <a:cs typeface="Arial"/>
                        <a:sym typeface="Arial"/>
                      </a:endParaRPr>
                    </a:p>
                  </a:txBody>
                  <a:tcPr marT="8900"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r>
              <a:tr h="222000">
                <a:tc>
                  <a:txBody>
                    <a:bodyPr/>
                    <a:lstStyle/>
                    <a:p>
                      <a:pPr indent="0" lvl="0" marL="0" marR="5715" rtl="0" algn="r">
                        <a:lnSpc>
                          <a:spcPct val="100000"/>
                        </a:lnSpc>
                        <a:spcBef>
                          <a:spcPts val="0"/>
                        </a:spcBef>
                        <a:spcAft>
                          <a:spcPts val="0"/>
                        </a:spcAft>
                        <a:buNone/>
                      </a:pPr>
                      <a:r>
                        <a:rPr b="1" lang="en-US" sz="1100" u="none" cap="none" strike="noStrike">
                          <a:latin typeface="Arial"/>
                          <a:ea typeface="Arial"/>
                          <a:cs typeface="Arial"/>
                          <a:sym typeface="Arial"/>
                        </a:rPr>
                        <a:t>Our Model</a:t>
                      </a:r>
                      <a:endParaRPr sz="1100" u="none" cap="none" strike="noStrike">
                        <a:latin typeface="Arial"/>
                        <a:ea typeface="Arial"/>
                        <a:cs typeface="Arial"/>
                        <a:sym typeface="Arial"/>
                      </a:endParaRPr>
                    </a:p>
                  </a:txBody>
                  <a:tcPr marT="8900"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c>
                  <a:txBody>
                    <a:bodyPr/>
                    <a:lstStyle/>
                    <a:p>
                      <a:pPr indent="0" lvl="0" marL="0" marR="5080" rtl="0" algn="r">
                        <a:lnSpc>
                          <a:spcPct val="100000"/>
                        </a:lnSpc>
                        <a:spcBef>
                          <a:spcPts val="0"/>
                        </a:spcBef>
                        <a:spcAft>
                          <a:spcPts val="0"/>
                        </a:spcAft>
                        <a:buNone/>
                      </a:pPr>
                      <a:r>
                        <a:rPr lang="en-US" sz="1100" u="none" cap="none" strike="noStrike">
                          <a:latin typeface="Arial"/>
                          <a:ea typeface="Arial"/>
                          <a:cs typeface="Arial"/>
                          <a:sym typeface="Arial"/>
                        </a:rPr>
                        <a:t>65.1%</a:t>
                      </a:r>
                      <a:endParaRPr sz="1100" u="none" cap="none" strike="noStrike">
                        <a:latin typeface="Arial"/>
                        <a:ea typeface="Arial"/>
                        <a:cs typeface="Arial"/>
                        <a:sym typeface="Arial"/>
                      </a:endParaRPr>
                    </a:p>
                  </a:txBody>
                  <a:tcPr marT="22225"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c>
                  <a:txBody>
                    <a:bodyPr/>
                    <a:lstStyle/>
                    <a:p>
                      <a:pPr indent="0" lvl="0" marL="0" marR="5080" rtl="0" algn="r">
                        <a:lnSpc>
                          <a:spcPct val="100000"/>
                        </a:lnSpc>
                        <a:spcBef>
                          <a:spcPts val="0"/>
                        </a:spcBef>
                        <a:spcAft>
                          <a:spcPts val="0"/>
                        </a:spcAft>
                        <a:buNone/>
                      </a:pPr>
                      <a:r>
                        <a:rPr lang="en-US" sz="1100" u="none" cap="none" strike="noStrike">
                          <a:latin typeface="Arial"/>
                          <a:ea typeface="Arial"/>
                          <a:cs typeface="Arial"/>
                          <a:sym typeface="Arial"/>
                        </a:rPr>
                        <a:t>81.7%</a:t>
                      </a:r>
                      <a:endParaRPr sz="1100" u="none" cap="none" strike="noStrike">
                        <a:latin typeface="Arial"/>
                        <a:ea typeface="Arial"/>
                        <a:cs typeface="Arial"/>
                        <a:sym typeface="Arial"/>
                      </a:endParaRPr>
                    </a:p>
                  </a:txBody>
                  <a:tcPr marT="22225"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c>
                  <a:txBody>
                    <a:bodyPr/>
                    <a:lstStyle/>
                    <a:p>
                      <a:pPr indent="0" lvl="0" marL="0" marR="5080" rtl="0" algn="r">
                        <a:lnSpc>
                          <a:spcPct val="100000"/>
                        </a:lnSpc>
                        <a:spcBef>
                          <a:spcPts val="0"/>
                        </a:spcBef>
                        <a:spcAft>
                          <a:spcPts val="0"/>
                        </a:spcAft>
                        <a:buNone/>
                      </a:pPr>
                      <a:r>
                        <a:rPr lang="en-US" sz="1100" u="none" cap="none" strike="noStrike">
                          <a:latin typeface="Arial"/>
                          <a:ea typeface="Arial"/>
                          <a:cs typeface="Arial"/>
                          <a:sym typeface="Arial"/>
                        </a:rPr>
                        <a:t>66.5%</a:t>
                      </a:r>
                      <a:endParaRPr sz="1100" u="none" cap="none" strike="noStrike">
                        <a:latin typeface="Arial"/>
                        <a:ea typeface="Arial"/>
                        <a:cs typeface="Arial"/>
                        <a:sym typeface="Arial"/>
                      </a:endParaRPr>
                    </a:p>
                  </a:txBody>
                  <a:tcPr marT="22225"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c>
                  <a:txBody>
                    <a:bodyPr/>
                    <a:lstStyle/>
                    <a:p>
                      <a:pPr indent="0" lvl="0" marL="0" marR="5715" rtl="0" algn="r">
                        <a:lnSpc>
                          <a:spcPct val="100000"/>
                        </a:lnSpc>
                        <a:spcBef>
                          <a:spcPts val="0"/>
                        </a:spcBef>
                        <a:spcAft>
                          <a:spcPts val="0"/>
                        </a:spcAft>
                        <a:buNone/>
                      </a:pPr>
                      <a:r>
                        <a:rPr lang="en-US" sz="1100" u="none" cap="none" strike="noStrike">
                          <a:latin typeface="Arial"/>
                          <a:ea typeface="Arial"/>
                          <a:cs typeface="Arial"/>
                          <a:sym typeface="Arial"/>
                        </a:rPr>
                        <a:t>72.9 mm</a:t>
                      </a:r>
                      <a:endParaRPr sz="1100" u="none" cap="none" strike="noStrike">
                        <a:latin typeface="Arial"/>
                        <a:ea typeface="Arial"/>
                        <a:cs typeface="Arial"/>
                        <a:sym typeface="Arial"/>
                      </a:endParaRPr>
                    </a:p>
                  </a:txBody>
                  <a:tcPr marT="22225"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r>
            </a:tbl>
          </a:graphicData>
        </a:graphic>
      </p:graphicFrame>
      <p:graphicFrame>
        <p:nvGraphicFramePr>
          <p:cNvPr id="66" name="Google Shape;66;p1"/>
          <p:cNvGraphicFramePr/>
          <p:nvPr/>
        </p:nvGraphicFramePr>
        <p:xfrm>
          <a:off x="7819881" y="10849630"/>
          <a:ext cx="3000000" cy="3000000"/>
        </p:xfrm>
        <a:graphic>
          <a:graphicData uri="http://schemas.openxmlformats.org/drawingml/2006/table">
            <a:tbl>
              <a:tblPr bandRow="1" firstRow="1">
                <a:noFill/>
                <a:tableStyleId>{E39E9739-E5C0-4BAB-B126-E140F73A89F2}</a:tableStyleId>
              </a:tblPr>
              <a:tblGrid>
                <a:gridCol w="1025525"/>
                <a:gridCol w="5638175"/>
              </a:tblGrid>
              <a:tr h="623725">
                <a:tc gridSpan="2">
                  <a:txBody>
                    <a:bodyPr/>
                    <a:lstStyle/>
                    <a:p>
                      <a:pPr indent="0" lvl="0" marL="38735" marR="0" rtl="0" algn="l">
                        <a:lnSpc>
                          <a:spcPct val="100000"/>
                        </a:lnSpc>
                        <a:spcBef>
                          <a:spcPts val="0"/>
                        </a:spcBef>
                        <a:spcAft>
                          <a:spcPts val="0"/>
                        </a:spcAft>
                        <a:buNone/>
                      </a:pPr>
                      <a:r>
                        <a:rPr lang="en-US" sz="2750" u="none" cap="none" strike="noStrike">
                          <a:latin typeface="Arial"/>
                          <a:ea typeface="Arial"/>
                          <a:cs typeface="Arial"/>
                          <a:sym typeface="Arial"/>
                        </a:rPr>
                        <a:t>FUTURE WORK</a:t>
                      </a:r>
                      <a:endParaRPr sz="2750" u="none" cap="none" strike="noStrike">
                        <a:latin typeface="Arial"/>
                        <a:ea typeface="Arial"/>
                        <a:cs typeface="Arial"/>
                        <a:sym typeface="Arial"/>
                      </a:endParaRPr>
                    </a:p>
                  </a:txBody>
                  <a:tcPr marT="3175" marB="0" marR="0" marL="0">
                    <a:lnL cap="flat" cmpd="sng" w="12700">
                      <a:solidFill>
                        <a:srgbClr val="F69646"/>
                      </a:solidFill>
                      <a:prstDash val="solid"/>
                      <a:round/>
                      <a:headEnd len="sm" w="sm" type="none"/>
                      <a:tailEnd len="sm" w="sm" type="none"/>
                    </a:lnL>
                    <a:lnR cap="flat" cmpd="sng" w="12700">
                      <a:solidFill>
                        <a:srgbClr val="F69646"/>
                      </a:solidFill>
                      <a:prstDash val="solid"/>
                      <a:round/>
                      <a:headEnd len="sm" w="sm" type="none"/>
                      <a:tailEnd len="sm" w="sm" type="none"/>
                    </a:lnR>
                    <a:lnT cap="flat" cmpd="sng" w="1270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c hMerge="1"/>
              </a:tr>
              <a:tr h="80475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10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100" u="none" cap="none" strike="noStrike">
                          <a:latin typeface="Arial"/>
                          <a:ea typeface="Arial"/>
                          <a:cs typeface="Arial"/>
                          <a:sym typeface="Arial"/>
                        </a:rPr>
                        <a:t>Year 1</a:t>
                      </a:r>
                      <a:endParaRPr sz="1100" u="none" cap="none" strike="noStrike">
                        <a:latin typeface="Arial"/>
                        <a:ea typeface="Arial"/>
                        <a:cs typeface="Arial"/>
                        <a:sym typeface="Arial"/>
                      </a:endParaRPr>
                    </a:p>
                  </a:txBody>
                  <a:tcPr marT="0"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c>
                  <a:txBody>
                    <a:bodyPr/>
                    <a:lstStyle/>
                    <a:p>
                      <a:pPr indent="0" lvl="0" marL="38735" marR="190500" rtl="0" algn="l">
                        <a:lnSpc>
                          <a:spcPct val="119090"/>
                        </a:lnSpc>
                        <a:spcBef>
                          <a:spcPts val="0"/>
                        </a:spcBef>
                        <a:spcAft>
                          <a:spcPts val="0"/>
                        </a:spcAft>
                        <a:buNone/>
                      </a:pPr>
                      <a:r>
                        <a:rPr lang="en-US" sz="1100">
                          <a:latin typeface="Arial"/>
                          <a:ea typeface="Arial"/>
                          <a:cs typeface="Arial"/>
                          <a:sym typeface="Arial"/>
                        </a:rPr>
                        <a:t> -- Include last year results and data collected --</a:t>
                      </a:r>
                      <a:endParaRPr sz="1100" u="none" cap="none" strike="noStrike">
                        <a:latin typeface="Arial"/>
                        <a:ea typeface="Arial"/>
                        <a:cs typeface="Arial"/>
                        <a:sym typeface="Arial"/>
                      </a:endParaRPr>
                    </a:p>
                  </a:txBody>
                  <a:tcPr marT="40000"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r>
              <a:tr h="82070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10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100" u="none" cap="none" strike="noStrike">
                          <a:latin typeface="Arial"/>
                          <a:ea typeface="Arial"/>
                          <a:cs typeface="Arial"/>
                          <a:sym typeface="Arial"/>
                        </a:rPr>
                        <a:t>Year 2</a:t>
                      </a:r>
                      <a:endParaRPr sz="1100" u="none" cap="none" strike="noStrike">
                        <a:latin typeface="Arial"/>
                        <a:ea typeface="Arial"/>
                        <a:cs typeface="Arial"/>
                        <a:sym typeface="Arial"/>
                      </a:endParaRPr>
                    </a:p>
                  </a:txBody>
                  <a:tcPr marT="0"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c>
                  <a:txBody>
                    <a:bodyPr/>
                    <a:lstStyle/>
                    <a:p>
                      <a:pPr indent="0" lvl="0" marL="38735" marR="48895" rtl="0" algn="l">
                        <a:lnSpc>
                          <a:spcPct val="119090"/>
                        </a:lnSpc>
                        <a:spcBef>
                          <a:spcPts val="0"/>
                        </a:spcBef>
                        <a:spcAft>
                          <a:spcPts val="0"/>
                        </a:spcAft>
                        <a:buNone/>
                      </a:pPr>
                      <a:r>
                        <a:rPr lang="en-US" sz="1100" u="none" cap="none" strike="noStrike">
                          <a:latin typeface="Arial"/>
                          <a:ea typeface="Arial"/>
                          <a:cs typeface="Arial"/>
                          <a:sym typeface="Arial"/>
                        </a:rPr>
                        <a:t>Extending the project to tracking over 3-4 people using multiple kinect devices. By using  multiple devices, we can get the 360 degree analysis of the whole group, with careful  collaboration and integration between the data received by each Kinect. This will require a  change in the existing algorithm being used for posture detection.</a:t>
                      </a:r>
                      <a:endParaRPr sz="1100" u="none" cap="none" strike="noStrike">
                        <a:latin typeface="Arial"/>
                        <a:ea typeface="Arial"/>
                        <a:cs typeface="Arial"/>
                        <a:sym typeface="Arial"/>
                      </a:endParaRPr>
                    </a:p>
                  </a:txBody>
                  <a:tcPr marT="40000"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r>
              <a:tr h="82070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10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100" u="none" cap="none" strike="noStrike">
                          <a:latin typeface="Arial"/>
                          <a:ea typeface="Arial"/>
                          <a:cs typeface="Arial"/>
                          <a:sym typeface="Arial"/>
                        </a:rPr>
                        <a:t>Year 3</a:t>
                      </a:r>
                      <a:endParaRPr sz="1100" u="none" cap="none" strike="noStrike">
                        <a:latin typeface="Arial"/>
                        <a:ea typeface="Arial"/>
                        <a:cs typeface="Arial"/>
                        <a:sym typeface="Arial"/>
                      </a:endParaRPr>
                    </a:p>
                  </a:txBody>
                  <a:tcPr marT="0"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c>
                  <a:txBody>
                    <a:bodyPr/>
                    <a:lstStyle/>
                    <a:p>
                      <a:pPr indent="0" lvl="0" marL="38735" marR="125095" rtl="0" algn="l">
                        <a:lnSpc>
                          <a:spcPct val="119090"/>
                        </a:lnSpc>
                        <a:spcBef>
                          <a:spcPts val="0"/>
                        </a:spcBef>
                        <a:spcAft>
                          <a:spcPts val="0"/>
                        </a:spcAft>
                        <a:buNone/>
                      </a:pPr>
                      <a:r>
                        <a:rPr lang="en-US" sz="1100" u="none" cap="none" strike="noStrike">
                          <a:latin typeface="Arial"/>
                          <a:ea typeface="Arial"/>
                          <a:cs typeface="Arial"/>
                          <a:sym typeface="Arial"/>
                        </a:rPr>
                        <a:t>By using the portable EMG we can give Biofeedback for the muscle relaxation by  measuring the muscle potential. By using Machine learning to indicate the correctness of  the Yoga Asanas performed, including the number of repetitions involved, we can inform  them about the muscle fatigue, hence better yoga technique.</a:t>
                      </a:r>
                      <a:endParaRPr sz="1100" u="none" cap="none" strike="noStrike">
                        <a:latin typeface="Arial"/>
                        <a:ea typeface="Arial"/>
                        <a:cs typeface="Arial"/>
                        <a:sym typeface="Arial"/>
                      </a:endParaRPr>
                    </a:p>
                  </a:txBody>
                  <a:tcPr marT="40000"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r>
              <a:tr h="101610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10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100" u="none" cap="none" strike="noStrike">
                          <a:latin typeface="Arial"/>
                          <a:ea typeface="Arial"/>
                          <a:cs typeface="Arial"/>
                          <a:sym typeface="Arial"/>
                        </a:rPr>
                        <a:t>Year 4</a:t>
                      </a:r>
                      <a:endParaRPr sz="1100" u="none" cap="none" strike="noStrike">
                        <a:latin typeface="Arial"/>
                        <a:ea typeface="Arial"/>
                        <a:cs typeface="Arial"/>
                        <a:sym typeface="Arial"/>
                      </a:endParaRPr>
                    </a:p>
                  </a:txBody>
                  <a:tcPr marT="0"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c>
                  <a:txBody>
                    <a:bodyPr/>
                    <a:lstStyle/>
                    <a:p>
                      <a:pPr indent="0" lvl="0" marL="38735" marR="55244" rtl="0" algn="l">
                        <a:lnSpc>
                          <a:spcPct val="119090"/>
                        </a:lnSpc>
                        <a:spcBef>
                          <a:spcPts val="0"/>
                        </a:spcBef>
                        <a:spcAft>
                          <a:spcPts val="0"/>
                        </a:spcAft>
                        <a:buNone/>
                      </a:pPr>
                      <a:r>
                        <a:rPr lang="en-US" sz="1100" u="none" cap="none" strike="noStrike">
                          <a:latin typeface="Arial"/>
                          <a:ea typeface="Arial"/>
                          <a:cs typeface="Arial"/>
                          <a:sym typeface="Arial"/>
                        </a:rPr>
                        <a:t>Integrating the portable EMG device with the Kinect based device and hence having a  complete yoga module, which would be used for the study of cognitive performance of the  individuals. The module would be used for measurement of the correctness and perfect  posture through which study on the cognitive performance parameters can be done.</a:t>
                      </a:r>
                      <a:endParaRPr sz="1100" u="none" cap="none" strike="noStrike">
                        <a:latin typeface="Arial"/>
                        <a:ea typeface="Arial"/>
                        <a:cs typeface="Arial"/>
                        <a:sym typeface="Arial"/>
                      </a:endParaRPr>
                    </a:p>
                  </a:txBody>
                  <a:tcPr marT="40000" marB="0" marR="0" marL="0">
                    <a:lnL cap="flat" cmpd="sng" w="19050">
                      <a:solidFill>
                        <a:srgbClr val="F69646"/>
                      </a:solidFill>
                      <a:prstDash val="solid"/>
                      <a:round/>
                      <a:headEnd len="sm" w="sm" type="none"/>
                      <a:tailEnd len="sm" w="sm" type="none"/>
                    </a:lnL>
                    <a:lnR cap="flat" cmpd="sng" w="19050">
                      <a:solidFill>
                        <a:srgbClr val="F69646"/>
                      </a:solidFill>
                      <a:prstDash val="solid"/>
                      <a:round/>
                      <a:headEnd len="sm" w="sm" type="none"/>
                      <a:tailEnd len="sm" w="sm" type="none"/>
                    </a:lnR>
                    <a:lnT cap="flat" cmpd="sng" w="19050">
                      <a:solidFill>
                        <a:srgbClr val="F69646"/>
                      </a:solidFill>
                      <a:prstDash val="solid"/>
                      <a:round/>
                      <a:headEnd len="sm" w="sm" type="none"/>
                      <a:tailEnd len="sm" w="sm" type="none"/>
                    </a:lnT>
                    <a:lnB cap="flat" cmpd="sng" w="19050">
                      <a:solidFill>
                        <a:srgbClr val="F69646"/>
                      </a:solidFill>
                      <a:prstDash val="solid"/>
                      <a:round/>
                      <a:headEnd len="sm" w="sm" type="none"/>
                      <a:tailEnd len="sm" w="sm" type="none"/>
                    </a:lnB>
                    <a:solidFill>
                      <a:srgbClr val="F1F1F1"/>
                    </a:solidFill>
                  </a:tcPr>
                </a:tc>
              </a:tr>
            </a:tbl>
          </a:graphicData>
        </a:graphic>
      </p:graphicFrame>
      <p:sp>
        <p:nvSpPr>
          <p:cNvPr id="67" name="Google Shape;67;p1"/>
          <p:cNvSpPr/>
          <p:nvPr/>
        </p:nvSpPr>
        <p:spPr>
          <a:xfrm>
            <a:off x="732" y="2646658"/>
            <a:ext cx="15077342" cy="48616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1"/>
          <p:cNvSpPr/>
          <p:nvPr/>
        </p:nvSpPr>
        <p:spPr>
          <a:xfrm>
            <a:off x="255588" y="0"/>
            <a:ext cx="14591030" cy="175260"/>
          </a:xfrm>
          <a:custGeom>
            <a:rect b="b" l="l" r="r" t="t"/>
            <a:pathLst>
              <a:path extrusionOk="0" h="175260" w="14591030">
                <a:moveTo>
                  <a:pt x="0" y="174926"/>
                </a:moveTo>
                <a:lnTo>
                  <a:pt x="14590830" y="174926"/>
                </a:lnTo>
                <a:lnTo>
                  <a:pt x="14590830" y="0"/>
                </a:lnTo>
                <a:lnTo>
                  <a:pt x="0" y="0"/>
                </a:lnTo>
                <a:lnTo>
                  <a:pt x="0" y="174926"/>
                </a:lnTo>
                <a:close/>
              </a:path>
            </a:pathLst>
          </a:custGeom>
          <a:solidFill>
            <a:srgbClr val="F696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1"/>
          <p:cNvSpPr/>
          <p:nvPr/>
        </p:nvSpPr>
        <p:spPr>
          <a:xfrm>
            <a:off x="0" y="0"/>
            <a:ext cx="15078075" cy="175260"/>
          </a:xfrm>
          <a:custGeom>
            <a:rect b="b" l="l" r="r" t="t"/>
            <a:pathLst>
              <a:path extrusionOk="0" h="175260" w="15078075">
                <a:moveTo>
                  <a:pt x="0" y="0"/>
                </a:moveTo>
                <a:lnTo>
                  <a:pt x="15078075" y="0"/>
                </a:lnTo>
                <a:lnTo>
                  <a:pt x="15078075" y="174927"/>
                </a:lnTo>
                <a:lnTo>
                  <a:pt x="0" y="174927"/>
                </a:lnTo>
                <a:lnTo>
                  <a:pt x="0" y="0"/>
                </a:lnTo>
                <a:close/>
              </a:path>
            </a:pathLst>
          </a:custGeom>
          <a:noFill/>
          <a:ln cap="flat" cmpd="sng" w="9525">
            <a:solidFill>
              <a:srgbClr val="F696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1"/>
          <p:cNvSpPr/>
          <p:nvPr/>
        </p:nvSpPr>
        <p:spPr>
          <a:xfrm>
            <a:off x="0" y="22"/>
            <a:ext cx="255904" cy="19387820"/>
          </a:xfrm>
          <a:custGeom>
            <a:rect b="b" l="l" r="r" t="t"/>
            <a:pathLst>
              <a:path extrusionOk="0" h="19387820" w="255904">
                <a:moveTo>
                  <a:pt x="0" y="19387260"/>
                </a:moveTo>
                <a:lnTo>
                  <a:pt x="255588" y="19387260"/>
                </a:lnTo>
                <a:lnTo>
                  <a:pt x="255588" y="0"/>
                </a:lnTo>
                <a:lnTo>
                  <a:pt x="0" y="0"/>
                </a:lnTo>
                <a:lnTo>
                  <a:pt x="0" y="19387260"/>
                </a:lnTo>
                <a:close/>
              </a:path>
            </a:pathLst>
          </a:custGeom>
          <a:solidFill>
            <a:srgbClr val="F696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1"/>
          <p:cNvSpPr/>
          <p:nvPr/>
        </p:nvSpPr>
        <p:spPr>
          <a:xfrm>
            <a:off x="0" y="22"/>
            <a:ext cx="255904" cy="20106640"/>
          </a:xfrm>
          <a:custGeom>
            <a:rect b="b" l="l" r="r" t="t"/>
            <a:pathLst>
              <a:path extrusionOk="0" h="20106640" w="255904">
                <a:moveTo>
                  <a:pt x="0" y="0"/>
                </a:moveTo>
                <a:lnTo>
                  <a:pt x="255588" y="0"/>
                </a:lnTo>
                <a:lnTo>
                  <a:pt x="255588" y="20106299"/>
                </a:lnTo>
                <a:lnTo>
                  <a:pt x="0" y="20106299"/>
                </a:lnTo>
                <a:lnTo>
                  <a:pt x="0" y="0"/>
                </a:lnTo>
                <a:close/>
              </a:path>
            </a:pathLst>
          </a:custGeom>
          <a:noFill/>
          <a:ln cap="flat" cmpd="sng" w="9525">
            <a:solidFill>
              <a:srgbClr val="F696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1"/>
          <p:cNvSpPr/>
          <p:nvPr/>
        </p:nvSpPr>
        <p:spPr>
          <a:xfrm>
            <a:off x="14846419" y="354"/>
            <a:ext cx="231775" cy="19387185"/>
          </a:xfrm>
          <a:custGeom>
            <a:rect b="b" l="l" r="r" t="t"/>
            <a:pathLst>
              <a:path extrusionOk="0" h="19387185" w="231775">
                <a:moveTo>
                  <a:pt x="0" y="19386928"/>
                </a:moveTo>
                <a:lnTo>
                  <a:pt x="231656" y="19386928"/>
                </a:lnTo>
                <a:lnTo>
                  <a:pt x="231656" y="0"/>
                </a:lnTo>
                <a:lnTo>
                  <a:pt x="0" y="0"/>
                </a:lnTo>
                <a:lnTo>
                  <a:pt x="0" y="19386928"/>
                </a:lnTo>
                <a:close/>
              </a:path>
            </a:pathLst>
          </a:custGeom>
          <a:solidFill>
            <a:srgbClr val="F696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1"/>
          <p:cNvSpPr/>
          <p:nvPr/>
        </p:nvSpPr>
        <p:spPr>
          <a:xfrm>
            <a:off x="14846419" y="354"/>
            <a:ext cx="231775" cy="0"/>
          </a:xfrm>
          <a:custGeom>
            <a:rect b="b" l="l" r="r" t="t"/>
            <a:pathLst>
              <a:path extrusionOk="0" h="120000" w="231775">
                <a:moveTo>
                  <a:pt x="0" y="0"/>
                </a:moveTo>
                <a:lnTo>
                  <a:pt x="231656" y="0"/>
                </a:lnTo>
              </a:path>
            </a:pathLst>
          </a:custGeom>
          <a:noFill/>
          <a:ln cap="flat" cmpd="sng" w="9525">
            <a:solidFill>
              <a:srgbClr val="F696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1"/>
          <p:cNvSpPr/>
          <p:nvPr/>
        </p:nvSpPr>
        <p:spPr>
          <a:xfrm>
            <a:off x="14846419" y="354"/>
            <a:ext cx="0" cy="19387185"/>
          </a:xfrm>
          <a:custGeom>
            <a:rect b="b" l="l" r="r" t="t"/>
            <a:pathLst>
              <a:path extrusionOk="0" h="19387185" w="120000">
                <a:moveTo>
                  <a:pt x="0" y="0"/>
                </a:moveTo>
                <a:lnTo>
                  <a:pt x="0" y="19386928"/>
                </a:lnTo>
              </a:path>
            </a:pathLst>
          </a:custGeom>
          <a:noFill/>
          <a:ln cap="flat" cmpd="sng" w="9525">
            <a:solidFill>
              <a:srgbClr val="F696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1"/>
          <p:cNvSpPr/>
          <p:nvPr/>
        </p:nvSpPr>
        <p:spPr>
          <a:xfrm>
            <a:off x="0" y="19387283"/>
            <a:ext cx="15078075" cy="719455"/>
          </a:xfrm>
          <a:custGeom>
            <a:rect b="b" l="l" r="r" t="t"/>
            <a:pathLst>
              <a:path extrusionOk="0" h="719455" w="15078075">
                <a:moveTo>
                  <a:pt x="0" y="0"/>
                </a:moveTo>
                <a:lnTo>
                  <a:pt x="15078074" y="0"/>
                </a:lnTo>
                <a:lnTo>
                  <a:pt x="15078074" y="718945"/>
                </a:lnTo>
                <a:lnTo>
                  <a:pt x="0" y="718945"/>
                </a:lnTo>
                <a:lnTo>
                  <a:pt x="0" y="0"/>
                </a:lnTo>
                <a:close/>
              </a:path>
            </a:pathLst>
          </a:custGeom>
          <a:solidFill>
            <a:srgbClr val="F696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1"/>
          <p:cNvSpPr/>
          <p:nvPr/>
        </p:nvSpPr>
        <p:spPr>
          <a:xfrm>
            <a:off x="0" y="19387284"/>
            <a:ext cx="15078075" cy="719455"/>
          </a:xfrm>
          <a:custGeom>
            <a:rect b="b" l="l" r="r" t="t"/>
            <a:pathLst>
              <a:path extrusionOk="0" h="719455" w="15078075">
                <a:moveTo>
                  <a:pt x="0" y="0"/>
                </a:moveTo>
                <a:lnTo>
                  <a:pt x="15078075" y="0"/>
                </a:lnTo>
                <a:lnTo>
                  <a:pt x="15078075" y="718945"/>
                </a:lnTo>
                <a:lnTo>
                  <a:pt x="0" y="718945"/>
                </a:lnTo>
                <a:lnTo>
                  <a:pt x="0" y="0"/>
                </a:lnTo>
                <a:close/>
              </a:path>
            </a:pathLst>
          </a:custGeom>
          <a:noFill/>
          <a:ln cap="flat" cmpd="sng" w="9525">
            <a:solidFill>
              <a:srgbClr val="F696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1"/>
          <p:cNvSpPr/>
          <p:nvPr/>
        </p:nvSpPr>
        <p:spPr>
          <a:xfrm>
            <a:off x="1239066" y="14617403"/>
            <a:ext cx="1707773" cy="184699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1"/>
          <p:cNvSpPr/>
          <p:nvPr/>
        </p:nvSpPr>
        <p:spPr>
          <a:xfrm>
            <a:off x="5182241" y="14617409"/>
            <a:ext cx="1982957" cy="184698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1"/>
          <p:cNvSpPr/>
          <p:nvPr/>
        </p:nvSpPr>
        <p:spPr>
          <a:xfrm>
            <a:off x="8274149" y="5208925"/>
            <a:ext cx="830400" cy="12222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1"/>
          <p:cNvSpPr/>
          <p:nvPr/>
        </p:nvSpPr>
        <p:spPr>
          <a:xfrm>
            <a:off x="9263925" y="5189713"/>
            <a:ext cx="830400" cy="12222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1"/>
          <p:cNvSpPr/>
          <p:nvPr/>
        </p:nvSpPr>
        <p:spPr>
          <a:xfrm>
            <a:off x="10560411" y="5340151"/>
            <a:ext cx="1707770" cy="617268"/>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1"/>
          <p:cNvSpPr/>
          <p:nvPr/>
        </p:nvSpPr>
        <p:spPr>
          <a:xfrm>
            <a:off x="12524237" y="5338962"/>
            <a:ext cx="1620334" cy="617271"/>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1"/>
          <p:cNvSpPr/>
          <p:nvPr/>
        </p:nvSpPr>
        <p:spPr>
          <a:xfrm>
            <a:off x="12552911" y="7716232"/>
            <a:ext cx="942026" cy="1222198"/>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1"/>
          <p:cNvSpPr/>
          <p:nvPr/>
        </p:nvSpPr>
        <p:spPr>
          <a:xfrm>
            <a:off x="8061128" y="7716234"/>
            <a:ext cx="1402819" cy="1222198"/>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
          <p:cNvSpPr/>
          <p:nvPr/>
        </p:nvSpPr>
        <p:spPr>
          <a:xfrm>
            <a:off x="10226363" y="7716232"/>
            <a:ext cx="1306290" cy="1222198"/>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6" name="Google Shape;86;p1"/>
          <p:cNvPicPr preferRelativeResize="0"/>
          <p:nvPr/>
        </p:nvPicPr>
        <p:blipFill>
          <a:blip r:embed="rId13">
            <a:alphaModFix/>
          </a:blip>
          <a:stretch>
            <a:fillRect/>
          </a:stretch>
        </p:blipFill>
        <p:spPr>
          <a:xfrm>
            <a:off x="1134875" y="8437650"/>
            <a:ext cx="1565901" cy="1565901"/>
          </a:xfrm>
          <a:prstGeom prst="rect">
            <a:avLst/>
          </a:prstGeom>
          <a:noFill/>
          <a:ln>
            <a:noFill/>
          </a:ln>
        </p:spPr>
      </p:pic>
      <p:pic>
        <p:nvPicPr>
          <p:cNvPr id="87" name="Google Shape;87;p1"/>
          <p:cNvPicPr preferRelativeResize="0"/>
          <p:nvPr/>
        </p:nvPicPr>
        <p:blipFill>
          <a:blip r:embed="rId14">
            <a:alphaModFix/>
          </a:blip>
          <a:stretch>
            <a:fillRect/>
          </a:stretch>
        </p:blipFill>
        <p:spPr>
          <a:xfrm>
            <a:off x="2416137" y="8398100"/>
            <a:ext cx="1707775" cy="180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2019-10-15T10:21:24Z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