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72a3b2093_0_1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72a3b2093_0_1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72a3b2093_0_2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72a3b2093_0_2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97975" y="309275"/>
            <a:ext cx="5269200" cy="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220">
                <a:solidFill>
                  <a:srgbClr val="000000"/>
                </a:solidFill>
              </a:rPr>
              <a:t>In the real estate realm, transparency, fraud prevention, and complex processes inhibit seamless transactions</a:t>
            </a:r>
            <a:endParaRPr b="1" sz="122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2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2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4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202375" y="3488425"/>
            <a:ext cx="4960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Present relevant statistics and data that emphasize the significance of the issue.:-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1.Trust and transparency are compromised</a:t>
            </a:r>
            <a:r>
              <a:rPr b="1" lang="en" sz="1200">
                <a:solidFill>
                  <a:schemeClr val="dk1"/>
                </a:solidFill>
              </a:rPr>
              <a:t> (75% industry executives; Deloitte)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2.Fraud amounts to substantial losses </a:t>
            </a:r>
            <a:r>
              <a:rPr b="1" lang="en" sz="1200">
                <a:solidFill>
                  <a:schemeClr val="dk1"/>
                </a:solidFill>
              </a:rPr>
              <a:t>($221 million in 2019; FBI)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3.Cumbersome processes involve numerous intermediaries</a:t>
            </a:r>
            <a:r>
              <a:rPr b="1" lang="en" sz="1200">
                <a:solidFill>
                  <a:schemeClr val="dk1"/>
                </a:solidFill>
              </a:rPr>
              <a:t> (15-20 per transaction; McKinsey)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-3399" l="0" r="0" t="3400"/>
          <a:stretch/>
        </p:blipFill>
        <p:spPr>
          <a:xfrm>
            <a:off x="5632450" y="750000"/>
            <a:ext cx="3319475" cy="215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6863" y="362700"/>
            <a:ext cx="3206451" cy="3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02375" y="0"/>
            <a:ext cx="3212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Block-Estate</a:t>
            </a:r>
            <a:endParaRPr b="1" sz="1900"/>
          </a:p>
        </p:txBody>
      </p:sp>
      <p:sp>
        <p:nvSpPr>
          <p:cNvPr id="59" name="Google Shape;59;p13"/>
          <p:cNvSpPr txBox="1"/>
          <p:nvPr/>
        </p:nvSpPr>
        <p:spPr>
          <a:xfrm>
            <a:off x="5321350" y="2956775"/>
            <a:ext cx="3877500" cy="1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Indian </a:t>
            </a:r>
            <a:r>
              <a:rPr lang="en"/>
              <a:t>Market Size (2023):- USD 265.18 Billion</a:t>
            </a:r>
            <a:endParaRPr/>
          </a:p>
        </p:txBody>
      </p:sp>
      <p:cxnSp>
        <p:nvCxnSpPr>
          <p:cNvPr id="60" name="Google Shape;60;p13"/>
          <p:cNvCxnSpPr>
            <a:stCxn id="61" idx="2"/>
            <a:endCxn id="62" idx="1"/>
          </p:cNvCxnSpPr>
          <p:nvPr/>
        </p:nvCxnSpPr>
        <p:spPr>
          <a:xfrm>
            <a:off x="605750" y="2207975"/>
            <a:ext cx="463800" cy="5565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3"/>
          <p:cNvCxnSpPr>
            <a:stCxn id="61" idx="2"/>
            <a:endCxn id="64" idx="1"/>
          </p:cNvCxnSpPr>
          <p:nvPr/>
        </p:nvCxnSpPr>
        <p:spPr>
          <a:xfrm flipH="1" rot="10800000">
            <a:off x="605750" y="1398275"/>
            <a:ext cx="463800" cy="8097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3"/>
          <p:cNvSpPr/>
          <p:nvPr/>
        </p:nvSpPr>
        <p:spPr>
          <a:xfrm rot="-5400000">
            <a:off x="-752950" y="2057075"/>
            <a:ext cx="2415600" cy="3018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069616" y="1128425"/>
            <a:ext cx="1161900" cy="5394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Fragmented Ownership Record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069617" y="2430103"/>
            <a:ext cx="1161900" cy="6687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Inefficiency in Real Estate Transaction 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2538148" y="896050"/>
            <a:ext cx="1161900" cy="4644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Limited Real Estate Accessibility 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2538143" y="1606747"/>
            <a:ext cx="1161900" cy="3918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Complex Procedure  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538143" y="2281361"/>
            <a:ext cx="1161900" cy="3918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Fraud Risk 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2538143" y="2956787"/>
            <a:ext cx="1270200" cy="3918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Transparency 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" name="Google Shape;69;p13"/>
          <p:cNvCxnSpPr>
            <a:stCxn id="64" idx="3"/>
            <a:endCxn id="65" idx="1"/>
          </p:cNvCxnSpPr>
          <p:nvPr/>
        </p:nvCxnSpPr>
        <p:spPr>
          <a:xfrm flipH="1" rot="10800000">
            <a:off x="2231516" y="1128125"/>
            <a:ext cx="306600" cy="2700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13"/>
          <p:cNvCxnSpPr>
            <a:stCxn id="64" idx="3"/>
            <a:endCxn id="66" idx="1"/>
          </p:cNvCxnSpPr>
          <p:nvPr/>
        </p:nvCxnSpPr>
        <p:spPr>
          <a:xfrm>
            <a:off x="2231516" y="1398125"/>
            <a:ext cx="306600" cy="4044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13"/>
          <p:cNvCxnSpPr>
            <a:stCxn id="67" idx="1"/>
            <a:endCxn id="62" idx="3"/>
          </p:cNvCxnSpPr>
          <p:nvPr/>
        </p:nvCxnSpPr>
        <p:spPr>
          <a:xfrm flipH="1">
            <a:off x="2231543" y="2477261"/>
            <a:ext cx="306600" cy="2871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13"/>
          <p:cNvCxnSpPr>
            <a:stCxn id="68" idx="1"/>
            <a:endCxn id="62" idx="3"/>
          </p:cNvCxnSpPr>
          <p:nvPr/>
        </p:nvCxnSpPr>
        <p:spPr>
          <a:xfrm rot="10800000">
            <a:off x="2231543" y="2764487"/>
            <a:ext cx="306600" cy="3882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3" name="Google Shape;7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7125" y="3311950"/>
            <a:ext cx="3683537" cy="17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-59425" y="-386775"/>
            <a:ext cx="4558800" cy="8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0"/>
              <a:t>Our Innovative Solution</a:t>
            </a:r>
            <a:endParaRPr sz="2280"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82475" y="562800"/>
            <a:ext cx="4416900" cy="17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en" sz="1200">
                <a:solidFill>
                  <a:schemeClr val="dk1"/>
                </a:solidFill>
              </a:rPr>
              <a:t>Our innovative approach integrates blockchain technology into a real estate marketplace with an auction system</a:t>
            </a:r>
            <a:r>
              <a:rPr b="1"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en" sz="1200">
                <a:solidFill>
                  <a:schemeClr val="dk1"/>
                </a:solidFill>
              </a:rPr>
              <a:t>This unique solution tackles challenges by enhancing accessibility, ensuring transparency, expanding auction participation, securing transactions, streamlining efficiency, simplifying ownership records, and boosting auction credibility.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en" sz="1200">
                <a:solidFill>
                  <a:schemeClr val="dk1"/>
                </a:solidFill>
              </a:rPr>
              <a:t>Through this approach, we aim to revolutionize the real estate industry, making it more inclusive, trustworthy, and efficient for all.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200"/>
          </a:p>
        </p:txBody>
      </p:sp>
      <p:sp>
        <p:nvSpPr>
          <p:cNvPr id="80" name="Google Shape;80;p14"/>
          <p:cNvSpPr txBox="1"/>
          <p:nvPr/>
        </p:nvSpPr>
        <p:spPr>
          <a:xfrm>
            <a:off x="4585200" y="3179850"/>
            <a:ext cx="44994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Unique Selling points 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81" name="Google Shape;81;p14"/>
          <p:cNvGrpSpPr/>
          <p:nvPr/>
        </p:nvGrpSpPr>
        <p:grpSpPr>
          <a:xfrm>
            <a:off x="5979361" y="3553824"/>
            <a:ext cx="1711075" cy="1639249"/>
            <a:chOff x="3203958" y="1258050"/>
            <a:chExt cx="2547000" cy="2547000"/>
          </a:xfrm>
        </p:grpSpPr>
        <p:sp>
          <p:nvSpPr>
            <p:cNvPr id="82" name="Google Shape;82;p14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3475454" y="3191176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4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Fast Transaction 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" name="Google Shape;85;p14"/>
          <p:cNvGrpSpPr/>
          <p:nvPr/>
        </p:nvGrpSpPr>
        <p:grpSpPr>
          <a:xfrm>
            <a:off x="4614984" y="3529257"/>
            <a:ext cx="1711123" cy="1688393"/>
            <a:chOff x="1293736" y="1253451"/>
            <a:chExt cx="2558498" cy="2551599"/>
          </a:xfrm>
        </p:grpSpPr>
        <p:sp>
          <p:nvSpPr>
            <p:cNvPr id="86" name="Google Shape;86;p14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 rot="-2700000">
              <a:off x="1455653" y="2130955"/>
              <a:ext cx="2644862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Bank Auction System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7243004" y="3479898"/>
            <a:ext cx="2765098" cy="1787089"/>
            <a:chOff x="3358660" y="1526709"/>
            <a:chExt cx="3550459" cy="2377397"/>
          </a:xfrm>
        </p:grpSpPr>
        <p:sp>
          <p:nvSpPr>
            <p:cNvPr id="90" name="Google Shape;90;p14"/>
            <p:cNvSpPr/>
            <p:nvPr/>
          </p:nvSpPr>
          <p:spPr>
            <a:xfrm rot="2700000">
              <a:off x="4238674" y="1390316"/>
              <a:ext cx="448871" cy="2674985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3472509" y="3321197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4"/>
            <p:cNvSpPr txBox="1"/>
            <p:nvPr/>
          </p:nvSpPr>
          <p:spPr>
            <a:xfrm rot="-2700000">
              <a:off x="3459778" y="2304088"/>
              <a:ext cx="2409820" cy="509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Reducing Corruption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4"/>
            <p:cNvSpPr txBox="1"/>
            <p:nvPr/>
          </p:nvSpPr>
          <p:spPr>
            <a:xfrm rot="-2700000">
              <a:off x="5884534" y="3181808"/>
              <a:ext cx="1025871" cy="4212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200" y="0"/>
            <a:ext cx="4558799" cy="317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4"/>
          <p:cNvGrpSpPr/>
          <p:nvPr/>
        </p:nvGrpSpPr>
        <p:grpSpPr>
          <a:xfrm>
            <a:off x="2859068" y="3479903"/>
            <a:ext cx="1607892" cy="1192596"/>
            <a:chOff x="5641842" y="1189775"/>
            <a:chExt cx="3305700" cy="3483050"/>
          </a:xfrm>
        </p:grpSpPr>
        <p:sp>
          <p:nvSpPr>
            <p:cNvPr id="96" name="Google Shape;96;p14"/>
            <p:cNvSpPr/>
            <p:nvPr/>
          </p:nvSpPr>
          <p:spPr>
            <a:xfrm>
              <a:off x="5641842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4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Buy the property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" name="Google Shape;98;p14"/>
          <p:cNvGrpSpPr/>
          <p:nvPr/>
        </p:nvGrpSpPr>
        <p:grpSpPr>
          <a:xfrm>
            <a:off x="114876" y="3479977"/>
            <a:ext cx="1725212" cy="1192523"/>
            <a:chOff x="0" y="1189989"/>
            <a:chExt cx="3546900" cy="3482836"/>
          </a:xfrm>
        </p:grpSpPr>
        <p:sp>
          <p:nvSpPr>
            <p:cNvPr id="99" name="Google Shape;99;p14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Connect The wallet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1546937" y="3479903"/>
            <a:ext cx="1607892" cy="1192596"/>
            <a:chOff x="2944204" y="1189775"/>
            <a:chExt cx="3305700" cy="3483050"/>
          </a:xfrm>
        </p:grpSpPr>
        <p:sp>
          <p:nvSpPr>
            <p:cNvPr id="102" name="Google Shape;102;p14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Search The Property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