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aleway"/>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regular.fntdata"/><Relationship Id="rId21" Type="http://schemas.openxmlformats.org/officeDocument/2006/relationships/slide" Target="slides/slide16.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Raleway-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6ec5c82326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6ec5c82326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6ec5c82326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6ec5c82326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6ec5c82326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6ec5c82326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6ec5c82326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6ec5c82326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6ec5c82326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6ec5c82326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6ec5c82326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6ec5c82326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6ec5c82326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6ec5c82326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6ec5c8232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6ec5c8232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6ec5c8232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6ec5c8232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6ec5c8232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6ec5c8232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6ec5c8232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6ec5c8232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6ec5c82326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6ec5c82326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6ec5c82326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6ec5c82326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6ec5c82326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6ec5c82326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6ec5c82326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6ec5c8232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geeksforgeeks.org/cnn-introduction-to-pooling-layer/" TargetMode="External"/><Relationship Id="rId4" Type="http://schemas.openxmlformats.org/officeDocument/2006/relationships/hyperlink" Target="https://www.geeksforgeeks.org/tensorflow-js-tf-layers-batchnormalization-function/" TargetMode="External"/><Relationship Id="rId5" Type="http://schemas.openxmlformats.org/officeDocument/2006/relationships/hyperlink" Target="https://www.geeksforgeeks.org/dropout-in-neural-networks/" TargetMode="External"/><Relationship Id="rId6"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jpg"/><Relationship Id="rId4" Type="http://schemas.openxmlformats.org/officeDocument/2006/relationships/image" Target="../media/image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jpg"/><Relationship Id="rId4"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arxiv.org/pdf/1512.00567" TargetMode="External"/><Relationship Id="rId4" Type="http://schemas.openxmlformats.org/officeDocument/2006/relationships/hyperlink" Target="https://arxiv.org/abs/2202.08546" TargetMode="External"/><Relationship Id="rId5" Type="http://schemas.openxmlformats.org/officeDocument/2006/relationships/hyperlink" Target="https://keras.io/guides/sequential_model/" TargetMode="External"/><Relationship Id="rId6" Type="http://schemas.openxmlformats.org/officeDocument/2006/relationships/hyperlink" Target="https://keras.io/guides/sequential_model/" TargetMode="External"/><Relationship Id="rId7" Type="http://schemas.openxmlformats.org/officeDocument/2006/relationships/hyperlink" Target="https://www.tensorflow.org/api_docs/python/tf/keras/Sequential" TargetMode="External"/><Relationship Id="rId8" Type="http://schemas.openxmlformats.org/officeDocument/2006/relationships/hyperlink" Target="https://www.tensorflow.org/api_docs/python/tf/keras/Sequentia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geeksforgeeks.org/deep-neural-network-with-l-layer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878150" y="630225"/>
            <a:ext cx="7869900" cy="3735600"/>
          </a:xfrm>
          <a:prstGeom prst="rect">
            <a:avLst/>
          </a:prstGeom>
        </p:spPr>
        <p:txBody>
          <a:bodyPr anchorCtr="0" anchor="t" bIns="91425" lIns="91425" spcFirstLastPara="1" rIns="91425" wrap="square" tIns="91425">
            <a:normAutofit/>
          </a:bodyPr>
          <a:lstStyle/>
          <a:p>
            <a:pPr indent="0" lvl="0" marL="457200" rtl="0" algn="l">
              <a:lnSpc>
                <a:spcPct val="115000"/>
              </a:lnSpc>
              <a:spcBef>
                <a:spcPts val="2400"/>
              </a:spcBef>
              <a:spcAft>
                <a:spcPts val="600"/>
              </a:spcAft>
              <a:buNone/>
            </a:pPr>
            <a:r>
              <a:rPr lang="en" sz="3500">
                <a:latin typeface="Times New Roman"/>
                <a:ea typeface="Times New Roman"/>
                <a:cs typeface="Times New Roman"/>
                <a:sym typeface="Times New Roman"/>
              </a:rPr>
              <a:t>LUNG CANCER DETECTION USING CONVOLUTIONAL NEURAL NETWORK(CNN)</a:t>
            </a:r>
            <a:endParaRPr sz="3500">
              <a:latin typeface="Times New Roman"/>
              <a:ea typeface="Times New Roman"/>
              <a:cs typeface="Times New Roman"/>
              <a:sym typeface="Times New Roman"/>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pic>
        <p:nvPicPr>
          <p:cNvPr id="74" name="Google Shape;74;p13"/>
          <p:cNvPicPr preferRelativeResize="0"/>
          <p:nvPr/>
        </p:nvPicPr>
        <p:blipFill>
          <a:blip r:embed="rId3">
            <a:alphaModFix/>
          </a:blip>
          <a:stretch>
            <a:fillRect/>
          </a:stretch>
        </p:blipFill>
        <p:spPr>
          <a:xfrm>
            <a:off x="2692400" y="2571750"/>
            <a:ext cx="2920151" cy="21684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715075" y="575950"/>
            <a:ext cx="8006700" cy="635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61111"/>
              <a:buFont typeface="Arial"/>
              <a:buNone/>
            </a:pPr>
            <a:r>
              <a:rPr lang="en" sz="1800">
                <a:solidFill>
                  <a:schemeClr val="dk2"/>
                </a:solidFill>
              </a:rPr>
              <a:t>MODEL </a:t>
            </a:r>
            <a:r>
              <a:rPr lang="en" sz="1800">
                <a:solidFill>
                  <a:schemeClr val="dk2"/>
                </a:solidFill>
              </a:rPr>
              <a:t>ARCHITECTURE</a:t>
            </a:r>
            <a:r>
              <a:rPr lang="en" sz="1800">
                <a:solidFill>
                  <a:schemeClr val="dk2"/>
                </a:solidFill>
              </a:rPr>
              <a:t> </a:t>
            </a:r>
            <a:r>
              <a:rPr lang="en" sz="1800">
                <a:solidFill>
                  <a:schemeClr val="dk2"/>
                </a:solidFill>
              </a:rPr>
              <a:t>- SEQUENTIAL MODEL</a:t>
            </a:r>
            <a:endParaRPr/>
          </a:p>
        </p:txBody>
      </p:sp>
      <p:sp>
        <p:nvSpPr>
          <p:cNvPr id="127" name="Google Shape;127;p22"/>
          <p:cNvSpPr txBox="1"/>
          <p:nvPr>
            <p:ph idx="1" type="body"/>
          </p:nvPr>
        </p:nvSpPr>
        <p:spPr>
          <a:xfrm>
            <a:off x="311700" y="903250"/>
            <a:ext cx="8520600" cy="3665700"/>
          </a:xfrm>
          <a:prstGeom prst="rect">
            <a:avLst/>
          </a:prstGeom>
        </p:spPr>
        <p:txBody>
          <a:bodyPr anchorCtr="0" anchor="t" bIns="91425" lIns="91425" spcFirstLastPara="1" rIns="91425" wrap="square" tIns="91425">
            <a:normAutofit/>
          </a:bodyPr>
          <a:lstStyle/>
          <a:p>
            <a:pPr indent="-323850" lvl="0" marL="457200" rtl="0" algn="l">
              <a:spcBef>
                <a:spcPts val="120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Three Convolutional Layers followed by</a:t>
            </a:r>
            <a:r>
              <a:rPr lang="en" sz="1500">
                <a:solidFill>
                  <a:schemeClr val="dk1"/>
                </a:solidFill>
                <a:uFill>
                  <a:noFill/>
                </a:uFill>
                <a:latin typeface="Times New Roman"/>
                <a:ea typeface="Times New Roman"/>
                <a:cs typeface="Times New Roman"/>
                <a:sym typeface="Times New Roman"/>
                <a:hlinkClick r:id="rId3">
                  <a:extLst>
                    <a:ext uri="{A12FA001-AC4F-418D-AE19-62706E023703}">
                      <ahyp:hlinkClr val="tx"/>
                    </a:ext>
                  </a:extLst>
                </a:hlinkClick>
              </a:rPr>
              <a:t> </a:t>
            </a:r>
            <a:r>
              <a:rPr lang="en" sz="1500">
                <a:solidFill>
                  <a:schemeClr val="dk1"/>
                </a:solidFill>
                <a:latin typeface="Times New Roman"/>
                <a:ea typeface="Times New Roman"/>
                <a:cs typeface="Times New Roman"/>
                <a:sym typeface="Times New Roman"/>
              </a:rPr>
              <a:t>max pooling Layers.</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The Flatten layer to flatten the output of the convolutional layer.</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Then we will have two fully connected layers followed by the output of the flattened layer.</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We have included some</a:t>
            </a:r>
            <a:r>
              <a:rPr lang="en" sz="1500">
                <a:solidFill>
                  <a:schemeClr val="dk1"/>
                </a:solidFill>
                <a:uFill>
                  <a:noFill/>
                </a:uFill>
                <a:latin typeface="Times New Roman"/>
                <a:ea typeface="Times New Roman"/>
                <a:cs typeface="Times New Roman"/>
                <a:sym typeface="Times New Roman"/>
                <a:hlinkClick r:id="rId4">
                  <a:extLst>
                    <a:ext uri="{A12FA001-AC4F-418D-AE19-62706E023703}">
                      <ahyp:hlinkClr val="tx"/>
                    </a:ext>
                  </a:extLst>
                </a:hlinkClick>
              </a:rPr>
              <a:t> </a:t>
            </a:r>
            <a:r>
              <a:rPr lang="en" sz="1500">
                <a:solidFill>
                  <a:schemeClr val="dk1"/>
                </a:solidFill>
                <a:latin typeface="Times New Roman"/>
                <a:ea typeface="Times New Roman"/>
                <a:cs typeface="Times New Roman"/>
                <a:sym typeface="Times New Roman"/>
              </a:rPr>
              <a:t>batch </a:t>
            </a:r>
            <a:r>
              <a:rPr lang="en" sz="1500">
                <a:solidFill>
                  <a:schemeClr val="dk1"/>
                </a:solidFill>
                <a:latin typeface="Times New Roman"/>
                <a:ea typeface="Times New Roman"/>
                <a:cs typeface="Times New Roman"/>
                <a:sym typeface="Times New Roman"/>
              </a:rPr>
              <a:t>normalization</a:t>
            </a:r>
            <a:r>
              <a:rPr lang="en" sz="1500">
                <a:solidFill>
                  <a:schemeClr val="dk1"/>
                </a:solidFill>
                <a:latin typeface="Times New Roman"/>
                <a:ea typeface="Times New Roman"/>
                <a:cs typeface="Times New Roman"/>
                <a:sym typeface="Times New Roman"/>
              </a:rPr>
              <a:t> layers to enable stable and fast training and a</a:t>
            </a:r>
            <a:r>
              <a:rPr lang="en" sz="1500">
                <a:solidFill>
                  <a:schemeClr val="dk1"/>
                </a:solidFill>
                <a:uFill>
                  <a:noFill/>
                </a:uFill>
                <a:latin typeface="Times New Roman"/>
                <a:ea typeface="Times New Roman"/>
                <a:cs typeface="Times New Roman"/>
                <a:sym typeface="Times New Roman"/>
                <a:hlinkClick r:id="rId5">
                  <a:extLst>
                    <a:ext uri="{A12FA001-AC4F-418D-AE19-62706E023703}">
                      <ahyp:hlinkClr val="tx"/>
                    </a:ext>
                  </a:extLst>
                </a:hlinkClick>
              </a:rPr>
              <a:t> </a:t>
            </a:r>
            <a:r>
              <a:rPr lang="en" sz="1500">
                <a:solidFill>
                  <a:schemeClr val="dk1"/>
                </a:solidFill>
                <a:latin typeface="Times New Roman"/>
                <a:ea typeface="Times New Roman"/>
                <a:cs typeface="Times New Roman"/>
                <a:sym typeface="Times New Roman"/>
              </a:rPr>
              <a:t>Drop layer before the final layer to avoid any possibility of overfitting.</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The final layer is the output layer which outputs soft probabilities for the three classes.</a:t>
            </a:r>
            <a:endParaRPr sz="15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sz="14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sz="14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pic>
        <p:nvPicPr>
          <p:cNvPr id="128" name="Google Shape;128;p22"/>
          <p:cNvPicPr preferRelativeResize="0"/>
          <p:nvPr/>
        </p:nvPicPr>
        <p:blipFill>
          <a:blip r:embed="rId6">
            <a:alphaModFix/>
          </a:blip>
          <a:stretch>
            <a:fillRect/>
          </a:stretch>
        </p:blipFill>
        <p:spPr>
          <a:xfrm>
            <a:off x="777800" y="2571750"/>
            <a:ext cx="7752876" cy="2387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439075" y="575950"/>
            <a:ext cx="8282700" cy="635400"/>
          </a:xfrm>
          <a:prstGeom prst="rect">
            <a:avLst/>
          </a:prstGeom>
          <a:solidFill>
            <a:schemeClr val="dk1"/>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134" name="Google Shape;134;p23"/>
          <p:cNvSpPr txBox="1"/>
          <p:nvPr>
            <p:ph idx="1" type="body"/>
          </p:nvPr>
        </p:nvSpPr>
        <p:spPr>
          <a:xfrm>
            <a:off x="125446" y="1595775"/>
            <a:ext cx="8606400" cy="30024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t/>
            </a:r>
            <a:endParaRPr/>
          </a:p>
        </p:txBody>
      </p:sp>
      <p:pic>
        <p:nvPicPr>
          <p:cNvPr id="135" name="Google Shape;135;p23"/>
          <p:cNvPicPr preferRelativeResize="0"/>
          <p:nvPr/>
        </p:nvPicPr>
        <p:blipFill>
          <a:blip r:embed="rId3">
            <a:alphaModFix/>
          </a:blip>
          <a:stretch>
            <a:fillRect/>
          </a:stretch>
        </p:blipFill>
        <p:spPr>
          <a:xfrm>
            <a:off x="439075" y="1265675"/>
            <a:ext cx="8167325" cy="1469150"/>
          </a:xfrm>
          <a:prstGeom prst="rect">
            <a:avLst/>
          </a:prstGeom>
          <a:noFill/>
          <a:ln>
            <a:noFill/>
          </a:ln>
        </p:spPr>
      </p:pic>
      <p:pic>
        <p:nvPicPr>
          <p:cNvPr id="136" name="Google Shape;136;p23"/>
          <p:cNvPicPr preferRelativeResize="0"/>
          <p:nvPr/>
        </p:nvPicPr>
        <p:blipFill>
          <a:blip r:embed="rId4">
            <a:alphaModFix/>
          </a:blip>
          <a:stretch>
            <a:fillRect/>
          </a:stretch>
        </p:blipFill>
        <p:spPr>
          <a:xfrm>
            <a:off x="501800" y="2847750"/>
            <a:ext cx="8167325" cy="1551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853075" y="575950"/>
            <a:ext cx="7868700" cy="635400"/>
          </a:xfrm>
          <a:prstGeom prst="rect">
            <a:avLst/>
          </a:prstGeom>
          <a:solidFill>
            <a:schemeClr val="dk1"/>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142" name="Google Shape;142;p24"/>
          <p:cNvSpPr txBox="1"/>
          <p:nvPr>
            <p:ph idx="1" type="body"/>
          </p:nvPr>
        </p:nvSpPr>
        <p:spPr>
          <a:xfrm>
            <a:off x="862997" y="1595775"/>
            <a:ext cx="78687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3" name="Google Shape;143;p24"/>
          <p:cNvPicPr preferRelativeResize="0"/>
          <p:nvPr/>
        </p:nvPicPr>
        <p:blipFill>
          <a:blip r:embed="rId3">
            <a:alphaModFix/>
          </a:blip>
          <a:stretch>
            <a:fillRect/>
          </a:stretch>
        </p:blipFill>
        <p:spPr>
          <a:xfrm>
            <a:off x="915800" y="1595775"/>
            <a:ext cx="7690151" cy="2782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1041250" y="575950"/>
            <a:ext cx="7680600" cy="528000"/>
          </a:xfrm>
          <a:prstGeom prst="rect">
            <a:avLst/>
          </a:prstGeom>
          <a:solidFill>
            <a:schemeClr val="dk1"/>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149" name="Google Shape;149;p25"/>
          <p:cNvSpPr txBox="1"/>
          <p:nvPr>
            <p:ph idx="1" type="body"/>
          </p:nvPr>
        </p:nvSpPr>
        <p:spPr>
          <a:xfrm>
            <a:off x="1129050" y="1211350"/>
            <a:ext cx="7213800" cy="3675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0" name="Google Shape;150;p25"/>
          <p:cNvPicPr preferRelativeResize="0"/>
          <p:nvPr/>
        </p:nvPicPr>
        <p:blipFill>
          <a:blip r:embed="rId3">
            <a:alphaModFix/>
          </a:blip>
          <a:stretch>
            <a:fillRect/>
          </a:stretch>
        </p:blipFill>
        <p:spPr>
          <a:xfrm>
            <a:off x="1041250" y="1392500"/>
            <a:ext cx="3888975" cy="3336675"/>
          </a:xfrm>
          <a:prstGeom prst="rect">
            <a:avLst/>
          </a:prstGeom>
          <a:noFill/>
          <a:ln>
            <a:noFill/>
          </a:ln>
        </p:spPr>
      </p:pic>
      <p:pic>
        <p:nvPicPr>
          <p:cNvPr id="151" name="Google Shape;151;p25"/>
          <p:cNvPicPr preferRelativeResize="0"/>
          <p:nvPr/>
        </p:nvPicPr>
        <p:blipFill>
          <a:blip r:embed="rId4">
            <a:alphaModFix/>
          </a:blip>
          <a:stretch>
            <a:fillRect/>
          </a:stretch>
        </p:blipFill>
        <p:spPr>
          <a:xfrm>
            <a:off x="4818025" y="2571750"/>
            <a:ext cx="3474300" cy="2120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6"/>
          <p:cNvSpPr txBox="1"/>
          <p:nvPr>
            <p:ph type="title"/>
          </p:nvPr>
        </p:nvSpPr>
        <p:spPr>
          <a:xfrm>
            <a:off x="727625" y="575950"/>
            <a:ext cx="7881300" cy="635400"/>
          </a:xfrm>
          <a:prstGeom prst="rect">
            <a:avLst/>
          </a:prstGeom>
          <a:solidFill>
            <a:schemeClr val="dk1"/>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OTHER RELATED WORK</a:t>
            </a:r>
            <a:endParaRPr/>
          </a:p>
        </p:txBody>
      </p:sp>
      <p:sp>
        <p:nvSpPr>
          <p:cNvPr id="157" name="Google Shape;157;p26"/>
          <p:cNvSpPr txBox="1"/>
          <p:nvPr>
            <p:ph idx="1" type="body"/>
          </p:nvPr>
        </p:nvSpPr>
        <p:spPr>
          <a:xfrm>
            <a:off x="1693600" y="1405050"/>
            <a:ext cx="7038000" cy="31932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Font typeface="Times New Roman"/>
              <a:buChar char="●"/>
            </a:pPr>
            <a:r>
              <a:rPr lang="en" sz="1900">
                <a:latin typeface="Times New Roman"/>
                <a:ea typeface="Times New Roman"/>
                <a:cs typeface="Times New Roman"/>
                <a:sym typeface="Times New Roman"/>
              </a:rPr>
              <a:t>In AI models can be trained on a combination of lung scans, patient demographics, and medical history to potentially improve cancer detection accuracy and risk stratification.</a:t>
            </a:r>
            <a:endParaRPr sz="1900">
              <a:latin typeface="Times New Roman"/>
              <a:ea typeface="Times New Roman"/>
              <a:cs typeface="Times New Roman"/>
              <a:sym typeface="Times New Roman"/>
            </a:endParaRPr>
          </a:p>
          <a:p>
            <a:pPr indent="-349250" lvl="0" marL="457200" rtl="0" algn="l">
              <a:spcBef>
                <a:spcPts val="0"/>
              </a:spcBef>
              <a:spcAft>
                <a:spcPts val="0"/>
              </a:spcAft>
              <a:buSzPts val="1900"/>
              <a:buFont typeface="Times New Roman"/>
              <a:buChar char="●"/>
            </a:pPr>
            <a:r>
              <a:rPr lang="en" sz="1900">
                <a:latin typeface="Times New Roman"/>
                <a:ea typeface="Times New Roman"/>
                <a:cs typeface="Times New Roman"/>
                <a:sym typeface="Times New Roman"/>
              </a:rPr>
              <a:t>Techniques like Grad-CAM (Gradient-weighted Class Activation Mapping) highlight image regions influencing the model's predictions, providing insights into its decision-making process.</a:t>
            </a:r>
            <a:endParaRPr sz="19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7"/>
          <p:cNvSpPr txBox="1"/>
          <p:nvPr>
            <p:ph type="title"/>
          </p:nvPr>
        </p:nvSpPr>
        <p:spPr>
          <a:xfrm>
            <a:off x="890700" y="575950"/>
            <a:ext cx="7831200" cy="635400"/>
          </a:xfrm>
          <a:prstGeom prst="rect">
            <a:avLst/>
          </a:prstGeom>
          <a:solidFill>
            <a:schemeClr val="dk1"/>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63" name="Google Shape;163;p27"/>
          <p:cNvSpPr txBox="1"/>
          <p:nvPr>
            <p:ph idx="1" type="body"/>
          </p:nvPr>
        </p:nvSpPr>
        <p:spPr>
          <a:xfrm>
            <a:off x="777800" y="1141600"/>
            <a:ext cx="7980300" cy="345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u="sng">
                <a:solidFill>
                  <a:schemeClr val="hlink"/>
                </a:solidFill>
                <a:latin typeface="Times New Roman"/>
                <a:ea typeface="Times New Roman"/>
                <a:cs typeface="Times New Roman"/>
                <a:sym typeface="Times New Roman"/>
                <a:hlinkClick r:id="rId3"/>
              </a:rPr>
              <a:t>https://arxiv.org/pdf/1512.00567</a:t>
            </a:r>
            <a:r>
              <a:rPr lang="en" sz="1300">
                <a:latin typeface="Times New Roman"/>
                <a:ea typeface="Times New Roman"/>
                <a:cs typeface="Times New Roman"/>
                <a:sym typeface="Times New Roman"/>
              </a:rPr>
              <a:t> </a:t>
            </a:r>
            <a:endParaRPr sz="1300">
              <a:latin typeface="Times New Roman"/>
              <a:ea typeface="Times New Roman"/>
              <a:cs typeface="Times New Roman"/>
              <a:sym typeface="Times New Roman"/>
            </a:endParaRPr>
          </a:p>
          <a:p>
            <a:pPr indent="0" lvl="0" marL="0" rtl="0" algn="l">
              <a:spcBef>
                <a:spcPts val="1200"/>
              </a:spcBef>
              <a:spcAft>
                <a:spcPts val="0"/>
              </a:spcAft>
              <a:buNone/>
            </a:pPr>
            <a:r>
              <a:rPr lang="en" sz="1300" u="sng">
                <a:solidFill>
                  <a:schemeClr val="hlink"/>
                </a:solidFill>
                <a:latin typeface="Times New Roman"/>
                <a:ea typeface="Times New Roman"/>
                <a:cs typeface="Times New Roman"/>
                <a:sym typeface="Times New Roman"/>
                <a:hlinkClick r:id="rId4"/>
              </a:rPr>
              <a:t>https://arxiv.org/abs/2202.08546</a:t>
            </a:r>
            <a:endParaRPr sz="1300">
              <a:latin typeface="Times New Roman"/>
              <a:ea typeface="Times New Roman"/>
              <a:cs typeface="Times New Roman"/>
              <a:sym typeface="Times New Roman"/>
            </a:endParaRPr>
          </a:p>
          <a:p>
            <a:pPr indent="0" lvl="0" marL="0" rtl="0" algn="l">
              <a:spcBef>
                <a:spcPts val="1200"/>
              </a:spcBef>
              <a:spcAft>
                <a:spcPts val="0"/>
              </a:spcAft>
              <a:buNone/>
            </a:pPr>
            <a:r>
              <a:rPr lang="en" sz="1300">
                <a:latin typeface="Times New Roman"/>
                <a:ea typeface="Times New Roman"/>
                <a:cs typeface="Times New Roman"/>
                <a:sym typeface="Times New Roman"/>
              </a:rPr>
              <a:t>https://arxiv.org/abs/1606.09375</a:t>
            </a:r>
            <a:endParaRPr sz="1300">
              <a:latin typeface="Times New Roman"/>
              <a:ea typeface="Times New Roman"/>
              <a:cs typeface="Times New Roman"/>
              <a:sym typeface="Times New Roman"/>
            </a:endParaRPr>
          </a:p>
          <a:p>
            <a:pPr indent="0" lvl="0" marL="0" rtl="0" algn="l">
              <a:spcBef>
                <a:spcPts val="1200"/>
              </a:spcBef>
              <a:spcAft>
                <a:spcPts val="0"/>
              </a:spcAft>
              <a:buNone/>
            </a:pPr>
            <a:r>
              <a:rPr lang="en" sz="1300">
                <a:latin typeface="Times New Roman"/>
                <a:ea typeface="Times New Roman"/>
                <a:cs typeface="Times New Roman"/>
                <a:sym typeface="Times New Roman"/>
              </a:rPr>
              <a:t>https://ieeexplore.ieee.org/document/7890036</a:t>
            </a:r>
            <a:endParaRPr sz="1300">
              <a:latin typeface="Times New Roman"/>
              <a:ea typeface="Times New Roman"/>
              <a:cs typeface="Times New Roman"/>
              <a:sym typeface="Times New Roman"/>
            </a:endParaRPr>
          </a:p>
          <a:p>
            <a:pPr indent="0" lvl="0" marL="0" rtl="0" algn="l">
              <a:spcBef>
                <a:spcPts val="1200"/>
              </a:spcBef>
              <a:spcAft>
                <a:spcPts val="0"/>
              </a:spcAft>
              <a:buNone/>
            </a:pPr>
            <a:r>
              <a:rPr lang="en" sz="1300">
                <a:latin typeface="Times New Roman"/>
                <a:ea typeface="Times New Roman"/>
                <a:cs typeface="Times New Roman"/>
                <a:sym typeface="Times New Roman"/>
              </a:rPr>
              <a:t>Additional References</a:t>
            </a:r>
            <a:endParaRPr sz="1300">
              <a:latin typeface="Times New Roman"/>
              <a:ea typeface="Times New Roman"/>
              <a:cs typeface="Times New Roman"/>
              <a:sym typeface="Times New Roman"/>
            </a:endParaRPr>
          </a:p>
          <a:p>
            <a:pPr indent="-311150" lvl="0" marL="457200" rtl="0" algn="l">
              <a:spcBef>
                <a:spcPts val="1200"/>
              </a:spcBef>
              <a:spcAft>
                <a:spcPts val="0"/>
              </a:spcAft>
              <a:buSzPts val="1300"/>
              <a:buFont typeface="Arial"/>
              <a:buChar char="●"/>
            </a:pPr>
            <a:r>
              <a:rPr b="1" lang="en" sz="1300">
                <a:latin typeface="Times New Roman"/>
                <a:ea typeface="Times New Roman"/>
                <a:cs typeface="Times New Roman"/>
                <a:sym typeface="Times New Roman"/>
              </a:rPr>
              <a:t>Keras Sequential Model Documentation:</a:t>
            </a:r>
            <a:r>
              <a:rPr lang="en" sz="1300">
                <a:uFill>
                  <a:noFill/>
                </a:uFill>
                <a:latin typeface="Times New Roman"/>
                <a:ea typeface="Times New Roman"/>
                <a:cs typeface="Times New Roman"/>
                <a:sym typeface="Times New Roman"/>
                <a:hlinkClick r:id="rId5"/>
              </a:rPr>
              <a:t> </a:t>
            </a:r>
            <a:r>
              <a:rPr lang="en" sz="1300" u="sng">
                <a:solidFill>
                  <a:schemeClr val="hlink"/>
                </a:solidFill>
                <a:latin typeface="Times New Roman"/>
                <a:ea typeface="Times New Roman"/>
                <a:cs typeface="Times New Roman"/>
                <a:sym typeface="Times New Roman"/>
                <a:hlinkClick r:id="rId6"/>
              </a:rPr>
              <a:t>https://keras.io/guides/sequential_model/</a:t>
            </a:r>
            <a:endParaRPr sz="1300" u="sng">
              <a:solidFill>
                <a:schemeClr val="hlink"/>
              </a:solidFill>
              <a:latin typeface="Times New Roman"/>
              <a:ea typeface="Times New Roman"/>
              <a:cs typeface="Times New Roman"/>
              <a:sym typeface="Times New Roman"/>
            </a:endParaRPr>
          </a:p>
          <a:p>
            <a:pPr indent="-311150" lvl="0" marL="457200" rtl="0" algn="l">
              <a:spcBef>
                <a:spcPts val="0"/>
              </a:spcBef>
              <a:spcAft>
                <a:spcPts val="0"/>
              </a:spcAft>
              <a:buSzPts val="1300"/>
              <a:buFont typeface="Arial"/>
              <a:buChar char="●"/>
            </a:pPr>
            <a:r>
              <a:rPr b="1" lang="en" sz="1300">
                <a:latin typeface="Times New Roman"/>
                <a:ea typeface="Times New Roman"/>
                <a:cs typeface="Times New Roman"/>
                <a:sym typeface="Times New Roman"/>
              </a:rPr>
              <a:t>TensorFlow Sequential Model Tutorial:</a:t>
            </a:r>
            <a:r>
              <a:rPr lang="en" sz="1300">
                <a:uFill>
                  <a:noFill/>
                </a:uFill>
                <a:latin typeface="Times New Roman"/>
                <a:ea typeface="Times New Roman"/>
                <a:cs typeface="Times New Roman"/>
                <a:sym typeface="Times New Roman"/>
                <a:hlinkClick r:id="rId7"/>
              </a:rPr>
              <a:t> </a:t>
            </a:r>
            <a:r>
              <a:rPr lang="en" sz="1300" u="sng">
                <a:solidFill>
                  <a:schemeClr val="hlink"/>
                </a:solidFill>
                <a:latin typeface="Times New Roman"/>
                <a:ea typeface="Times New Roman"/>
                <a:cs typeface="Times New Roman"/>
                <a:sym typeface="Times New Roman"/>
                <a:hlinkClick r:id="rId8"/>
              </a:rPr>
              <a:t>https://www.tensorflow.org/api_docs/python/tf/keras/Sequential</a:t>
            </a:r>
            <a:endParaRPr sz="1300" u="sng">
              <a:solidFill>
                <a:schemeClr val="hlink"/>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3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8"/>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9" name="Google Shape;169;p28"/>
          <p:cNvSpPr txBox="1"/>
          <p:nvPr>
            <p:ph idx="1" type="body"/>
          </p:nvPr>
        </p:nvSpPr>
        <p:spPr>
          <a:xfrm>
            <a:off x="2410112" y="1595776"/>
            <a:ext cx="6321600" cy="30024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1200"/>
              </a:spcAft>
              <a:buNone/>
            </a:pPr>
            <a:r>
              <a:rPr lang="en" sz="7900">
                <a:latin typeface="Times New Roman"/>
                <a:ea typeface="Times New Roman"/>
                <a:cs typeface="Times New Roman"/>
                <a:sym typeface="Times New Roman"/>
              </a:rPr>
              <a:t>THANK YOU</a:t>
            </a:r>
            <a:endParaRPr sz="79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4"/>
          <p:cNvSpPr txBox="1"/>
          <p:nvPr>
            <p:ph type="title"/>
          </p:nvPr>
        </p:nvSpPr>
        <p:spPr>
          <a:xfrm>
            <a:off x="627250" y="575950"/>
            <a:ext cx="8094600" cy="635400"/>
          </a:xfrm>
          <a:prstGeom prst="rect">
            <a:avLst/>
          </a:prstGeom>
          <a:solidFill>
            <a:schemeClr val="dk1"/>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TEAM MEMBERS</a:t>
            </a:r>
            <a:endParaRPr>
              <a:latin typeface="Times New Roman"/>
              <a:ea typeface="Times New Roman"/>
              <a:cs typeface="Times New Roman"/>
              <a:sym typeface="Times New Roman"/>
            </a:endParaRPr>
          </a:p>
        </p:txBody>
      </p:sp>
      <p:sp>
        <p:nvSpPr>
          <p:cNvPr id="80" name="Google Shape;80;p14"/>
          <p:cNvSpPr txBox="1"/>
          <p:nvPr>
            <p:ph idx="1" type="body"/>
          </p:nvPr>
        </p:nvSpPr>
        <p:spPr>
          <a:xfrm>
            <a:off x="514350" y="1211350"/>
            <a:ext cx="8217300" cy="33867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b="1" lang="en" sz="1900">
                <a:latin typeface="Times New Roman"/>
                <a:ea typeface="Times New Roman"/>
                <a:cs typeface="Times New Roman"/>
                <a:sym typeface="Times New Roman"/>
              </a:rPr>
              <a:t>BHAVANI DASARI(70079340)</a:t>
            </a:r>
            <a:r>
              <a:rPr lang="en" sz="1900">
                <a:latin typeface="Times New Roman"/>
                <a:ea typeface="Times New Roman"/>
                <a:cs typeface="Times New Roman"/>
                <a:sym typeface="Times New Roman"/>
              </a:rPr>
              <a:t> - code analysis and implementation ie) designing CNN architecture and model </a:t>
            </a:r>
            <a:r>
              <a:rPr lang="en" sz="1900">
                <a:latin typeface="Times New Roman"/>
                <a:ea typeface="Times New Roman"/>
                <a:cs typeface="Times New Roman"/>
                <a:sym typeface="Times New Roman"/>
              </a:rPr>
              <a:t>training and evaluation</a:t>
            </a:r>
            <a:endParaRPr sz="1900">
              <a:latin typeface="Times New Roman"/>
              <a:ea typeface="Times New Roman"/>
              <a:cs typeface="Times New Roman"/>
              <a:sym typeface="Times New Roman"/>
            </a:endParaRPr>
          </a:p>
          <a:p>
            <a:pPr indent="0" lvl="0" marL="0" rtl="0" algn="l">
              <a:lnSpc>
                <a:spcPct val="105000"/>
              </a:lnSpc>
              <a:spcBef>
                <a:spcPts val="1200"/>
              </a:spcBef>
              <a:spcAft>
                <a:spcPts val="0"/>
              </a:spcAft>
              <a:buNone/>
            </a:pPr>
            <a:r>
              <a:rPr b="1" lang="en" sz="1900">
                <a:latin typeface="Times New Roman"/>
                <a:ea typeface="Times New Roman"/>
                <a:cs typeface="Times New Roman"/>
                <a:sym typeface="Times New Roman"/>
              </a:rPr>
              <a:t>MANASA SAIRI(700745034) </a:t>
            </a:r>
            <a:r>
              <a:rPr lang="en" sz="1900">
                <a:latin typeface="Times New Roman"/>
                <a:ea typeface="Times New Roman"/>
                <a:cs typeface="Times New Roman"/>
                <a:sym typeface="Times New Roman"/>
              </a:rPr>
              <a:t>- code implementation and code deployment along with analysing </a:t>
            </a:r>
            <a:r>
              <a:rPr lang="en" sz="1900">
                <a:latin typeface="Times New Roman"/>
                <a:ea typeface="Times New Roman"/>
                <a:cs typeface="Times New Roman"/>
                <a:sym typeface="Times New Roman"/>
              </a:rPr>
              <a:t>scalability and debugging and logging in required basis.</a:t>
            </a:r>
            <a:endParaRPr sz="1900">
              <a:latin typeface="Times New Roman"/>
              <a:ea typeface="Times New Roman"/>
              <a:cs typeface="Times New Roman"/>
              <a:sym typeface="Times New Roman"/>
            </a:endParaRPr>
          </a:p>
          <a:p>
            <a:pPr indent="0" lvl="0" marL="0" rtl="0" algn="l">
              <a:lnSpc>
                <a:spcPct val="105000"/>
              </a:lnSpc>
              <a:spcBef>
                <a:spcPts val="1200"/>
              </a:spcBef>
              <a:spcAft>
                <a:spcPts val="0"/>
              </a:spcAft>
              <a:buNone/>
            </a:pPr>
            <a:r>
              <a:rPr b="1" lang="en" sz="1900">
                <a:latin typeface="Times New Roman"/>
                <a:ea typeface="Times New Roman"/>
                <a:cs typeface="Times New Roman"/>
                <a:sym typeface="Times New Roman"/>
              </a:rPr>
              <a:t>ANWESH AMMULA(700745034)</a:t>
            </a:r>
            <a:r>
              <a:rPr lang="en" sz="1900">
                <a:latin typeface="Times New Roman"/>
                <a:ea typeface="Times New Roman"/>
                <a:cs typeface="Times New Roman"/>
                <a:sym typeface="Times New Roman"/>
              </a:rPr>
              <a:t> - over all project coordination, communication and reporting.</a:t>
            </a:r>
            <a:endParaRPr sz="1900">
              <a:latin typeface="Times New Roman"/>
              <a:ea typeface="Times New Roman"/>
              <a:cs typeface="Times New Roman"/>
              <a:sym typeface="Times New Roman"/>
            </a:endParaRPr>
          </a:p>
          <a:p>
            <a:pPr indent="0" lvl="0" marL="0" rtl="0" algn="l">
              <a:lnSpc>
                <a:spcPct val="105000"/>
              </a:lnSpc>
              <a:spcBef>
                <a:spcPts val="1200"/>
              </a:spcBef>
              <a:spcAft>
                <a:spcPts val="1200"/>
              </a:spcAft>
              <a:buNone/>
            </a:pPr>
            <a:r>
              <a:rPr b="1" lang="en" sz="1900">
                <a:latin typeface="Times New Roman"/>
                <a:ea typeface="Times New Roman"/>
                <a:cs typeface="Times New Roman"/>
                <a:sym typeface="Times New Roman"/>
              </a:rPr>
              <a:t>YALAVARTHI ROHITH(700745581) </a:t>
            </a:r>
            <a:r>
              <a:rPr lang="en" sz="1900">
                <a:latin typeface="Times New Roman"/>
                <a:ea typeface="Times New Roman"/>
                <a:cs typeface="Times New Roman"/>
                <a:sym typeface="Times New Roman"/>
              </a:rPr>
              <a:t>- In over all project execution analysis, PPT and final report making. </a:t>
            </a:r>
            <a:endParaRPr sz="19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type="title"/>
          </p:nvPr>
        </p:nvSpPr>
        <p:spPr>
          <a:xfrm>
            <a:off x="1353625" y="550850"/>
            <a:ext cx="6849900" cy="635400"/>
          </a:xfrm>
          <a:prstGeom prst="rect">
            <a:avLst/>
          </a:prstGeom>
          <a:solidFill>
            <a:schemeClr val="dk1"/>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MOTIVATION</a:t>
            </a:r>
            <a:endParaRPr>
              <a:latin typeface="Times New Roman"/>
              <a:ea typeface="Times New Roman"/>
              <a:cs typeface="Times New Roman"/>
              <a:sym typeface="Times New Roman"/>
            </a:endParaRPr>
          </a:p>
        </p:txBody>
      </p:sp>
      <p:sp>
        <p:nvSpPr>
          <p:cNvPr id="86" name="Google Shape;86;p15"/>
          <p:cNvSpPr txBox="1"/>
          <p:nvPr>
            <p:ph idx="1" type="body"/>
          </p:nvPr>
        </p:nvSpPr>
        <p:spPr>
          <a:xfrm>
            <a:off x="1881775" y="1279600"/>
            <a:ext cx="6849900" cy="33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latin typeface="Times New Roman"/>
                <a:ea typeface="Times New Roman"/>
                <a:cs typeface="Times New Roman"/>
                <a:sym typeface="Times New Roman"/>
              </a:rPr>
              <a:t>Lung Cancer is most common cancer in men and 3rd most cancer among women. Prediction of lung cancer at earlier stages will reduce the death rate.</a:t>
            </a:r>
            <a:endParaRPr sz="2100">
              <a:latin typeface="Times New Roman"/>
              <a:ea typeface="Times New Roman"/>
              <a:cs typeface="Times New Roman"/>
              <a:sym typeface="Times New Roman"/>
            </a:endParaRPr>
          </a:p>
          <a:p>
            <a:pPr indent="0" lvl="0" marL="0" rtl="0" algn="l">
              <a:spcBef>
                <a:spcPts val="1200"/>
              </a:spcBef>
              <a:spcAft>
                <a:spcPts val="0"/>
              </a:spcAft>
              <a:buNone/>
            </a:pPr>
            <a:r>
              <a:rPr lang="en" sz="2100">
                <a:latin typeface="Times New Roman"/>
                <a:ea typeface="Times New Roman"/>
                <a:cs typeface="Times New Roman"/>
                <a:sym typeface="Times New Roman"/>
              </a:rPr>
              <a:t>Deep learning is one of emerging trends for predicting values and Convolution Neural Network algorithm produces better outcome compared to Machine Learning Algorithms.</a:t>
            </a:r>
            <a:endParaRPr sz="2100">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type="title"/>
          </p:nvPr>
        </p:nvSpPr>
        <p:spPr>
          <a:xfrm>
            <a:off x="1216875" y="575950"/>
            <a:ext cx="7504800" cy="635400"/>
          </a:xfrm>
          <a:prstGeom prst="rect">
            <a:avLst/>
          </a:prstGeom>
          <a:solidFill>
            <a:schemeClr val="dk1"/>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OBJECTIVES</a:t>
            </a:r>
            <a:endParaRPr/>
          </a:p>
        </p:txBody>
      </p:sp>
      <p:sp>
        <p:nvSpPr>
          <p:cNvPr id="92" name="Google Shape;92;p16"/>
          <p:cNvSpPr txBox="1"/>
          <p:nvPr>
            <p:ph idx="1" type="body"/>
          </p:nvPr>
        </p:nvSpPr>
        <p:spPr>
          <a:xfrm>
            <a:off x="1894325" y="1267050"/>
            <a:ext cx="6837300" cy="33312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Train a CNN model to effectively distinguish between Normal Class, Lung Adenocarcinomas, Lung Squamous Cell Carcinomas classes in medical images. This involves achieving high accuracy, sensitivity, and specificity metrics.</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To Develop a Robust and Accurate Model to classify and Predict Lung Cancer Cells.</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AND other primary goals are Automated Analysis and workload Reduction with </a:t>
            </a:r>
            <a:r>
              <a:rPr lang="en" sz="2000">
                <a:latin typeface="Times New Roman"/>
                <a:ea typeface="Times New Roman"/>
                <a:cs typeface="Times New Roman"/>
                <a:sym typeface="Times New Roman"/>
              </a:rPr>
              <a:t>efficiency</a:t>
            </a:r>
            <a:r>
              <a:rPr lang="en" sz="2000">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type="title"/>
          </p:nvPr>
        </p:nvSpPr>
        <p:spPr>
          <a:xfrm>
            <a:off x="903250" y="357200"/>
            <a:ext cx="7929300" cy="572700"/>
          </a:xfrm>
          <a:prstGeom prst="rect">
            <a:avLst/>
          </a:prstGeom>
          <a:solidFill>
            <a:schemeClr val="dk1"/>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p:txBody>
      </p:sp>
      <p:sp>
        <p:nvSpPr>
          <p:cNvPr id="98" name="Google Shape;98;p17"/>
          <p:cNvSpPr txBox="1"/>
          <p:nvPr>
            <p:ph idx="1" type="body"/>
          </p:nvPr>
        </p:nvSpPr>
        <p:spPr>
          <a:xfrm>
            <a:off x="1292150" y="1154150"/>
            <a:ext cx="7439700" cy="3444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100">
                <a:latin typeface="Times New Roman"/>
                <a:ea typeface="Times New Roman"/>
                <a:cs typeface="Times New Roman"/>
                <a:sym typeface="Times New Roman"/>
              </a:rPr>
              <a:t>As we already know Lung Cancer is commonly cause cancer in the world and deaths can be prevented on early detection, but traditional methods like chest X-rays often have limitations in identifying early-stage lung cancer. Current computer-aided diagnosis (CAD) systems may lack the accuracy and generalizability needed for reliable lung cancer detection.</a:t>
            </a:r>
            <a:endParaRPr sz="2100">
              <a:latin typeface="Times New Roman"/>
              <a:ea typeface="Times New Roman"/>
              <a:cs typeface="Times New Roman"/>
              <a:sym typeface="Times New Roman"/>
            </a:endParaRPr>
          </a:p>
          <a:p>
            <a:pPr indent="0" lvl="0" marL="0" rtl="0" algn="l">
              <a:spcBef>
                <a:spcPts val="1200"/>
              </a:spcBef>
              <a:spcAft>
                <a:spcPts val="1200"/>
              </a:spcAft>
              <a:buNone/>
            </a:pPr>
            <a:r>
              <a:rPr lang="en" sz="2100">
                <a:latin typeface="Times New Roman"/>
                <a:ea typeface="Times New Roman"/>
                <a:cs typeface="Times New Roman"/>
                <a:sym typeface="Times New Roman"/>
              </a:rPr>
              <a:t>Here is a project which allows Lung Cancer detection using Convolutional Neural Network, which can classify normal lung tissues from cancerous. </a:t>
            </a:r>
            <a:endParaRPr sz="21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765250" y="575950"/>
            <a:ext cx="7956600" cy="327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RELATED WORK</a:t>
            </a:r>
            <a:endParaRPr/>
          </a:p>
        </p:txBody>
      </p:sp>
      <p:sp>
        <p:nvSpPr>
          <p:cNvPr id="104" name="Google Shape;104;p18"/>
          <p:cNvSpPr txBox="1"/>
          <p:nvPr>
            <p:ph idx="1" type="body"/>
          </p:nvPr>
        </p:nvSpPr>
        <p:spPr>
          <a:xfrm>
            <a:off x="652350" y="1053800"/>
            <a:ext cx="8079300" cy="40896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6288">
                <a:highlight>
                  <a:schemeClr val="dk1"/>
                </a:highlight>
                <a:latin typeface="Times New Roman"/>
                <a:ea typeface="Times New Roman"/>
                <a:cs typeface="Times New Roman"/>
                <a:sym typeface="Times New Roman"/>
              </a:rPr>
              <a:t>Data Collection</a:t>
            </a:r>
            <a:r>
              <a:rPr lang="en" sz="6288">
                <a:latin typeface="Times New Roman"/>
                <a:ea typeface="Times New Roman"/>
                <a:cs typeface="Times New Roman"/>
                <a:sym typeface="Times New Roman"/>
              </a:rPr>
              <a:t> : available datasets such as the Lung Image Database Consortium (LIDC) dataset or the National Lung Screening Trial (NLST) dataset, which contain annotated CT scans of lung nodules.Some research may involve collaboration with hospitals or medical institutions to access proprietary datasets with labeled lung cancer images.</a:t>
            </a:r>
            <a:endParaRPr sz="6288">
              <a:latin typeface="Times New Roman"/>
              <a:ea typeface="Times New Roman"/>
              <a:cs typeface="Times New Roman"/>
              <a:sym typeface="Times New Roman"/>
            </a:endParaRPr>
          </a:p>
          <a:p>
            <a:pPr indent="0" lvl="0" marL="0" rtl="0" algn="l">
              <a:spcBef>
                <a:spcPts val="1200"/>
              </a:spcBef>
              <a:spcAft>
                <a:spcPts val="0"/>
              </a:spcAft>
              <a:buNone/>
            </a:pPr>
            <a:r>
              <a:rPr lang="en" sz="6288">
                <a:highlight>
                  <a:schemeClr val="dk1"/>
                </a:highlight>
                <a:latin typeface="Times New Roman"/>
                <a:ea typeface="Times New Roman"/>
                <a:cs typeface="Times New Roman"/>
                <a:sym typeface="Times New Roman"/>
              </a:rPr>
              <a:t>Feature </a:t>
            </a:r>
            <a:r>
              <a:rPr lang="en" sz="6288">
                <a:highlight>
                  <a:schemeClr val="dk1"/>
                </a:highlight>
                <a:latin typeface="Times New Roman"/>
                <a:ea typeface="Times New Roman"/>
                <a:cs typeface="Times New Roman"/>
                <a:sym typeface="Times New Roman"/>
              </a:rPr>
              <a:t>Extraction and Data Preprocessing</a:t>
            </a:r>
            <a:r>
              <a:rPr lang="en" sz="6288">
                <a:highlight>
                  <a:schemeClr val="dk1"/>
                </a:highlight>
                <a:latin typeface="Times New Roman"/>
                <a:ea typeface="Times New Roman"/>
                <a:cs typeface="Times New Roman"/>
                <a:sym typeface="Times New Roman"/>
              </a:rPr>
              <a:t> </a:t>
            </a:r>
            <a:r>
              <a:rPr lang="en" sz="6288">
                <a:latin typeface="Times New Roman"/>
                <a:ea typeface="Times New Roman"/>
                <a:cs typeface="Times New Roman"/>
                <a:sym typeface="Times New Roman"/>
              </a:rPr>
              <a:t>: CNNs automatically learn hierarchical features from raw image data, eliminating the need for manual feature extraction. </a:t>
            </a:r>
            <a:r>
              <a:rPr lang="en" sz="6088">
                <a:latin typeface="Times New Roman"/>
                <a:ea typeface="Times New Roman"/>
                <a:cs typeface="Times New Roman"/>
                <a:sym typeface="Times New Roman"/>
              </a:rPr>
              <a:t>We will convert the given images into NumPy arrays of their pixels after resizing them because training a</a:t>
            </a:r>
            <a:r>
              <a:rPr lang="en" sz="6088">
                <a:uFill>
                  <a:noFill/>
                </a:uFill>
                <a:latin typeface="Times New Roman"/>
                <a:ea typeface="Times New Roman"/>
                <a:cs typeface="Times New Roman"/>
                <a:sym typeface="Times New Roman"/>
                <a:hlinkClick r:id="rId3"/>
              </a:rPr>
              <a:t> </a:t>
            </a:r>
            <a:r>
              <a:rPr lang="en" sz="6088">
                <a:latin typeface="Times New Roman"/>
                <a:ea typeface="Times New Roman"/>
                <a:cs typeface="Times New Roman"/>
                <a:sym typeface="Times New Roman"/>
              </a:rPr>
              <a:t>Deep learning Network on large-size images and one hot encoding is also used.</a:t>
            </a:r>
            <a:endParaRPr sz="6088">
              <a:latin typeface="Times New Roman"/>
              <a:ea typeface="Times New Roman"/>
              <a:cs typeface="Times New Roman"/>
              <a:sym typeface="Times New Roman"/>
            </a:endParaRPr>
          </a:p>
          <a:p>
            <a:pPr indent="0" lvl="0" marL="0" rtl="0" algn="l">
              <a:spcBef>
                <a:spcPts val="1200"/>
              </a:spcBef>
              <a:spcAft>
                <a:spcPts val="0"/>
              </a:spcAft>
              <a:buNone/>
            </a:pPr>
            <a:r>
              <a:rPr lang="en" sz="6088">
                <a:highlight>
                  <a:schemeClr val="dk1"/>
                </a:highlight>
                <a:latin typeface="Times New Roman"/>
                <a:ea typeface="Times New Roman"/>
                <a:cs typeface="Times New Roman"/>
                <a:sym typeface="Times New Roman"/>
              </a:rPr>
              <a:t>Transfer Learning</a:t>
            </a:r>
            <a:r>
              <a:rPr lang="en" sz="6088">
                <a:latin typeface="Times New Roman"/>
                <a:ea typeface="Times New Roman"/>
                <a:cs typeface="Times New Roman"/>
                <a:sym typeface="Times New Roman"/>
              </a:rPr>
              <a:t> : A pre trained  CNN sequential model is used as a </a:t>
            </a:r>
            <a:r>
              <a:rPr lang="en" sz="6088">
                <a:latin typeface="Times New Roman"/>
                <a:ea typeface="Times New Roman"/>
                <a:cs typeface="Times New Roman"/>
                <a:sym typeface="Times New Roman"/>
              </a:rPr>
              <a:t>feature</a:t>
            </a:r>
            <a:r>
              <a:rPr lang="en" sz="6088">
                <a:latin typeface="Times New Roman"/>
                <a:ea typeface="Times New Roman"/>
                <a:cs typeface="Times New Roman"/>
                <a:sym typeface="Times New Roman"/>
              </a:rPr>
              <a:t> </a:t>
            </a:r>
            <a:r>
              <a:rPr lang="en" sz="6088">
                <a:latin typeface="Times New Roman"/>
                <a:ea typeface="Times New Roman"/>
                <a:cs typeface="Times New Roman"/>
                <a:sym typeface="Times New Roman"/>
              </a:rPr>
              <a:t>extractor</a:t>
            </a:r>
            <a:r>
              <a:rPr lang="en" sz="6088">
                <a:latin typeface="Times New Roman"/>
                <a:ea typeface="Times New Roman"/>
                <a:cs typeface="Times New Roman"/>
                <a:sym typeface="Times New Roman"/>
              </a:rPr>
              <a:t> to extract features from the preprocessed images. The output is flattened and fed into fully connected layer to classify cancer and non cancer images. </a:t>
            </a:r>
            <a:endParaRPr sz="6088">
              <a:latin typeface="Times New Roman"/>
              <a:ea typeface="Times New Roman"/>
              <a:cs typeface="Times New Roman"/>
              <a:sym typeface="Times New Roman"/>
            </a:endParaRPr>
          </a:p>
          <a:p>
            <a:pPr indent="0" lvl="0" marL="0" rtl="0" algn="l">
              <a:spcBef>
                <a:spcPts val="1200"/>
              </a:spcBef>
              <a:spcAft>
                <a:spcPts val="0"/>
              </a:spcAft>
              <a:buNone/>
            </a:pPr>
            <a:r>
              <a:rPr lang="en" sz="6088">
                <a:highlight>
                  <a:schemeClr val="dk1"/>
                </a:highlight>
                <a:latin typeface="Times New Roman"/>
                <a:ea typeface="Times New Roman"/>
                <a:cs typeface="Times New Roman"/>
                <a:sym typeface="Times New Roman"/>
              </a:rPr>
              <a:t>Training</a:t>
            </a:r>
            <a:r>
              <a:rPr lang="en" sz="6088">
                <a:highlight>
                  <a:schemeClr val="dk1"/>
                </a:highlight>
                <a:latin typeface="Times New Roman"/>
                <a:ea typeface="Times New Roman"/>
                <a:cs typeface="Times New Roman"/>
                <a:sym typeface="Times New Roman"/>
              </a:rPr>
              <a:t> </a:t>
            </a:r>
            <a:r>
              <a:rPr lang="en" sz="6088">
                <a:latin typeface="Times New Roman"/>
                <a:ea typeface="Times New Roman"/>
                <a:cs typeface="Times New Roman"/>
                <a:sym typeface="Times New Roman"/>
              </a:rPr>
              <a:t>: The CNN sequential model is </a:t>
            </a:r>
            <a:r>
              <a:rPr lang="en" sz="6088">
                <a:latin typeface="Times New Roman"/>
                <a:ea typeface="Times New Roman"/>
                <a:cs typeface="Times New Roman"/>
                <a:sym typeface="Times New Roman"/>
              </a:rPr>
              <a:t>trained</a:t>
            </a:r>
            <a:r>
              <a:rPr lang="en" sz="6088">
                <a:latin typeface="Times New Roman"/>
                <a:ea typeface="Times New Roman"/>
                <a:cs typeface="Times New Roman"/>
                <a:sym typeface="Times New Roman"/>
              </a:rPr>
              <a:t> using the collected dataset to optimize the model’s parameters for cancerous and non cancerous cell detection. </a:t>
            </a:r>
            <a:endParaRPr sz="6088">
              <a:latin typeface="Times New Roman"/>
              <a:ea typeface="Times New Roman"/>
              <a:cs typeface="Times New Roman"/>
              <a:sym typeface="Times New Roman"/>
            </a:endParaRPr>
          </a:p>
          <a:p>
            <a:pPr indent="0" lvl="0" marL="0" rtl="0" algn="l">
              <a:spcBef>
                <a:spcPts val="1200"/>
              </a:spcBef>
              <a:spcAft>
                <a:spcPts val="0"/>
              </a:spcAft>
              <a:buNone/>
            </a:pPr>
            <a:r>
              <a:rPr lang="en" sz="6088">
                <a:highlight>
                  <a:schemeClr val="dk1"/>
                </a:highlight>
                <a:latin typeface="Times New Roman"/>
                <a:ea typeface="Times New Roman"/>
                <a:cs typeface="Times New Roman"/>
                <a:sym typeface="Times New Roman"/>
              </a:rPr>
              <a:t>Testing and Evaluation</a:t>
            </a:r>
            <a:r>
              <a:rPr lang="en" sz="6088">
                <a:latin typeface="Times New Roman"/>
                <a:ea typeface="Times New Roman"/>
                <a:cs typeface="Times New Roman"/>
                <a:sym typeface="Times New Roman"/>
              </a:rPr>
              <a:t> : A trained model is tested on a </a:t>
            </a:r>
            <a:r>
              <a:rPr lang="en" sz="6088">
                <a:latin typeface="Times New Roman"/>
                <a:ea typeface="Times New Roman"/>
                <a:cs typeface="Times New Roman"/>
                <a:sym typeface="Times New Roman"/>
              </a:rPr>
              <a:t>separate</a:t>
            </a:r>
            <a:r>
              <a:rPr lang="en" sz="6088">
                <a:latin typeface="Times New Roman"/>
                <a:ea typeface="Times New Roman"/>
                <a:cs typeface="Times New Roman"/>
                <a:sym typeface="Times New Roman"/>
              </a:rPr>
              <a:t> set of images to </a:t>
            </a:r>
            <a:r>
              <a:rPr lang="en" sz="6088">
                <a:latin typeface="Times New Roman"/>
                <a:ea typeface="Times New Roman"/>
                <a:cs typeface="Times New Roman"/>
                <a:sym typeface="Times New Roman"/>
              </a:rPr>
              <a:t>evaluate</a:t>
            </a:r>
            <a:r>
              <a:rPr lang="en" sz="6088">
                <a:latin typeface="Times New Roman"/>
                <a:ea typeface="Times New Roman"/>
                <a:cs typeface="Times New Roman"/>
                <a:sym typeface="Times New Roman"/>
              </a:rPr>
              <a:t> its accuracy and detecting cancerous cells. Various metrics such as accuracy, precision, recall and F1 are used to  evaluate the model’s performance.</a:t>
            </a:r>
            <a:endParaRPr sz="6088">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956050" y="575950"/>
            <a:ext cx="7765800" cy="635400"/>
          </a:xfrm>
          <a:prstGeom prst="rect">
            <a:avLst/>
          </a:prstGeom>
          <a:solidFill>
            <a:schemeClr val="dk1"/>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EXISTING SYSTEM</a:t>
            </a:r>
            <a:endParaRPr/>
          </a:p>
        </p:txBody>
      </p:sp>
      <p:sp>
        <p:nvSpPr>
          <p:cNvPr id="110" name="Google Shape;110;p19"/>
          <p:cNvSpPr txBox="1"/>
          <p:nvPr>
            <p:ph idx="1" type="body"/>
          </p:nvPr>
        </p:nvSpPr>
        <p:spPr>
          <a:xfrm>
            <a:off x="965975" y="1279600"/>
            <a:ext cx="7765800" cy="33186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We had machine learning algorithms like Support Vector Machines(SVMs) and Random Forests have been used for cancer classification tasks but there are few issues like limited automation, Feature Engineering BottleNeck etc.</a:t>
            </a:r>
            <a:endParaRPr/>
          </a:p>
          <a:p>
            <a:pPr indent="-342900" lvl="0" marL="457200" rtl="0" algn="l">
              <a:spcBef>
                <a:spcPts val="0"/>
              </a:spcBef>
              <a:spcAft>
                <a:spcPts val="0"/>
              </a:spcAft>
              <a:buSzPts val="1800"/>
              <a:buChar char="●"/>
            </a:pPr>
            <a:r>
              <a:rPr lang="en"/>
              <a:t>Computer aided </a:t>
            </a:r>
            <a:r>
              <a:rPr lang="en"/>
              <a:t>diagnosis</a:t>
            </a:r>
            <a:r>
              <a:rPr lang="en"/>
              <a:t>(CAD) systems incorporate various image processing techniques to </a:t>
            </a:r>
            <a:r>
              <a:rPr lang="en"/>
              <a:t>assist</a:t>
            </a:r>
            <a:r>
              <a:rPr lang="en"/>
              <a:t> radiologists in interpreting medical scans and issues are not ideal for image dataset, limited feature learning.</a:t>
            </a:r>
            <a:endParaRPr/>
          </a:p>
          <a:p>
            <a:pPr indent="0" lvl="0" marL="0" rtl="0" algn="l">
              <a:spcBef>
                <a:spcPts val="1200"/>
              </a:spcBef>
              <a:spcAft>
                <a:spcPts val="1200"/>
              </a:spcAft>
              <a:buNone/>
            </a:pPr>
            <a:r>
              <a:rPr b="1" lang="en" sz="2100"/>
              <a:t>WHY </a:t>
            </a:r>
            <a:r>
              <a:rPr b="1" lang="en" sz="2100"/>
              <a:t>CONVOLUTIONAL NEURAL NETWORK STACKED UP AND HOW? </a:t>
            </a:r>
            <a:endParaRPr b="1" sz="2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940875" y="1467775"/>
            <a:ext cx="6690300" cy="3098700"/>
          </a:xfrm>
          <a:prstGeom prst="rect">
            <a:avLst/>
          </a:prstGeom>
          <a:ln cap="flat" cmpd="sng" w="9525">
            <a:solidFill>
              <a:schemeClr val="lt1"/>
            </a:solidFill>
            <a:prstDash val="solid"/>
            <a:round/>
            <a:headEnd len="sm" w="sm" type="none"/>
            <a:tailEnd len="sm" w="sm" type="none"/>
          </a:ln>
        </p:spPr>
        <p:txBody>
          <a:bodyPr anchorCtr="0" anchor="ctr" bIns="91425" lIns="91425" spcFirstLastPara="1" rIns="91425" wrap="square" tIns="91425">
            <a:normAutofit fontScale="90000"/>
          </a:bodyPr>
          <a:lstStyle/>
          <a:p>
            <a:pPr indent="-363220" lvl="0" marL="457200" rtl="0" algn="l">
              <a:lnSpc>
                <a:spcPct val="115000"/>
              </a:lnSpc>
              <a:spcBef>
                <a:spcPts val="0"/>
              </a:spcBef>
              <a:spcAft>
                <a:spcPts val="0"/>
              </a:spcAft>
              <a:buClr>
                <a:schemeClr val="dk2"/>
              </a:buClr>
              <a:buSzPct val="100000"/>
              <a:buFont typeface="Times New Roman"/>
              <a:buChar char="●"/>
            </a:pPr>
            <a:r>
              <a:rPr b="0" lang="en" sz="2355">
                <a:solidFill>
                  <a:schemeClr val="dk2"/>
                </a:solidFill>
                <a:latin typeface="Times New Roman"/>
                <a:ea typeface="Times New Roman"/>
                <a:cs typeface="Times New Roman"/>
                <a:sym typeface="Times New Roman"/>
              </a:rPr>
              <a:t>CNN are specifically designed for image recognition tasks.</a:t>
            </a:r>
            <a:endParaRPr b="0" sz="2355">
              <a:solidFill>
                <a:schemeClr val="dk2"/>
              </a:solidFill>
              <a:latin typeface="Times New Roman"/>
              <a:ea typeface="Times New Roman"/>
              <a:cs typeface="Times New Roman"/>
              <a:sym typeface="Times New Roman"/>
            </a:endParaRPr>
          </a:p>
          <a:p>
            <a:pPr indent="-363220" lvl="0" marL="457200" rtl="0" algn="l">
              <a:lnSpc>
                <a:spcPct val="115000"/>
              </a:lnSpc>
              <a:spcBef>
                <a:spcPts val="0"/>
              </a:spcBef>
              <a:spcAft>
                <a:spcPts val="0"/>
              </a:spcAft>
              <a:buClr>
                <a:schemeClr val="dk2"/>
              </a:buClr>
              <a:buSzPct val="100000"/>
              <a:buFont typeface="Times New Roman"/>
              <a:buChar char="●"/>
            </a:pPr>
            <a:r>
              <a:rPr b="0" lang="en" sz="2355">
                <a:solidFill>
                  <a:schemeClr val="dk2"/>
                </a:solidFill>
                <a:latin typeface="Times New Roman"/>
                <a:ea typeface="Times New Roman"/>
                <a:cs typeface="Times New Roman"/>
                <a:sym typeface="Times New Roman"/>
              </a:rPr>
              <a:t>The multi-layered architecture of CNNs enables them to learn intricate patterns from vast amounts of data, achieving higher accuracy in cancer detection compared to simpler machine learning models.</a:t>
            </a:r>
            <a:endParaRPr b="0" sz="2355">
              <a:solidFill>
                <a:schemeClr val="dk2"/>
              </a:solidFill>
              <a:latin typeface="Times New Roman"/>
              <a:ea typeface="Times New Roman"/>
              <a:cs typeface="Times New Roman"/>
              <a:sym typeface="Times New Roman"/>
            </a:endParaRPr>
          </a:p>
          <a:p>
            <a:pPr indent="-363220" lvl="0" marL="457200" rtl="0" algn="l">
              <a:lnSpc>
                <a:spcPct val="115000"/>
              </a:lnSpc>
              <a:spcBef>
                <a:spcPts val="0"/>
              </a:spcBef>
              <a:spcAft>
                <a:spcPts val="0"/>
              </a:spcAft>
              <a:buClr>
                <a:schemeClr val="dk2"/>
              </a:buClr>
              <a:buSzPct val="100000"/>
              <a:buFont typeface="Times New Roman"/>
              <a:buChar char="●"/>
            </a:pPr>
            <a:r>
              <a:rPr b="0" lang="en" sz="2355">
                <a:solidFill>
                  <a:schemeClr val="dk2"/>
                </a:solidFill>
                <a:latin typeface="Times New Roman"/>
                <a:ea typeface="Times New Roman"/>
                <a:cs typeface="Times New Roman"/>
                <a:sym typeface="Times New Roman"/>
              </a:rPr>
              <a:t>Unlike CAD systems that might require manual feature engineering, CNNs automatically learn relevant features from images during training process.</a:t>
            </a:r>
            <a:endParaRPr b="0" sz="1655">
              <a:solidFill>
                <a:schemeClr val="dk2"/>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b="0" sz="1100">
              <a:solidFill>
                <a:schemeClr val="dk2"/>
              </a:solidFill>
              <a:latin typeface="Arial"/>
              <a:ea typeface="Arial"/>
              <a:cs typeface="Arial"/>
              <a:sym typeface="Arial"/>
            </a:endParaRPr>
          </a:p>
          <a:p>
            <a:pPr indent="0" lvl="0" marL="0" rtl="0" algn="l">
              <a:lnSpc>
                <a:spcPct val="115000"/>
              </a:lnSpc>
              <a:spcBef>
                <a:spcPts val="1200"/>
              </a:spcBef>
              <a:spcAft>
                <a:spcPts val="0"/>
              </a:spcAft>
              <a:buClr>
                <a:schemeClr val="dk2"/>
              </a:buClr>
              <a:buSzPct val="61111"/>
              <a:buFont typeface="Arial"/>
              <a:buNone/>
            </a:pPr>
            <a:r>
              <a:t/>
            </a:r>
            <a:endParaRPr b="0" sz="1800">
              <a:solidFill>
                <a:schemeClr val="dk2"/>
              </a:solidFill>
              <a:latin typeface="Lato"/>
              <a:ea typeface="Lato"/>
              <a:cs typeface="Lato"/>
              <a:sym typeface="Lato"/>
            </a:endParaRPr>
          </a:p>
          <a:p>
            <a:pPr indent="0" lvl="0" marL="0" rtl="0" algn="l">
              <a:spcBef>
                <a:spcPts val="120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1367425" y="575950"/>
            <a:ext cx="7354500" cy="635400"/>
          </a:xfrm>
          <a:prstGeom prst="rect">
            <a:avLst/>
          </a:prstGeom>
          <a:solidFill>
            <a:schemeClr val="dk1"/>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PROPOSED SOLUTION</a:t>
            </a:r>
            <a:endParaRPr>
              <a:latin typeface="Times New Roman"/>
              <a:ea typeface="Times New Roman"/>
              <a:cs typeface="Times New Roman"/>
              <a:sym typeface="Times New Roman"/>
            </a:endParaRPr>
          </a:p>
        </p:txBody>
      </p:sp>
      <p:sp>
        <p:nvSpPr>
          <p:cNvPr id="121" name="Google Shape;121;p21"/>
          <p:cNvSpPr txBox="1"/>
          <p:nvPr>
            <p:ph idx="1" type="body"/>
          </p:nvPr>
        </p:nvSpPr>
        <p:spPr>
          <a:xfrm>
            <a:off x="1693600" y="1211350"/>
            <a:ext cx="7038000" cy="338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Times New Roman"/>
                <a:ea typeface="Times New Roman"/>
                <a:cs typeface="Times New Roman"/>
                <a:sym typeface="Times New Roman"/>
              </a:rPr>
              <a:t>In proposed solution, data for </a:t>
            </a:r>
            <a:r>
              <a:rPr lang="en" sz="2000">
                <a:latin typeface="Times New Roman"/>
                <a:ea typeface="Times New Roman"/>
                <a:cs typeface="Times New Roman"/>
                <a:sym typeface="Times New Roman"/>
              </a:rPr>
              <a:t>training</a:t>
            </a:r>
            <a:r>
              <a:rPr lang="en" sz="2000">
                <a:latin typeface="Times New Roman"/>
                <a:ea typeface="Times New Roman"/>
                <a:cs typeface="Times New Roman"/>
                <a:sym typeface="Times New Roman"/>
              </a:rPr>
              <a:t> and testing is collected from Kaggle dataset.  This dataset includes 5000 images for three classes of lung conditions:Normal Class, Lung Adenocarcinomas, Lung Squamous Cell Carcinomas. We used TensorFlow library to build our CNN Model and framework used is Keras.</a:t>
            </a:r>
            <a:endParaRPr sz="2000">
              <a:latin typeface="Times New Roman"/>
              <a:ea typeface="Times New Roman"/>
              <a:cs typeface="Times New Roman"/>
              <a:sym typeface="Times New Roman"/>
            </a:endParaRPr>
          </a:p>
          <a:p>
            <a:pPr indent="0" lvl="0" marL="0" rtl="0" algn="l">
              <a:spcBef>
                <a:spcPts val="1200"/>
              </a:spcBef>
              <a:spcAft>
                <a:spcPts val="1200"/>
              </a:spcAft>
              <a:buNone/>
            </a:pPr>
            <a:r>
              <a:rPr lang="en" sz="2000">
                <a:latin typeface="Times New Roman"/>
                <a:ea typeface="Times New Roman"/>
                <a:cs typeface="Times New Roman"/>
                <a:sym typeface="Times New Roman"/>
              </a:rPr>
              <a:t>Model Architecture we used to implement is sequential model and We have got accuracy of 90% ie) our model’s prediction is correct 90% of the time.</a:t>
            </a:r>
            <a:endParaRPr sz="20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