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  <p:embeddedFontLst>
    <p:embeddedFont>
      <p:font typeface="Raleway"/>
      <p:regular r:id="rId23"/>
    </p:embeddedFont>
    <p:embeddedFont>
      <p:font typeface="Lato" panose="020F0502020204030203"/>
      <p:regular r:id="rId24"/>
    </p:embeddedFont>
    <p:embeddedFont>
      <p:font typeface="Bell MT" panose="02020503060305020303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ec5c82326_0_2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ec5c82326_0_2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ec5c82326_0_4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ec5c82326_0_4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ec5c82326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ec5c82326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ec5c82326_0_2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ec5c82326_0_2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ec5c82326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ec5c82326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c5c82326_0_3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ec5c82326_0_3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c5c82326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c5c82326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c5c82326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c5c82326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c5c82326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c5c82326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c5c82326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c5c82326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c5c82326_0_4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c5c82326_0_4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c5c82326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c5c82326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c5c82326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c5c82326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ec5c82326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ec5c82326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jpeg"/><Relationship Id="rId3" Type="http://schemas.openxmlformats.org/officeDocument/2006/relationships/hyperlink" Target="https://www.geeksforgeeks.org/dropout-in-neural-networks/" TargetMode="External"/><Relationship Id="rId2" Type="http://schemas.openxmlformats.org/officeDocument/2006/relationships/hyperlink" Target="https://www.geeksforgeeks.org/tensorflow-js-tf-layers-batchnormalization-function/" TargetMode="External"/><Relationship Id="rId1" Type="http://schemas.openxmlformats.org/officeDocument/2006/relationships/hyperlink" Target="https://www.geeksforgeeks.org/cnn-introduction-to-pooling-layer/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tensorflow.org/api_docs/python/tf/keras/Sequential" TargetMode="External"/><Relationship Id="rId3" Type="http://schemas.openxmlformats.org/officeDocument/2006/relationships/hyperlink" Target="https://keras.io/guides/sequential_model/" TargetMode="External"/><Relationship Id="rId2" Type="http://schemas.openxmlformats.org/officeDocument/2006/relationships/hyperlink" Target="https://arxiv.org/abs/2202.08546" TargetMode="External"/><Relationship Id="rId1" Type="http://schemas.openxmlformats.org/officeDocument/2006/relationships/hyperlink" Target="https://arxiv.org/pdf/1512.0056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geeksforgeeks.org/deep-neural-network-with-l-layer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878150" y="630225"/>
            <a:ext cx="7869900" cy="3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3500">
                <a:latin typeface="Bell MT" panose="02020503060305020303" charset="0"/>
                <a:ea typeface="Times New Roman" panose="02020603050405020304"/>
                <a:cs typeface="Bell MT" panose="02020503060305020303" charset="0"/>
                <a:sym typeface="Times New Roman" panose="02020603050405020304"/>
              </a:rPr>
              <a:t>LUNG CANCER DETECTION USING CONVOLUTIONAL NEURAL NETWORK(CNN)</a:t>
            </a:r>
            <a:endParaRPr lang="en-GB" sz="3500">
              <a:latin typeface="Bell MT" panose="02020503060305020303" charset="0"/>
              <a:ea typeface="Times New Roman" panose="02020603050405020304"/>
              <a:cs typeface="Bell MT" panose="02020503060305020303" charset="0"/>
              <a:sym typeface="Times New Roman" panose="02020603050405020304"/>
            </a:endParaRPr>
          </a:p>
        </p:txBody>
      </p:sp>
      <p:sp>
        <p:nvSpPr>
          <p:cNvPr id="73" name="Google Shape;73;p13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92400" y="2571750"/>
            <a:ext cx="2920151" cy="21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15075" y="575950"/>
            <a:ext cx="8006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solidFill>
                  <a:schemeClr val="dk2"/>
                </a:solidFill>
              </a:rPr>
              <a:t>MODEL </a:t>
            </a:r>
            <a:r>
              <a:rPr lang="en-GB" sz="1800">
                <a:solidFill>
                  <a:schemeClr val="dk2"/>
                </a:solidFill>
              </a:rPr>
              <a:t>ARCHITECTURE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</a:rPr>
              <a:t>- SEQUENTIAL MODEL</a:t>
            </a:r>
            <a:endParaRPr lang="en-GB" sz="1800">
              <a:solidFill>
                <a:schemeClr val="dk2"/>
              </a:solidFill>
            </a:endParaRPr>
          </a:p>
        </p:txBody>
      </p:sp>
      <p:sp>
        <p:nvSpPr>
          <p:cNvPr id="127" name="Google Shape;127;p22"/>
          <p:cNvSpPr txBox="1"/>
          <p:nvPr>
            <p:ph type="body" idx="1"/>
          </p:nvPr>
        </p:nvSpPr>
        <p:spPr>
          <a:xfrm>
            <a:off x="311700" y="903250"/>
            <a:ext cx="85206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Convolutional Layers followed by</a:t>
            </a:r>
            <a:r>
              <a:rPr lang="en-GB" sz="1500">
                <a:solidFill>
                  <a:schemeClr val="dk1"/>
                </a:solidFill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 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max pooling Layers.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Flatten layer to flatten the output of the convolutional layer.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 we will have two fully connected layers followed by the output of the flattened layer.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have included some</a:t>
            </a:r>
            <a:r>
              <a:rPr lang="en-GB" sz="1500">
                <a:solidFill>
                  <a:schemeClr val="dk1"/>
                </a:solidFill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 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normalization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layers to enable stable and fast training and a</a:t>
            </a:r>
            <a:r>
              <a:rPr lang="en-GB" sz="1500">
                <a:solidFill>
                  <a:schemeClr val="dk1"/>
                </a:solidFill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 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Drop layer before the final layer to avoid any possibility of overfitting.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final layer is the output layer which outputs soft probabilities for the three classes.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77800" y="2571750"/>
            <a:ext cx="7752876" cy="2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9075" y="575950"/>
            <a:ext cx="82827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sp>
        <p:nvSpPr>
          <p:cNvPr id="134" name="Google Shape;134;p23"/>
          <p:cNvSpPr txBox="1"/>
          <p:nvPr>
            <p:ph type="body" idx="1"/>
          </p:nvPr>
        </p:nvSpPr>
        <p:spPr>
          <a:xfrm>
            <a:off x="125446" y="1595775"/>
            <a:ext cx="8606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9075" y="1265675"/>
            <a:ext cx="8167325" cy="14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1800" y="2847750"/>
            <a:ext cx="8167325" cy="15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853075" y="575950"/>
            <a:ext cx="78687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sp>
        <p:nvSpPr>
          <p:cNvPr id="142" name="Google Shape;142;p24"/>
          <p:cNvSpPr txBox="1"/>
          <p:nvPr>
            <p:ph type="body" idx="1"/>
          </p:nvPr>
        </p:nvSpPr>
        <p:spPr>
          <a:xfrm>
            <a:off x="862997" y="1595775"/>
            <a:ext cx="78687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5800" y="1595775"/>
            <a:ext cx="7690151" cy="27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1250" y="575950"/>
            <a:ext cx="7680600" cy="52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sp>
        <p:nvSpPr>
          <p:cNvPr id="149" name="Google Shape;149;p25"/>
          <p:cNvSpPr txBox="1"/>
          <p:nvPr>
            <p:ph type="body" idx="1"/>
          </p:nvPr>
        </p:nvSpPr>
        <p:spPr>
          <a:xfrm>
            <a:off x="1129050" y="1211350"/>
            <a:ext cx="7213800" cy="3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1250" y="1392500"/>
            <a:ext cx="3888975" cy="33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18025" y="2571750"/>
            <a:ext cx="3474300" cy="2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727625" y="575950"/>
            <a:ext cx="78813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RELATED WORK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1"/>
          </p:nvPr>
        </p:nvSpPr>
        <p:spPr>
          <a:xfrm>
            <a:off x="1693600" y="1405050"/>
            <a:ext cx="70380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 panose="02020603050405020304"/>
              <a:buChar char="●"/>
            </a:pP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AI models can be trained on a combination of lung scans, patient demographics, and medical history to potentially improve cancer detection accuracy and risk stratification.</a:t>
            </a:r>
            <a:endParaRPr sz="1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 panose="02020603050405020304"/>
              <a:buChar char="●"/>
            </a:pP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Techniques like Grad-CAM (Gradient-weighted Class Activation Mapping) highlight image regions influencing the model's predictions, providing insights into its decision-making process.</a:t>
            </a:r>
            <a:endParaRPr sz="1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890700" y="575950"/>
            <a:ext cx="78312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 lang="en-GB"/>
          </a:p>
        </p:txBody>
      </p:sp>
      <p:sp>
        <p:nvSpPr>
          <p:cNvPr id="163" name="Google Shape;163;p27"/>
          <p:cNvSpPr txBox="1"/>
          <p:nvPr>
            <p:ph type="body" idx="1"/>
          </p:nvPr>
        </p:nvSpPr>
        <p:spPr>
          <a:xfrm>
            <a:off x="777800" y="1141600"/>
            <a:ext cx="7980300" cy="3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https://arxiv.org/pdf/1512.00567</a:t>
            </a:r>
            <a:r>
              <a:rPr lang="en-GB" sz="1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https://arxiv.org/abs/2202.08546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https://arxiv.org/abs/1606.09375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https://ieeexplore.ieee.org/document/7890036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Additional References</a:t>
            </a: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 panose="020B0604020202020204"/>
              <a:buChar char="●"/>
            </a:pPr>
            <a:r>
              <a:rPr lang="en-GB" sz="13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Keras Sequential Model Documentation:</a:t>
            </a:r>
            <a:r>
              <a:rPr lang="en-GB" sz="1300"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 </a:t>
            </a:r>
            <a:r>
              <a:rPr lang="en-GB" sz="1300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https://keras.io/guides/sequential_model/</a:t>
            </a:r>
            <a:endParaRPr sz="1300" u="sng">
              <a:solidFill>
                <a:schemeClr val="hlink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/>
              <a:buChar char="●"/>
            </a:pPr>
            <a:r>
              <a:rPr lang="en-GB" sz="13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TensorFlow Sequential Model Tutorial:</a:t>
            </a:r>
            <a:r>
              <a:rPr lang="en-GB" sz="1300"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 </a:t>
            </a:r>
            <a:r>
              <a:rPr lang="en-GB" sz="1300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https://www.tensorflow.org/api_docs/python/tf/keras/Sequential</a:t>
            </a:r>
            <a:endParaRPr sz="1300" u="sng">
              <a:solidFill>
                <a:schemeClr val="hlink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8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7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7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27250" y="575950"/>
            <a:ext cx="80946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0" name="Google Shape;80;p14"/>
          <p:cNvSpPr txBox="1"/>
          <p:nvPr>
            <p:ph type="body" idx="1"/>
          </p:nvPr>
        </p:nvSpPr>
        <p:spPr>
          <a:xfrm>
            <a:off x="514350" y="1211350"/>
            <a:ext cx="82173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BHAVANI DASARI(70079340)</a:t>
            </a: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code analysis and implementation ie) designing CNN architecture and model </a:t>
            </a: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and evaluation</a:t>
            </a:r>
            <a:endParaRPr sz="1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MANASA SAIRI(7007</a:t>
            </a:r>
            <a:r>
              <a:rPr lang="en-US" altLang="en-GB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58834</a:t>
            </a:r>
            <a:r>
              <a:rPr lang="en-GB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code implementation and code deployment along with analysing </a:t>
            </a: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scalability and debugging and logging in required basis.</a:t>
            </a:r>
            <a:endParaRPr sz="1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ANWESH AMMULA(700745034)</a:t>
            </a: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over all project coordination, communication and reporting.</a:t>
            </a:r>
            <a:endParaRPr sz="1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YALAVARTHI ROHITH(700745581) </a:t>
            </a:r>
            <a:r>
              <a:rPr lang="en-GB"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In over all project execution analysis, PPT and final report making. </a:t>
            </a:r>
            <a:endParaRPr sz="1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353625" y="550850"/>
            <a:ext cx="68499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Google Shape;86;p15"/>
          <p:cNvSpPr txBox="1"/>
          <p:nvPr>
            <p:ph type="body" idx="1"/>
          </p:nvPr>
        </p:nvSpPr>
        <p:spPr>
          <a:xfrm>
            <a:off x="1881775" y="1279600"/>
            <a:ext cx="6849900" cy="3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Lung Cancer is most common cancer in men and 3rd most cancer among women. Prediction of lung cancer at earlier stages will reduce the death rate.</a:t>
            </a:r>
            <a:endParaRPr sz="2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learning is one of emerging trends for predicting values and Convolution Neural Network algorithm produces better outcome compared to Machine Learning Algorithms.</a:t>
            </a:r>
            <a:endParaRPr sz="2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216875" y="575950"/>
            <a:ext cx="75048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</p:txBody>
      </p:sp>
      <p:sp>
        <p:nvSpPr>
          <p:cNvPr id="92" name="Google Shape;92;p16"/>
          <p:cNvSpPr txBox="1"/>
          <p:nvPr>
            <p:ph type="body" idx="1"/>
          </p:nvPr>
        </p:nvSpPr>
        <p:spPr>
          <a:xfrm>
            <a:off x="1894325" y="1267050"/>
            <a:ext cx="6837300" cy="3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a CNN model to effectively distinguish between Normal Class, Lung Adenocarcinomas, Lung Squamous Cell Carcinomas classes in medical images. This involves achieving high accuracy, sensitivity, and specificity metrics.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Develop a Robust and Accurate Model to classify and Predict Lung Cancer Cells.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other primary goals are Automated Analysis and workload Reduction with 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efficiency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03250" y="357200"/>
            <a:ext cx="79293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 lang="en-GB"/>
          </a:p>
        </p:txBody>
      </p:sp>
      <p:sp>
        <p:nvSpPr>
          <p:cNvPr id="98" name="Google Shape;98;p17"/>
          <p:cNvSpPr txBox="1"/>
          <p:nvPr>
            <p:ph type="body" idx="1"/>
          </p:nvPr>
        </p:nvSpPr>
        <p:spPr>
          <a:xfrm>
            <a:off x="1292150" y="1154150"/>
            <a:ext cx="7439700" cy="3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we already know Lung Cancer is commonly cause cancer in the world and deaths can be prevented on early detection, but traditional methods like chest X-rays often have limitations in identifying early-stage lung cancer. Current computer-aided diagnosis (CAD) systems may lack the accuracy and generalizability needed for reliable lung cancer detection.</a:t>
            </a:r>
            <a:endParaRPr sz="2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 is a project which allows Lung Cancer detection using Convolutional Neural Network, which can classify normal lung tissues from cancerous. </a:t>
            </a:r>
            <a:endParaRPr sz="2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65250" y="575950"/>
            <a:ext cx="79566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 lang="en-GB"/>
          </a:p>
        </p:txBody>
      </p:sp>
      <p:sp>
        <p:nvSpPr>
          <p:cNvPr id="104" name="Google Shape;104;p18"/>
          <p:cNvSpPr txBox="1"/>
          <p:nvPr>
            <p:ph type="body" idx="1"/>
          </p:nvPr>
        </p:nvSpPr>
        <p:spPr>
          <a:xfrm>
            <a:off x="652350" y="1053800"/>
            <a:ext cx="8079300" cy="408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9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</a:t>
            </a:r>
            <a:r>
              <a:rPr lang="en-GB" sz="62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r>
              <a:rPr lang="en-US" altLang="en-GB" sz="62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set is collected from kaggle This dataset includes 5000 images for three classes of lung conditions:</a:t>
            </a:r>
            <a:endParaRPr lang="en-GB" sz="62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Normal Class</a:t>
            </a:r>
            <a:endParaRPr lang="en-GB" sz="62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Lung Adenocarcinomas</a:t>
            </a:r>
            <a:endParaRPr lang="en-GB" sz="62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Lung Squamous Cell Carcinomas</a:t>
            </a:r>
            <a:endParaRPr lang="en-GB" sz="62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62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9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</a:t>
            </a:r>
            <a:r>
              <a:rPr lang="en-GB" sz="629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Extraction and Data Preprocessing </a:t>
            </a:r>
            <a:r>
              <a:rPr lang="en-GB" sz="62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CNNs automatically learn hierarchical features from raw image data, eliminating the need for manual feature extraction. 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will convert the given images into NumPy arrays of their pixels after resizing them because training a</a:t>
            </a:r>
            <a:r>
              <a:rPr lang="en-GB" sz="6090"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 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learning Network is highly inefficient on large-size images and one hot encoding is also used.</a:t>
            </a:r>
            <a:endParaRPr sz="60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9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</a:t>
            </a:r>
            <a:r>
              <a:rPr lang="en-GB" sz="609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CNN sequential model is 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trained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 the collected dataset to optimize the model’s parameters for cancerous and non cancerous cell detection. </a:t>
            </a:r>
            <a:endParaRPr sz="60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90"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Testing and Evaluation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 trained model is tested on a 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separate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set of images to 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evaluate</a:t>
            </a:r>
            <a:r>
              <a:rPr lang="en-GB" sz="609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its accuracy and detecting cancerous cells. Various metrics such as accuracy, precision, recall and F1 are used to  evaluate the model’s performance.</a:t>
            </a:r>
            <a:endParaRPr sz="609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56050" y="575950"/>
            <a:ext cx="77658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SYSTEM</a:t>
            </a:r>
            <a:endParaRPr lang="en-GB"/>
          </a:p>
        </p:txBody>
      </p:sp>
      <p:sp>
        <p:nvSpPr>
          <p:cNvPr id="110" name="Google Shape;110;p19"/>
          <p:cNvSpPr txBox="1"/>
          <p:nvPr>
            <p:ph type="body" idx="1"/>
          </p:nvPr>
        </p:nvSpPr>
        <p:spPr>
          <a:xfrm>
            <a:off x="965975" y="1279600"/>
            <a:ext cx="7765800" cy="3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had machine learning algorithms like Support Vector Machines(SVMs) and Random Forests have been used for cancer classification tasks but there are few issues like limited automation, Feature Engineering BottleNeck etc.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 aided </a:t>
            </a:r>
            <a:r>
              <a:rPr lang="en-GB"/>
              <a:t>diagnosis</a:t>
            </a:r>
            <a:r>
              <a:rPr lang="en-GB"/>
              <a:t>(CAD) systems incorporate various image processing techniques to </a:t>
            </a:r>
            <a:r>
              <a:rPr lang="en-GB"/>
              <a:t>assist</a:t>
            </a:r>
            <a:r>
              <a:rPr lang="en-GB"/>
              <a:t> radiologists in interpreting medical scans and issues are not ideal for image dataset, limited feature learning.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 b="1"/>
              <a:t>WHY </a:t>
            </a:r>
            <a:r>
              <a:rPr lang="en-GB" sz="2100" b="1"/>
              <a:t>CONVOLUTIONAL NEURAL NETWORK STACKED UP AND HOW? </a:t>
            </a:r>
            <a:endParaRPr sz="21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2"/>
          </p:nvPr>
        </p:nvSpPr>
        <p:spPr/>
        <p:txBody>
          <a:bodyPr>
            <a:normAutofit fontScale="90000" lnSpcReduction="10000"/>
          </a:bodyPr>
          <a:p>
            <a:pPr marL="45720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Char char="●"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 are specifically designed for image recognition tasks.</a:t>
            </a:r>
            <a:endParaRPr b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Char char="●"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multi-layered architecture of CNNs enables them to learn intricate patterns from vast amounts of data, achieving higher accuracy in cancer detection compared to simpler machine learning models.</a:t>
            </a:r>
            <a:endParaRPr b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Char char="●"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Unlike CAD systems that might require manual feature engineering, CNNs automatically learn relevant features from images during training process.</a:t>
            </a:r>
            <a:endParaRPr b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367425" y="575950"/>
            <a:ext cx="7354500" cy="635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" name="Google Shape;121;p21"/>
          <p:cNvSpPr txBox="1"/>
          <p:nvPr>
            <p:ph type="body" idx="1"/>
          </p:nvPr>
        </p:nvSpPr>
        <p:spPr>
          <a:xfrm>
            <a:off x="1693600" y="1211350"/>
            <a:ext cx="70380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proposed solution, data for 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testing is collected from Kaggle dataset.  This dataset includes 5000 images for three classes of lung conditions:Normal Class, Lung Adenocarcinomas, Lung Squamous Cell Carcinomas. We used TensorFlow library to build our CNN Model and framework used is Keras.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Architecture we used to implement is sequential model and We have got accuracy of 90% ie) our model’s prediction is correct 90% of the time.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5352</Words>
  <Application>WPS Presentation</Application>
  <PresentationFormat/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52" baseType="lpstr">
      <vt:lpstr>Arial</vt:lpstr>
      <vt:lpstr>SimSun</vt:lpstr>
      <vt:lpstr>Wingdings</vt:lpstr>
      <vt:lpstr>Arial</vt:lpstr>
      <vt:lpstr>Raleway</vt:lpstr>
      <vt:lpstr>Lato</vt:lpstr>
      <vt:lpstr>Times New Roman</vt:lpstr>
      <vt:lpstr>Microsoft YaHei</vt:lpstr>
      <vt:lpstr>Arial Unicode MS</vt:lpstr>
      <vt:lpstr>Stencil</vt:lpstr>
      <vt:lpstr>Sitka Heading Semibold</vt:lpstr>
      <vt:lpstr>Sitka Subheading</vt:lpstr>
      <vt:lpstr>Sitka Small Semibold</vt:lpstr>
      <vt:lpstr>Sitka Subheading Semibold</vt:lpstr>
      <vt:lpstr>Sitka Banner Semibold</vt:lpstr>
      <vt:lpstr>Tw Cen MT Condensed Extra Bold</vt:lpstr>
      <vt:lpstr>Wide Latin</vt:lpstr>
      <vt:lpstr>Vladimir Script</vt:lpstr>
      <vt:lpstr>Vivaldi</vt:lpstr>
      <vt:lpstr>Verdana</vt:lpstr>
      <vt:lpstr>Showcard Gothic</vt:lpstr>
      <vt:lpstr>Segoe UI Variable Text Semibold</vt:lpstr>
      <vt:lpstr>Algerian</vt:lpstr>
      <vt:lpstr>Arial Black</vt:lpstr>
      <vt:lpstr>Arial Narrow</vt:lpstr>
      <vt:lpstr>Calibri</vt:lpstr>
      <vt:lpstr>Brush Script MT</vt:lpstr>
      <vt:lpstr>Broadway</vt:lpstr>
      <vt:lpstr>Bahnschrift Condensed</vt:lpstr>
      <vt:lpstr>Bahnschrift SemiBold</vt:lpstr>
      <vt:lpstr>Bauhaus 93</vt:lpstr>
      <vt:lpstr>Berlin Sans FB</vt:lpstr>
      <vt:lpstr>Bell MT</vt:lpstr>
      <vt:lpstr>Bahnschrift SemiLight SemiConde</vt:lpstr>
      <vt:lpstr>Bahnschrift</vt:lpstr>
      <vt:lpstr>Swiss</vt:lpstr>
      <vt:lpstr>LUNG CANCER DETECTION USING CONVOLUTIONAL NEURAL NETWORK(CNN)</vt:lpstr>
      <vt:lpstr>TEAM MEMBERS</vt:lpstr>
      <vt:lpstr>MOTIVATION</vt:lpstr>
      <vt:lpstr>OBJECTIVES</vt:lpstr>
      <vt:lpstr>PROBLEM STATEMENT</vt:lpstr>
      <vt:lpstr>RELATED WORK</vt:lpstr>
      <vt:lpstr>EXISTING SYSTEM</vt:lpstr>
      <vt:lpstr>PowerPoint 演示文稿</vt:lpstr>
      <vt:lpstr>PROPOSED SOLUTION</vt:lpstr>
      <vt:lpstr>MODEL ARCHITECTURE - SEQUENTIAL MODEL</vt:lpstr>
      <vt:lpstr>RESULTS</vt:lpstr>
      <vt:lpstr>RESULTS</vt:lpstr>
      <vt:lpstr>RESULTS</vt:lpstr>
      <vt:lpstr>OTHER RELATED WORK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 USING CONVOLUTIONAL NEURAL NETWORK(CNN)</dc:title>
  <dc:creator/>
  <cp:lastModifiedBy>Manasa Sairi</cp:lastModifiedBy>
  <cp:revision>5</cp:revision>
  <dcterms:created xsi:type="dcterms:W3CDTF">2024-04-18T19:08:15Z</dcterms:created>
  <dcterms:modified xsi:type="dcterms:W3CDTF">2024-04-18T22:35:31Z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77EE4C5F87654B96B9BF8954C8FC5035_13</vt:lpwstr>
  </property>
  <property fmtid="{D5CDD505-2E9C-101B-9397-08002B2CF9AE}" pid="3" name="KSOProductBuildVer">
    <vt:lpwstr>1033-12.2.0.16731</vt:lpwstr>
  </property>
</Properties>
</file>