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382E-E3D5-404F-9083-216FEB2C9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EEE20-BD13-4087-BD30-F7DABD5E5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DE73-BA3A-4A60-9E3C-570CA01A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62E7-D4A7-47E9-BD5A-327F2D06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EB90-AACB-4661-9178-FAA44924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4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A16F-4F18-4339-8796-C8E1E06D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25B0-695E-49E4-A603-A1C00921E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789E-FDD6-42EE-97CC-500ED3B7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387A-E4EF-4832-B1B6-E8E17956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F072-5EB8-4F05-AE33-171CD45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96E51-34EA-4573-ABAD-AA32E6ACD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F234-D797-47FD-A17D-899471D6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0798-D041-4D9D-A08C-F1EDD47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DF7B-C77D-498A-B4A2-F23B21BE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AF98-7B94-4E55-9805-58750C60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3E38-3826-4501-84F7-7F7E60EF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5C0-9BF2-43E6-B940-4A0BF0C1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55B4-10D4-4E4E-91F1-09399C2E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F8C7-865F-4EF1-8F37-2EA21F62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E456-AFEF-4E7A-8557-B74B394C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3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62AA-AE9E-4441-9855-4179BBF9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21C21-7544-4763-9661-C4C6BFA3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2F20-0DFF-40AB-A1F4-DA284B6D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0922-F668-4A10-A66F-F64FECF2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7CEA-7469-4F6C-92D9-8645321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6B78-90D9-48E3-879D-39C7CBA0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ECFE-F236-4BDF-BE6A-53E98341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3199-3704-4059-98D8-7AE08233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65C04-7E5F-4B86-84E7-7A04575D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AA60-B2B4-4BB6-BB3A-886D76C0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C87A8-14F8-4E01-B26F-696836A1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2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ADD3-99F4-433E-A0F8-545C82B0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DF5D0-F189-4B29-84B3-5AEF8201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C5C75-35BD-4F0D-B76A-90EF690F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95332-D3AF-46DA-88EE-17CE11C7F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B50D5-75D1-4FBC-9C14-7CBF23E5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8B676-EFBC-4E32-A170-0A76553C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6D86F-3942-4ACA-8D0F-C38759C3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26192-9058-4714-82B9-0B66D5B8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9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C0A9-2D9D-4F94-BF4E-093E1126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DD5D5-F106-4318-B577-BFACB754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E6E2E-02D8-4735-A360-C28E1F79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8BF3E-BA01-499B-AD0B-8B81A44B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1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51E0D-A177-4A9D-B4C6-C32F174C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FD93A-9BEA-447E-91E0-5BFD54D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3E002-E9EB-4AED-93B7-AE1D5C39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4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3443-1C61-4768-B8C7-4F1CEC7C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5260-DFFD-4A92-8DC2-87BD944F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6521D-2928-4F11-8574-64733381B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FCA9-E8B1-4589-8E7F-221452D6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A0A8-300F-484D-9FC6-2F3CA24E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8E05-298B-447A-889D-843CD70A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5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E11E-1D65-4819-8E94-B7C5B62C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489A2-E023-4698-8799-F6D87F789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42442-497A-4384-9FEC-3FE9B9D9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0A13-CCF4-44E9-B6EF-3F01E8A8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0E5B4-774D-4133-AE12-9157CCEE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48A7F-D806-41E6-A64C-DCE061DB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6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42559-473C-4C80-AA90-905F5BD8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D5E4-D969-4197-A200-845D87A4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5AC9-0DF8-43C1-BB9A-B06F5C47F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E307-FFAE-47D3-9835-79FCC5ADDAC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4AC0-1F41-4893-84BC-130A85249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E04F-C9EA-4013-B1F4-9311E2D77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4F6-F7FB-44BC-AFF7-1AF08E447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8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3BED-BCA2-4649-A7D3-CC21C0AEA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83" y="225286"/>
            <a:ext cx="9144000" cy="1044713"/>
          </a:xfrm>
        </p:spPr>
        <p:txBody>
          <a:bodyPr/>
          <a:lstStyle/>
          <a:p>
            <a:r>
              <a:rPr lang="en-IN" b="1" dirty="0">
                <a:latin typeface="Franklin Gothic Heavy" panose="020B0903020102020204" pitchFamily="34" charset="0"/>
              </a:rPr>
              <a:t>The T-F-M Battle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08C55-388D-4C7E-A8E1-67017103A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6313" y="2601119"/>
            <a:ext cx="9144000" cy="1655762"/>
          </a:xfrm>
        </p:spPr>
        <p:txBody>
          <a:bodyPr/>
          <a:lstStyle/>
          <a:p>
            <a:r>
              <a:rPr lang="en-IN" dirty="0"/>
              <a:t>By-</a:t>
            </a:r>
          </a:p>
          <a:p>
            <a:r>
              <a:rPr lang="en-IN" b="1" dirty="0" err="1"/>
              <a:t>Manasa</a:t>
            </a:r>
            <a:r>
              <a:rPr lang="en-IN" b="1" dirty="0"/>
              <a:t> </a:t>
            </a:r>
            <a:r>
              <a:rPr lang="en-IN" b="1" dirty="0" err="1"/>
              <a:t>Gadiyaram</a:t>
            </a:r>
            <a:endParaRPr lang="en-IN" b="1" dirty="0"/>
          </a:p>
          <a:p>
            <a:r>
              <a:rPr lang="en-IN" b="1" dirty="0"/>
              <a:t>UIN:329006496</a:t>
            </a:r>
          </a:p>
        </p:txBody>
      </p:sp>
      <p:pic>
        <p:nvPicPr>
          <p:cNvPr id="1026" name="Picture 2" descr="Niantic Support">
            <a:extLst>
              <a:ext uri="{FF2B5EF4-FFF2-40B4-BE49-F238E27FC236}">
                <a16:creationId xmlns:a16="http://schemas.microsoft.com/office/drawing/2014/main" id="{C34E357B-2034-4033-B8DA-84D6E2D9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4" y="1682881"/>
            <a:ext cx="5658679" cy="47351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3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9846-DB9D-4B12-ACF6-53D185B0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432"/>
            <a:ext cx="10515600" cy="1325563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Transfer Learning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D871-134C-41C0-992C-2683B238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FB104-76D9-46E1-93C4-F1D05D13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954668"/>
            <a:ext cx="6265794" cy="377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6A0D3-8637-4280-9308-D83B730F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" y="2134393"/>
            <a:ext cx="5697762" cy="20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599C11-14FF-4CC0-8CFB-6AAFCD4D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95" y="1681248"/>
            <a:ext cx="11433610" cy="174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BB34A-8058-4965-A8BB-B91E0D9CDE2A}"/>
              </a:ext>
            </a:extLst>
          </p:cNvPr>
          <p:cNvSpPr txBox="1"/>
          <p:nvPr/>
        </p:nvSpPr>
        <p:spPr>
          <a:xfrm>
            <a:off x="2213113" y="357809"/>
            <a:ext cx="870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Image Augmentation Techniques: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09C9D-96EC-4BF5-AED3-22D66CD1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7" y="5351149"/>
            <a:ext cx="11117068" cy="956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C16A4-13AB-4679-B618-5506FD6E0405}"/>
              </a:ext>
            </a:extLst>
          </p:cNvPr>
          <p:cNvSpPr txBox="1"/>
          <p:nvPr/>
        </p:nvSpPr>
        <p:spPr>
          <a:xfrm>
            <a:off x="2213113" y="4400652"/>
            <a:ext cx="870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41713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FF2E-527F-4538-BBA8-02E7DECC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How to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1096-C694-41E0-9CCF-5680869E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 data</a:t>
            </a:r>
          </a:p>
          <a:p>
            <a:r>
              <a:rPr lang="en-IN" dirty="0"/>
              <a:t>More dropout!</a:t>
            </a:r>
          </a:p>
          <a:p>
            <a:r>
              <a:rPr lang="en-IN" dirty="0"/>
              <a:t>Remove a layer before the output</a:t>
            </a:r>
          </a:p>
        </p:txBody>
      </p:sp>
      <p:pic>
        <p:nvPicPr>
          <p:cNvPr id="7172" name="Picture 4" descr="Giveffect Culture: Continuous Improvement and Innovation ...">
            <a:extLst>
              <a:ext uri="{FF2B5EF4-FFF2-40B4-BE49-F238E27FC236}">
                <a16:creationId xmlns:a16="http://schemas.microsoft.com/office/drawing/2014/main" id="{1EA3EF83-9C2F-4CB3-8238-11860615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4287"/>
            <a:ext cx="5891420" cy="392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4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78C8-B542-4FCF-A32C-CF6447DA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Full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BA69-0DA1-4CA6-A023-0F5A8389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Currently under progress… takes a long time to train</a:t>
            </a:r>
          </a:p>
          <a:p>
            <a:pPr marL="0" indent="0">
              <a:buNone/>
            </a:pPr>
            <a:r>
              <a:rPr lang="en-IN" dirty="0"/>
              <a:t>Main differences-</a:t>
            </a:r>
          </a:p>
          <a:p>
            <a:pPr marL="514350" indent="-514350">
              <a:buAutoNum type="arabicPeriod"/>
            </a:pPr>
            <a:r>
              <a:rPr lang="en-IN" dirty="0"/>
              <a:t>Time taken to train</a:t>
            </a:r>
          </a:p>
          <a:p>
            <a:pPr marL="514350" indent="-514350">
              <a:buAutoNum type="arabicPeriod"/>
            </a:pPr>
            <a:r>
              <a:rPr lang="en-IN" dirty="0"/>
              <a:t>Number of parameters to quantify</a:t>
            </a:r>
          </a:p>
          <a:p>
            <a:pPr marL="514350" indent="-514350">
              <a:buAutoNum type="arabicPeriod"/>
            </a:pPr>
            <a:r>
              <a:rPr lang="en-IN" dirty="0"/>
              <a:t>Image size used(224*224*3 in this case)</a:t>
            </a:r>
          </a:p>
        </p:txBody>
      </p:sp>
      <p:pic>
        <p:nvPicPr>
          <p:cNvPr id="8194" name="Picture 2" descr="Work in Progress Schedule - A Must Have for Construction">
            <a:extLst>
              <a:ext uri="{FF2B5EF4-FFF2-40B4-BE49-F238E27FC236}">
                <a16:creationId xmlns:a16="http://schemas.microsoft.com/office/drawing/2014/main" id="{04937895-2F19-4A5D-8DBD-011155408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64214"/>
            <a:ext cx="4202251" cy="38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2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05E7-C22B-41BB-AB62-0E16852B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5" y="-89929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2657-8557-4884-BA43-D7EC7BE7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5" y="1083503"/>
            <a:ext cx="10515600" cy="4351338"/>
          </a:xfrm>
        </p:spPr>
        <p:txBody>
          <a:bodyPr/>
          <a:lstStyle/>
          <a:p>
            <a:r>
              <a:rPr lang="en-IN" dirty="0"/>
              <a:t>Classify using Machine Learning techniques</a:t>
            </a:r>
          </a:p>
          <a:p>
            <a:pPr marL="0" indent="0">
              <a:buNone/>
            </a:pPr>
            <a:r>
              <a:rPr lang="en-IN" dirty="0"/>
              <a:t>Why?</a:t>
            </a:r>
          </a:p>
          <a:p>
            <a:pPr marL="0" indent="0">
              <a:buNone/>
            </a:pPr>
            <a:r>
              <a:rPr lang="en-IN" dirty="0"/>
              <a:t>Availability of features( So why not use them?)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83FD2-0DCD-4300-A0E4-C4BE0FBD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87554"/>
            <a:ext cx="11292353" cy="39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82A-08D9-4B3C-9CB2-EE27E8B1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6968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548E-6B60-49AC-8106-26EA4211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7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Why this particular name?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D982E-1815-45EE-BB7C-9332D21A49AD}"/>
              </a:ext>
            </a:extLst>
          </p:cNvPr>
          <p:cNvSpPr txBox="1"/>
          <p:nvPr/>
        </p:nvSpPr>
        <p:spPr>
          <a:xfrm>
            <a:off x="785191" y="859689"/>
            <a:ext cx="36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>
              <a:latin typeface="Algerian" panose="04020705040A02060702" pitchFamily="82" charset="0"/>
            </a:endParaRPr>
          </a:p>
          <a:p>
            <a:pPr algn="ctr"/>
            <a:r>
              <a:rPr lang="en-IN" sz="2400" b="1" dirty="0">
                <a:latin typeface="Algerian" panose="04020705040A02060702" pitchFamily="82" charset="0"/>
              </a:rPr>
              <a:t>Transfer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30B0A-7AD1-450A-9180-35CD86536CB5}"/>
              </a:ext>
            </a:extLst>
          </p:cNvPr>
          <p:cNvSpPr txBox="1"/>
          <p:nvPr/>
        </p:nvSpPr>
        <p:spPr>
          <a:xfrm>
            <a:off x="4894193" y="2505673"/>
            <a:ext cx="32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>
              <a:latin typeface="Algerian" panose="04020705040A02060702" pitchFamily="82" charset="0"/>
            </a:endParaRPr>
          </a:p>
          <a:p>
            <a:pPr algn="ctr"/>
            <a:r>
              <a:rPr lang="en-IN" sz="2400" b="1" dirty="0">
                <a:latin typeface="Algerian" panose="04020705040A02060702" pitchFamily="82" charset="0"/>
              </a:rPr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50169-5994-45E9-B370-4C6121C77109}"/>
              </a:ext>
            </a:extLst>
          </p:cNvPr>
          <p:cNvSpPr txBox="1"/>
          <p:nvPr/>
        </p:nvSpPr>
        <p:spPr>
          <a:xfrm>
            <a:off x="9008165" y="918702"/>
            <a:ext cx="26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>
              <a:latin typeface="Algerian" panose="04020705040A02060702" pitchFamily="82" charset="0"/>
            </a:endParaRPr>
          </a:p>
          <a:p>
            <a:pPr algn="ctr"/>
            <a:r>
              <a:rPr lang="en-IN" sz="2400" b="1" dirty="0">
                <a:latin typeface="Algerian" panose="04020705040A02060702" pitchFamily="82" charset="0"/>
              </a:rPr>
              <a:t>Full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CD469-51B5-4E06-ABE6-ED2B33E2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67" y="1749699"/>
            <a:ext cx="2705100" cy="2247900"/>
          </a:xfrm>
          <a:prstGeom prst="rect">
            <a:avLst/>
          </a:prstGeom>
        </p:spPr>
      </p:pic>
      <p:pic>
        <p:nvPicPr>
          <p:cNvPr id="2050" name="Picture 2" descr="ÇAKRALARIMIZIN BAKIMINI NASIL YAPALIM? | Levh-i Mahfuz - The ...">
            <a:extLst>
              <a:ext uri="{FF2B5EF4-FFF2-40B4-BE49-F238E27FC236}">
                <a16:creationId xmlns:a16="http://schemas.microsoft.com/office/drawing/2014/main" id="{51AA1A48-B97B-4BA3-B9FC-E379D9AC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86" y="1830168"/>
            <a:ext cx="2014330" cy="40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ontiers | Random Forest Algorithm for the Classification of ...">
            <a:extLst>
              <a:ext uri="{FF2B5EF4-FFF2-40B4-BE49-F238E27FC236}">
                <a16:creationId xmlns:a16="http://schemas.microsoft.com/office/drawing/2014/main" id="{0C8AC442-AC1D-4AE0-BA39-BFA55382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384" y="3521331"/>
            <a:ext cx="3279914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3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39A-94EB-4F6B-AD73-D3703BCD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Why should we do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DE9B2-7453-4A07-AB39-E3425DAE15D5}"/>
              </a:ext>
            </a:extLst>
          </p:cNvPr>
          <p:cNvSpPr txBox="1"/>
          <p:nvPr/>
        </p:nvSpPr>
        <p:spPr>
          <a:xfrm>
            <a:off x="569843" y="1830761"/>
            <a:ext cx="25179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Assisting doctors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5F2D1-62E5-49BE-8388-40A1E81B5AED}"/>
              </a:ext>
            </a:extLst>
          </p:cNvPr>
          <p:cNvSpPr txBox="1"/>
          <p:nvPr/>
        </p:nvSpPr>
        <p:spPr>
          <a:xfrm>
            <a:off x="3087756" y="2582172"/>
            <a:ext cx="251791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Effective assistance through speedy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D8A74-6763-4BF8-B0D0-0DFC6CF46224}"/>
              </a:ext>
            </a:extLst>
          </p:cNvPr>
          <p:cNvSpPr txBox="1"/>
          <p:nvPr/>
        </p:nvSpPr>
        <p:spPr>
          <a:xfrm>
            <a:off x="5479774" y="3887581"/>
            <a:ext cx="251791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Accurate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2C73C-A23F-4A41-B7C0-377CE5C8B7C5}"/>
              </a:ext>
            </a:extLst>
          </p:cNvPr>
          <p:cNvSpPr txBox="1"/>
          <p:nvPr/>
        </p:nvSpPr>
        <p:spPr>
          <a:xfrm>
            <a:off x="7997687" y="4737652"/>
            <a:ext cx="25179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Increasing data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C7B5556-14BB-4E48-A333-998B316D9A2C}"/>
              </a:ext>
            </a:extLst>
          </p:cNvPr>
          <p:cNvSpPr/>
          <p:nvPr/>
        </p:nvSpPr>
        <p:spPr>
          <a:xfrm rot="10800000" flipH="1">
            <a:off x="10684566" y="4816299"/>
            <a:ext cx="1338467" cy="1928192"/>
          </a:xfrm>
          <a:prstGeom prst="bentUpArrow">
            <a:avLst>
              <a:gd name="adj1" fmla="val 11139"/>
              <a:gd name="adj2" fmla="val 19059"/>
              <a:gd name="adj3" fmla="val 230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F028DE9-D5C2-452E-8DCF-AB9EADD501A4}"/>
              </a:ext>
            </a:extLst>
          </p:cNvPr>
          <p:cNvSpPr/>
          <p:nvPr/>
        </p:nvSpPr>
        <p:spPr>
          <a:xfrm>
            <a:off x="3233530" y="6453806"/>
            <a:ext cx="8517833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8172F-6E4A-4424-9B25-6FE8EC1FBAD8}"/>
              </a:ext>
            </a:extLst>
          </p:cNvPr>
          <p:cNvSpPr/>
          <p:nvPr/>
        </p:nvSpPr>
        <p:spPr>
          <a:xfrm rot="20314754">
            <a:off x="157037" y="4919346"/>
            <a:ext cx="3419061" cy="132521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BC24B-47B2-401A-8A89-F701214580ED}"/>
              </a:ext>
            </a:extLst>
          </p:cNvPr>
          <p:cNvSpPr txBox="1"/>
          <p:nvPr/>
        </p:nvSpPr>
        <p:spPr>
          <a:xfrm rot="19845156">
            <a:off x="1250341" y="5182198"/>
            <a:ext cx="123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Better Diagnosis!!</a:t>
            </a:r>
          </a:p>
        </p:txBody>
      </p:sp>
      <p:pic>
        <p:nvPicPr>
          <p:cNvPr id="1026" name="Picture 2" descr="Wondering Woman - Wonder Woman - Gobelin | TeePublic PL">
            <a:extLst>
              <a:ext uri="{FF2B5EF4-FFF2-40B4-BE49-F238E27FC236}">
                <a16:creationId xmlns:a16="http://schemas.microsoft.com/office/drawing/2014/main" id="{185186DF-A1F2-49FD-A6FC-E412D080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998" y="1360441"/>
            <a:ext cx="3243959" cy="32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6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C839-2C62-47B5-B0F2-FB36116F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4"/>
            <a:ext cx="10515600" cy="727933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What type of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A8B70-55E4-420F-8CDF-29FA4677757E}"/>
              </a:ext>
            </a:extLst>
          </p:cNvPr>
          <p:cNvSpPr txBox="1"/>
          <p:nvPr/>
        </p:nvSpPr>
        <p:spPr>
          <a:xfrm>
            <a:off x="692426" y="497635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Histopathology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2BCDE-EBBF-4267-88BF-199D34404AAD}"/>
              </a:ext>
            </a:extLst>
          </p:cNvPr>
          <p:cNvSpPr txBox="1"/>
          <p:nvPr/>
        </p:nvSpPr>
        <p:spPr>
          <a:xfrm>
            <a:off x="4975845" y="841802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Colonoscopy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6D0F4-24AB-4E27-ACC0-ED115C205E4D}"/>
              </a:ext>
            </a:extLst>
          </p:cNvPr>
          <p:cNvSpPr txBox="1"/>
          <p:nvPr/>
        </p:nvSpPr>
        <p:spPr>
          <a:xfrm>
            <a:off x="9269895" y="497635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X-Rays(Chest)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A59E6-9C6A-4338-8EF2-C448F82FA877}"/>
              </a:ext>
            </a:extLst>
          </p:cNvPr>
          <p:cNvSpPr txBox="1"/>
          <p:nvPr/>
        </p:nvSpPr>
        <p:spPr>
          <a:xfrm>
            <a:off x="9528313" y="3592010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CT Scans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B8FDC-D415-4FD8-83A6-3E06D3737DF2}"/>
              </a:ext>
            </a:extLst>
          </p:cNvPr>
          <p:cNvSpPr txBox="1"/>
          <p:nvPr/>
        </p:nvSpPr>
        <p:spPr>
          <a:xfrm>
            <a:off x="838200" y="3388710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MRI Videos/Images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3BD74-1FFA-4C1A-BE90-BA08AB2D0BF8}"/>
              </a:ext>
            </a:extLst>
          </p:cNvPr>
          <p:cNvSpPr txBox="1"/>
          <p:nvPr/>
        </p:nvSpPr>
        <p:spPr>
          <a:xfrm>
            <a:off x="5473147" y="3874334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Skin Lesions </a:t>
            </a:r>
          </a:p>
        </p:txBody>
      </p:sp>
      <p:pic>
        <p:nvPicPr>
          <p:cNvPr id="2050" name="Picture 2" descr="Histopathology Images, Stock Photos &amp; Vectors | Shutterstock">
            <a:extLst>
              <a:ext uri="{FF2B5EF4-FFF2-40B4-BE49-F238E27FC236}">
                <a16:creationId xmlns:a16="http://schemas.microsoft.com/office/drawing/2014/main" id="{C299A967-7586-45A0-A0AE-EEBE63DE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2" y="945200"/>
            <a:ext cx="3156917" cy="19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Have a Safe Colonoscopy Procedure - Consumer Reports">
            <a:extLst>
              <a:ext uri="{FF2B5EF4-FFF2-40B4-BE49-F238E27FC236}">
                <a16:creationId xmlns:a16="http://schemas.microsoft.com/office/drawing/2014/main" id="{E23FB8A2-8EE8-4DCC-8F23-7DC2209B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41" y="1318479"/>
            <a:ext cx="3156917" cy="23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st radiograph - Wikipedia">
            <a:extLst>
              <a:ext uri="{FF2B5EF4-FFF2-40B4-BE49-F238E27FC236}">
                <a16:creationId xmlns:a16="http://schemas.microsoft.com/office/drawing/2014/main" id="{955E8889-3EB4-47E9-A9F9-31A09DA2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991" y="945200"/>
            <a:ext cx="2135809" cy="24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gnetic resonance imaging of the brain - Wikipedia">
            <a:extLst>
              <a:ext uri="{FF2B5EF4-FFF2-40B4-BE49-F238E27FC236}">
                <a16:creationId xmlns:a16="http://schemas.microsoft.com/office/drawing/2014/main" id="{AA234629-6A17-48B2-A866-C714BF160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6" y="3961342"/>
            <a:ext cx="2484575" cy="23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symptomatic skin lesions - Clinical Advisor">
            <a:extLst>
              <a:ext uri="{FF2B5EF4-FFF2-40B4-BE49-F238E27FC236}">
                <a16:creationId xmlns:a16="http://schemas.microsoft.com/office/drawing/2014/main" id="{AD23B2A1-2101-4A13-A032-A7BB5DFE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15" y="4351011"/>
            <a:ext cx="3156917" cy="210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ting Ready for Your Pelvic CT Scan | Sansum Clinic">
            <a:extLst>
              <a:ext uri="{FF2B5EF4-FFF2-40B4-BE49-F238E27FC236}">
                <a16:creationId xmlns:a16="http://schemas.microsoft.com/office/drawing/2014/main" id="{2D72CB88-D01E-42E9-BAB3-6A3A34C40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990" y="4164641"/>
            <a:ext cx="2484575" cy="232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8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0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6B6E-D813-4F61-8277-B4B9AB88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Why Histopathology images?</a:t>
            </a:r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BAC7F66A-4822-452E-BB48-76D0C7104F79}"/>
              </a:ext>
            </a:extLst>
          </p:cNvPr>
          <p:cNvSpPr/>
          <p:nvPr/>
        </p:nvSpPr>
        <p:spPr>
          <a:xfrm>
            <a:off x="3591339" y="3992215"/>
            <a:ext cx="2252869" cy="1643269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Ease of Access!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26E5837-BCCA-4F3B-8C86-4FB4FC1605E6}"/>
              </a:ext>
            </a:extLst>
          </p:cNvPr>
          <p:cNvSpPr/>
          <p:nvPr/>
        </p:nvSpPr>
        <p:spPr>
          <a:xfrm flipH="1">
            <a:off x="6096000" y="3992214"/>
            <a:ext cx="2252869" cy="1643269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Abundance of Literature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7AD88189-8C3C-4D02-B46E-832DF44A8ADA}"/>
              </a:ext>
            </a:extLst>
          </p:cNvPr>
          <p:cNvSpPr/>
          <p:nvPr/>
        </p:nvSpPr>
        <p:spPr>
          <a:xfrm flipV="1">
            <a:off x="3591338" y="2044150"/>
            <a:ext cx="2252869" cy="1643269"/>
          </a:xfrm>
          <a:prstGeom prst="teardrop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B236F-02D9-4EBA-8CFF-21CEFD942B4D}"/>
              </a:ext>
            </a:extLst>
          </p:cNvPr>
          <p:cNvSpPr txBox="1"/>
          <p:nvPr/>
        </p:nvSpPr>
        <p:spPr>
          <a:xfrm>
            <a:off x="4306957" y="2542618"/>
            <a:ext cx="136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Variety in data</a:t>
            </a: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BD907C5E-34EE-4623-8718-B44315A1508A}"/>
              </a:ext>
            </a:extLst>
          </p:cNvPr>
          <p:cNvSpPr/>
          <p:nvPr/>
        </p:nvSpPr>
        <p:spPr>
          <a:xfrm rot="5400000" flipV="1">
            <a:off x="6400800" y="1739354"/>
            <a:ext cx="1643271" cy="2252870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E9AE4-F5CE-409A-BC89-47357F2967B5}"/>
              </a:ext>
            </a:extLst>
          </p:cNvPr>
          <p:cNvSpPr txBox="1"/>
          <p:nvPr/>
        </p:nvSpPr>
        <p:spPr>
          <a:xfrm>
            <a:off x="6387549" y="2542618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Expert Opinion available easily!</a:t>
            </a:r>
          </a:p>
        </p:txBody>
      </p:sp>
    </p:spTree>
    <p:extLst>
      <p:ext uri="{BB962C8B-B14F-4D97-AF65-F5344CB8AC3E}">
        <p14:creationId xmlns:p14="http://schemas.microsoft.com/office/powerpoint/2010/main" val="214187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CF6E-C2D4-42BB-9D31-A49986A1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82"/>
            <a:ext cx="10515600" cy="66707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What Model to use?</a:t>
            </a:r>
          </a:p>
        </p:txBody>
      </p:sp>
      <p:pic>
        <p:nvPicPr>
          <p:cNvPr id="3074" name="Picture 2" descr="How to interpert ResNet50 Layer Types - Data Science Stack Exchange">
            <a:extLst>
              <a:ext uri="{FF2B5EF4-FFF2-40B4-BE49-F238E27FC236}">
                <a16:creationId xmlns:a16="http://schemas.microsoft.com/office/drawing/2014/main" id="{D3225A96-E518-4622-9E4A-B72E2C81F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2" y="734457"/>
            <a:ext cx="3612184" cy="560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7154E2-718B-45EF-82DC-14B17231E686}"/>
              </a:ext>
            </a:extLst>
          </p:cNvPr>
          <p:cNvSpPr txBox="1"/>
          <p:nvPr/>
        </p:nvSpPr>
        <p:spPr>
          <a:xfrm>
            <a:off x="1372567" y="6341165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ResNet</a:t>
            </a:r>
            <a:r>
              <a:rPr lang="en-IN" dirty="0"/>
              <a:t>-X</a:t>
            </a:r>
          </a:p>
        </p:txBody>
      </p:sp>
      <p:pic>
        <p:nvPicPr>
          <p:cNvPr id="3076" name="Picture 4" descr="A Simple Guide to the Versions of the Inception Network">
            <a:extLst>
              <a:ext uri="{FF2B5EF4-FFF2-40B4-BE49-F238E27FC236}">
                <a16:creationId xmlns:a16="http://schemas.microsoft.com/office/drawing/2014/main" id="{ED5B694A-6C08-4DC4-8387-525EC97E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61" y="639708"/>
            <a:ext cx="8070506" cy="26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4F63A-E54E-4358-A5DE-391AB348C96B}"/>
              </a:ext>
            </a:extLst>
          </p:cNvPr>
          <p:cNvSpPr txBox="1"/>
          <p:nvPr/>
        </p:nvSpPr>
        <p:spPr>
          <a:xfrm>
            <a:off x="7700480" y="2877452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InceptionV3</a:t>
            </a:r>
          </a:p>
        </p:txBody>
      </p:sp>
      <p:pic>
        <p:nvPicPr>
          <p:cNvPr id="3078" name="Picture 6" descr="Schematic diagram of Xception model (compressed view). | Download ...">
            <a:extLst>
              <a:ext uri="{FF2B5EF4-FFF2-40B4-BE49-F238E27FC236}">
                <a16:creationId xmlns:a16="http://schemas.microsoft.com/office/drawing/2014/main" id="{D83C1932-DDAA-4F21-AEF0-55E8EBEF9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61" y="3246784"/>
            <a:ext cx="7799457" cy="273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2E436C-A2BB-4888-A60A-CA2DE2D4CF70}"/>
              </a:ext>
            </a:extLst>
          </p:cNvPr>
          <p:cNvSpPr txBox="1"/>
          <p:nvPr/>
        </p:nvSpPr>
        <p:spPr>
          <a:xfrm>
            <a:off x="7700480" y="6164090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56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CC81-FB89-4468-9DC9-0D69F7BD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Why ResNet50?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7BC9-FC3B-4284-B041-754507AA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Generally, more the number of layers, more weights/parameters thus better prediction!</a:t>
            </a:r>
          </a:p>
          <a:p>
            <a:pPr marL="0" indent="0" algn="ctr">
              <a:buNone/>
            </a:pPr>
            <a:r>
              <a:rPr lang="en-IN" sz="5400" u="sng" dirty="0">
                <a:solidFill>
                  <a:srgbClr val="0070C0"/>
                </a:solidFill>
              </a:rPr>
              <a:t>But is that really true?</a:t>
            </a:r>
          </a:p>
          <a:p>
            <a:pPr marL="0" indent="0" algn="ctr">
              <a:buNone/>
            </a:pPr>
            <a:endParaRPr lang="en-IN" sz="5400" dirty="0">
              <a:solidFill>
                <a:srgbClr val="0070C0"/>
              </a:solidFill>
            </a:endParaRPr>
          </a:p>
        </p:txBody>
      </p:sp>
      <p:pic>
        <p:nvPicPr>
          <p:cNvPr id="4098" name="Picture 2" descr="Vanishing Gradient Intuition">
            <a:extLst>
              <a:ext uri="{FF2B5EF4-FFF2-40B4-BE49-F238E27FC236}">
                <a16:creationId xmlns:a16="http://schemas.microsoft.com/office/drawing/2014/main" id="{1554A241-C50F-4803-86BD-CDB37B9C6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3" y="3623779"/>
            <a:ext cx="10071652" cy="28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E742-2299-4743-B0F1-060439E0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How does ResNet50 tackle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9782-59BE-4689-B245-A9E46BD4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using Identity Connection/Residual Block!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4" name="Picture 4" descr="Residual Block representation">
            <a:extLst>
              <a:ext uri="{FF2B5EF4-FFF2-40B4-BE49-F238E27FC236}">
                <a16:creationId xmlns:a16="http://schemas.microsoft.com/office/drawing/2014/main" id="{08900C4A-B419-464B-AEF0-E7414F2F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286506"/>
            <a:ext cx="4721225" cy="342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ssumed Deep CNN">
            <a:extLst>
              <a:ext uri="{FF2B5EF4-FFF2-40B4-BE49-F238E27FC236}">
                <a16:creationId xmlns:a16="http://schemas.microsoft.com/office/drawing/2014/main" id="{3E5F9265-9E15-456A-9AD8-F13CAD210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52" y="1601063"/>
            <a:ext cx="4432648" cy="48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radient Pathways in ResNet">
            <a:extLst>
              <a:ext uri="{FF2B5EF4-FFF2-40B4-BE49-F238E27FC236}">
                <a16:creationId xmlns:a16="http://schemas.microsoft.com/office/drawing/2014/main" id="{D48C99AB-D04D-4D49-963B-2B337FDF3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17" y="1070112"/>
            <a:ext cx="9499765" cy="438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208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Arial Black</vt:lpstr>
      <vt:lpstr>Arial Rounded MT Bold</vt:lpstr>
      <vt:lpstr>Calibri</vt:lpstr>
      <vt:lpstr>Calibri Light</vt:lpstr>
      <vt:lpstr>Franklin Gothic Heavy</vt:lpstr>
      <vt:lpstr>Office Theme</vt:lpstr>
      <vt:lpstr>The T-F-M Battle</vt:lpstr>
      <vt:lpstr>Why this particular name?</vt:lpstr>
      <vt:lpstr>Why should we do this?</vt:lpstr>
      <vt:lpstr>What type of data?</vt:lpstr>
      <vt:lpstr>Why Histopathology images?</vt:lpstr>
      <vt:lpstr>What Model to use?</vt:lpstr>
      <vt:lpstr>Why ResNet50?</vt:lpstr>
      <vt:lpstr>How does ResNet50 tackle that?</vt:lpstr>
      <vt:lpstr>PowerPoint Presentation</vt:lpstr>
      <vt:lpstr>Transfer Learning Results</vt:lpstr>
      <vt:lpstr>PowerPoint Presentation</vt:lpstr>
      <vt:lpstr>How to improve?</vt:lpstr>
      <vt:lpstr>Full Training Results</vt:lpstr>
      <vt:lpstr>Work to be done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T-F-M Battle</dc:title>
  <dc:creator>HP</dc:creator>
  <cp:lastModifiedBy>HP</cp:lastModifiedBy>
  <cp:revision>45</cp:revision>
  <dcterms:created xsi:type="dcterms:W3CDTF">2020-04-30T14:11:58Z</dcterms:created>
  <dcterms:modified xsi:type="dcterms:W3CDTF">2020-04-30T20:42:23Z</dcterms:modified>
</cp:coreProperties>
</file>