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78" d="100"/>
          <a:sy n="78" d="100"/>
        </p:scale>
        <p:origin x="1594"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819314" y="596019"/>
            <a:ext cx="7510506" cy="3213982"/>
          </a:xfrm>
        </p:spPr>
        <p:txBody>
          <a:bodyPr anchor="b">
            <a:normAutofit/>
          </a:bodyPr>
          <a:lstStyle>
            <a:lvl1pPr algn="ctr">
              <a:defRPr sz="40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819314" y="3886200"/>
            <a:ext cx="7510506" cy="2219108"/>
          </a:xfrm>
        </p:spPr>
        <p:txBody>
          <a:bodyPr anchor="t">
            <a:normAutofit/>
          </a:bodyPr>
          <a:lstStyle>
            <a:lvl1pPr marL="0" indent="0" algn="ctr">
              <a:buNone/>
              <a:defRPr sz="1800">
                <a:gradFill flip="none" rotWithShape="1">
                  <a:gsLst>
                    <a:gs pos="0">
                      <a:schemeClr val="tx1"/>
                    </a:gs>
                    <a:gs pos="100000">
                      <a:schemeClr val="tx1">
                        <a:lumMod val="75000"/>
                      </a:schemeClr>
                    </a:gs>
                  </a:gsLst>
                  <a:lin ang="0" scaled="1"/>
                  <a:tileRect/>
                </a:gra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461358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677" y="4377485"/>
            <a:ext cx="7413007" cy="907505"/>
          </a:xfrm>
        </p:spPr>
        <p:txBody>
          <a:bodyPr anchor="b">
            <a:normAutofit/>
          </a:bodyPr>
          <a:lstStyle>
            <a:lvl1pPr algn="l">
              <a:defRPr sz="2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7678" y="996188"/>
            <a:ext cx="7301427" cy="298112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917677" y="5284990"/>
            <a:ext cx="7413007" cy="81707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2/25/2025</a:t>
            </a:fld>
            <a:endParaRPr lang="en-US"/>
          </a:p>
        </p:txBody>
      </p:sp>
      <p:sp>
        <p:nvSpPr>
          <p:cNvPr id="6" name="Footer Placeholder 5"/>
          <p:cNvSpPr>
            <a:spLocks noGrp="1"/>
          </p:cNvSpPr>
          <p:nvPr>
            <p:ph type="ftr" sz="quarter" idx="11"/>
          </p:nvPr>
        </p:nvSpPr>
        <p:spPr>
          <a:xfrm>
            <a:off x="917678" y="6181344"/>
            <a:ext cx="5337278" cy="365125"/>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50029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596018"/>
            <a:ext cx="7511474" cy="3137782"/>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18347" y="4343400"/>
            <a:ext cx="7511474" cy="1758660"/>
          </a:xfrm>
        </p:spPr>
        <p:txBody>
          <a:bodyPr anchor="ctr">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2793583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583818" y="860276"/>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7888822" y="2985923"/>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304407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436" y="3650606"/>
            <a:ext cx="6631128" cy="381000"/>
          </a:xfrm>
        </p:spPr>
        <p:txBody>
          <a:bodyPr anchor="ctr">
            <a:normAutofit/>
          </a:bodyPr>
          <a:lstStyle>
            <a:lvl1pPr marL="0" indent="0">
              <a:buFontTx/>
              <a:buNone/>
              <a:defRPr sz="14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8347" y="4641206"/>
            <a:ext cx="7511473" cy="1447800"/>
          </a:xfrm>
        </p:spPr>
        <p:txBody>
          <a:bodyPr anchor="ctr">
            <a:normAutofit/>
          </a:bodyPr>
          <a:lstStyle>
            <a:lvl1pPr marL="0" indent="0" algn="l">
              <a:buNone/>
              <a:defRPr sz="1800">
                <a:gradFill flip="none" rotWithShape="1">
                  <a:gsLst>
                    <a:gs pos="0">
                      <a:schemeClr val="tx1"/>
                    </a:gs>
                    <a:gs pos="100000">
                      <a:schemeClr val="tx1">
                        <a:lumMod val="75000"/>
                      </a:schemeClr>
                    </a:gs>
                  </a:gsLst>
                  <a:lin ang="0" scaled="1"/>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1435559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8347" y="3603566"/>
            <a:ext cx="7512338" cy="14688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21015" y="5072366"/>
            <a:ext cx="7512339" cy="1029694"/>
          </a:xfrm>
        </p:spPr>
        <p:txBody>
          <a:bodyPr anchor="t">
            <a:normAutofit/>
          </a:bodyPr>
          <a:lstStyle>
            <a:lvl1pPr marL="0" indent="0" algn="l">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598515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extBox 12"/>
          <p:cNvSpPr txBox="1"/>
          <p:nvPr/>
        </p:nvSpPr>
        <p:spPr>
          <a:xfrm>
            <a:off x="583818" y="753851"/>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6" name="TextBox 15"/>
          <p:cNvSpPr txBox="1"/>
          <p:nvPr/>
        </p:nvSpPr>
        <p:spPr>
          <a:xfrm>
            <a:off x="7887556" y="2879498"/>
            <a:ext cx="457319"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084942" y="596018"/>
            <a:ext cx="6974115" cy="2844369"/>
          </a:xfrm>
        </p:spPr>
        <p:txBody>
          <a:bodyPr anchor="ctr">
            <a:normAutofit/>
          </a:bodyPr>
          <a:lstStyle>
            <a:lvl1pPr algn="l">
              <a:defRPr sz="2800" b="0" cap="all">
                <a:gradFill flip="none" rotWithShape="1">
                  <a:gsLst>
                    <a:gs pos="0">
                      <a:schemeClr val="tx1"/>
                    </a:gs>
                    <a:gs pos="100000">
                      <a:schemeClr val="tx1">
                        <a:lumMod val="75000"/>
                      </a:schemeClr>
                    </a:gs>
                  </a:gsLst>
                  <a:lin ang="5400000" scaled="0"/>
                  <a:tileRect/>
                </a:gra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18347" y="3886200"/>
            <a:ext cx="7512338" cy="1053662"/>
          </a:xfrm>
        </p:spPr>
        <p:txBody>
          <a:bodyPr vert="horz" lIns="91440" tIns="45720" rIns="91440" bIns="45720" rtlCol="0" anchor="b">
            <a:normAutofit/>
          </a:bodyPr>
          <a:lstStyle>
            <a:lvl1pPr>
              <a:buNone/>
              <a:defRPr lang="en-US" sz="2000" b="0" cap="all" dirty="0">
                <a:ln w="3175" cmpd="sng">
                  <a:noFill/>
                </a:ln>
                <a:gradFill flip="none" rotWithShape="1">
                  <a:gsLst>
                    <a:gs pos="0">
                      <a:schemeClr val="tx1"/>
                    </a:gs>
                    <a:gs pos="100000">
                      <a:schemeClr val="tx1">
                        <a:lumMod val="75000"/>
                      </a:schemeClr>
                    </a:gs>
                  </a:gsLst>
                  <a:lin ang="0" scaled="1"/>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18347" y="4939862"/>
            <a:ext cx="7512338" cy="1162198"/>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278079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18346" y="596018"/>
            <a:ext cx="7511473" cy="2756783"/>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818346" y="3682941"/>
            <a:ext cx="7511473" cy="1049283"/>
          </a:xfrm>
        </p:spPr>
        <p:txBody>
          <a:bodyPr vert="horz" lIns="91440" tIns="45720" rIns="91440" bIns="45720" rtlCol="0" anchor="b">
            <a:normAutofit/>
          </a:bodyPr>
          <a:lstStyle>
            <a:lvl1pPr>
              <a:buNone/>
              <a:defRPr lang="en-US" sz="2400" b="0" cap="all" dirty="0">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818347" y="4732224"/>
            <a:ext cx="7511472" cy="1369836"/>
          </a:xfrm>
        </p:spPr>
        <p:txBody>
          <a:bodyPr anchor="t">
            <a:normAutofit/>
          </a:bodyPr>
          <a:lstStyle>
            <a:lvl1pPr marL="0" indent="0" algn="l">
              <a:buNone/>
              <a:defRPr sz="1600">
                <a:gradFill flip="none" rotWithShape="1">
                  <a:gsLst>
                    <a:gs pos="0">
                      <a:schemeClr val="tx1"/>
                    </a:gs>
                    <a:gs pos="100000">
                      <a:schemeClr val="tx1">
                        <a:lumMod val="75000"/>
                      </a:schemeClr>
                    </a:gs>
                  </a:gsLst>
                  <a:lin ang="5400000" scaled="0"/>
                  <a:tileRect/>
                </a:gra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753836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818347" y="596018"/>
            <a:ext cx="7511473" cy="131248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755827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1708" y="596018"/>
            <a:ext cx="1778112" cy="550604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18347" y="596018"/>
            <a:ext cx="5624137" cy="5506042"/>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64338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72059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9314" y="3270698"/>
            <a:ext cx="7510506" cy="1823305"/>
          </a:xfrm>
        </p:spPr>
        <p:txBody>
          <a:bodyPr anchor="b">
            <a:normAutofit/>
          </a:bodyPr>
          <a:lstStyle>
            <a:lvl1pPr algn="r">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819314" y="5103810"/>
            <a:ext cx="7510506" cy="998250"/>
          </a:xfrm>
        </p:spPr>
        <p:txBody>
          <a:bodyPr anchor="t">
            <a:normAutofit/>
          </a:bodyPr>
          <a:lstStyle>
            <a:lvl1pPr marL="0" indent="0" algn="r">
              <a:buNone/>
              <a:defRPr sz="1800">
                <a:gradFill flip="none" rotWithShape="1">
                  <a:gsLst>
                    <a:gs pos="0">
                      <a:schemeClr val="tx1"/>
                    </a:gs>
                    <a:gs pos="100000">
                      <a:schemeClr val="tx1">
                        <a:lumMod val="75000"/>
                      </a:schemeClr>
                    </a:gs>
                  </a:gsLst>
                  <a:lin ang="5400000" scaled="0"/>
                  <a:tileRect/>
                </a:gra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089770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18347" y="2060898"/>
            <a:ext cx="3685073" cy="4031331"/>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0580" y="2060898"/>
            <a:ext cx="3689239" cy="4031330"/>
          </a:xfrm>
        </p:spPr>
        <p:txBody>
          <a:bodyPr>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96136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6306" y="2060898"/>
            <a:ext cx="3397113" cy="733596"/>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8347" y="2786027"/>
            <a:ext cx="3685073"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910150" y="2060898"/>
            <a:ext cx="3419670" cy="725129"/>
          </a:xfrm>
        </p:spPr>
        <p:txBody>
          <a:bodyPr anchor="b">
            <a:noAutofit/>
          </a:bodyPr>
          <a:lstStyle>
            <a:lvl1pPr marL="0" indent="0">
              <a:buNone/>
              <a:defRPr sz="22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65" y="2786027"/>
            <a:ext cx="3701520" cy="3316033"/>
          </a:xfrm>
        </p:spPr>
        <p:txBody>
          <a:bodyPr anchor="t">
            <a:normAutofit/>
          </a:bodyPr>
          <a:lstStyle>
            <a:lvl1pPr>
              <a:defRPr sz="1600"/>
            </a:lvl1pPr>
            <a:lvl2pPr>
              <a:defRPr sz="1400"/>
            </a:lvl2pPr>
            <a:lvl3pPr>
              <a:defRPr sz="1200"/>
            </a:lvl3pPr>
            <a:lvl4pPr>
              <a:defRPr sz="11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2/25/2025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420458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6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2/25/2025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247954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433880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754928"/>
            <a:ext cx="2729523" cy="1371600"/>
          </a:xfrm>
        </p:spPr>
        <p:txBody>
          <a:bodyPr anchor="b">
            <a:normAutofit/>
          </a:bodyPr>
          <a:lstStyle>
            <a:lvl1pPr algn="l">
              <a:defRPr sz="2200" b="0"/>
            </a:lvl1pPr>
          </a:lstStyle>
          <a:p>
            <a:r>
              <a:rPr lang="en-US"/>
              <a:t>Click to edit Master title style</a:t>
            </a:r>
            <a:endParaRPr lang="en-US" dirty="0"/>
          </a:p>
        </p:txBody>
      </p:sp>
      <p:sp>
        <p:nvSpPr>
          <p:cNvPr id="3" name="Content Placeholder 2"/>
          <p:cNvSpPr>
            <a:spLocks noGrp="1"/>
          </p:cNvSpPr>
          <p:nvPr>
            <p:ph idx="1"/>
          </p:nvPr>
        </p:nvSpPr>
        <p:spPr>
          <a:xfrm>
            <a:off x="3828856" y="596018"/>
            <a:ext cx="4500964" cy="5506041"/>
          </a:xfrm>
        </p:spPr>
        <p:txBody>
          <a:bodyPr anchor="ctr">
            <a:normAutofit/>
          </a:bodyPr>
          <a:lstStyle>
            <a:lvl1pPr>
              <a:defRPr sz="1800"/>
            </a:lvl1pPr>
            <a:lvl2pPr>
              <a:defRPr sz="1600"/>
            </a:lvl2pPr>
            <a:lvl3pPr>
              <a:defRPr sz="1400"/>
            </a:lvl3pPr>
            <a:lvl4pPr>
              <a:defRPr sz="1200"/>
            </a:lvl4pPr>
            <a:lvl5pPr>
              <a:defRPr sz="1100"/>
            </a:lvl5pPr>
            <a:lvl6pPr>
              <a:defRPr sz="1100"/>
            </a:lvl6pPr>
            <a:lvl7pPr>
              <a:defRPr sz="1100"/>
            </a:lvl7pPr>
            <a:lvl8pPr>
              <a:defRPr sz="1100"/>
            </a:lvl8pPr>
            <a:lvl9pPr>
              <a:defRPr sz="11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8347" y="3126528"/>
            <a:ext cx="272952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62280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8347" y="1898269"/>
            <a:ext cx="4423803" cy="1371600"/>
          </a:xfrm>
        </p:spPr>
        <p:txBody>
          <a:bodyPr anchor="b">
            <a:normAutofit/>
          </a:bodyPr>
          <a:lstStyle>
            <a:lvl1pPr algn="l">
              <a:defRPr sz="24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5515442" y="-18288"/>
            <a:ext cx="2500062"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817318" y="3269869"/>
            <a:ext cx="4423803"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523649" y="6181344"/>
            <a:ext cx="718502" cy="365125"/>
          </a:xfrm>
        </p:spPr>
        <p:txBody>
          <a:bodyPr/>
          <a:lstStyle/>
          <a:p>
            <a:fld id="{5BCAD085-E8A6-8845-BD4E-CB4CCA059FC4}" type="datetimeFigureOut">
              <a:rPr lang="en-US" smtClean="0"/>
              <a:t>2/25/2025</a:t>
            </a:fld>
            <a:endParaRPr lang="en-US"/>
          </a:p>
        </p:txBody>
      </p:sp>
      <p:sp>
        <p:nvSpPr>
          <p:cNvPr id="6" name="Footer Placeholder 5"/>
          <p:cNvSpPr>
            <a:spLocks noGrp="1"/>
          </p:cNvSpPr>
          <p:nvPr>
            <p:ph type="ftr" sz="quarter" idx="11"/>
          </p:nvPr>
        </p:nvSpPr>
        <p:spPr>
          <a:xfrm>
            <a:off x="818348" y="6181344"/>
            <a:ext cx="3705300" cy="365125"/>
          </a:xfrm>
        </p:spPr>
        <p:txBody>
          <a:bodyPr/>
          <a:lstStyle/>
          <a:p>
            <a:endParaRPr lang="en-US"/>
          </a:p>
        </p:txBody>
      </p:sp>
      <p:sp>
        <p:nvSpPr>
          <p:cNvPr id="7" name="Slide Number Placeholder 6"/>
          <p:cNvSpPr>
            <a:spLocks noGrp="1"/>
          </p:cNvSpPr>
          <p:nvPr>
            <p:ph type="sldNum" sz="quarter" idx="12"/>
          </p:nvPr>
        </p:nvSpPr>
        <p:spPr>
          <a:xfrm>
            <a:off x="8024262" y="6181344"/>
            <a:ext cx="305186" cy="32925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729695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8347" y="596018"/>
            <a:ext cx="7511473" cy="131248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18348" y="2060898"/>
            <a:ext cx="7511472" cy="404116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51708" y="6178260"/>
            <a:ext cx="1287464"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5BCAD085-E8A6-8845-BD4E-CB4CCA059FC4}" type="datetimeFigureOut">
              <a:rPr lang="en-US" smtClean="0"/>
              <a:t>2/25/2025</a:t>
            </a:fld>
            <a:endParaRPr lang="en-US"/>
          </a:p>
        </p:txBody>
      </p:sp>
      <p:sp>
        <p:nvSpPr>
          <p:cNvPr id="5" name="Footer Placeholder 4"/>
          <p:cNvSpPr>
            <a:spLocks noGrp="1"/>
          </p:cNvSpPr>
          <p:nvPr>
            <p:ph type="ftr" sz="quarter" idx="3"/>
          </p:nvPr>
        </p:nvSpPr>
        <p:spPr>
          <a:xfrm>
            <a:off x="818347" y="6178260"/>
            <a:ext cx="5624137" cy="365125"/>
          </a:xfrm>
          <a:prstGeom prst="rect">
            <a:avLst/>
          </a:prstGeom>
        </p:spPr>
        <p:txBody>
          <a:bodyPr vert="horz" lIns="91440" tIns="45720" rIns="91440" bIns="45720" rtlCol="0" anchor="ctr"/>
          <a:lstStyle>
            <a:lvl1pPr algn="l">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a:p>
        </p:txBody>
      </p:sp>
      <p:sp>
        <p:nvSpPr>
          <p:cNvPr id="6" name="Slide Number Placeholder 5"/>
          <p:cNvSpPr>
            <a:spLocks noGrp="1"/>
          </p:cNvSpPr>
          <p:nvPr>
            <p:ph type="sldNum" sz="quarter" idx="4"/>
          </p:nvPr>
        </p:nvSpPr>
        <p:spPr>
          <a:xfrm>
            <a:off x="7917202" y="6178260"/>
            <a:ext cx="413483" cy="365125"/>
          </a:xfrm>
          <a:prstGeom prst="rect">
            <a:avLst/>
          </a:prstGeom>
        </p:spPr>
        <p:txBody>
          <a:bodyPr vert="horz" lIns="91440" tIns="45720" rIns="91440" bIns="45720" rtlCol="0" anchor="ctr"/>
          <a:lstStyle>
            <a:lvl1pPr algn="r">
              <a:defRPr sz="800" b="1" i="0">
                <a:solidFill>
                  <a:schemeClr val="tx1">
                    <a:lumMod val="75000"/>
                  </a:schemeClr>
                </a:solidFill>
                <a:effectLst>
                  <a:outerShdw blurRad="50800" dist="38100" dir="2700000" algn="tl" rotWithShape="0">
                    <a:srgbClr val="000000">
                      <a:alpha val="43000"/>
                    </a:srgbClr>
                  </a:outerShdw>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178163065"/>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2800" kern="1200" cap="all">
          <a:ln w="3175" cmpd="sng">
            <a:noFill/>
          </a:ln>
          <a:gradFill flip="none" rotWithShape="1">
            <a:gsLst>
              <a:gs pos="0">
                <a:schemeClr val="tx1"/>
              </a:gs>
              <a:gs pos="100000">
                <a:schemeClr val="tx1">
                  <a:lumMod val="75000"/>
                </a:schemeClr>
              </a:gs>
            </a:gsLst>
            <a:lin ang="5400000" scaled="0"/>
            <a:tileRect/>
          </a:gra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130000"/>
        <a:buFont typeface="Arial"/>
        <a:buChar char="•"/>
        <a:defRPr sz="18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130000"/>
        <a:buFont typeface="Arial"/>
        <a:buChar char="•"/>
        <a:defRPr sz="16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130000"/>
        <a:buFont typeface="Arial"/>
        <a:buChar char="•"/>
        <a:defRPr sz="14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130000"/>
        <a:buFont typeface="Arial"/>
        <a:buChar char="•"/>
        <a:defRPr sz="12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13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100000"/>
        <a:buFont typeface="Arial"/>
        <a:buChar char="•"/>
        <a:defRPr sz="1100" kern="1200" cap="small">
          <a:gradFill flip="none" rotWithShape="1">
            <a:gsLst>
              <a:gs pos="0">
                <a:schemeClr val="tx1"/>
              </a:gs>
              <a:gs pos="100000">
                <a:schemeClr val="tx1">
                  <a:lumMod val="75000"/>
                </a:schemeClr>
              </a:gs>
            </a:gsLst>
            <a:lin ang="5400000" scaled="0"/>
            <a:tileRect/>
          </a:gra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964" y="688258"/>
            <a:ext cx="7406149" cy="1681316"/>
          </a:xfrm>
        </p:spPr>
        <p:txBody>
          <a:bodyPr/>
          <a:lstStyle/>
          <a:p>
            <a:r>
              <a:rPr dirty="0"/>
              <a:t>Secure Image Steganography</a:t>
            </a:r>
          </a:p>
        </p:txBody>
      </p:sp>
      <p:sp>
        <p:nvSpPr>
          <p:cNvPr id="3" name="Subtitle 2"/>
          <p:cNvSpPr>
            <a:spLocks noGrp="1"/>
          </p:cNvSpPr>
          <p:nvPr>
            <p:ph type="subTitle" idx="1"/>
          </p:nvPr>
        </p:nvSpPr>
        <p:spPr>
          <a:xfrm>
            <a:off x="-304800" y="3562963"/>
            <a:ext cx="9448800" cy="1610034"/>
          </a:xfrm>
        </p:spPr>
        <p:txBody>
          <a:bodyPr>
            <a:normAutofit fontScale="92500" lnSpcReduction="20000"/>
          </a:bodyPr>
          <a:lstStyle/>
          <a:p>
            <a:r>
              <a:rPr b="1" dirty="0">
                <a:solidFill>
                  <a:schemeClr val="tx1">
                    <a:lumMod val="75000"/>
                    <a:lumOff val="25000"/>
                  </a:schemeClr>
                </a:solidFill>
                <a:latin typeface="+mj-lt"/>
              </a:rPr>
              <a:t>A Project on Data Hiding Using LSB Technique</a:t>
            </a:r>
          </a:p>
          <a:p>
            <a:r>
              <a:rPr b="1" dirty="0">
                <a:solidFill>
                  <a:schemeClr val="tx1">
                    <a:lumMod val="75000"/>
                    <a:lumOff val="25000"/>
                  </a:schemeClr>
                </a:solidFill>
                <a:latin typeface="+mj-lt"/>
              </a:rPr>
              <a:t>By </a:t>
            </a:r>
            <a:r>
              <a:rPr lang="en-IN" b="1" i="0" dirty="0">
                <a:solidFill>
                  <a:srgbClr val="F0F6FC"/>
                </a:solidFill>
                <a:effectLst/>
                <a:latin typeface="-apple-system"/>
              </a:rPr>
              <a:t>Pandala Manasa</a:t>
            </a:r>
            <a:br>
              <a:rPr lang="en-US" b="1" dirty="0">
                <a:solidFill>
                  <a:schemeClr val="tx1">
                    <a:lumMod val="75000"/>
                    <a:lumOff val="25000"/>
                  </a:schemeClr>
                </a:solidFill>
                <a:latin typeface="+mj-lt"/>
              </a:rPr>
            </a:br>
            <a:r>
              <a:rPr lang="en-US" b="1" dirty="0">
                <a:solidFill>
                  <a:schemeClr val="tx1">
                    <a:lumMod val="75000"/>
                    <a:lumOff val="25000"/>
                  </a:schemeClr>
                </a:solidFill>
                <a:latin typeface="+mj-lt"/>
                <a:cs typeface="Arial"/>
              </a:rPr>
              <a:t>College Name :  Sri Indu College of Engineering &amp; Technology </a:t>
            </a:r>
            <a:br>
              <a:rPr lang="en-US" b="1" dirty="0">
                <a:solidFill>
                  <a:schemeClr val="tx1">
                    <a:lumMod val="75000"/>
                    <a:lumOff val="25000"/>
                  </a:schemeClr>
                </a:solidFill>
                <a:latin typeface="+mj-lt"/>
                <a:cs typeface="Arial"/>
              </a:rPr>
            </a:br>
            <a:endParaRPr lang="en-US" sz="3200" b="1" dirty="0">
              <a:solidFill>
                <a:schemeClr val="tx1">
                  <a:lumMod val="75000"/>
                  <a:lumOff val="25000"/>
                </a:schemeClr>
              </a:solidFill>
              <a:latin typeface="+mj-lt"/>
              <a:cs typeface="Arial"/>
            </a:endParaRPr>
          </a:p>
          <a:p>
            <a:r>
              <a:rPr lang="en-US" dirty="0"/>
              <a:t> </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Problem Statement</a:t>
            </a:r>
          </a:p>
        </p:txBody>
      </p:sp>
      <p:sp>
        <p:nvSpPr>
          <p:cNvPr id="3" name="Content Placeholder 2"/>
          <p:cNvSpPr>
            <a:spLocks noGrp="1"/>
          </p:cNvSpPr>
          <p:nvPr>
            <p:ph idx="1"/>
          </p:nvPr>
        </p:nvSpPr>
        <p:spPr/>
        <p:txBody>
          <a:bodyPr/>
          <a:lstStyle/>
          <a:p>
            <a:r>
              <a:t>Ensuring data security and privacy is crucial in today's digital age. Traditional encryption methods can be detected easily. This project uses steganography to hide secret messages within images, enhancing confidentiality without raising suspicion.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Technology Used</a:t>
            </a:r>
          </a:p>
        </p:txBody>
      </p:sp>
      <p:sp>
        <p:nvSpPr>
          <p:cNvPr id="3" name="Content Placeholder 2"/>
          <p:cNvSpPr>
            <a:spLocks noGrp="1"/>
          </p:cNvSpPr>
          <p:nvPr>
            <p:ph idx="1"/>
          </p:nvPr>
        </p:nvSpPr>
        <p:spPr/>
        <p:txBody>
          <a:bodyPr/>
          <a:lstStyle/>
          <a:p>
            <a:r>
              <a:t>• Python</a:t>
            </a:r>
          </a:p>
          <a:p>
            <a:r>
              <a:t>• Flask (for backend)</a:t>
            </a:r>
          </a:p>
          <a:p>
            <a:r>
              <a:t>• OpenCV (for image processing)</a:t>
            </a:r>
          </a:p>
          <a:p>
            <a:r>
              <a:t>• NumPy (for data handling)</a:t>
            </a:r>
          </a:p>
          <a:p>
            <a:r>
              <a:t>• Tkinter (for GUI)</a:t>
            </a:r>
          </a:p>
          <a:p>
            <a:r>
              <a:t>• HTML, CSS, JavaScript (for frontend)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Features</a:t>
            </a:r>
          </a:p>
        </p:txBody>
      </p:sp>
      <p:sp>
        <p:nvSpPr>
          <p:cNvPr id="3" name="Content Placeholder 2"/>
          <p:cNvSpPr>
            <a:spLocks noGrp="1"/>
          </p:cNvSpPr>
          <p:nvPr>
            <p:ph idx="1"/>
          </p:nvPr>
        </p:nvSpPr>
        <p:spPr/>
        <p:txBody>
          <a:bodyPr/>
          <a:lstStyle/>
          <a:p>
            <a:r>
              <a:t>• Uses robust LSB steganography for secure data hiding</a:t>
            </a:r>
          </a:p>
          <a:p>
            <a:r>
              <a:t>• Lossless PNG format to preserve data integrity</a:t>
            </a:r>
          </a:p>
          <a:p>
            <a:r>
              <a:t>• User-friendly GUI for encryption &amp; decryption</a:t>
            </a:r>
          </a:p>
          <a:p>
            <a:r>
              <a:t>• Secure message extraction using a passcode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End Users</a:t>
            </a:r>
          </a:p>
        </p:txBody>
      </p:sp>
      <p:sp>
        <p:nvSpPr>
          <p:cNvPr id="3" name="Content Placeholder 2"/>
          <p:cNvSpPr>
            <a:spLocks noGrp="1"/>
          </p:cNvSpPr>
          <p:nvPr>
            <p:ph idx="1"/>
          </p:nvPr>
        </p:nvSpPr>
        <p:spPr/>
        <p:txBody>
          <a:bodyPr/>
          <a:lstStyle/>
          <a:p>
            <a:r>
              <a:t>• Cybersecurity professionals</a:t>
            </a:r>
          </a:p>
          <a:p>
            <a:r>
              <a:t>• Journalists and government agencies</a:t>
            </a:r>
          </a:p>
          <a:p>
            <a:r>
              <a:t>• Students and researchers in steganography</a:t>
            </a:r>
          </a:p>
          <a:p>
            <a:r>
              <a:t>• General users looking for digital security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Results &amp; Conclusion</a:t>
            </a:r>
          </a:p>
        </p:txBody>
      </p:sp>
      <p:sp>
        <p:nvSpPr>
          <p:cNvPr id="3" name="Content Placeholder 2"/>
          <p:cNvSpPr>
            <a:spLocks noGrp="1"/>
          </p:cNvSpPr>
          <p:nvPr>
            <p:ph idx="1"/>
          </p:nvPr>
        </p:nvSpPr>
        <p:spPr>
          <a:xfrm>
            <a:off x="816264" y="2060898"/>
            <a:ext cx="7511472" cy="4041162"/>
          </a:xfrm>
        </p:spPr>
        <p:txBody>
          <a:bodyPr/>
          <a:lstStyle/>
          <a:p>
            <a:r>
              <a:t>This project successfully demonstrates a novel approach to data security using LSB steganography. The technique ensures undetectable message embedding, making it an effective and practical tool for secure communication.</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GitHub Repository</a:t>
            </a:r>
          </a:p>
        </p:txBody>
      </p:sp>
      <p:sp>
        <p:nvSpPr>
          <p:cNvPr id="3" name="Content Placeholder 2"/>
          <p:cNvSpPr>
            <a:spLocks noGrp="1"/>
          </p:cNvSpPr>
          <p:nvPr>
            <p:ph idx="1"/>
          </p:nvPr>
        </p:nvSpPr>
        <p:spPr/>
        <p:txBody>
          <a:bodyPr/>
          <a:lstStyle/>
          <a:p>
            <a:r>
              <a:rPr dirty="0"/>
              <a:t>Find the source code at:</a:t>
            </a:r>
            <a:endParaRPr lang="en-IN" dirty="0"/>
          </a:p>
          <a:p>
            <a:r>
              <a:rPr lang="en-IN" dirty="0"/>
              <a:t>https://github.com/Manasa120205/Image-Steganography.git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Future Scope</a:t>
            </a:r>
          </a:p>
        </p:txBody>
      </p:sp>
      <p:sp>
        <p:nvSpPr>
          <p:cNvPr id="3" name="Content Placeholder 2"/>
          <p:cNvSpPr>
            <a:spLocks noGrp="1"/>
          </p:cNvSpPr>
          <p:nvPr>
            <p:ph idx="1"/>
          </p:nvPr>
        </p:nvSpPr>
        <p:spPr/>
        <p:txBody>
          <a:bodyPr/>
          <a:lstStyle/>
          <a:p>
            <a:r>
              <a:rPr dirty="0"/>
              <a:t>• Support for multiple image formats &amp; higher resolutions</a:t>
            </a:r>
          </a:p>
          <a:p>
            <a:r>
              <a:rPr dirty="0"/>
              <a:t>• Extend steganography to video files</a:t>
            </a:r>
          </a:p>
          <a:p>
            <a:r>
              <a:rPr dirty="0"/>
              <a:t>• Incorporate advanced encryption for added security</a:t>
            </a:r>
          </a:p>
          <a:p>
            <a:r>
              <a:rPr dirty="0"/>
              <a:t>• Develop a web-based or mobile application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6F6F6F"/>
      </a:accent1>
      <a:accent2>
        <a:srgbClr val="BFBFA5"/>
      </a:accent2>
      <a:accent3>
        <a:srgbClr val="DCD084"/>
      </a:accent3>
      <a:accent4>
        <a:srgbClr val="E7BF5F"/>
      </a:accent4>
      <a:accent5>
        <a:srgbClr val="E9A039"/>
      </a:accent5>
      <a:accent6>
        <a:srgbClr val="CF7133"/>
      </a:accent6>
      <a:hlink>
        <a:srgbClr val="F28943"/>
      </a:hlink>
      <a:folHlink>
        <a:srgbClr val="F1B76C"/>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B8BE45C0-8141-4D58-8C71-A009BC26FBBB}"/>
    </a:ext>
  </a:extLst>
</a:theme>
</file>

<file path=docProps/app.xml><?xml version="1.0" encoding="utf-8"?>
<Properties xmlns="http://schemas.openxmlformats.org/officeDocument/2006/extended-properties" xmlns:vt="http://schemas.openxmlformats.org/officeDocument/2006/docPropsVTypes">
  <Template>TM03457485[[fn=Mesh]]</Template>
  <TotalTime>10</TotalTime>
  <Words>246</Words>
  <Application>Microsoft Office PowerPoint</Application>
  <PresentationFormat>On-screen Show (4:3)</PresentationFormat>
  <Paragraphs>33</Paragraphs>
  <Slides>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-apple-system</vt:lpstr>
      <vt:lpstr>Arial</vt:lpstr>
      <vt:lpstr>Century Gothic</vt:lpstr>
      <vt:lpstr>Mesh</vt:lpstr>
      <vt:lpstr>Secure Image Steganography</vt:lpstr>
      <vt:lpstr>Problem Statement</vt:lpstr>
      <vt:lpstr>Technology Used</vt:lpstr>
      <vt:lpstr>Features</vt:lpstr>
      <vt:lpstr>End Users</vt:lpstr>
      <vt:lpstr>Results &amp; Conclusion</vt:lpstr>
      <vt:lpstr>GitHub Repository</vt:lpstr>
      <vt:lpstr>Future Scope</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YASHWANTH THOTAKURA</cp:lastModifiedBy>
  <cp:revision>4</cp:revision>
  <dcterms:created xsi:type="dcterms:W3CDTF">2013-01-27T09:14:16Z</dcterms:created>
  <dcterms:modified xsi:type="dcterms:W3CDTF">2025-02-25T15:33:03Z</dcterms:modified>
  <cp:category/>
</cp:coreProperties>
</file>