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7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7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5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0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1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7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5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6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0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1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5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0" r:id="rId6"/>
    <p:sldLayoutId id="2147483856" r:id="rId7"/>
    <p:sldLayoutId id="2147483857" r:id="rId8"/>
    <p:sldLayoutId id="2147483858" r:id="rId9"/>
    <p:sldLayoutId id="2147483859" r:id="rId10"/>
    <p:sldLayoutId id="21474838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C8494C5-ED44-4EAD-9213-4FBAA4BB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82" cy="42134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688BE-2C01-CA79-D569-1923A6F8A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9750" y="573741"/>
            <a:ext cx="8572500" cy="173317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FFFFFF"/>
                </a:solidFill>
                <a:latin typeface="Algerian" panose="04020705040A02060702" pitchFamily="82" charset="0"/>
              </a:rPr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CCD86-2CDF-2D08-4106-94285AFFD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071" y="2366681"/>
            <a:ext cx="6131858" cy="764989"/>
          </a:xfrm>
        </p:spPr>
        <p:txBody>
          <a:bodyPr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300" dirty="0">
                <a:solidFill>
                  <a:srgbClr val="FFFFFF"/>
                </a:solidFill>
                <a:latin typeface="Century" panose="02040604050505020304" pitchFamily="18" charset="0"/>
              </a:rPr>
              <a:t>Manasa Manjunath setty</a:t>
            </a:r>
          </a:p>
          <a:p>
            <a:pPr>
              <a:lnSpc>
                <a:spcPct val="140000"/>
              </a:lnSpc>
            </a:pPr>
            <a:r>
              <a:rPr lang="en-US" sz="1300" dirty="0">
                <a:solidFill>
                  <a:srgbClr val="FFFFFF"/>
                </a:solidFill>
                <a:latin typeface="Century" panose="02040604050505020304" pitchFamily="18" charset="0"/>
              </a:rPr>
              <a:t>Sridhar vanaparthi</a:t>
            </a:r>
          </a:p>
        </p:txBody>
      </p:sp>
    </p:spTree>
    <p:extLst>
      <p:ext uri="{BB962C8B-B14F-4D97-AF65-F5344CB8AC3E}">
        <p14:creationId xmlns:p14="http://schemas.microsoft.com/office/powerpoint/2010/main" val="197115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0C20F382-DA6C-C226-5D25-8B3733DD87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14" y="836613"/>
            <a:ext cx="6304760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798285-F008-4C64-E00A-38DC56BED4E3}"/>
              </a:ext>
            </a:extLst>
          </p:cNvPr>
          <p:cNvSpPr txBox="1"/>
          <p:nvPr/>
        </p:nvSpPr>
        <p:spPr>
          <a:xfrm>
            <a:off x="1914525" y="5187950"/>
            <a:ext cx="360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rPr>
              <a:t>Loan Amount vs Annual Income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F1C07-9EC9-CAD2-E381-22A30C5B7979}"/>
              </a:ext>
            </a:extLst>
          </p:cNvPr>
          <p:cNvSpPr txBox="1"/>
          <p:nvPr/>
        </p:nvSpPr>
        <p:spPr>
          <a:xfrm>
            <a:off x="6972300" y="1771630"/>
            <a:ext cx="427392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entury" panose="02040604050505020304" pitchFamily="18" charset="0"/>
              </a:rPr>
              <a:t>The distribution for the Charged-Off </a:t>
            </a:r>
          </a:p>
          <a:p>
            <a:r>
              <a:rPr lang="en-US" sz="1600" dirty="0">
                <a:latin typeface="Century" panose="02040604050505020304" pitchFamily="18" charset="0"/>
              </a:rPr>
              <a:t>applicants lies in the range of 85k to </a:t>
            </a:r>
          </a:p>
          <a:p>
            <a:r>
              <a:rPr lang="en-US" sz="1600" dirty="0">
                <a:latin typeface="Century" panose="02040604050505020304" pitchFamily="18" charset="0"/>
              </a:rPr>
              <a:t>140k of annual income when analyzed </a:t>
            </a:r>
          </a:p>
          <a:p>
            <a:r>
              <a:rPr lang="en-US" sz="1600" dirty="0">
                <a:latin typeface="Century" panose="02040604050505020304" pitchFamily="18" charset="0"/>
              </a:rPr>
              <a:t>with respect to loan amount, being loan </a:t>
            </a:r>
          </a:p>
          <a:p>
            <a:r>
              <a:rPr lang="en-US" sz="1600" dirty="0">
                <a:latin typeface="Century" panose="02040604050505020304" pitchFamily="18" charset="0"/>
              </a:rPr>
              <a:t>amount in the range 17500+ being </a:t>
            </a:r>
          </a:p>
          <a:p>
            <a:r>
              <a:rPr lang="en-US" sz="1600" dirty="0">
                <a:latin typeface="Century" panose="02040604050505020304" pitchFamily="18" charset="0"/>
              </a:rPr>
              <a:t>highest.</a:t>
            </a:r>
          </a:p>
          <a:p>
            <a:endParaRPr lang="en-US" sz="1600" dirty="0">
              <a:latin typeface="Century" panose="020406040505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entury" panose="02040604050505020304" pitchFamily="18" charset="0"/>
              </a:rPr>
              <a:t>Applicants with annual income between</a:t>
            </a:r>
          </a:p>
          <a:p>
            <a:r>
              <a:rPr lang="en-US" sz="1600" dirty="0">
                <a:latin typeface="Century" panose="02040604050505020304" pitchFamily="18" charset="0"/>
              </a:rPr>
              <a:t>112k to 140k with loan amount of around </a:t>
            </a:r>
          </a:p>
          <a:p>
            <a:r>
              <a:rPr lang="en-US" sz="1600" dirty="0">
                <a:latin typeface="Century" panose="02040604050505020304" pitchFamily="18" charset="0"/>
              </a:rPr>
              <a:t>18k are likely to default</a:t>
            </a:r>
          </a:p>
          <a:p>
            <a:endParaRPr lang="en-US" sz="1600" dirty="0">
              <a:latin typeface="Century" panose="020406040505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Century" panose="02040604050505020304" pitchFamily="18" charset="0"/>
            </a:endParaRPr>
          </a:p>
          <a:p>
            <a:endParaRPr lang="en-US" sz="1600" dirty="0">
              <a:latin typeface="Century" panose="02040604050505020304" pitchFamily="18" charset="0"/>
            </a:endParaRPr>
          </a:p>
          <a:p>
            <a:endParaRPr lang="en-US" sz="1600" dirty="0">
              <a:latin typeface="Century" panose="02040604050505020304" pitchFamily="18" charset="0"/>
            </a:endParaRPr>
          </a:p>
          <a:p>
            <a:endParaRPr lang="en-US" sz="16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222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AB7C477A-B6CF-AD85-9B33-7CE820DEC5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65" y="703559"/>
            <a:ext cx="4831135" cy="330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9EDCA03B-3FAE-89EA-89F3-5FE710A10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703559"/>
            <a:ext cx="4981575" cy="330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A9CB7A-F299-4AB1-9BCA-D5439B60A5EE}"/>
              </a:ext>
            </a:extLst>
          </p:cNvPr>
          <p:cNvSpPr txBox="1"/>
          <p:nvPr/>
        </p:nvSpPr>
        <p:spPr>
          <a:xfrm>
            <a:off x="1563591" y="4181475"/>
            <a:ext cx="3395481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entury" panose="02040604050505020304" pitchFamily="18" charset="0"/>
              </a:rPr>
              <a:t>Interest Rate vs Loan Amount</a:t>
            </a:r>
          </a:p>
          <a:p>
            <a:endParaRPr lang="en-US" sz="1600" u="sng" dirty="0">
              <a:latin typeface="Century" panose="02040604050505020304" pitchFamily="18" charset="0"/>
            </a:endParaRPr>
          </a:p>
          <a:p>
            <a:r>
              <a:rPr lang="en-US" sz="1400" dirty="0">
                <a:latin typeface="Century" panose="02040604050505020304" pitchFamily="18" charset="0"/>
              </a:rPr>
              <a:t>Loans with loan amount of around 20k</a:t>
            </a:r>
          </a:p>
          <a:p>
            <a:r>
              <a:rPr lang="en-US" sz="1400" dirty="0">
                <a:latin typeface="Century" panose="02040604050505020304" pitchFamily="18" charset="0"/>
              </a:rPr>
              <a:t>And interest rate ranging 21% to 24%</a:t>
            </a:r>
          </a:p>
          <a:p>
            <a:r>
              <a:rPr lang="en-US" sz="1400" dirty="0">
                <a:latin typeface="Century" panose="02040604050505020304" pitchFamily="18" charset="0"/>
              </a:rPr>
              <a:t>are likely to default</a:t>
            </a:r>
          </a:p>
          <a:p>
            <a:endParaRPr lang="en-US" sz="1600" dirty="0">
              <a:latin typeface="Century" panose="02040604050505020304" pitchFamily="18" charset="0"/>
            </a:endParaRPr>
          </a:p>
          <a:p>
            <a:r>
              <a:rPr lang="en-US" sz="1600" dirty="0">
                <a:latin typeface="Century" panose="020406040505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2464D-6A5E-54F9-08B7-EE4B0363969F}"/>
              </a:ext>
            </a:extLst>
          </p:cNvPr>
          <p:cNvSpPr txBox="1"/>
          <p:nvPr/>
        </p:nvSpPr>
        <p:spPr>
          <a:xfrm>
            <a:off x="6705600" y="4181475"/>
            <a:ext cx="325121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entury" panose="02040604050505020304" pitchFamily="18" charset="0"/>
              </a:rPr>
              <a:t>Installment vs Loan Amount</a:t>
            </a:r>
          </a:p>
          <a:p>
            <a:endParaRPr lang="en-US" dirty="0">
              <a:latin typeface="Century" panose="02040604050505020304" pitchFamily="18" charset="0"/>
            </a:endParaRPr>
          </a:p>
          <a:p>
            <a:r>
              <a:rPr lang="en-US" sz="1400" dirty="0">
                <a:latin typeface="Century" panose="02040604050505020304" pitchFamily="18" charset="0"/>
              </a:rPr>
              <a:t>Loans with the amount of nearly 35k</a:t>
            </a:r>
          </a:p>
          <a:p>
            <a:r>
              <a:rPr lang="en-US" sz="1400" dirty="0">
                <a:latin typeface="Century" panose="02040604050505020304" pitchFamily="18" charset="0"/>
              </a:rPr>
              <a:t>with installment of 1k to 1.4k are</a:t>
            </a:r>
          </a:p>
          <a:p>
            <a:r>
              <a:rPr lang="en-US" sz="1400" dirty="0">
                <a:latin typeface="Century" panose="02040604050505020304" pitchFamily="18" charset="0"/>
              </a:rPr>
              <a:t>seen to be defaulted</a:t>
            </a:r>
          </a:p>
        </p:txBody>
      </p:sp>
    </p:spTree>
    <p:extLst>
      <p:ext uri="{BB962C8B-B14F-4D97-AF65-F5344CB8AC3E}">
        <p14:creationId xmlns:p14="http://schemas.microsoft.com/office/powerpoint/2010/main" val="245612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8C9AF6A1-870B-D1F3-972F-9363FCFFCE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21" y="903584"/>
            <a:ext cx="4951780" cy="325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EA495C4A-6C3D-3416-7903-57533A88A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100" y="903584"/>
            <a:ext cx="4800602" cy="325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1E07E4-9609-68D5-B70D-0C92FD9598FA}"/>
              </a:ext>
            </a:extLst>
          </p:cNvPr>
          <p:cNvSpPr txBox="1"/>
          <p:nvPr/>
        </p:nvSpPr>
        <p:spPr>
          <a:xfrm>
            <a:off x="1257300" y="4162426"/>
            <a:ext cx="441980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entury" panose="02040604050505020304" pitchFamily="18" charset="0"/>
              </a:rPr>
              <a:t>Annual Income vs Installment</a:t>
            </a:r>
          </a:p>
          <a:p>
            <a:endParaRPr lang="en-US" sz="1600" u="sng" dirty="0">
              <a:latin typeface="Century" panose="02040604050505020304" pitchFamily="18" charset="0"/>
            </a:endParaRPr>
          </a:p>
          <a:p>
            <a:r>
              <a:rPr lang="en-US" sz="1400" dirty="0">
                <a:latin typeface="Century" panose="02040604050505020304" pitchFamily="18" charset="0"/>
              </a:rPr>
              <a:t>Loans of applicants with annual income of around</a:t>
            </a:r>
          </a:p>
          <a:p>
            <a:r>
              <a:rPr lang="en-US" sz="1400" dirty="0">
                <a:latin typeface="Century" panose="02040604050505020304" pitchFamily="18" charset="0"/>
              </a:rPr>
              <a:t>90k and installment bin in the range 1k to 1.4k are</a:t>
            </a:r>
          </a:p>
          <a:p>
            <a:r>
              <a:rPr lang="en-US" sz="1400" dirty="0">
                <a:latin typeface="Century" panose="02040604050505020304" pitchFamily="18" charset="0"/>
              </a:rPr>
              <a:t>likely to be Defaulted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45DB3C-D912-68EA-D2CF-73CEA22851C3}"/>
              </a:ext>
            </a:extLst>
          </p:cNvPr>
          <p:cNvSpPr txBox="1"/>
          <p:nvPr/>
        </p:nvSpPr>
        <p:spPr>
          <a:xfrm>
            <a:off x="6345513" y="4202789"/>
            <a:ext cx="44198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entury" panose="02040604050505020304" pitchFamily="18" charset="0"/>
              </a:rPr>
              <a:t>Annual Income vs Interest Rate</a:t>
            </a:r>
          </a:p>
          <a:p>
            <a:endParaRPr lang="en-US" sz="1600" u="sng" dirty="0">
              <a:latin typeface="Century" panose="02040604050505020304" pitchFamily="18" charset="0"/>
            </a:endParaRPr>
          </a:p>
          <a:p>
            <a:r>
              <a:rPr lang="en-US" sz="1400" dirty="0">
                <a:latin typeface="Century" panose="02040604050505020304" pitchFamily="18" charset="0"/>
              </a:rPr>
              <a:t>Loans of applicants with annual income of around</a:t>
            </a:r>
          </a:p>
          <a:p>
            <a:r>
              <a:rPr lang="en-US" sz="1400" dirty="0">
                <a:latin typeface="Century" panose="02040604050505020304" pitchFamily="18" charset="0"/>
              </a:rPr>
              <a:t>70k and interest bin in the range 21% to 24% are</a:t>
            </a:r>
          </a:p>
          <a:p>
            <a:r>
              <a:rPr lang="en-US" sz="1400" dirty="0">
                <a:latin typeface="Century" panose="02040604050505020304" pitchFamily="18" charset="0"/>
              </a:rPr>
              <a:t>likely to be Defaulted</a:t>
            </a:r>
          </a:p>
          <a:p>
            <a:endParaRPr lang="en-US" sz="14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922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7FAD87E4-3E63-054E-2C51-9EAD568E46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02" y="841670"/>
            <a:ext cx="4802573" cy="333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C80014AC-FA7D-FA33-90DC-252694451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5" y="841670"/>
            <a:ext cx="5257800" cy="333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F506F0-5C18-BF31-727E-FA3A879B0727}"/>
              </a:ext>
            </a:extLst>
          </p:cNvPr>
          <p:cNvSpPr txBox="1"/>
          <p:nvPr/>
        </p:nvSpPr>
        <p:spPr>
          <a:xfrm>
            <a:off x="1000125" y="4352925"/>
            <a:ext cx="35814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entury" panose="02040604050505020304" pitchFamily="18" charset="0"/>
              </a:rPr>
              <a:t>Annual Income vs Emp Duration</a:t>
            </a:r>
          </a:p>
          <a:p>
            <a:endParaRPr lang="en-US" sz="1600" dirty="0">
              <a:latin typeface="Century" panose="02040604050505020304" pitchFamily="18" charset="0"/>
            </a:endParaRPr>
          </a:p>
          <a:p>
            <a:r>
              <a:rPr lang="en-US" sz="1400" dirty="0">
                <a:latin typeface="Century" panose="02040604050505020304" pitchFamily="18" charset="0"/>
              </a:rPr>
              <a:t>Applicants with annual income of 60k</a:t>
            </a:r>
          </a:p>
          <a:p>
            <a:r>
              <a:rPr lang="en-US" sz="1400" dirty="0">
                <a:latin typeface="Century" panose="02040604050505020304" pitchFamily="18" charset="0"/>
              </a:rPr>
              <a:t>with the work experience of 3 to 10 years</a:t>
            </a:r>
          </a:p>
          <a:p>
            <a:r>
              <a:rPr lang="en-US" sz="1400" dirty="0">
                <a:latin typeface="Century" panose="02040604050505020304" pitchFamily="18" charset="0"/>
              </a:rPr>
              <a:t>are likely to default</a:t>
            </a:r>
          </a:p>
          <a:p>
            <a:endParaRPr lang="en-US" sz="1400" u="sng" dirty="0">
              <a:latin typeface="Century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101B2-B7C8-99A0-0D37-BFFDC62D58AA}"/>
              </a:ext>
            </a:extLst>
          </p:cNvPr>
          <p:cNvSpPr txBox="1"/>
          <p:nvPr/>
        </p:nvSpPr>
        <p:spPr>
          <a:xfrm>
            <a:off x="6096000" y="4352925"/>
            <a:ext cx="4851393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entury" panose="02040604050505020304" pitchFamily="18" charset="0"/>
              </a:rPr>
              <a:t>Annual Income vs Term of Loan</a:t>
            </a:r>
          </a:p>
          <a:p>
            <a:endParaRPr lang="en-US" sz="1600" u="sng" dirty="0">
              <a:latin typeface="Century" panose="02040604050505020304" pitchFamily="18" charset="0"/>
            </a:endParaRPr>
          </a:p>
          <a:p>
            <a:r>
              <a:rPr lang="en-US" sz="1600" dirty="0">
                <a:latin typeface="Century" panose="02040604050505020304" pitchFamily="18" charset="0"/>
              </a:rPr>
              <a:t>Applicants with annual income of 60k</a:t>
            </a:r>
          </a:p>
          <a:p>
            <a:r>
              <a:rPr lang="en-US" sz="1600" dirty="0">
                <a:latin typeface="Century" panose="02040604050505020304" pitchFamily="18" charset="0"/>
              </a:rPr>
              <a:t>with the Term of 60 months are likely to default </a:t>
            </a:r>
          </a:p>
          <a:p>
            <a:endParaRPr lang="en-US" sz="1600" dirty="0">
              <a:latin typeface="Century" panose="02040604050505020304" pitchFamily="18" charset="0"/>
            </a:endParaRPr>
          </a:p>
          <a:p>
            <a:r>
              <a:rPr lang="en-US" sz="1600" dirty="0">
                <a:latin typeface="Century" panose="02040604050505020304" pitchFamily="18" charset="0"/>
              </a:rPr>
              <a:t>Similarly, loans of 36 months duration </a:t>
            </a:r>
          </a:p>
          <a:p>
            <a:r>
              <a:rPr lang="en-US" sz="1600" dirty="0">
                <a:latin typeface="Century" panose="02040604050505020304" pitchFamily="18" charset="0"/>
              </a:rPr>
              <a:t>Sanctioned for applicants having annual </a:t>
            </a:r>
          </a:p>
          <a:p>
            <a:r>
              <a:rPr lang="en-US" sz="1600" dirty="0">
                <a:latin typeface="Century" panose="02040604050505020304" pitchFamily="18" charset="0"/>
              </a:rPr>
              <a:t>income of 50k are likely to default</a:t>
            </a:r>
          </a:p>
          <a:p>
            <a:endParaRPr lang="en-US" sz="1600" u="sng" dirty="0">
              <a:latin typeface="Century" panose="02040604050505020304" pitchFamily="18" charset="0"/>
            </a:endParaRPr>
          </a:p>
          <a:p>
            <a:endParaRPr lang="en-US" sz="14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47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9F518578-A906-EE5F-D799-FCC48EDFF1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21" y="714670"/>
            <a:ext cx="5716953" cy="472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6D0586-8E0C-EB56-70C1-5C33EBC9B72C}"/>
              </a:ext>
            </a:extLst>
          </p:cNvPr>
          <p:cNvSpPr txBox="1"/>
          <p:nvPr/>
        </p:nvSpPr>
        <p:spPr>
          <a:xfrm>
            <a:off x="1104900" y="5438479"/>
            <a:ext cx="3175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Century" panose="02040604050505020304" pitchFamily="18" charset="0"/>
              </a:rPr>
              <a:t>Annual Income vs Home Ownership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3254A2-3BF3-E68A-7EC6-1809811317C1}"/>
              </a:ext>
            </a:extLst>
          </p:cNvPr>
          <p:cNvSpPr txBox="1"/>
          <p:nvPr/>
        </p:nvSpPr>
        <p:spPr>
          <a:xfrm>
            <a:off x="6686550" y="2197893"/>
            <a:ext cx="490230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entury" panose="02040604050505020304" pitchFamily="18" charset="0"/>
              </a:rPr>
              <a:t>The distribution seems to be high between 60k</a:t>
            </a:r>
          </a:p>
          <a:p>
            <a:r>
              <a:rPr lang="en-US" sz="1600" dirty="0">
                <a:latin typeface="Century" panose="02040604050505020304" pitchFamily="18" charset="0"/>
              </a:rPr>
              <a:t>to 70k of annual income and for the applicants </a:t>
            </a:r>
          </a:p>
          <a:p>
            <a:r>
              <a:rPr lang="en-US" sz="1600" dirty="0">
                <a:latin typeface="Century" panose="02040604050505020304" pitchFamily="18" charset="0"/>
              </a:rPr>
              <a:t>with Mortgaged property</a:t>
            </a:r>
          </a:p>
          <a:p>
            <a:endParaRPr lang="en-US" sz="1600" dirty="0">
              <a:latin typeface="Century" panose="020406040505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entury" panose="02040604050505020304" pitchFamily="18" charset="0"/>
              </a:rPr>
              <a:t>Applicants with annual income of around 70k </a:t>
            </a:r>
          </a:p>
          <a:p>
            <a:r>
              <a:rPr lang="en-US" sz="1600" dirty="0">
                <a:latin typeface="Century" panose="02040604050505020304" pitchFamily="18" charset="0"/>
              </a:rPr>
              <a:t>having mortgaged property are likely to default </a:t>
            </a:r>
          </a:p>
          <a:p>
            <a:r>
              <a:rPr lang="en-US" sz="1600" dirty="0">
                <a:latin typeface="Century" panose="02040604050505020304" pitchFamily="18" charset="0"/>
              </a:rPr>
              <a:t>more as per the analysis</a:t>
            </a:r>
          </a:p>
          <a:p>
            <a:endParaRPr lang="en-US" sz="1400" dirty="0">
              <a:latin typeface="Century" panose="02040604050505020304" pitchFamily="18" charset="0"/>
            </a:endParaRPr>
          </a:p>
          <a:p>
            <a:endParaRPr lang="en-US" sz="1400" dirty="0">
              <a:latin typeface="Century" panose="02040604050505020304" pitchFamily="18" charset="0"/>
            </a:endParaRPr>
          </a:p>
          <a:p>
            <a:endParaRPr lang="en-US" sz="14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624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B4AE5BED-1FDE-00C3-CEB3-29558B03EE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774474"/>
            <a:ext cx="9634538" cy="316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3FF2F7-FEE2-853F-B733-37DDBA6ABC6E}"/>
              </a:ext>
            </a:extLst>
          </p:cNvPr>
          <p:cNvSpPr txBox="1"/>
          <p:nvPr/>
        </p:nvSpPr>
        <p:spPr>
          <a:xfrm>
            <a:off x="1066800" y="4202338"/>
            <a:ext cx="39164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entury" panose="02040604050505020304" pitchFamily="18" charset="0"/>
              </a:rPr>
              <a:t>Loan Amount vs Month of Issue</a:t>
            </a:r>
          </a:p>
          <a:p>
            <a:endParaRPr lang="en-US" sz="1600" u="sng" dirty="0">
              <a:latin typeface="Century" panose="02040604050505020304" pitchFamily="18" charset="0"/>
            </a:endParaRPr>
          </a:p>
          <a:p>
            <a:r>
              <a:rPr lang="en-US" sz="1400" dirty="0">
                <a:latin typeface="Century" panose="02040604050505020304" pitchFamily="18" charset="0"/>
              </a:rPr>
              <a:t>Loans issued in the month of Nov and Dec</a:t>
            </a:r>
          </a:p>
          <a:p>
            <a:r>
              <a:rPr lang="en-US" sz="1400" dirty="0">
                <a:latin typeface="Century" panose="02040604050505020304" pitchFamily="18" charset="0"/>
              </a:rPr>
              <a:t>with the loan amount of 12k to 14k are likely</a:t>
            </a:r>
          </a:p>
          <a:p>
            <a:r>
              <a:rPr lang="en-US" sz="1400" dirty="0">
                <a:latin typeface="Century" panose="02040604050505020304" pitchFamily="18" charset="0"/>
              </a:rPr>
              <a:t>defaulted</a:t>
            </a:r>
          </a:p>
          <a:p>
            <a:endParaRPr lang="en-US" sz="1400" dirty="0">
              <a:latin typeface="Century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8DE40-3668-1F47-A53E-A9E75141D551}"/>
              </a:ext>
            </a:extLst>
          </p:cNvPr>
          <p:cNvSpPr txBox="1"/>
          <p:nvPr/>
        </p:nvSpPr>
        <p:spPr>
          <a:xfrm>
            <a:off x="5972175" y="4202338"/>
            <a:ext cx="39931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entury" panose="02040604050505020304" pitchFamily="18" charset="0"/>
              </a:rPr>
              <a:t>Loan Amount vs Year of Issue</a:t>
            </a:r>
          </a:p>
          <a:p>
            <a:endParaRPr lang="en-US" sz="1600" u="sng" dirty="0">
              <a:latin typeface="Century" panose="02040604050505020304" pitchFamily="18" charset="0"/>
            </a:endParaRPr>
          </a:p>
          <a:p>
            <a:r>
              <a:rPr lang="en-US" sz="1400" dirty="0">
                <a:latin typeface="Century" panose="02040604050505020304" pitchFamily="18" charset="0"/>
              </a:rPr>
              <a:t>Loans issued in the year of 2011with the loan </a:t>
            </a:r>
          </a:p>
          <a:p>
            <a:r>
              <a:rPr lang="en-US" sz="1400" dirty="0">
                <a:latin typeface="Century" panose="02040604050505020304" pitchFamily="18" charset="0"/>
              </a:rPr>
              <a:t>amount of greater than 12k likely</a:t>
            </a:r>
          </a:p>
          <a:p>
            <a:r>
              <a:rPr lang="en-US" sz="1400" dirty="0">
                <a:latin typeface="Century" panose="02040604050505020304" pitchFamily="18" charset="0"/>
              </a:rPr>
              <a:t>defaulted</a:t>
            </a:r>
          </a:p>
          <a:p>
            <a:endParaRPr lang="en-US" sz="14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558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31C0538F-BFB7-1AD9-0DED-D885EE5362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739143"/>
            <a:ext cx="9634538" cy="313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3FE3B4-0D60-523D-A6F2-ED7D095B84C4}"/>
              </a:ext>
            </a:extLst>
          </p:cNvPr>
          <p:cNvSpPr txBox="1"/>
          <p:nvPr/>
        </p:nvSpPr>
        <p:spPr>
          <a:xfrm>
            <a:off x="1066800" y="4202338"/>
            <a:ext cx="43813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entury" panose="02040604050505020304" pitchFamily="18" charset="0"/>
              </a:rPr>
              <a:t>Annual Income vs Month of Issue</a:t>
            </a:r>
          </a:p>
          <a:p>
            <a:endParaRPr lang="en-US" sz="1600" u="sng" dirty="0">
              <a:latin typeface="Century" panose="02040604050505020304" pitchFamily="18" charset="0"/>
            </a:endParaRPr>
          </a:p>
          <a:p>
            <a:r>
              <a:rPr lang="en-US" sz="1400" dirty="0">
                <a:latin typeface="Century" panose="02040604050505020304" pitchFamily="18" charset="0"/>
              </a:rPr>
              <a:t>Loans issued in the month of Nov, Dec, Jan</a:t>
            </a:r>
          </a:p>
          <a:p>
            <a:r>
              <a:rPr lang="en-US" sz="1400" dirty="0">
                <a:latin typeface="Century" panose="02040604050505020304" pitchFamily="18" charset="0"/>
              </a:rPr>
              <a:t>and Feb with the annual income of 50k to 60k are </a:t>
            </a:r>
          </a:p>
          <a:p>
            <a:r>
              <a:rPr lang="en-US" sz="1400" dirty="0">
                <a:latin typeface="Century" panose="02040604050505020304" pitchFamily="18" charset="0"/>
              </a:rPr>
              <a:t>likely defaulted</a:t>
            </a:r>
          </a:p>
          <a:p>
            <a:endParaRPr lang="en-US" sz="1400" dirty="0">
              <a:latin typeface="Century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E3D60-03E9-9037-CD13-CD35CCAFCCAE}"/>
              </a:ext>
            </a:extLst>
          </p:cNvPr>
          <p:cNvSpPr txBox="1"/>
          <p:nvPr/>
        </p:nvSpPr>
        <p:spPr>
          <a:xfrm>
            <a:off x="6029325" y="4175576"/>
            <a:ext cx="374948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entury" panose="02040604050505020304" pitchFamily="18" charset="0"/>
              </a:rPr>
              <a:t>Annual Income vs Month of Issue</a:t>
            </a:r>
          </a:p>
          <a:p>
            <a:endParaRPr lang="en-US" sz="1600" u="sng" dirty="0">
              <a:latin typeface="Century" panose="02040604050505020304" pitchFamily="18" charset="0"/>
            </a:endParaRPr>
          </a:p>
          <a:p>
            <a:r>
              <a:rPr lang="en-US" sz="1400" dirty="0">
                <a:latin typeface="Century" panose="02040604050505020304" pitchFamily="18" charset="0"/>
              </a:rPr>
              <a:t>Loans issued in the year of 2007, 2008 and</a:t>
            </a:r>
          </a:p>
          <a:p>
            <a:r>
              <a:rPr lang="en-US" sz="1400" dirty="0">
                <a:latin typeface="Century" panose="02040604050505020304" pitchFamily="18" charset="0"/>
              </a:rPr>
              <a:t>2011 with the annual income of 50k to 60k </a:t>
            </a:r>
          </a:p>
          <a:p>
            <a:r>
              <a:rPr lang="en-US" sz="1400" dirty="0">
                <a:latin typeface="Century" panose="02040604050505020304" pitchFamily="18" charset="0"/>
              </a:rPr>
              <a:t>are likely defaulted</a:t>
            </a:r>
          </a:p>
          <a:p>
            <a:endParaRPr lang="en-US" sz="14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135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1245-3969-289B-4B6A-1E275114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CEE84-02F0-6910-97A2-1E2AA9046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entury" panose="02040604050505020304" pitchFamily="18" charset="0"/>
              </a:rPr>
              <a:t>The major factors to be considered during approval of loan are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entury" panose="02040604050505020304" pitchFamily="18" charset="0"/>
              </a:rPr>
              <a:t>Annual Income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entury" panose="02040604050505020304" pitchFamily="18" charset="0"/>
              </a:rPr>
              <a:t>Employment Duration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entury" panose="02040604050505020304" pitchFamily="18" charset="0"/>
              </a:rPr>
              <a:t>Term of Issue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entury" panose="02040604050505020304" pitchFamily="18" charset="0"/>
              </a:rPr>
              <a:t>Interest Rate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entury" panose="02040604050505020304" pitchFamily="18" charset="0"/>
              </a:rPr>
              <a:t>Installment</a:t>
            </a:r>
          </a:p>
          <a:p>
            <a:pPr marL="0" indent="0">
              <a:buNone/>
            </a:pPr>
            <a:r>
              <a:rPr lang="en-US" sz="1400" dirty="0">
                <a:latin typeface="Century" panose="02040604050505020304" pitchFamily="18" charset="0"/>
              </a:rPr>
              <a:t>Further analysis are available in the graphs drawn which needs to be considered before approval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0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6295-849C-9322-831D-7F8E8712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AEBE5-1112-C20A-FA13-6E4C91B29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entury" panose="02040604050505020304" pitchFamily="18" charset="0"/>
              </a:rPr>
              <a:t>Lending club is a market where the needy borrow the loan from investors and repay as per committed time and rate of interest.</a:t>
            </a:r>
          </a:p>
          <a:p>
            <a:pPr marL="0" indent="0">
              <a:buNone/>
            </a:pPr>
            <a:r>
              <a:rPr lang="en-US" sz="1400" dirty="0">
                <a:latin typeface="Century" panose="02040604050505020304" pitchFamily="18" charset="0"/>
              </a:rPr>
              <a:t>There are 2 types of risks associated with this procedure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</a:rPr>
              <a:t>The applicants who repay the loan on time and the loans are not being sanctioned to such applicants. This leads to loss of business to the company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</a:rPr>
              <a:t>The applicants who are likely to default and the loans are sanctioned to such applicants. This leads to financial loss to the company.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</a:rPr>
              <a:t>Hence the company wants to come into conclusion whether to approve or reject the loan application based on certain aspects or features of the applicants.</a:t>
            </a:r>
          </a:p>
        </p:txBody>
      </p:sp>
    </p:spTree>
    <p:extLst>
      <p:ext uri="{BB962C8B-B14F-4D97-AF65-F5344CB8AC3E}">
        <p14:creationId xmlns:p14="http://schemas.microsoft.com/office/powerpoint/2010/main" val="357702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AB13-4674-0B96-2FDF-1B151927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Methodology used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487C2E-BD3B-92BB-F266-DDAEFA754AF4}"/>
              </a:ext>
            </a:extLst>
          </p:cNvPr>
          <p:cNvSpPr/>
          <p:nvPr/>
        </p:nvSpPr>
        <p:spPr>
          <a:xfrm>
            <a:off x="1488141" y="2449902"/>
            <a:ext cx="1667775" cy="4572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Cleanup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99B0AD-EBD7-2D74-895B-44E14E754F19}"/>
              </a:ext>
            </a:extLst>
          </p:cNvPr>
          <p:cNvSpPr/>
          <p:nvPr/>
        </p:nvSpPr>
        <p:spPr>
          <a:xfrm>
            <a:off x="3830213" y="2474328"/>
            <a:ext cx="1591485" cy="4572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Manipulation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461713-6763-7F64-5256-A8939C68D5EA}"/>
              </a:ext>
            </a:extLst>
          </p:cNvPr>
          <p:cNvSpPr/>
          <p:nvPr/>
        </p:nvSpPr>
        <p:spPr>
          <a:xfrm>
            <a:off x="6096003" y="2480575"/>
            <a:ext cx="1667776" cy="4572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Univariate 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E192F2-B099-E859-BA2F-B792D2304349}"/>
              </a:ext>
            </a:extLst>
          </p:cNvPr>
          <p:cNvSpPr/>
          <p:nvPr/>
        </p:nvSpPr>
        <p:spPr>
          <a:xfrm>
            <a:off x="8182558" y="3417442"/>
            <a:ext cx="1544127" cy="4572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Segmented Univariate Analysis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43C095-A744-2C06-2B6C-B10CADB2B37A}"/>
              </a:ext>
            </a:extLst>
          </p:cNvPr>
          <p:cNvSpPr/>
          <p:nvPr/>
        </p:nvSpPr>
        <p:spPr>
          <a:xfrm>
            <a:off x="6096003" y="4350093"/>
            <a:ext cx="1667776" cy="4572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Bivariate Analysis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41C524-C20A-B9A3-3155-4A518F3AF06C}"/>
              </a:ext>
            </a:extLst>
          </p:cNvPr>
          <p:cNvSpPr/>
          <p:nvPr/>
        </p:nvSpPr>
        <p:spPr>
          <a:xfrm>
            <a:off x="3830213" y="4350092"/>
            <a:ext cx="1591485" cy="4756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Multivariate Analysis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3276E1-8D52-4439-3216-8299A3FE7973}"/>
              </a:ext>
            </a:extLst>
          </p:cNvPr>
          <p:cNvSpPr/>
          <p:nvPr/>
        </p:nvSpPr>
        <p:spPr>
          <a:xfrm>
            <a:off x="1564422" y="4350092"/>
            <a:ext cx="1591486" cy="4572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96C0DAE2-A575-316C-A599-1D2B9E0C397D}"/>
              </a:ext>
            </a:extLst>
          </p:cNvPr>
          <p:cNvSpPr/>
          <p:nvPr/>
        </p:nvSpPr>
        <p:spPr>
          <a:xfrm>
            <a:off x="3158344" y="2542149"/>
            <a:ext cx="671869" cy="321557"/>
          </a:xfrm>
          <a:prstGeom prst="striped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Striped Right 14">
            <a:extLst>
              <a:ext uri="{FF2B5EF4-FFF2-40B4-BE49-F238E27FC236}">
                <a16:creationId xmlns:a16="http://schemas.microsoft.com/office/drawing/2014/main" id="{CF77AA85-8C02-A754-9FCB-C0662B64C709}"/>
              </a:ext>
            </a:extLst>
          </p:cNvPr>
          <p:cNvSpPr/>
          <p:nvPr/>
        </p:nvSpPr>
        <p:spPr>
          <a:xfrm>
            <a:off x="5417471" y="2585282"/>
            <a:ext cx="671869" cy="321557"/>
          </a:xfrm>
          <a:prstGeom prst="striped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43FE6BF0-B04A-4477-1FF7-17CD3ACDA7CC}"/>
              </a:ext>
            </a:extLst>
          </p:cNvPr>
          <p:cNvSpPr/>
          <p:nvPr/>
        </p:nvSpPr>
        <p:spPr>
          <a:xfrm rot="10800000">
            <a:off x="5417470" y="4428920"/>
            <a:ext cx="671869" cy="321557"/>
          </a:xfrm>
          <a:prstGeom prst="striped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Striped Right 17">
            <a:extLst>
              <a:ext uri="{FF2B5EF4-FFF2-40B4-BE49-F238E27FC236}">
                <a16:creationId xmlns:a16="http://schemas.microsoft.com/office/drawing/2014/main" id="{93E3BF33-78E4-F53F-504C-7AEE10C12107}"/>
              </a:ext>
            </a:extLst>
          </p:cNvPr>
          <p:cNvSpPr/>
          <p:nvPr/>
        </p:nvSpPr>
        <p:spPr>
          <a:xfrm rot="10800000">
            <a:off x="3151680" y="4392366"/>
            <a:ext cx="671869" cy="321557"/>
          </a:xfrm>
          <a:prstGeom prst="striped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8308DB66-EF18-0F11-B6B3-B1181624821F}"/>
              </a:ext>
            </a:extLst>
          </p:cNvPr>
          <p:cNvSpPr/>
          <p:nvPr/>
        </p:nvSpPr>
        <p:spPr>
          <a:xfrm rot="1962512">
            <a:off x="7764946" y="2873767"/>
            <a:ext cx="1081063" cy="321557"/>
          </a:xfrm>
          <a:prstGeom prst="striped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F64ED34B-296E-E55F-711A-1DB82F68621B}"/>
              </a:ext>
            </a:extLst>
          </p:cNvPr>
          <p:cNvSpPr/>
          <p:nvPr/>
        </p:nvSpPr>
        <p:spPr>
          <a:xfrm rot="8813784">
            <a:off x="7776573" y="4146861"/>
            <a:ext cx="1101933" cy="321557"/>
          </a:xfrm>
          <a:prstGeom prst="striped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3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9451-BDE3-B96D-2689-BCA5D9B8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9983F9-77AC-1C45-2F8C-09CD221923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17" y="1759159"/>
            <a:ext cx="5104762" cy="26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D5FD49B-D7E6-0DEB-29FC-A77832959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8483"/>
            <a:ext cx="4516582" cy="256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0543A8-B756-7A1D-B91D-1F3A8F65802D}"/>
              </a:ext>
            </a:extLst>
          </p:cNvPr>
          <p:cNvSpPr txBox="1"/>
          <p:nvPr/>
        </p:nvSpPr>
        <p:spPr>
          <a:xfrm>
            <a:off x="960582" y="4793673"/>
            <a:ext cx="409170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Century" panose="02040604050505020304" pitchFamily="18" charset="0"/>
                <a:ea typeface="STXihei" panose="02010600040101010101" pitchFamily="2" charset="-122"/>
              </a:rPr>
              <a:t>LOAN STATUS</a:t>
            </a:r>
          </a:p>
          <a:p>
            <a:r>
              <a:rPr lang="en-US" sz="1400" dirty="0">
                <a:latin typeface="Century" panose="02040604050505020304" pitchFamily="18" charset="0"/>
                <a:ea typeface="STXihei" panose="02010600040101010101" pitchFamily="2" charset="-122"/>
              </a:rPr>
              <a:t>This plot clearly shows that count of charged off are comparably less that is around 15% of total applicants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88AD1-9F67-EAD8-F3DD-484AD437EB84}"/>
              </a:ext>
            </a:extLst>
          </p:cNvPr>
          <p:cNvSpPr txBox="1"/>
          <p:nvPr/>
        </p:nvSpPr>
        <p:spPr>
          <a:xfrm>
            <a:off x="6724073" y="4876800"/>
            <a:ext cx="388850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Century" panose="02040604050505020304" pitchFamily="18" charset="0"/>
              </a:rPr>
              <a:t>TERM</a:t>
            </a:r>
          </a:p>
          <a:p>
            <a:r>
              <a:rPr lang="en-US" sz="1400" dirty="0">
                <a:latin typeface="Century" panose="02040604050505020304" pitchFamily="18" charset="0"/>
              </a:rPr>
              <a:t>This plot clearly shows that count of applicants with the term of 36 months are being defaulted high</a:t>
            </a:r>
          </a:p>
        </p:txBody>
      </p:sp>
    </p:spTree>
    <p:extLst>
      <p:ext uri="{BB962C8B-B14F-4D97-AF65-F5344CB8AC3E}">
        <p14:creationId xmlns:p14="http://schemas.microsoft.com/office/powerpoint/2010/main" val="129084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16F24F3-93BA-8CFA-BD2B-34A5E4F223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79" y="965049"/>
            <a:ext cx="4971233" cy="307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73014FF-B9E9-5F45-63E5-F27988DE1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965049"/>
            <a:ext cx="4904509" cy="307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A3802F-3BF5-98AB-19EB-5D15B72A466D}"/>
              </a:ext>
            </a:extLst>
          </p:cNvPr>
          <p:cNvSpPr txBox="1"/>
          <p:nvPr/>
        </p:nvSpPr>
        <p:spPr>
          <a:xfrm>
            <a:off x="1015999" y="4193253"/>
            <a:ext cx="497123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u="sng" dirty="0">
              <a:latin typeface="Century" panose="02040604050505020304" pitchFamily="18" charset="0"/>
            </a:endParaRPr>
          </a:p>
          <a:p>
            <a:r>
              <a:rPr lang="en-US" sz="1600" u="sng" dirty="0">
                <a:latin typeface="Century" panose="02040604050505020304" pitchFamily="18" charset="0"/>
              </a:rPr>
              <a:t>HOME OWNERSHIP</a:t>
            </a:r>
          </a:p>
          <a:p>
            <a:endParaRPr lang="en-US" sz="1400" dirty="0">
              <a:latin typeface="Century" panose="02040604050505020304" pitchFamily="18" charset="0"/>
            </a:endParaRPr>
          </a:p>
          <a:p>
            <a:r>
              <a:rPr lang="en-US" sz="1400" dirty="0">
                <a:latin typeface="Century" panose="02040604050505020304" pitchFamily="18" charset="0"/>
              </a:rPr>
              <a:t>Applicants with Rented House are likely to default, being</a:t>
            </a:r>
          </a:p>
          <a:p>
            <a:r>
              <a:rPr lang="en-US" sz="1400" dirty="0">
                <a:latin typeface="Century" panose="02040604050505020304" pitchFamily="18" charset="0"/>
              </a:rPr>
              <a:t>being Mortgage the second highest with comparably high </a:t>
            </a:r>
          </a:p>
          <a:p>
            <a:r>
              <a:rPr lang="en-US" sz="1400" dirty="0">
                <a:latin typeface="Century" panose="02040604050505020304" pitchFamily="18" charset="0"/>
              </a:rPr>
              <a:t>probability</a:t>
            </a:r>
          </a:p>
          <a:p>
            <a:endParaRPr lang="en-US" sz="1600" u="sng" dirty="0">
              <a:latin typeface="Century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B5D55-6E9B-F35C-EFEC-51E948B28583}"/>
              </a:ext>
            </a:extLst>
          </p:cNvPr>
          <p:cNvSpPr txBox="1"/>
          <p:nvPr/>
        </p:nvSpPr>
        <p:spPr>
          <a:xfrm>
            <a:off x="6668655" y="4414926"/>
            <a:ext cx="46041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entury" panose="02040604050505020304" pitchFamily="18" charset="0"/>
              </a:rPr>
              <a:t>VERIFICATION STATUS</a:t>
            </a:r>
          </a:p>
          <a:p>
            <a:endParaRPr lang="en-US" sz="1600" u="sng" dirty="0">
              <a:latin typeface="Century" panose="02040604050505020304" pitchFamily="18" charset="0"/>
            </a:endParaRPr>
          </a:p>
          <a:p>
            <a:r>
              <a:rPr lang="en-US" sz="1600" dirty="0">
                <a:latin typeface="Century" panose="02040604050505020304" pitchFamily="18" charset="0"/>
              </a:rPr>
              <a:t>Applicants with non verified status are likely</a:t>
            </a:r>
          </a:p>
          <a:p>
            <a:r>
              <a:rPr lang="en-US" sz="1600" dirty="0">
                <a:latin typeface="Century" panose="02040604050505020304" pitchFamily="18" charset="0"/>
              </a:rPr>
              <a:t>to default more</a:t>
            </a:r>
          </a:p>
          <a:p>
            <a:endParaRPr lang="en-US" sz="1600" u="sng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28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613540D-8685-2575-9956-360D4883F8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80" y="753116"/>
            <a:ext cx="5015873" cy="333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299E4F7-DC8E-08FE-9469-9A5A3B42E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883" y="753115"/>
            <a:ext cx="4871172" cy="333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B087E1-CEB3-67FC-FFA5-1DB7C79417BE}"/>
              </a:ext>
            </a:extLst>
          </p:cNvPr>
          <p:cNvSpPr txBox="1"/>
          <p:nvPr/>
        </p:nvSpPr>
        <p:spPr>
          <a:xfrm>
            <a:off x="1265382" y="4304146"/>
            <a:ext cx="453681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entury" panose="02040604050505020304" pitchFamily="18" charset="0"/>
              </a:rPr>
              <a:t>INSTALLMENT</a:t>
            </a:r>
          </a:p>
          <a:p>
            <a:endParaRPr lang="en-US" sz="1600" u="sng" dirty="0">
              <a:latin typeface="Century" panose="02040604050505020304" pitchFamily="18" charset="0"/>
            </a:endParaRPr>
          </a:p>
          <a:p>
            <a:r>
              <a:rPr lang="en-US" sz="1400" dirty="0">
                <a:latin typeface="Century" panose="02040604050505020304" pitchFamily="18" charset="0"/>
              </a:rPr>
              <a:t>The distribution lies between 0 to 500. However</a:t>
            </a:r>
          </a:p>
          <a:p>
            <a:r>
              <a:rPr lang="en-US" sz="1400" dirty="0">
                <a:latin typeface="Century" panose="02040604050505020304" pitchFamily="18" charset="0"/>
              </a:rPr>
              <a:t>applicants with installment bin of 0 to 200 are more </a:t>
            </a:r>
          </a:p>
          <a:p>
            <a:r>
              <a:rPr lang="en-US" sz="1400" dirty="0">
                <a:latin typeface="Century" panose="02040604050505020304" pitchFamily="18" charset="0"/>
              </a:rPr>
              <a:t>likely to default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01DF6C-8A25-7166-C9BB-08857F48564E}"/>
              </a:ext>
            </a:extLst>
          </p:cNvPr>
          <p:cNvSpPr txBox="1"/>
          <p:nvPr/>
        </p:nvSpPr>
        <p:spPr>
          <a:xfrm>
            <a:off x="6733309" y="4304146"/>
            <a:ext cx="45897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entury" panose="02040604050505020304" pitchFamily="18" charset="0"/>
              </a:rPr>
              <a:t>INTEREST RATE</a:t>
            </a:r>
          </a:p>
          <a:p>
            <a:endParaRPr lang="en-US" sz="1600" dirty="0">
              <a:latin typeface="Century" panose="02040604050505020304" pitchFamily="18" charset="0"/>
            </a:endParaRPr>
          </a:p>
          <a:p>
            <a:r>
              <a:rPr lang="en-US" sz="1600" dirty="0">
                <a:latin typeface="Century" panose="02040604050505020304" pitchFamily="18" charset="0"/>
              </a:rPr>
              <a:t>The distribution lies between 9% to 17% </a:t>
            </a:r>
          </a:p>
          <a:p>
            <a:r>
              <a:rPr lang="en-US" sz="1600" dirty="0">
                <a:latin typeface="Century" panose="02040604050505020304" pitchFamily="18" charset="0"/>
              </a:rPr>
              <a:t>being </a:t>
            </a:r>
            <a:r>
              <a:rPr lang="en-US" sz="1400" dirty="0">
                <a:latin typeface="Century" panose="02040604050505020304" pitchFamily="18" charset="0"/>
              </a:rPr>
              <a:t>highest charge offs in the range of 13% to 17%</a:t>
            </a:r>
            <a:endParaRPr lang="en-US" sz="16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27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7174908-5847-6E44-0469-2AF547A3E2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849599"/>
            <a:ext cx="9634538" cy="313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69E8CD-4728-83B4-7F02-309348482311}"/>
              </a:ext>
            </a:extLst>
          </p:cNvPr>
          <p:cNvSpPr txBox="1"/>
          <p:nvPr/>
        </p:nvSpPr>
        <p:spPr>
          <a:xfrm>
            <a:off x="1419225" y="4210050"/>
            <a:ext cx="4019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Century" panose="02040604050505020304" pitchFamily="18" charset="0"/>
              </a:rPr>
              <a:t>EMPLOYMENT LENGTH</a:t>
            </a:r>
          </a:p>
          <a:p>
            <a:endParaRPr lang="en-US" sz="1600" u="sng" dirty="0">
              <a:latin typeface="Century" panose="02040604050505020304" pitchFamily="18" charset="0"/>
            </a:endParaRPr>
          </a:p>
          <a:p>
            <a:r>
              <a:rPr lang="en-US" sz="1400" dirty="0">
                <a:latin typeface="Century" panose="02040604050505020304" pitchFamily="18" charset="0"/>
              </a:rPr>
              <a:t>Applicants having experience of 0 to 3 years and 6 to 10 years are likely to default more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B8CC5-F9EC-0292-E75C-F0F7D0E9522B}"/>
              </a:ext>
            </a:extLst>
          </p:cNvPr>
          <p:cNvSpPr txBox="1"/>
          <p:nvPr/>
        </p:nvSpPr>
        <p:spPr>
          <a:xfrm>
            <a:off x="6568496" y="4210050"/>
            <a:ext cx="484299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entury" panose="02040604050505020304" pitchFamily="18" charset="0"/>
              </a:rPr>
              <a:t>ANNUAL INCOME</a:t>
            </a:r>
          </a:p>
          <a:p>
            <a:endParaRPr lang="en-US" sz="1600" u="sng" dirty="0">
              <a:latin typeface="Century" panose="02040604050505020304" pitchFamily="18" charset="0"/>
            </a:endParaRPr>
          </a:p>
          <a:p>
            <a:r>
              <a:rPr lang="en-US" sz="1600" dirty="0">
                <a:latin typeface="Century" panose="02040604050505020304" pitchFamily="18" charset="0"/>
              </a:rPr>
              <a:t>Applicants with annual income ranging</a:t>
            </a:r>
          </a:p>
          <a:p>
            <a:r>
              <a:rPr lang="en-US" sz="1600" dirty="0">
                <a:latin typeface="Century" panose="02040604050505020304" pitchFamily="18" charset="0"/>
              </a:rPr>
              <a:t>between 31k and 58k are likely to be Charged-off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3495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9F2B883-C622-72D3-07B9-A019346347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749587"/>
            <a:ext cx="9634538" cy="313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5D8090-1B13-F0F5-14C7-C86D2A6E47D1}"/>
              </a:ext>
            </a:extLst>
          </p:cNvPr>
          <p:cNvSpPr txBox="1"/>
          <p:nvPr/>
        </p:nvSpPr>
        <p:spPr>
          <a:xfrm>
            <a:off x="1381125" y="3885913"/>
            <a:ext cx="46297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entury" panose="02040604050505020304" pitchFamily="18" charset="0"/>
              </a:rPr>
              <a:t>LOAN AMOUNT</a:t>
            </a:r>
          </a:p>
          <a:p>
            <a:endParaRPr lang="en-US" sz="1600" u="sng" dirty="0">
              <a:latin typeface="Century" panose="02040604050505020304" pitchFamily="18" charset="0"/>
            </a:endParaRPr>
          </a:p>
          <a:p>
            <a:r>
              <a:rPr lang="en-US" sz="1600" dirty="0">
                <a:latin typeface="Century" panose="02040604050505020304" pitchFamily="18" charset="0"/>
              </a:rPr>
              <a:t>Applicants for whom loan amount of 5k to 10k </a:t>
            </a:r>
          </a:p>
          <a:p>
            <a:r>
              <a:rPr lang="en-US" sz="1600" dirty="0">
                <a:latin typeface="Century" panose="02040604050505020304" pitchFamily="18" charset="0"/>
              </a:rPr>
              <a:t>is sanctioned are more likely to default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29202-9B6A-BEE1-E3BF-E40E16451AE3}"/>
              </a:ext>
            </a:extLst>
          </p:cNvPr>
          <p:cNvSpPr txBox="1"/>
          <p:nvPr/>
        </p:nvSpPr>
        <p:spPr>
          <a:xfrm>
            <a:off x="6429728" y="3885913"/>
            <a:ext cx="43236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entury" panose="02040604050505020304" pitchFamily="18" charset="0"/>
              </a:rPr>
              <a:t>FUNDED AMOUNT INV</a:t>
            </a:r>
          </a:p>
          <a:p>
            <a:endParaRPr lang="en-US" sz="1600" u="sng" dirty="0">
              <a:latin typeface="Century" panose="02040604050505020304" pitchFamily="18" charset="0"/>
            </a:endParaRPr>
          </a:p>
          <a:p>
            <a:r>
              <a:rPr lang="en-US" sz="1600" dirty="0">
                <a:latin typeface="Century" panose="02040604050505020304" pitchFamily="18" charset="0"/>
              </a:rPr>
              <a:t>Applicants who have funded amount inv in </a:t>
            </a:r>
          </a:p>
          <a:p>
            <a:r>
              <a:rPr lang="en-US" sz="1600" dirty="0">
                <a:latin typeface="Century" panose="02040604050505020304" pitchFamily="18" charset="0"/>
              </a:rPr>
              <a:t>the range of 5k to 10k are defaulted</a:t>
            </a:r>
          </a:p>
        </p:txBody>
      </p:sp>
    </p:spTree>
    <p:extLst>
      <p:ext uri="{BB962C8B-B14F-4D97-AF65-F5344CB8AC3E}">
        <p14:creationId xmlns:p14="http://schemas.microsoft.com/office/powerpoint/2010/main" val="117640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099961A9-DFAB-1D70-4B6E-41E6754275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810891"/>
            <a:ext cx="9634538" cy="314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A84C07-148D-6D4E-02BB-EDE86910027B}"/>
              </a:ext>
            </a:extLst>
          </p:cNvPr>
          <p:cNvSpPr txBox="1"/>
          <p:nvPr/>
        </p:nvSpPr>
        <p:spPr>
          <a:xfrm>
            <a:off x="1563687" y="3957958"/>
            <a:ext cx="38440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entury" panose="02040604050505020304" pitchFamily="18" charset="0"/>
              </a:rPr>
              <a:t>YEAR OF ISSUE</a:t>
            </a:r>
          </a:p>
          <a:p>
            <a:endParaRPr lang="en-US" sz="1600" dirty="0">
              <a:latin typeface="Century" panose="02040604050505020304" pitchFamily="18" charset="0"/>
            </a:endParaRPr>
          </a:p>
          <a:p>
            <a:r>
              <a:rPr lang="en-US" sz="1400" dirty="0">
                <a:latin typeface="Century" panose="02040604050505020304" pitchFamily="18" charset="0"/>
              </a:rPr>
              <a:t>Loans issued in the year 2011 are defaulted </a:t>
            </a:r>
          </a:p>
          <a:p>
            <a:r>
              <a:rPr lang="en-US" sz="1400" dirty="0">
                <a:latin typeface="Century" panose="02040604050505020304" pitchFamily="18" charset="0"/>
              </a:rPr>
              <a:t>the most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78E1C-0C15-F372-7363-BD1888EC52AE}"/>
              </a:ext>
            </a:extLst>
          </p:cNvPr>
          <p:cNvSpPr txBox="1"/>
          <p:nvPr/>
        </p:nvSpPr>
        <p:spPr>
          <a:xfrm>
            <a:off x="6467475" y="4096457"/>
            <a:ext cx="382829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entury" panose="02040604050505020304" pitchFamily="18" charset="0"/>
              </a:rPr>
              <a:t>MONTH OF ISSUE</a:t>
            </a:r>
          </a:p>
          <a:p>
            <a:endParaRPr lang="en-US" sz="1400" dirty="0">
              <a:latin typeface="Century" panose="02040604050505020304" pitchFamily="18" charset="0"/>
            </a:endParaRPr>
          </a:p>
          <a:p>
            <a:r>
              <a:rPr lang="en-US" sz="1400" dirty="0">
                <a:latin typeface="Century" panose="02040604050505020304" pitchFamily="18" charset="0"/>
              </a:rPr>
              <a:t>Loans issued in the month of December are </a:t>
            </a:r>
          </a:p>
          <a:p>
            <a:r>
              <a:rPr lang="en-US" sz="1400" dirty="0">
                <a:latin typeface="Century" panose="02040604050505020304" pitchFamily="18" charset="0"/>
              </a:rPr>
              <a:t>Defaulted the most as per the graph above</a:t>
            </a:r>
          </a:p>
        </p:txBody>
      </p:sp>
    </p:spTree>
    <p:extLst>
      <p:ext uri="{BB962C8B-B14F-4D97-AF65-F5344CB8AC3E}">
        <p14:creationId xmlns:p14="http://schemas.microsoft.com/office/powerpoint/2010/main" val="1645600208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781</Words>
  <Application>Microsoft Office PowerPoint</Application>
  <PresentationFormat>Widescreen</PresentationFormat>
  <Paragraphs>150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Algerian</vt:lpstr>
      <vt:lpstr>Arial</vt:lpstr>
      <vt:lpstr>Avenir Next LT Pro</vt:lpstr>
      <vt:lpstr>Century</vt:lpstr>
      <vt:lpstr>Modern Love</vt:lpstr>
      <vt:lpstr>Wingdings</vt:lpstr>
      <vt:lpstr>BohemianVTI</vt:lpstr>
      <vt:lpstr>LENDING CLUB CASE STUDY</vt:lpstr>
      <vt:lpstr>Abstract</vt:lpstr>
      <vt:lpstr>Methodology used 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Arjun T Govindaraju</dc:creator>
  <cp:lastModifiedBy>Arjun T Govindaraju</cp:lastModifiedBy>
  <cp:revision>2</cp:revision>
  <dcterms:created xsi:type="dcterms:W3CDTF">2023-10-10T09:30:04Z</dcterms:created>
  <dcterms:modified xsi:type="dcterms:W3CDTF">2023-10-11T08:13:58Z</dcterms:modified>
</cp:coreProperties>
</file>