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5" r:id="rId8"/>
    <p:sldId id="266" r:id="rId9"/>
    <p:sldId id="267" r:id="rId10"/>
    <p:sldId id="268" r:id="rId11"/>
    <p:sldId id="2146847055"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8" d="100"/>
          <a:sy n="78" d="100"/>
        </p:scale>
        <p:origin x="874"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docs.python.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750143" y="3657601"/>
            <a:ext cx="934757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Kuthadi Manasa Venkata Naga Sruthi</a:t>
            </a:r>
          </a:p>
          <a:p>
            <a:pPr marL="457200" indent="-457200">
              <a:buAutoNum type="arabicPeriod"/>
            </a:pPr>
            <a:r>
              <a:rPr lang="en-US" sz="2000" b="1" dirty="0">
                <a:solidFill>
                  <a:schemeClr val="accent1">
                    <a:lumMod val="75000"/>
                  </a:schemeClr>
                </a:solidFill>
                <a:latin typeface="Arial"/>
                <a:cs typeface="Arial"/>
              </a:rPr>
              <a:t>College Name- </a:t>
            </a:r>
            <a:r>
              <a:rPr lang="en-US" sz="2000" b="1" dirty="0" err="1">
                <a:solidFill>
                  <a:schemeClr val="accent1">
                    <a:lumMod val="75000"/>
                  </a:schemeClr>
                </a:solidFill>
                <a:latin typeface="Arial"/>
                <a:cs typeface="Arial"/>
              </a:rPr>
              <a:t>Dmssvh</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dirty="0"/>
              <a:t>Manual estimation of employee salaries often leads to inaccuracies and inconsistencies due to human bias and a lack of data-driven benchmarks. With growing datasets and increased reliance on analytics in HR, there is a need for an intelligent system that can accurately predict salaries based on various employee features like education, experience, job role, and location. The existing systems fail to generalize across industries or roles and don’t consider trends in real-time data.</a:t>
            </a:r>
          </a:p>
          <a:p>
            <a:pPr marL="305435" indent="-305435"/>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2E69BFC0-4004-19B0-E7BA-0676D35966CB}"/>
              </a:ext>
            </a:extLst>
          </p:cNvPr>
          <p:cNvSpPr>
            <a:spLocks noGrp="1" noChangeArrowheads="1"/>
          </p:cNvSpPr>
          <p:nvPr>
            <p:ph idx="1"/>
          </p:nvPr>
        </p:nvSpPr>
        <p:spPr bwMode="auto">
          <a:xfrm>
            <a:off x="581192" y="2669192"/>
            <a:ext cx="985635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Language:</a:t>
            </a:r>
            <a:r>
              <a:rPr kumimoji="0" lang="en-US" altLang="en-US" sz="20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Libraries:</a:t>
            </a:r>
            <a:r>
              <a:rPr kumimoji="0" lang="en-US" altLang="en-US" sz="2000" b="0" i="0" u="none" strike="noStrike" cap="none" normalizeH="0" baseline="0" dirty="0">
                <a:ln>
                  <a:noFill/>
                </a:ln>
                <a:solidFill>
                  <a:schemeClr val="tx1"/>
                </a:solidFill>
                <a:effectLst/>
                <a:latin typeface="Arial" panose="020B0604020202020204" pitchFamily="34" charset="0"/>
              </a:rPr>
              <a:t> pandas, </a:t>
            </a:r>
            <a:r>
              <a:rPr kumimoji="0" lang="en-US" altLang="en-US" sz="2000" b="0" i="0" u="none" strike="noStrike" cap="none" normalizeH="0" baseline="0" dirty="0" err="1">
                <a:ln>
                  <a:noFill/>
                </a:ln>
                <a:solidFill>
                  <a:schemeClr val="tx1"/>
                </a:solidFill>
                <a:effectLst/>
                <a:latin typeface="Arial" panose="020B0604020202020204" pitchFamily="34" charset="0"/>
              </a:rPr>
              <a:t>numpy</a:t>
            </a:r>
            <a:r>
              <a:rPr kumimoji="0" lang="en-US" altLang="en-US" sz="2000" b="0" i="0" u="none" strike="noStrike" cap="none" normalizeH="0" baseline="0" dirty="0">
                <a:ln>
                  <a:noFill/>
                </a:ln>
                <a:solidFill>
                  <a:schemeClr val="tx1"/>
                </a:solidFill>
                <a:effectLst/>
                <a:latin typeface="Arial" panose="020B0604020202020204" pitchFamily="34" charset="0"/>
              </a:rPr>
              <a:t>, scikit-learn, matplotlib, seaborn, </a:t>
            </a:r>
            <a:r>
              <a:rPr kumimoji="0" lang="en-US" altLang="en-US" sz="2000" b="0" i="0" u="none" strike="noStrike" cap="none" normalizeH="0" baseline="0" dirty="0" err="1">
                <a:ln>
                  <a:noFill/>
                </a:ln>
                <a:solidFill>
                  <a:schemeClr val="tx1"/>
                </a:solidFill>
                <a:effectLst/>
                <a:latin typeface="Arial" panose="020B0604020202020204" pitchFamily="34" charset="0"/>
              </a:rPr>
              <a:t>joblib</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ML Models:</a:t>
            </a:r>
            <a:r>
              <a:rPr kumimoji="0" lang="en-US" altLang="en-US" sz="2000" b="0" i="0" u="none" strike="noStrike" cap="none" normalizeH="0" baseline="0" dirty="0">
                <a:ln>
                  <a:noFill/>
                </a:ln>
                <a:solidFill>
                  <a:schemeClr val="tx1"/>
                </a:solidFill>
                <a:effectLst/>
                <a:latin typeface="Arial" panose="020B0604020202020204" pitchFamily="34" charset="0"/>
              </a:rPr>
              <a:t> Linear Regression, Random Forest Regressor, Decision Tree, </a:t>
            </a:r>
            <a:r>
              <a:rPr kumimoji="0" lang="en-US" altLang="en-US" sz="2000" b="0" i="0" u="none" strike="noStrike" cap="none" normalizeH="0" baseline="0" dirty="0" err="1">
                <a:ln>
                  <a:noFill/>
                </a:ln>
                <a:solidFill>
                  <a:schemeClr val="tx1"/>
                </a:solidFill>
                <a:effectLst/>
                <a:latin typeface="Arial" panose="020B0604020202020204" pitchFamily="34" charset="0"/>
              </a:rPr>
              <a:t>XGBoost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Handling:</a:t>
            </a:r>
            <a:r>
              <a:rPr kumimoji="0" lang="en-US" altLang="en-US" sz="2000" b="0" i="0" u="none" strike="noStrike" cap="none" normalizeH="0" baseline="0" dirty="0">
                <a:ln>
                  <a:noFill/>
                </a:ln>
                <a:solidFill>
                  <a:schemeClr val="tx1"/>
                </a:solidFill>
                <a:effectLst/>
                <a:latin typeface="Arial" panose="020B0604020202020204" pitchFamily="34" charset="0"/>
              </a:rPr>
              <a:t> CSV-based datasets from Kaggle or similar 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(Optional UI):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Streamlit</a:t>
            </a:r>
            <a:r>
              <a:rPr kumimoji="0" lang="en-US" altLang="en-US" sz="2000" b="0" i="0" u="none" strike="noStrike" cap="none" normalizeH="0" baseline="0" dirty="0">
                <a:ln>
                  <a:noFill/>
                </a:ln>
                <a:solidFill>
                  <a:schemeClr val="tx1"/>
                </a:solidFill>
                <a:effectLst/>
                <a:latin typeface="Arial" panose="020B0604020202020204" pitchFamily="34" charset="0"/>
              </a:rPr>
              <a:t> or Flask (for 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IDE/Tools: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Jupyter</a:t>
            </a:r>
            <a:r>
              <a:rPr kumimoji="0" lang="en-US" altLang="en-US" sz="2000" b="0" i="0" u="none" strike="noStrike" cap="none" normalizeH="0" baseline="0" dirty="0">
                <a:ln>
                  <a:noFill/>
                </a:ln>
                <a:solidFill>
                  <a:schemeClr val="tx1"/>
                </a:solidFill>
                <a:effectLst/>
                <a:latin typeface="Arial" panose="020B0604020202020204" pitchFamily="34" charset="0"/>
              </a:rPr>
              <a:t> Notebook / VS Code</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15844"/>
            <a:ext cx="11029615" cy="5442155"/>
          </a:xfrm>
        </p:spPr>
        <p:txBody>
          <a:bodyPr>
            <a:normAutofit fontScale="92500" lnSpcReduction="10000"/>
          </a:bodyPr>
          <a:lstStyle/>
          <a:p>
            <a:pPr marL="0" indent="0">
              <a:buNone/>
            </a:pPr>
            <a:endParaRPr lang="en-US" altLang="en-US" sz="1800" b="1" dirty="0">
              <a:solidFill>
                <a:schemeClr val="tx1"/>
              </a:solidFill>
              <a:latin typeface="Arial" panose="020B0604020202020204" pitchFamily="34" charset="0"/>
            </a:endParaRPr>
          </a:p>
          <a:p>
            <a:pPr marL="0" indent="0">
              <a:buNone/>
            </a:pPr>
            <a:r>
              <a:rPr lang="en-US" altLang="en-US" sz="1800" b="1" dirty="0">
                <a:solidFill>
                  <a:schemeClr val="tx1"/>
                </a:solidFill>
                <a:latin typeface="Arial" panose="020B0604020202020204" pitchFamily="34" charset="0"/>
              </a:rPr>
              <a:t>1.</a:t>
            </a:r>
            <a:r>
              <a:rPr lang="en-US" sz="1800" b="1" dirty="0"/>
              <a:t> Data Collection</a:t>
            </a:r>
            <a:endParaRPr lang="en-US" sz="1800" dirty="0"/>
          </a:p>
          <a:p>
            <a:pPr marL="0" indent="0">
              <a:buNone/>
            </a:pPr>
            <a:r>
              <a:rPr lang="en-US" sz="1800" dirty="0"/>
              <a:t>Collect employee data: Experience, Education, Job Role, Location, Company Size, Salary.</a:t>
            </a:r>
            <a:endParaRPr lang="en-US" altLang="en-US" sz="18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AutoNum type="arabicPeriod" startAt="2"/>
            </a:pPr>
            <a:r>
              <a:rPr lang="en-US" altLang="en-US" sz="1800" b="1" dirty="0">
                <a:solidFill>
                  <a:schemeClr val="tx1"/>
                </a:solidFill>
                <a:latin typeface="Arial" panose="020B0604020202020204" pitchFamily="34" charset="0"/>
              </a:rPr>
              <a:t>Data Preprocessing</a:t>
            </a:r>
            <a:endParaRPr lang="en-US" altLang="en-US" sz="18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lang="en-US" altLang="en-US" sz="1600" dirty="0">
                <a:solidFill>
                  <a:schemeClr val="tx1"/>
                </a:solidFill>
                <a:latin typeface="Arial" panose="020B0604020202020204" pitchFamily="34" charset="0"/>
              </a:rPr>
              <a:t>Encode categorical variables.</a:t>
            </a:r>
          </a:p>
          <a:p>
            <a:pPr marL="457200" lvl="1" indent="0" defTabSz="914400" eaLnBrk="0" fontAlgn="base" hangingPunct="0">
              <a:spcBef>
                <a:spcPct val="0"/>
              </a:spcBef>
              <a:spcAft>
                <a:spcPct val="0"/>
              </a:spcAft>
              <a:buClrTx/>
              <a:buSzTx/>
              <a:buFontTx/>
              <a:buChar char="•"/>
            </a:pPr>
            <a:r>
              <a:rPr lang="en-US" altLang="en-US" sz="1600" dirty="0">
                <a:solidFill>
                  <a:schemeClr val="tx1"/>
                </a:solidFill>
                <a:latin typeface="Arial" panose="020B0604020202020204" pitchFamily="34" charset="0"/>
              </a:rPr>
              <a:t>Scale numerical features (if needed).</a:t>
            </a:r>
          </a:p>
          <a:p>
            <a:pPr marL="457200" lvl="1" indent="0" defTabSz="914400" eaLnBrk="0" fontAlgn="base" hangingPunct="0">
              <a:spcBef>
                <a:spcPct val="0"/>
              </a:spcBef>
              <a:spcAft>
                <a:spcPct val="0"/>
              </a:spcAft>
              <a:buClrTx/>
              <a:buSzTx/>
              <a:buFontTx/>
              <a:buChar char="•"/>
            </a:pPr>
            <a:r>
              <a:rPr lang="en-US" altLang="en-US" sz="1600" dirty="0">
                <a:solidFill>
                  <a:schemeClr val="tx1"/>
                </a:solidFill>
                <a:latin typeface="Arial" panose="020B0604020202020204" pitchFamily="34" charset="0"/>
              </a:rPr>
              <a:t>Handle missing values.</a:t>
            </a:r>
          </a:p>
          <a:p>
            <a:pPr marL="0" lvl="0" indent="0" defTabSz="914400" eaLnBrk="0" fontAlgn="base" hangingPunct="0">
              <a:lnSpc>
                <a:spcPct val="100000"/>
              </a:lnSpc>
              <a:spcBef>
                <a:spcPct val="0"/>
              </a:spcBef>
              <a:spcAft>
                <a:spcPct val="0"/>
              </a:spcAft>
              <a:buClrTx/>
              <a:buSzTx/>
              <a:buFontTx/>
              <a:buAutoNum type="arabicPeriod" startAt="3"/>
            </a:pPr>
            <a:r>
              <a:rPr lang="en-US" altLang="en-US" sz="1800" b="1" dirty="0">
                <a:solidFill>
                  <a:schemeClr val="tx1"/>
                </a:solidFill>
                <a:latin typeface="Arial" panose="020B0604020202020204" pitchFamily="34" charset="0"/>
              </a:rPr>
              <a:t>Exploratory Data Analysis (EDA)</a:t>
            </a:r>
            <a:endParaRPr lang="en-US" altLang="en-US" sz="18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lang="en-US" altLang="en-US" sz="1600" dirty="0">
                <a:solidFill>
                  <a:schemeClr val="tx1"/>
                </a:solidFill>
                <a:latin typeface="Arial" panose="020B0604020202020204" pitchFamily="34" charset="0"/>
              </a:rPr>
              <a:t>Visualize data (bar plots, correlation heatmap).</a:t>
            </a:r>
          </a:p>
          <a:p>
            <a:pPr marL="457200" lvl="1" indent="0" defTabSz="914400" eaLnBrk="0" fontAlgn="base" hangingPunct="0">
              <a:spcBef>
                <a:spcPct val="0"/>
              </a:spcBef>
              <a:spcAft>
                <a:spcPct val="0"/>
              </a:spcAft>
              <a:buClrTx/>
              <a:buSzTx/>
              <a:buFontTx/>
              <a:buChar char="•"/>
            </a:pPr>
            <a:r>
              <a:rPr lang="en-US" altLang="en-US" sz="1600" dirty="0">
                <a:solidFill>
                  <a:schemeClr val="tx1"/>
                </a:solidFill>
                <a:latin typeface="Arial" panose="020B0604020202020204" pitchFamily="34" charset="0"/>
              </a:rPr>
              <a:t>Identify key factors affecting salary.</a:t>
            </a:r>
          </a:p>
          <a:p>
            <a:pPr marL="0" lvl="0" indent="0" defTabSz="914400" eaLnBrk="0" fontAlgn="base" hangingPunct="0">
              <a:lnSpc>
                <a:spcPct val="100000"/>
              </a:lnSpc>
              <a:spcBef>
                <a:spcPct val="0"/>
              </a:spcBef>
              <a:spcAft>
                <a:spcPct val="0"/>
              </a:spcAft>
              <a:buClrTx/>
              <a:buSzTx/>
              <a:buFontTx/>
              <a:buAutoNum type="arabicPeriod" startAt="4"/>
            </a:pPr>
            <a:r>
              <a:rPr lang="en-US" altLang="en-US" sz="1800" b="1" dirty="0">
                <a:solidFill>
                  <a:schemeClr val="tx1"/>
                </a:solidFill>
                <a:latin typeface="Arial" panose="020B0604020202020204" pitchFamily="34" charset="0"/>
              </a:rPr>
              <a:t>Model Building</a:t>
            </a:r>
            <a:endParaRPr lang="en-US" altLang="en-US" sz="18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lang="en-US" altLang="en-US" sz="1600" dirty="0">
                <a:solidFill>
                  <a:schemeClr val="tx1"/>
                </a:solidFill>
                <a:latin typeface="Arial" panose="020B0604020202020204" pitchFamily="34" charset="0"/>
              </a:rPr>
              <a:t>Split data into training and testing sets.</a:t>
            </a:r>
          </a:p>
          <a:p>
            <a:pPr marL="457200" lvl="1" indent="0" defTabSz="914400" eaLnBrk="0" fontAlgn="base" hangingPunct="0">
              <a:spcBef>
                <a:spcPct val="0"/>
              </a:spcBef>
              <a:spcAft>
                <a:spcPct val="0"/>
              </a:spcAft>
              <a:buClrTx/>
              <a:buSzTx/>
              <a:buFontTx/>
              <a:buChar char="•"/>
            </a:pPr>
            <a:r>
              <a:rPr lang="en-US" altLang="en-US" sz="1600" dirty="0">
                <a:solidFill>
                  <a:schemeClr val="tx1"/>
                </a:solidFill>
                <a:latin typeface="Arial" panose="020B0604020202020204" pitchFamily="34" charset="0"/>
              </a:rPr>
              <a:t>Train models: Linear Regression, Random Forest, etc</a:t>
            </a:r>
            <a:r>
              <a:rPr lang="en-US" altLang="en-US" sz="1800" dirty="0">
                <a:solidFill>
                  <a:schemeClr val="tx1"/>
                </a:solidFill>
                <a:latin typeface="Arial" panose="020B0604020202020204" pitchFamily="34" charset="0"/>
              </a:rPr>
              <a:t>.</a:t>
            </a:r>
          </a:p>
          <a:p>
            <a:pPr marL="0" lvl="0" indent="0" defTabSz="914400" eaLnBrk="0" fontAlgn="base" hangingPunct="0">
              <a:lnSpc>
                <a:spcPct val="100000"/>
              </a:lnSpc>
              <a:spcBef>
                <a:spcPct val="0"/>
              </a:spcBef>
              <a:spcAft>
                <a:spcPct val="0"/>
              </a:spcAft>
              <a:buClrTx/>
              <a:buSzTx/>
              <a:buFontTx/>
              <a:buAutoNum type="arabicPeriod" startAt="5"/>
            </a:pPr>
            <a:r>
              <a:rPr lang="en-US" altLang="en-US" sz="1800" b="1" dirty="0">
                <a:solidFill>
                  <a:schemeClr val="tx1"/>
                </a:solidFill>
                <a:latin typeface="Arial" panose="020B0604020202020204" pitchFamily="34" charset="0"/>
              </a:rPr>
              <a:t>Model Evaluation</a:t>
            </a:r>
            <a:endParaRPr lang="en-US" altLang="en-US" sz="18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lang="en-US" altLang="en-US" sz="1800" dirty="0">
                <a:solidFill>
                  <a:schemeClr val="tx1"/>
                </a:solidFill>
                <a:latin typeface="Arial" panose="020B0604020202020204" pitchFamily="34" charset="0"/>
              </a:rPr>
              <a:t>Evaluate using R², MAE, MSE.</a:t>
            </a:r>
          </a:p>
          <a:p>
            <a:pPr marL="457200" lvl="1" indent="0" defTabSz="914400" eaLnBrk="0" fontAlgn="base" hangingPunct="0">
              <a:spcBef>
                <a:spcPct val="0"/>
              </a:spcBef>
              <a:spcAft>
                <a:spcPct val="0"/>
              </a:spcAft>
              <a:buClrTx/>
              <a:buSzTx/>
              <a:buFontTx/>
              <a:buChar char="•"/>
            </a:pPr>
            <a:r>
              <a:rPr lang="en-US" altLang="en-US" sz="1800" dirty="0">
                <a:solidFill>
                  <a:schemeClr val="tx1"/>
                </a:solidFill>
                <a:latin typeface="Arial" panose="020B0604020202020204" pitchFamily="34" charset="0"/>
              </a:rPr>
              <a:t>Compare models' performance.</a:t>
            </a:r>
          </a:p>
          <a:p>
            <a:pPr marL="0" lvl="0" indent="0" defTabSz="914400" eaLnBrk="0" fontAlgn="base" hangingPunct="0">
              <a:lnSpc>
                <a:spcPct val="100000"/>
              </a:lnSpc>
              <a:spcBef>
                <a:spcPct val="0"/>
              </a:spcBef>
              <a:spcAft>
                <a:spcPct val="0"/>
              </a:spcAft>
              <a:buClrTx/>
              <a:buSzTx/>
              <a:buFontTx/>
              <a:buAutoNum type="arabicPeriod" startAt="6"/>
            </a:pPr>
            <a:r>
              <a:rPr lang="en-US" altLang="en-US" sz="1800" b="1" dirty="0">
                <a:solidFill>
                  <a:schemeClr val="tx1"/>
                </a:solidFill>
                <a:latin typeface="Arial" panose="020B0604020202020204" pitchFamily="34" charset="0"/>
              </a:rPr>
              <a:t>Model Selection</a:t>
            </a:r>
            <a:endParaRPr lang="en-US" altLang="en-US" sz="18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lang="en-US" altLang="en-US" sz="1800" dirty="0">
                <a:solidFill>
                  <a:schemeClr val="tx1"/>
                </a:solidFill>
                <a:latin typeface="Arial" panose="020B0604020202020204" pitchFamily="34" charset="0"/>
              </a:rPr>
              <a:t>Choose the model with the best accuracy and lowest error.</a:t>
            </a:r>
          </a:p>
          <a:p>
            <a:pPr marL="0" lvl="0" indent="0" defTabSz="914400" eaLnBrk="0" fontAlgn="base" hangingPunct="0">
              <a:lnSpc>
                <a:spcPct val="100000"/>
              </a:lnSpc>
              <a:spcBef>
                <a:spcPct val="0"/>
              </a:spcBef>
              <a:spcAft>
                <a:spcPct val="0"/>
              </a:spcAft>
              <a:buClrTx/>
              <a:buSzTx/>
              <a:buFontTx/>
              <a:buAutoNum type="arabicPeriod" startAt="7"/>
            </a:pPr>
            <a:r>
              <a:rPr lang="en-US" altLang="en-US" sz="1800" b="1" dirty="0">
                <a:solidFill>
                  <a:schemeClr val="tx1"/>
                </a:solidFill>
                <a:latin typeface="Arial" panose="020B0604020202020204" pitchFamily="34" charset="0"/>
              </a:rPr>
              <a:t>Deployment</a:t>
            </a:r>
            <a:endParaRPr lang="en-US" altLang="en-US" sz="18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lang="en-US" altLang="en-US" sz="1600" dirty="0">
                <a:solidFill>
                  <a:schemeClr val="tx1"/>
                </a:solidFill>
                <a:latin typeface="Arial" panose="020B0604020202020204" pitchFamily="34" charset="0"/>
              </a:rPr>
              <a:t>Save the model using </a:t>
            </a:r>
            <a:r>
              <a:rPr lang="en-US" altLang="en-US" sz="1600" dirty="0" err="1">
                <a:solidFill>
                  <a:schemeClr val="tx1"/>
                </a:solidFill>
                <a:latin typeface="Arial Unicode MS"/>
              </a:rPr>
              <a:t>joblib</a:t>
            </a:r>
            <a:r>
              <a:rPr lang="en-US" altLang="en-US" sz="1600" dirty="0">
                <a:solidFill>
                  <a:schemeClr val="tx1"/>
                </a:solidFill>
              </a:rPr>
              <a:t>.</a:t>
            </a:r>
            <a:endParaRPr lang="en-US" altLang="en-US" sz="16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lang="en-US" altLang="en-US" sz="1600" dirty="0">
                <a:solidFill>
                  <a:schemeClr val="tx1"/>
                </a:solidFill>
                <a:latin typeface="Arial" panose="020B0604020202020204" pitchFamily="34" charset="0"/>
              </a:rPr>
              <a:t>Create a simple user interface using </a:t>
            </a:r>
            <a:r>
              <a:rPr lang="en-US" altLang="en-US" sz="1600" dirty="0" err="1">
                <a:solidFill>
                  <a:schemeClr val="tx1"/>
                </a:solidFill>
                <a:latin typeface="Arial" panose="020B0604020202020204" pitchFamily="34" charset="0"/>
              </a:rPr>
              <a:t>Streamlit</a:t>
            </a:r>
            <a:r>
              <a:rPr lang="en-US" altLang="en-US" sz="1600" dirty="0">
                <a:solidFill>
                  <a:schemeClr val="tx1"/>
                </a:solidFill>
                <a:latin typeface="Arial" panose="020B0604020202020204" pitchFamily="34" charset="0"/>
              </a:rPr>
              <a:t> or Flask for predictions.</a:t>
            </a:r>
          </a:p>
          <a:p>
            <a:pPr marL="305435" indent="-305435"/>
            <a:endParaRPr lang="en-US" sz="2800" b="1" dirty="0"/>
          </a:p>
        </p:txBody>
      </p:sp>
      <p:sp>
        <p:nvSpPr>
          <p:cNvPr id="3" name="Rectangle 1">
            <a:extLst>
              <a:ext uri="{FF2B5EF4-FFF2-40B4-BE49-F238E27FC236}">
                <a16:creationId xmlns:a16="http://schemas.microsoft.com/office/drawing/2014/main" id="{C83C1976-1D30-8960-B2A5-44C1F667594D}"/>
              </a:ext>
            </a:extLst>
          </p:cNvPr>
          <p:cNvSpPr>
            <a:spLocks noChangeArrowheads="1"/>
          </p:cNvSpPr>
          <p:nvPr/>
        </p:nvSpPr>
        <p:spPr bwMode="auto">
          <a:xfrm rot="10969701" flipV="1">
            <a:off x="1673298" y="1974954"/>
            <a:ext cx="96858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2"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B8760D8-681D-100D-F12D-9C97E69F6B77}"/>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73626" y="643500"/>
            <a:ext cx="11237182" cy="1509765"/>
          </a:xfrm>
        </p:spPr>
        <p:txBody>
          <a:bodyPr>
            <a:normAutofit fontScale="90000"/>
          </a:bodyPr>
          <a:lstStyle/>
          <a:p>
            <a:r>
              <a:rPr lang="en-US" sz="4400" b="1" dirty="0">
                <a:solidFill>
                  <a:schemeClr val="accent1"/>
                </a:solidFill>
                <a:latin typeface="Arial"/>
                <a:ea typeface="+mj-lt"/>
                <a:cs typeface="Arial"/>
              </a:rPr>
              <a:t>Result</a:t>
            </a:r>
            <a:br>
              <a:rPr lang="en-US" sz="4400" b="1" dirty="0">
                <a:solidFill>
                  <a:schemeClr val="accent1"/>
                </a:solidFill>
                <a:latin typeface="Arial"/>
                <a:ea typeface="+mj-lt"/>
                <a:cs typeface="Arial"/>
              </a:rPr>
            </a:br>
            <a:br>
              <a:rPr lang="en-US" sz="4400" b="1" dirty="0">
                <a:solidFill>
                  <a:srgbClr val="FF0000"/>
                </a:solidFill>
                <a:latin typeface="Arial"/>
                <a:ea typeface="+mj-lt"/>
                <a:cs typeface="Arial"/>
              </a:rPr>
            </a:br>
            <a:br>
              <a:rPr lang="en-US" sz="4400" b="1" dirty="0">
                <a:solidFill>
                  <a:srgbClr val="FF0000"/>
                </a:solidFill>
                <a:latin typeface="Arial"/>
                <a:ea typeface="+mj-lt"/>
                <a:cs typeface="Arial"/>
              </a:rPr>
            </a:br>
            <a:endParaRPr lang="en-US" dirty="0">
              <a:solidFill>
                <a:srgbClr val="FF0000"/>
              </a:solidFill>
            </a:endParaRPr>
          </a:p>
        </p:txBody>
      </p:sp>
      <p:pic>
        <p:nvPicPr>
          <p:cNvPr id="13" name="Picture 12">
            <a:extLst>
              <a:ext uri="{FF2B5EF4-FFF2-40B4-BE49-F238E27FC236}">
                <a16:creationId xmlns:a16="http://schemas.microsoft.com/office/drawing/2014/main" id="{A07AECEA-2B84-73D5-06BB-59D0D233B4ED}"/>
              </a:ext>
            </a:extLst>
          </p:cNvPr>
          <p:cNvPicPr>
            <a:picLocks noChangeAspect="1"/>
          </p:cNvPicPr>
          <p:nvPr/>
        </p:nvPicPr>
        <p:blipFill>
          <a:blip r:embed="rId2"/>
          <a:stretch>
            <a:fillRect/>
          </a:stretch>
        </p:blipFill>
        <p:spPr>
          <a:xfrm>
            <a:off x="6045752" y="1425676"/>
            <a:ext cx="5329084" cy="4788823"/>
          </a:xfrm>
          <a:prstGeom prst="rect">
            <a:avLst/>
          </a:prstGeom>
        </p:spPr>
      </p:pic>
      <p:sp>
        <p:nvSpPr>
          <p:cNvPr id="15" name="Content Placeholder 14">
            <a:extLst>
              <a:ext uri="{FF2B5EF4-FFF2-40B4-BE49-F238E27FC236}">
                <a16:creationId xmlns:a16="http://schemas.microsoft.com/office/drawing/2014/main" id="{15D8D208-D9AF-235C-A165-B2B04C979EA9}"/>
              </a:ext>
            </a:extLst>
          </p:cNvPr>
          <p:cNvSpPr>
            <a:spLocks noGrp="1"/>
          </p:cNvSpPr>
          <p:nvPr>
            <p:ph idx="1"/>
          </p:nvPr>
        </p:nvSpPr>
        <p:spPr>
          <a:xfrm>
            <a:off x="581193" y="643500"/>
            <a:ext cx="4688898" cy="4547932"/>
          </a:xfrm>
        </p:spPr>
        <p:txBody>
          <a:bodyPr/>
          <a:lstStyle/>
          <a:p>
            <a:pPr marL="0" indent="0">
              <a:buNone/>
            </a:pPr>
            <a:r>
              <a:rPr lang="en-IN" sz="1800" dirty="0" err="1">
                <a:solidFill>
                  <a:srgbClr val="0070C0"/>
                </a:solidFill>
              </a:rPr>
              <a:t>Github</a:t>
            </a:r>
            <a:r>
              <a:rPr lang="en-IN" sz="1800" dirty="0">
                <a:solidFill>
                  <a:srgbClr val="0070C0"/>
                </a:solidFill>
              </a:rPr>
              <a:t> link:-</a:t>
            </a:r>
            <a:r>
              <a:rPr lang="en-IN" dirty="0">
                <a:solidFill>
                  <a:srgbClr val="FF0000"/>
                </a:solidFill>
              </a:rPr>
              <a:t>https://github.com/Manasa272/AIML-Manasa-Project-.git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7" name="Picture 16">
            <a:extLst>
              <a:ext uri="{FF2B5EF4-FFF2-40B4-BE49-F238E27FC236}">
                <a16:creationId xmlns:a16="http://schemas.microsoft.com/office/drawing/2014/main" id="{388FE373-A31C-D90E-7D94-A4DB26BC7462}"/>
              </a:ext>
            </a:extLst>
          </p:cNvPr>
          <p:cNvPicPr>
            <a:picLocks noChangeAspect="1"/>
          </p:cNvPicPr>
          <p:nvPr/>
        </p:nvPicPr>
        <p:blipFill>
          <a:blip r:embed="rId3"/>
          <a:stretch>
            <a:fillRect/>
          </a:stretch>
        </p:blipFill>
        <p:spPr>
          <a:xfrm>
            <a:off x="182437" y="1666569"/>
            <a:ext cx="5627343" cy="478882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800" dirty="0"/>
              <a:t>This project successfully demonstrates how Machine Learning can be applied to solve real-world HR problems such as salary estimation. It reduces bias, increases consistency in compensation analysis, and offers a smart decision-support tool for HR departments.</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000" dirty="0"/>
              <a:t>Include additional features such as certifications, skills, or performance metrics.</a:t>
            </a:r>
          </a:p>
          <a:p>
            <a:r>
              <a:rPr lang="en-US" sz="2000" dirty="0"/>
              <a:t>Integrate real-time job market data from job portals.</a:t>
            </a:r>
          </a:p>
          <a:p>
            <a:r>
              <a:rPr lang="en-US" sz="2000" dirty="0"/>
              <a:t>Build a dynamic dashboard for HR professionals.</a:t>
            </a:r>
          </a:p>
          <a:p>
            <a:r>
              <a:rPr lang="en-US" sz="2000" dirty="0"/>
              <a:t>Expand the dataset for industry-specific predictions.</a:t>
            </a:r>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400" dirty="0">
                <a:hlinkClick r:id="rId2"/>
              </a:rPr>
              <a:t>Kaggle Dataset: Salary Prediction</a:t>
            </a:r>
            <a:endParaRPr lang="en-IN" sz="2400" dirty="0"/>
          </a:p>
          <a:p>
            <a:r>
              <a:rPr lang="en-IN" sz="2400" dirty="0"/>
              <a:t>Scikit-learn Documentation: </a:t>
            </a:r>
            <a:r>
              <a:rPr lang="en-IN" sz="2400" dirty="0">
                <a:hlinkClick r:id="rId3"/>
              </a:rPr>
              <a:t>https://scikit-learn.org/</a:t>
            </a:r>
            <a:endParaRPr lang="en-IN" sz="2400" dirty="0"/>
          </a:p>
          <a:p>
            <a:r>
              <a:rPr lang="en-IN" sz="2400" dirty="0" err="1"/>
              <a:t>Streamlit</a:t>
            </a:r>
            <a:r>
              <a:rPr lang="en-IN" sz="2400" dirty="0"/>
              <a:t> Docs: https://docs.streamlit.io/</a:t>
            </a:r>
          </a:p>
          <a:p>
            <a:r>
              <a:rPr lang="en-IN" sz="2400" dirty="0"/>
              <a:t>Python Official Docs: </a:t>
            </a:r>
            <a:r>
              <a:rPr lang="en-IN" sz="2400" dirty="0">
                <a:hlinkClick r:id="rId4"/>
              </a:rPr>
              <a:t>https://docs.python.org/</a:t>
            </a:r>
            <a:endParaRPr lang="en-IN" sz="2400"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85</TotalTime>
  <Words>475</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Unicode MS</vt:lpstr>
      <vt:lpstr>Calibri</vt:lpstr>
      <vt:lpstr>Calibri Light</vt:lpstr>
      <vt:lpstr>Franklin Gothic Book</vt:lpstr>
      <vt:lpstr>Franklin Gothic Demi</vt:lpstr>
      <vt:lpstr>Wingdings 2</vt:lpstr>
      <vt:lpstr>DividendVTI</vt:lpstr>
      <vt:lpstr>PROJECT TITLE</vt:lpstr>
      <vt:lpstr>OUTLINE</vt:lpstr>
      <vt:lpstr>Problem Statement</vt:lpstr>
      <vt:lpstr>System  Approach</vt:lpstr>
      <vt:lpstr>Algorithm &amp; Deployment</vt:lpstr>
      <vt:lpstr>Result   </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Kuthadi Manasa Venkata Naga Sruthi</cp:lastModifiedBy>
  <cp:revision>38</cp:revision>
  <dcterms:created xsi:type="dcterms:W3CDTF">2021-05-26T16:50:10Z</dcterms:created>
  <dcterms:modified xsi:type="dcterms:W3CDTF">2025-07-20T12:07:48Z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