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10/06/2025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10/06/2025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10/06/2025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10/06/2025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10/06/2025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10/06/2025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6495" y="283665"/>
            <a:ext cx="4779664" cy="2833161"/>
          </a:xfrm>
        </p:spPr>
        <p:txBody>
          <a:bodyPr vert="horz" lIns="91440" tIns="45720" rIns="91440" bIns="45720" rtlCol="0">
            <a:normAutofit/>
          </a:bodyPr>
          <a:lstStyle/>
          <a:p>
            <a:pPr algn="l"/>
            <a:r>
              <a:rPr lang="en-US" sz="2800" b="1" dirty="0"/>
              <a:t>FAKE NEWS DETECTION USING MACHINE LEARNING</a:t>
            </a:r>
            <a:br>
              <a:rPr lang="en-US" sz="2000" b="1" dirty="0"/>
            </a:b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254392" y="2821858"/>
            <a:ext cx="4917375" cy="3303638"/>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a:t>
            </a:r>
            <a:r>
              <a:rPr lang="en-US" sz="1600" b="1" cap="all" dirty="0" err="1"/>
              <a:t>Name:KUTHADI</a:t>
            </a:r>
            <a:r>
              <a:rPr lang="en-US" sz="1600" b="1" cap="all" dirty="0"/>
              <a:t> MANASA VENKATA NAGA   SRUTHI</a:t>
            </a:r>
          </a:p>
          <a:p>
            <a:pPr algn="l">
              <a:spcAft>
                <a:spcPts val="600"/>
              </a:spcAft>
            </a:pPr>
            <a:r>
              <a:rPr lang="en-US" sz="1600" b="1" cap="all" dirty="0"/>
              <a:t>College </a:t>
            </a:r>
            <a:r>
              <a:rPr lang="en-US" sz="1600" b="1" cap="all" dirty="0" err="1"/>
              <a:t>Name:DMSSVH</a:t>
            </a:r>
            <a:r>
              <a:rPr lang="en-US" sz="1600" b="1" cap="all" dirty="0"/>
              <a:t> COLLEGE OF     ENGINEERING</a:t>
            </a:r>
          </a:p>
          <a:p>
            <a:pPr algn="l">
              <a:spcAft>
                <a:spcPts val="600"/>
              </a:spcAft>
            </a:pPr>
            <a:r>
              <a:rPr lang="en-US" sz="1600" b="1" cap="all" dirty="0"/>
              <a:t>Department: CSE</a:t>
            </a:r>
          </a:p>
          <a:p>
            <a:pPr algn="l">
              <a:spcAft>
                <a:spcPts val="600"/>
              </a:spcAft>
            </a:pPr>
            <a:r>
              <a:rPr lang="en-US" sz="1600" b="1" cap="all" dirty="0"/>
              <a:t>Email ID: km1842376@gmail.com</a:t>
            </a:r>
          </a:p>
          <a:p>
            <a:pPr algn="l">
              <a:spcAft>
                <a:spcPts val="600"/>
              </a:spcAft>
            </a:pPr>
            <a:r>
              <a:rPr lang="en-US" sz="1600" b="1" cap="all" dirty="0"/>
              <a:t>AICTE Student ID:STU652e56f366d251697535731</a:t>
            </a:r>
          </a:p>
          <a:p>
            <a:pPr algn="l">
              <a:spcAft>
                <a:spcPts val="600"/>
              </a:spcAft>
            </a:pPr>
            <a:r>
              <a:rPr lang="en-US" sz="1600" b="1" cap="all" dirty="0"/>
              <a:t>                                      </a:t>
            </a:r>
            <a:r>
              <a:rPr lang="en-IN" sz="1400" b="1" dirty="0"/>
              <a:t>AINSI_115449</a:t>
            </a:r>
            <a:endParaRPr lang="en-US" sz="14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A1BBAA9-5E86-CD97-77F7-506EFD82FB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79900"/>
            <a:ext cx="5220929" cy="574559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457200" indent="-457200">
              <a:buAutoNum type="arabicPeriod"/>
            </a:pPr>
            <a:r>
              <a:rPr lang="en-IN" sz="2200" u="sng" dirty="0">
                <a:solidFill>
                  <a:srgbClr val="0070C0"/>
                </a:solidFill>
                <a:latin typeface="Franklin Gothic Book"/>
              </a:rPr>
              <a:t>Scikit-learn Documentation</a:t>
            </a:r>
          </a:p>
          <a:p>
            <a:pPr marL="457200" indent="-457200">
              <a:buAutoNum type="arabicPeriod" startAt="2"/>
            </a:pPr>
            <a:r>
              <a:rPr lang="en-IN" sz="2200" u="sng" dirty="0">
                <a:solidFill>
                  <a:srgbClr val="0070C0"/>
                </a:solidFill>
                <a:latin typeface="Franklin Gothic Book"/>
              </a:rPr>
              <a:t>Natural Language Toolkit (NLTK)</a:t>
            </a:r>
          </a:p>
          <a:p>
            <a:pPr marL="457200" indent="-457200">
              <a:buAutoNum type="arabicPeriod" startAt="2"/>
            </a:pPr>
            <a:r>
              <a:rPr lang="en-IN" sz="2200" u="sng" dirty="0">
                <a:solidFill>
                  <a:srgbClr val="0070C0"/>
                </a:solidFill>
                <a:latin typeface="Franklin Gothic Book"/>
              </a:rPr>
              <a:t>Kaggle: Fake News Dataset</a:t>
            </a:r>
          </a:p>
          <a:p>
            <a:pPr marL="457200" indent="-457200">
              <a:buAutoNum type="arabicPeriod" startAt="2"/>
            </a:pPr>
            <a:r>
              <a:rPr lang="en-IN" sz="2200" u="sng" dirty="0">
                <a:solidFill>
                  <a:srgbClr val="0070C0"/>
                </a:solidFill>
                <a:latin typeface="Franklin Gothic Book"/>
              </a:rPr>
              <a:t> Research Paper: "Detecting Fake News on Social Media: A Data Mining Perspective", ACM SIGKDD</a:t>
            </a:r>
          </a:p>
          <a:p>
            <a:pPr marL="457200" indent="-457200">
              <a:buAutoNum type="arabicPeriod" startAt="2"/>
            </a:pPr>
            <a:endParaRPr lang="en-IN" sz="2200" u="sng" dirty="0">
              <a:solidFill>
                <a:srgbClr val="0070C0"/>
              </a:solidFill>
              <a:latin typeface="Franklin Gothic Book"/>
            </a:endParaRPr>
          </a:p>
          <a:p>
            <a:pPr marL="0" indent="0">
              <a:buNone/>
            </a:pPr>
            <a:r>
              <a:rPr lang="en-IN" sz="2200" u="sng" dirty="0">
                <a:solidFill>
                  <a:schemeClr val="tx1">
                    <a:lumMod val="95000"/>
                    <a:lumOff val="5000"/>
                  </a:schemeClr>
                </a:solidFill>
                <a:latin typeface="Franklin Gothic Book"/>
              </a:rPr>
              <a:t>GitHub link: </a:t>
            </a:r>
            <a:r>
              <a:rPr lang="en-IN" sz="2200" u="sng" dirty="0">
                <a:solidFill>
                  <a:srgbClr val="0070C0"/>
                </a:solidFill>
                <a:latin typeface="Franklin Gothic Book"/>
              </a:rPr>
              <a:t>https://github.com/Manasa272/Manasa_Ai-project.git</a:t>
            </a:r>
            <a:endParaRPr lang="en-IN" sz="2200" u="sng" dirty="0">
              <a:solidFill>
                <a:srgbClr val="0070C0"/>
              </a:solidFill>
              <a:highlight>
                <a:srgbClr val="C0C0C0"/>
              </a:highlight>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D0991FE0-476F-5DB0-9EF3-58746F24EF88}"/>
              </a:ext>
            </a:extLst>
          </p:cNvPr>
          <p:cNvSpPr>
            <a:spLocks noGrp="1"/>
          </p:cNvSpPr>
          <p:nvPr>
            <p:ph idx="1"/>
          </p:nvPr>
        </p:nvSpPr>
        <p:spPr/>
        <p:txBody>
          <a:bodyPr>
            <a:normAutofit/>
          </a:bodyPr>
          <a:lstStyle/>
          <a:p>
            <a:r>
              <a:rPr lang="en-US" dirty="0"/>
              <a:t>In the digital age, the spread of misinformation and fake news has become a significant concern. With the rapid growth of social media and online platforms, it is easier than ever to circulate false information. This fake news can influence public opinion, create panic, and even affect elections and social harmony. Therefore, identifying and mitigating fake news is a pressing need in modern society.</a:t>
            </a:r>
            <a:endParaRPr lang="en-IN" dirty="0"/>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47D0CCD7-2A16-2874-F248-C148A95F8A98}"/>
              </a:ext>
            </a:extLst>
          </p:cNvPr>
          <p:cNvSpPr>
            <a:spLocks noGrp="1"/>
          </p:cNvSpPr>
          <p:nvPr>
            <p:ph idx="1"/>
          </p:nvPr>
        </p:nvSpPr>
        <p:spPr/>
        <p:txBody>
          <a:bodyPr/>
          <a:lstStyle/>
          <a:p>
            <a:r>
              <a:rPr lang="en-US" dirty="0"/>
              <a:t>We propose an AI-based Fake News Detection system that utilizes Natural Language Processing (NLP) and Machine Learning algorithms to analyze the textual content of news articles and classify them as "Real" or "Fake". The system is trained on a labeled dataset of fake and real news articles to learn patterns and linguistic features that typically indicate fake news.</a:t>
            </a:r>
            <a:endParaRPr lang="en-IN"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09719"/>
            <a:ext cx="10515600" cy="4251960"/>
          </a:xfrm>
        </p:spPr>
        <p:txBody>
          <a:bodyPr vert="horz" lIns="91440" tIns="45720" rIns="91440" bIns="45720" rtlCol="0">
            <a:normAutofit/>
          </a:bodyPr>
          <a:lstStyle/>
          <a:p>
            <a:pPr marL="0" indent="0">
              <a:spcBef>
                <a:spcPct val="20000"/>
              </a:spcBef>
              <a:spcAft>
                <a:spcPts val="600"/>
              </a:spcAft>
              <a:buNone/>
            </a:pPr>
            <a:r>
              <a:rPr lang="en-US" dirty="0">
                <a:latin typeface="Dubai Medium" panose="020B0603030403030204" pitchFamily="34" charset="-78"/>
                <a:cs typeface="Dubai Medium" panose="020B0603030403030204" pitchFamily="34" charset="-78"/>
              </a:rPr>
              <a:t>Technologies and Tools Used</a:t>
            </a:r>
            <a:r>
              <a:rPr lang="en-US" sz="2200" dirty="0">
                <a:latin typeface="Dubai Medium" panose="020B0603030403030204" pitchFamily="34" charset="-78"/>
                <a:cs typeface="Dubai Medium" panose="020B0603030403030204" pitchFamily="34" charset="-78"/>
              </a:rPr>
              <a:t>:</a:t>
            </a:r>
          </a:p>
          <a:p>
            <a:pPr marL="0" indent="0">
              <a:spcBef>
                <a:spcPct val="20000"/>
              </a:spcBef>
              <a:spcAft>
                <a:spcPts val="600"/>
              </a:spcAft>
              <a:buNone/>
            </a:pPr>
            <a:r>
              <a:rPr lang="en-US" sz="2200" dirty="0">
                <a:latin typeface="Franklin Gothic Book"/>
              </a:rPr>
              <a:t>Programming Language: </a:t>
            </a:r>
            <a:r>
              <a:rPr lang="en-US" sz="2200" dirty="0" err="1">
                <a:latin typeface="Franklin Gothic Book"/>
              </a:rPr>
              <a:t>PythonLibraries</a:t>
            </a:r>
            <a:r>
              <a:rPr lang="en-US" sz="2200" dirty="0">
                <a:latin typeface="Franklin Gothic Book"/>
              </a:rPr>
              <a:t>: scikit-learn, pandas, </a:t>
            </a:r>
            <a:r>
              <a:rPr lang="en-US" sz="2200" dirty="0" err="1">
                <a:latin typeface="Franklin Gothic Book"/>
              </a:rPr>
              <a:t>numpy</a:t>
            </a:r>
            <a:r>
              <a:rPr lang="en-US" sz="2200" dirty="0">
                <a:latin typeface="Franklin Gothic Book"/>
              </a:rPr>
              <a:t>, matplotlib, seaborn, </a:t>
            </a:r>
            <a:r>
              <a:rPr lang="en-US" sz="2200" dirty="0" err="1">
                <a:latin typeface="Franklin Gothic Book"/>
              </a:rPr>
              <a:t>nltk</a:t>
            </a:r>
            <a:r>
              <a:rPr lang="en-US" sz="2200" dirty="0">
                <a:latin typeface="Franklin Gothic Book"/>
              </a:rPr>
              <a:t>, </a:t>
            </a:r>
            <a:r>
              <a:rPr lang="en-US" sz="2200" dirty="0" err="1">
                <a:latin typeface="Franklin Gothic Book"/>
              </a:rPr>
              <a:t>reML</a:t>
            </a:r>
            <a:r>
              <a:rPr lang="en-US" sz="2200" dirty="0">
                <a:latin typeface="Franklin Gothic Book"/>
              </a:rPr>
              <a:t> </a:t>
            </a:r>
          </a:p>
          <a:p>
            <a:pPr marL="0" indent="0">
              <a:spcBef>
                <a:spcPct val="20000"/>
              </a:spcBef>
              <a:spcAft>
                <a:spcPts val="600"/>
              </a:spcAft>
              <a:buNone/>
            </a:pPr>
            <a:r>
              <a:rPr lang="en-US" sz="2200" dirty="0">
                <a:latin typeface="Franklin Gothic Book"/>
              </a:rPr>
              <a:t>Algorithm: Logistic Regression / </a:t>
            </a:r>
            <a:r>
              <a:rPr lang="en-US" sz="2200" dirty="0" err="1">
                <a:latin typeface="Franklin Gothic Book"/>
              </a:rPr>
              <a:t>PassiveAggressiveClassifierNLP</a:t>
            </a:r>
            <a:r>
              <a:rPr lang="en-US" sz="2200" dirty="0">
                <a:latin typeface="Franklin Gothic Book"/>
              </a:rPr>
              <a:t> </a:t>
            </a:r>
          </a:p>
          <a:p>
            <a:pPr marL="0" indent="0">
              <a:spcBef>
                <a:spcPct val="20000"/>
              </a:spcBef>
              <a:spcAft>
                <a:spcPts val="600"/>
              </a:spcAft>
              <a:buNone/>
            </a:pPr>
            <a:r>
              <a:rPr lang="en-US" sz="2200" dirty="0">
                <a:latin typeface="Franklin Gothic Book"/>
              </a:rPr>
              <a:t>Techniques: TF-IDF vectorization, text preprocessing</a:t>
            </a:r>
          </a:p>
          <a:p>
            <a:pPr marL="0" indent="0">
              <a:spcBef>
                <a:spcPct val="20000"/>
              </a:spcBef>
              <a:spcAft>
                <a:spcPts val="600"/>
              </a:spcAft>
              <a:buNone/>
            </a:pPr>
            <a:r>
              <a:rPr lang="en-US" sz="2200" dirty="0">
                <a:latin typeface="Franklin Gothic Book"/>
              </a:rPr>
              <a:t>IDE: </a:t>
            </a:r>
            <a:r>
              <a:rPr lang="en-US" sz="2200" dirty="0" err="1">
                <a:latin typeface="Franklin Gothic Book"/>
              </a:rPr>
              <a:t>Jupyter</a:t>
            </a:r>
            <a:r>
              <a:rPr lang="en-US" sz="2200" dirty="0">
                <a:latin typeface="Franklin Gothic Book"/>
              </a:rPr>
              <a:t> Notebook</a:t>
            </a:r>
          </a:p>
          <a:p>
            <a:pPr marL="0" indent="0">
              <a:spcBef>
                <a:spcPct val="20000"/>
              </a:spcBef>
              <a:spcAft>
                <a:spcPts val="600"/>
              </a:spcAft>
              <a:buNone/>
            </a:pPr>
            <a:r>
              <a:rPr lang="en-US" sz="2200" dirty="0">
                <a:latin typeface="Franklin Gothic Book"/>
              </a:rPr>
              <a:t>Dataset: Kaggle - Fake News Dataset or similar</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3"/>
            <a:ext cx="10515600" cy="4928617"/>
          </a:xfrm>
        </p:spPr>
        <p:txBody>
          <a:bodyPr vert="horz" lIns="91440" tIns="45720" rIns="91440" bIns="45720" rtlCol="0">
            <a:normAutofit/>
          </a:bodyPr>
          <a:lstStyle/>
          <a:p>
            <a:pPr marL="0" indent="0">
              <a:spcBef>
                <a:spcPct val="20000"/>
              </a:spcBef>
              <a:spcAft>
                <a:spcPts val="600"/>
              </a:spcAft>
              <a:buNone/>
            </a:pPr>
            <a:r>
              <a:rPr lang="en-IN" dirty="0">
                <a:latin typeface="Franklin Gothic Book"/>
              </a:rPr>
              <a:t>Steps:</a:t>
            </a:r>
          </a:p>
          <a:p>
            <a:pPr marL="342900" indent="-342900">
              <a:spcBef>
                <a:spcPct val="20000"/>
              </a:spcBef>
              <a:spcAft>
                <a:spcPts val="600"/>
              </a:spcAft>
              <a:buAutoNum type="arabicPeriod"/>
            </a:pPr>
            <a:r>
              <a:rPr lang="en-IN" sz="1800" dirty="0">
                <a:latin typeface="Franklin Gothic Book"/>
              </a:rPr>
              <a:t>Data Preprocessing:</a:t>
            </a:r>
          </a:p>
          <a:p>
            <a:pPr marL="0" indent="0">
              <a:spcBef>
                <a:spcPct val="20000"/>
              </a:spcBef>
              <a:spcAft>
                <a:spcPts val="600"/>
              </a:spcAft>
              <a:buNone/>
            </a:pPr>
            <a:r>
              <a:rPr lang="en-IN" sz="1400" dirty="0">
                <a:latin typeface="Franklin Gothic Book"/>
              </a:rPr>
              <a:t>Cleaning text (removing punctuation, symbols, lowercasing)</a:t>
            </a:r>
          </a:p>
          <a:p>
            <a:pPr marL="0" indent="0">
              <a:spcBef>
                <a:spcPct val="20000"/>
              </a:spcBef>
              <a:spcAft>
                <a:spcPts val="600"/>
              </a:spcAft>
              <a:buNone/>
            </a:pPr>
            <a:r>
              <a:rPr lang="en-IN" sz="1400" dirty="0">
                <a:latin typeface="Franklin Gothic Book"/>
              </a:rPr>
              <a:t>Removing stop words and applying stemming/lemmatization</a:t>
            </a:r>
          </a:p>
          <a:p>
            <a:pPr marL="0" indent="0">
              <a:spcBef>
                <a:spcPct val="20000"/>
              </a:spcBef>
              <a:spcAft>
                <a:spcPts val="600"/>
              </a:spcAft>
              <a:buNone/>
            </a:pPr>
            <a:r>
              <a:rPr lang="en-IN" sz="1800" dirty="0">
                <a:latin typeface="Franklin Gothic Book"/>
              </a:rPr>
              <a:t>2</a:t>
            </a:r>
            <a:r>
              <a:rPr lang="en-IN" sz="1500" dirty="0">
                <a:latin typeface="Franklin Gothic Book"/>
              </a:rPr>
              <a:t>. </a:t>
            </a:r>
            <a:r>
              <a:rPr lang="en-IN" sz="1800" dirty="0">
                <a:latin typeface="Franklin Gothic Book"/>
              </a:rPr>
              <a:t>Vectorization:</a:t>
            </a:r>
          </a:p>
          <a:p>
            <a:pPr marL="0" indent="0">
              <a:spcBef>
                <a:spcPct val="20000"/>
              </a:spcBef>
              <a:spcAft>
                <a:spcPts val="600"/>
              </a:spcAft>
              <a:buNone/>
            </a:pPr>
            <a:r>
              <a:rPr lang="en-IN" sz="1500" dirty="0">
                <a:latin typeface="Franklin Gothic Book"/>
              </a:rPr>
              <a:t>Using TF-IDF to convert text into numerical format</a:t>
            </a:r>
          </a:p>
          <a:p>
            <a:pPr marL="0" indent="0">
              <a:spcBef>
                <a:spcPct val="20000"/>
              </a:spcBef>
              <a:spcAft>
                <a:spcPts val="600"/>
              </a:spcAft>
              <a:buNone/>
            </a:pPr>
            <a:r>
              <a:rPr lang="en-IN" sz="1800" dirty="0">
                <a:latin typeface="Franklin Gothic Book"/>
              </a:rPr>
              <a:t>3</a:t>
            </a:r>
            <a:r>
              <a:rPr lang="en-IN" sz="1500" dirty="0">
                <a:latin typeface="Franklin Gothic Book"/>
              </a:rPr>
              <a:t>. </a:t>
            </a:r>
            <a:r>
              <a:rPr lang="en-IN" sz="1800" dirty="0">
                <a:latin typeface="Franklin Gothic Book"/>
              </a:rPr>
              <a:t>Model Training:</a:t>
            </a:r>
          </a:p>
          <a:p>
            <a:pPr marL="0" indent="0">
              <a:spcBef>
                <a:spcPct val="20000"/>
              </a:spcBef>
              <a:spcAft>
                <a:spcPts val="600"/>
              </a:spcAft>
              <a:buNone/>
            </a:pPr>
            <a:r>
              <a:rPr lang="en-IN" sz="1500" dirty="0">
                <a:latin typeface="Franklin Gothic Book"/>
              </a:rPr>
              <a:t>Splitting data into training and </a:t>
            </a:r>
            <a:r>
              <a:rPr lang="en-IN" sz="1500" dirty="0" err="1">
                <a:latin typeface="Franklin Gothic Book"/>
              </a:rPr>
              <a:t>testingApplying</a:t>
            </a:r>
            <a:r>
              <a:rPr lang="en-IN" sz="1500" dirty="0">
                <a:latin typeface="Franklin Gothic Book"/>
              </a:rPr>
              <a:t> </a:t>
            </a:r>
          </a:p>
          <a:p>
            <a:pPr marL="0" indent="0">
              <a:spcBef>
                <a:spcPct val="20000"/>
              </a:spcBef>
              <a:spcAft>
                <a:spcPts val="600"/>
              </a:spcAft>
              <a:buNone/>
            </a:pPr>
            <a:r>
              <a:rPr lang="en-IN" sz="1500" dirty="0">
                <a:latin typeface="Franklin Gothic Book"/>
              </a:rPr>
              <a:t>Logistic Regression or </a:t>
            </a:r>
            <a:r>
              <a:rPr lang="en-IN" sz="1500" dirty="0" err="1">
                <a:latin typeface="Franklin Gothic Book"/>
              </a:rPr>
              <a:t>PassiveAggressiveClassifier</a:t>
            </a:r>
            <a:endParaRPr lang="en-IN" sz="1500" dirty="0">
              <a:latin typeface="Franklin Gothic Book"/>
            </a:endParaRPr>
          </a:p>
          <a:p>
            <a:pPr marL="0" indent="0">
              <a:spcBef>
                <a:spcPct val="20000"/>
              </a:spcBef>
              <a:spcAft>
                <a:spcPts val="600"/>
              </a:spcAft>
              <a:buNone/>
            </a:pPr>
            <a:r>
              <a:rPr lang="en-IN" sz="1800" dirty="0">
                <a:latin typeface="Franklin Gothic Book"/>
              </a:rPr>
              <a:t>4. Model Evaluation</a:t>
            </a:r>
            <a:r>
              <a:rPr lang="en-IN" sz="1500" dirty="0">
                <a:latin typeface="Franklin Gothic Book"/>
              </a:rPr>
              <a:t>:</a:t>
            </a:r>
          </a:p>
          <a:p>
            <a:pPr marL="0" indent="0">
              <a:spcBef>
                <a:spcPct val="20000"/>
              </a:spcBef>
              <a:spcAft>
                <a:spcPts val="600"/>
              </a:spcAft>
              <a:buNone/>
            </a:pPr>
            <a:r>
              <a:rPr lang="en-IN" sz="1500" dirty="0">
                <a:latin typeface="Franklin Gothic Book"/>
              </a:rPr>
              <a:t>Accuracy Score, Confusion Matrix, Classification Report</a:t>
            </a:r>
          </a:p>
          <a:p>
            <a:pPr marL="0" indent="0">
              <a:spcBef>
                <a:spcPct val="20000"/>
              </a:spcBef>
              <a:spcAft>
                <a:spcPts val="600"/>
              </a:spcAft>
              <a:buNone/>
            </a:pPr>
            <a:r>
              <a:rPr lang="en-IN" sz="1800" dirty="0">
                <a:latin typeface="Franklin Gothic Book"/>
              </a:rPr>
              <a:t>5</a:t>
            </a:r>
            <a:r>
              <a:rPr lang="en-IN" sz="1500" dirty="0">
                <a:latin typeface="Franklin Gothic Book"/>
              </a:rPr>
              <a:t>. </a:t>
            </a:r>
            <a:r>
              <a:rPr lang="en-IN" sz="1800" dirty="0">
                <a:latin typeface="Franklin Gothic Book"/>
              </a:rPr>
              <a:t>Deployment (optional):</a:t>
            </a:r>
          </a:p>
          <a:p>
            <a:pPr marL="0" indent="0">
              <a:spcBef>
                <a:spcPct val="20000"/>
              </a:spcBef>
              <a:spcAft>
                <a:spcPts val="600"/>
              </a:spcAft>
              <a:buNone/>
            </a:pPr>
            <a:r>
              <a:rPr lang="en-IN" sz="1500" dirty="0">
                <a:latin typeface="Franklin Gothic Book"/>
              </a:rPr>
              <a:t>Web interface using Flask for user interaction (submit news text → get prediction)</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6"/>
            <a:ext cx="10515600" cy="1072732"/>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Content Placeholder 12">
            <a:extLst>
              <a:ext uri="{FF2B5EF4-FFF2-40B4-BE49-F238E27FC236}">
                <a16:creationId xmlns:a16="http://schemas.microsoft.com/office/drawing/2014/main" id="{B707C205-EEC2-0720-F74F-401C6AC65D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0606" y="1892749"/>
            <a:ext cx="10972357" cy="4725736"/>
          </a:xfr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54069A4B-1CF4-FC4F-5D42-BCF2383C5717}"/>
              </a:ext>
            </a:extLst>
          </p:cNvPr>
          <p:cNvSpPr>
            <a:spLocks noGrp="1"/>
          </p:cNvSpPr>
          <p:nvPr>
            <p:ph idx="1"/>
          </p:nvPr>
        </p:nvSpPr>
        <p:spPr/>
        <p:txBody>
          <a:bodyPr/>
          <a:lstStyle/>
          <a:p>
            <a:r>
              <a:rPr lang="en-US" dirty="0"/>
              <a:t>Fake news detection is a vital application of AI that can contribute significantly to maintaining social harmony and spreading awareness. Our system demonstrates that machine learning models, when trained with proper data and NLP techniques, can effectively differentiate between fake and real news articles. This system can be integrated into larger platforms for real-time detection and flagging of misinformation.</a:t>
            </a:r>
            <a:endParaRPr lang="en-IN"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r>
              <a:rPr lang="en-GB" sz="2200" dirty="0"/>
              <a:t>Integrate multilingual support for detecting fake news in various languages.</a:t>
            </a:r>
          </a:p>
          <a:p>
            <a:pPr marL="0" indent="0">
              <a:spcBef>
                <a:spcPct val="20000"/>
              </a:spcBef>
              <a:spcAft>
                <a:spcPts val="600"/>
              </a:spcAft>
              <a:buNone/>
            </a:pPr>
            <a:r>
              <a:rPr lang="en-GB" sz="2200" dirty="0"/>
              <a:t>Use deep learning models like BERT or LSTM for higher accuracy.</a:t>
            </a:r>
          </a:p>
          <a:p>
            <a:pPr marL="0" indent="0">
              <a:spcBef>
                <a:spcPct val="20000"/>
              </a:spcBef>
              <a:spcAft>
                <a:spcPts val="600"/>
              </a:spcAft>
              <a:buNone/>
            </a:pPr>
            <a:r>
              <a:rPr lang="en-GB" sz="2200" dirty="0"/>
              <a:t>Create a browser extension or mobile app for real-time article verification.</a:t>
            </a:r>
          </a:p>
          <a:p>
            <a:pPr marL="0" indent="0">
              <a:spcBef>
                <a:spcPct val="20000"/>
              </a:spcBef>
              <a:spcAft>
                <a:spcPts val="600"/>
              </a:spcAft>
              <a:buNone/>
            </a:pPr>
            <a:r>
              <a:rPr lang="en-GB" sz="2200" dirty="0"/>
              <a:t>Enhance dataset with newer articles and social media posts for better model generalization.</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TotalTime>
  <Words>510</Words>
  <Application>Microsoft Office PowerPoint</Application>
  <PresentationFormat>Widescreen</PresentationFormat>
  <Paragraphs>58</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Dubai Medium</vt:lpstr>
      <vt:lpstr>Franklin Gothic Book</vt:lpstr>
      <vt:lpstr>office theme</vt:lpstr>
      <vt:lpstr>FAKE NEWS DETECTION USING MACHINE LEARNING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Kuthadi Manasa Venkata Naga Sruthi</dc:creator>
  <cp:lastModifiedBy>Kuthadi Manasa Venkata Naga Sruthi</cp:lastModifiedBy>
  <cp:revision>15</cp:revision>
  <dcterms:created xsi:type="dcterms:W3CDTF">2013-07-15T20:26:40Z</dcterms:created>
  <dcterms:modified xsi:type="dcterms:W3CDTF">2025-06-10T14:31:17Z</dcterms:modified>
</cp:coreProperties>
</file>