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15234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983226"/>
            <a:ext cx="9144000" cy="190745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Steganography – Hiding Text Inside an Image</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658762" y="4136923"/>
            <a:ext cx="10271802" cy="1323439"/>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Name-KUTHADI MANASA VENKATA NAGA SRUTHI</a:t>
            </a:r>
          </a:p>
          <a:p>
            <a:pPr marL="457200" indent="-457200">
              <a:buAutoNum type="arabicPeriod"/>
            </a:pPr>
            <a:r>
              <a:rPr lang="en-US" sz="2000" b="1" dirty="0">
                <a:solidFill>
                  <a:srgbClr val="FFFF00"/>
                </a:solidFill>
                <a:latin typeface="Arial"/>
                <a:cs typeface="Arial"/>
              </a:rPr>
              <a:t>College Name-DMSSVH COLLEGE OF ENGINEERING</a:t>
            </a:r>
          </a:p>
          <a:p>
            <a:pPr marL="457200" indent="-457200">
              <a:buAutoNum type="arabicPeriod"/>
            </a:pPr>
            <a:r>
              <a:rPr lang="en-US" sz="2000" b="1" dirty="0">
                <a:solidFill>
                  <a:srgbClr val="FFFF00"/>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b="1" dirty="0"/>
              <a:t>In today's digital world, ensuring the security and confidentiality of sensitive information is a major concern. Traditional cryptographic methods may make messages unreadable, but they can still be detected. This project aims to explore steganography — the technique of hiding information within media — to secretly embed text inside an image without noticeably altering its appearance. This method ensures that the existence of the hidden message remains unknown to unintended viewers. The project focuses on using the Least Significant Bit (LSB) technique for hiding text in image pixels.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b="1" dirty="0">
                <a:solidFill>
                  <a:srgbClr val="0F0F0F"/>
                </a:solidFill>
              </a:rPr>
              <a:t>Programming Language: Python</a:t>
            </a:r>
          </a:p>
          <a:p>
            <a:pPr marL="0" indent="0">
              <a:buNone/>
            </a:pPr>
            <a:endParaRPr lang="en-IN" sz="2400" b="1" dirty="0">
              <a:solidFill>
                <a:srgbClr val="0F0F0F"/>
              </a:solidFill>
            </a:endParaRPr>
          </a:p>
          <a:p>
            <a:pPr marL="0" indent="0">
              <a:buNone/>
            </a:pPr>
            <a:r>
              <a:rPr lang="en-IN" sz="2400" b="1" dirty="0">
                <a:solidFill>
                  <a:srgbClr val="0F0F0F"/>
                </a:solidFill>
              </a:rPr>
              <a:t>Libraries Used: OpenCV, NumPy, </a:t>
            </a:r>
            <a:r>
              <a:rPr lang="en-IN" sz="2400" b="1" dirty="0" err="1">
                <a:solidFill>
                  <a:srgbClr val="0F0F0F"/>
                </a:solidFill>
              </a:rPr>
              <a:t>Tkinter</a:t>
            </a:r>
            <a:r>
              <a:rPr lang="en-IN" sz="2400" b="1" dirty="0">
                <a:solidFill>
                  <a:srgbClr val="0F0F0F"/>
                </a:solidFill>
              </a:rPr>
              <a:t> (for GUI)</a:t>
            </a:r>
          </a:p>
          <a:p>
            <a:pPr marL="0" indent="0">
              <a:buNone/>
            </a:pPr>
            <a:endParaRPr lang="en-IN" sz="2400" b="1" dirty="0">
              <a:solidFill>
                <a:srgbClr val="0F0F0F"/>
              </a:solidFill>
            </a:endParaRPr>
          </a:p>
          <a:p>
            <a:pPr marL="0" indent="0">
              <a:buNone/>
            </a:pPr>
            <a:r>
              <a:rPr lang="en-IN" sz="2400" b="1" dirty="0">
                <a:solidFill>
                  <a:srgbClr val="0F0F0F"/>
                </a:solidFill>
              </a:rPr>
              <a:t>Image Format: PNG (preferred due to lossless compression)</a:t>
            </a:r>
          </a:p>
          <a:p>
            <a:pPr marL="0" indent="0">
              <a:buNone/>
            </a:pPr>
            <a:endParaRPr lang="en-IN" sz="2400" b="1" dirty="0">
              <a:solidFill>
                <a:srgbClr val="0F0F0F"/>
              </a:solidFill>
            </a:endParaRPr>
          </a:p>
          <a:p>
            <a:pPr marL="0" indent="0">
              <a:buNone/>
            </a:pPr>
            <a:r>
              <a:rPr lang="en-IN" sz="2400" b="1" dirty="0">
                <a:solidFill>
                  <a:srgbClr val="0F0F0F"/>
                </a:solidFill>
              </a:rPr>
              <a:t>Technique: LSB (Least Significant Bit) Steganography</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4968" y="1877961"/>
            <a:ext cx="11315840" cy="4097388"/>
          </a:xfrm>
        </p:spPr>
        <p:txBody>
          <a:bodyPr>
            <a:normAutofit fontScale="55000" lnSpcReduction="20000"/>
          </a:bodyPr>
          <a:lstStyle/>
          <a:p>
            <a:pPr marL="305435" indent="-305435"/>
            <a:r>
              <a:rPr lang="en-US" sz="2800" b="1" dirty="0"/>
              <a:t>Encoding (Hiding the Message):</a:t>
            </a:r>
          </a:p>
          <a:p>
            <a:pPr marL="305435" indent="-305435"/>
            <a:r>
              <a:rPr lang="en-US" sz="2800" b="1" dirty="0"/>
              <a:t>1. Load the cover image using OpenCV.</a:t>
            </a:r>
          </a:p>
          <a:p>
            <a:pPr marL="305435" indent="-305435"/>
            <a:r>
              <a:rPr lang="en-US" sz="2800" b="1" dirty="0"/>
              <a:t>2. Convert the message text into binary format.</a:t>
            </a:r>
          </a:p>
          <a:p>
            <a:pPr marL="305435" indent="-305435"/>
            <a:r>
              <a:rPr lang="en-US" sz="2800" b="1" dirty="0"/>
              <a:t>3. Modify the least significant bits of the image pixels to embed the message.</a:t>
            </a:r>
          </a:p>
          <a:p>
            <a:pPr marL="305435" indent="-305435"/>
            <a:r>
              <a:rPr lang="en-US" sz="2800" b="1" dirty="0"/>
              <a:t>4. Save the modified image as the </a:t>
            </a:r>
            <a:r>
              <a:rPr lang="en-US" sz="2800" b="1" dirty="0" err="1"/>
              <a:t>stego</a:t>
            </a:r>
            <a:r>
              <a:rPr lang="en-US" sz="2800" b="1" dirty="0"/>
              <a:t>-image.</a:t>
            </a:r>
          </a:p>
          <a:p>
            <a:pPr marL="305435" indent="-305435"/>
            <a:endParaRPr lang="en-US" sz="2800" b="1" dirty="0"/>
          </a:p>
          <a:p>
            <a:pPr marL="305435" indent="-305435"/>
            <a:endParaRPr lang="en-US" sz="2800" b="1" dirty="0"/>
          </a:p>
          <a:p>
            <a:pPr marL="305435" indent="-305435"/>
            <a:endParaRPr lang="en-US" sz="2800" b="1" dirty="0"/>
          </a:p>
          <a:p>
            <a:pPr marL="305435" indent="-305435"/>
            <a:r>
              <a:rPr lang="en-US" sz="2800" b="1" dirty="0"/>
              <a:t>Decoding (Retrieving the Message):</a:t>
            </a:r>
          </a:p>
          <a:p>
            <a:pPr marL="305435" indent="-305435"/>
            <a:r>
              <a:rPr lang="en-US" sz="2800" b="1" dirty="0"/>
              <a:t>1. Load the </a:t>
            </a:r>
            <a:r>
              <a:rPr lang="en-US" sz="2800" b="1" dirty="0" err="1"/>
              <a:t>stego</a:t>
            </a:r>
            <a:r>
              <a:rPr lang="en-US" sz="2800" b="1" dirty="0"/>
              <a:t>-image.</a:t>
            </a:r>
          </a:p>
          <a:p>
            <a:pPr marL="305435" indent="-305435"/>
            <a:r>
              <a:rPr lang="en-US" sz="2800" b="1" dirty="0"/>
              <a:t>2. Extract the least significant bits from the pixels.</a:t>
            </a:r>
          </a:p>
          <a:p>
            <a:pPr marL="305435" indent="-305435"/>
            <a:r>
              <a:rPr lang="en-US" sz="2800" b="1" dirty="0"/>
              <a:t>3. Reconstruct the binary data into readable text.</a:t>
            </a:r>
          </a:p>
          <a:p>
            <a:pPr marL="305435" indent="-305435"/>
            <a:endParaRPr lang="en-US" sz="2800" b="1" dirty="0"/>
          </a:p>
          <a:p>
            <a:pPr marL="305435" indent="-305435"/>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EF0A884E-9A1A-87A4-4292-55411FE72685}"/>
              </a:ext>
            </a:extLst>
          </p:cNvPr>
          <p:cNvSpPr>
            <a:spLocks noGrp="1"/>
          </p:cNvSpPr>
          <p:nvPr>
            <p:ph idx="1"/>
          </p:nvPr>
        </p:nvSpPr>
        <p:spPr>
          <a:xfrm>
            <a:off x="581192" y="1302026"/>
            <a:ext cx="11029615" cy="1047884"/>
          </a:xfrm>
        </p:spPr>
        <p:txBody>
          <a:bodyPr>
            <a:normAutofit/>
          </a:bodyPr>
          <a:lstStyle/>
          <a:p>
            <a:endParaRPr lang="en-IN" dirty="0"/>
          </a:p>
          <a:p>
            <a:r>
              <a:rPr lang="en-US" sz="2000" dirty="0">
                <a:solidFill>
                  <a:srgbClr val="00B0F0"/>
                </a:solidFill>
              </a:rPr>
              <a:t>Git hub link </a:t>
            </a:r>
            <a:r>
              <a:rPr lang="en-US" dirty="0"/>
              <a:t>: </a:t>
            </a:r>
            <a:r>
              <a:rPr lang="en-US" sz="2000" dirty="0"/>
              <a:t>https://github.com/Manasa272/Manasa_CS-Project.git</a:t>
            </a:r>
            <a:endParaRPr lang="en-IN" sz="2000" dirty="0"/>
          </a:p>
        </p:txBody>
      </p:sp>
      <p:pic>
        <p:nvPicPr>
          <p:cNvPr id="9" name="Picture 8">
            <a:extLst>
              <a:ext uri="{FF2B5EF4-FFF2-40B4-BE49-F238E27FC236}">
                <a16:creationId xmlns:a16="http://schemas.microsoft.com/office/drawing/2014/main" id="{02C4450D-264B-FD4F-4408-906FEBFEE96F}"/>
              </a:ext>
            </a:extLst>
          </p:cNvPr>
          <p:cNvPicPr>
            <a:picLocks noChangeAspect="1"/>
          </p:cNvPicPr>
          <p:nvPr/>
        </p:nvPicPr>
        <p:blipFill>
          <a:blip r:embed="rId3"/>
          <a:stretch>
            <a:fillRect/>
          </a:stretch>
        </p:blipFill>
        <p:spPr>
          <a:xfrm>
            <a:off x="1052270" y="2585884"/>
            <a:ext cx="7895085" cy="38247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t>This project successfully demonstrates how steganography can be used to hide sensitive information inside digital images. The technique ensures data confidentiality while maintaining image integrity, making it an effective solution for secure communication.</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600" b="1" dirty="0">
                <a:ea typeface="+mn-lt"/>
                <a:cs typeface="+mn-lt"/>
              </a:rPr>
              <a:t>Can be extended to hide data in audio or video files.</a:t>
            </a:r>
          </a:p>
          <a:p>
            <a:pPr marL="305435" indent="-305435"/>
            <a:endParaRPr lang="en-US" sz="2600" b="1" dirty="0">
              <a:ea typeface="+mn-lt"/>
              <a:cs typeface="+mn-lt"/>
            </a:endParaRPr>
          </a:p>
          <a:p>
            <a:pPr marL="305435" indent="-305435"/>
            <a:r>
              <a:rPr lang="en-US" sz="2600" b="1" dirty="0">
                <a:ea typeface="+mn-lt"/>
                <a:cs typeface="+mn-lt"/>
              </a:rPr>
              <a:t>Add password protection to enhance security.</a:t>
            </a:r>
          </a:p>
          <a:p>
            <a:pPr marL="305435" indent="-305435"/>
            <a:endParaRPr lang="en-US" sz="2600" b="1" dirty="0">
              <a:ea typeface="+mn-lt"/>
              <a:cs typeface="+mn-lt"/>
            </a:endParaRPr>
          </a:p>
          <a:p>
            <a:pPr marL="305435" indent="-305435"/>
            <a:r>
              <a:rPr lang="en-US" sz="2600" b="1" dirty="0">
                <a:ea typeface="+mn-lt"/>
                <a:cs typeface="+mn-lt"/>
              </a:rPr>
              <a:t>Implement image compression techniques while preserving hidden data.</a:t>
            </a:r>
          </a:p>
          <a:p>
            <a:pPr marL="305435" indent="-305435"/>
            <a:endParaRPr lang="en-US" sz="2600" b="1" dirty="0">
              <a:ea typeface="+mn-lt"/>
              <a:cs typeface="+mn-lt"/>
            </a:endParaRPr>
          </a:p>
          <a:p>
            <a:pPr marL="305435" indent="-305435"/>
            <a:r>
              <a:rPr lang="en-US" sz="2600" b="1" dirty="0">
                <a:ea typeface="+mn-lt"/>
                <a:cs typeface="+mn-lt"/>
              </a:rPr>
              <a:t>Create a user-friendly web or mobile interface</a:t>
            </a:r>
            <a:r>
              <a:rPr lang="en-US" sz="2800" b="1" dirty="0">
                <a:ea typeface="+mn-lt"/>
                <a:cs typeface="+mn-lt"/>
              </a:rPr>
              <a:t>.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endParaRPr lang="en-US" sz="2400" dirty="0">
              <a:solidFill>
                <a:srgbClr val="0F0F0F"/>
              </a:solidFill>
              <a:ea typeface="+mn-lt"/>
              <a:cs typeface="+mn-lt"/>
            </a:endParaRPr>
          </a:p>
          <a:p>
            <a:pPr marL="305435" indent="-305435"/>
            <a:r>
              <a:rPr lang="en-US" sz="2400" dirty="0">
                <a:solidFill>
                  <a:srgbClr val="0F0F0F"/>
                </a:solidFill>
                <a:ea typeface="+mn-lt"/>
                <a:cs typeface="+mn-lt"/>
              </a:rPr>
              <a:t>1. https://en.wikipedia.org/wiki/Steganography</a:t>
            </a:r>
          </a:p>
          <a:p>
            <a:pPr marL="0" indent="0">
              <a:buNone/>
            </a:pPr>
            <a:endParaRPr lang="en-US" sz="2400" dirty="0">
              <a:solidFill>
                <a:srgbClr val="0F0F0F"/>
              </a:solidFill>
              <a:ea typeface="+mn-lt"/>
              <a:cs typeface="+mn-lt"/>
            </a:endParaRPr>
          </a:p>
          <a:p>
            <a:pPr marL="305435" indent="-305435"/>
            <a:r>
              <a:rPr lang="en-US" sz="2400" dirty="0">
                <a:solidFill>
                  <a:srgbClr val="0F0F0F"/>
                </a:solidFill>
                <a:ea typeface="+mn-lt"/>
                <a:cs typeface="+mn-lt"/>
              </a:rPr>
              <a:t>2. https://pypi.org/project/pillow/</a:t>
            </a:r>
          </a:p>
          <a:p>
            <a:pPr marL="0" indent="0">
              <a:buNone/>
            </a:pPr>
            <a:endParaRPr lang="en-US" sz="2400" dirty="0">
              <a:solidFill>
                <a:srgbClr val="0F0F0F"/>
              </a:solidFill>
              <a:ea typeface="+mn-lt"/>
              <a:cs typeface="+mn-lt"/>
            </a:endParaRPr>
          </a:p>
          <a:p>
            <a:pPr marL="305435" indent="-305435"/>
            <a:r>
              <a:rPr lang="en-US" sz="2400" dirty="0">
                <a:solidFill>
                  <a:srgbClr val="0F0F0F"/>
                </a:solidFill>
                <a:ea typeface="+mn-lt"/>
                <a:cs typeface="+mn-lt"/>
              </a:rPr>
              <a:t>3. Digital Image Processing Textbooks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397</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Steganography – Hiding Text Inside an Image </vt:lpstr>
      <vt:lpstr>OUTLINE</vt:lpstr>
      <vt:lpstr>Problem Statement</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Kuthadi Manasa Venkata Naga Sruthi</cp:lastModifiedBy>
  <cp:revision>38</cp:revision>
  <dcterms:created xsi:type="dcterms:W3CDTF">2021-05-26T16:50:10Z</dcterms:created>
  <dcterms:modified xsi:type="dcterms:W3CDTF">2025-06-19T10:41:13Z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