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embeddedFontLst>
    <p:embeddedFont>
      <p:font typeface="Montserrat" charset="1" panose="00000500000000000000"/>
      <p:regular r:id="rId19"/>
    </p:embeddedFont>
    <p:embeddedFont>
      <p:font typeface="Trebuchet MS" charset="1" panose="020B0603020202020204"/>
      <p:regular r:id="rId20"/>
    </p:embeddedFont>
    <p:embeddedFont>
      <p:font typeface="Calibri (MS)" charset="1" panose="020F0502020204030204"/>
      <p:regular r:id="rId21"/>
    </p:embeddedFont>
    <p:embeddedFont>
      <p:font typeface="IBM Plex Sans" charset="1" panose="020B0503050203000203"/>
      <p:regular r:id="rId22"/>
    </p:embeddedFont>
    <p:embeddedFont>
      <p:font typeface="Trebuchet MS Bold" charset="1" panose="020B0703020202020204"/>
      <p:regular r:id="rId23"/>
    </p:embeddedFont>
    <p:embeddedFont>
      <p:font typeface="Arimo" charset="1" panose="020B0604020202020204"/>
      <p:regular r:id="rId24"/>
    </p:embeddedFont>
    <p:embeddedFont>
      <p:font typeface="IBM Plex Sans Condensed" charset="1" panose="020B0506050203000203"/>
      <p:regular r:id="rId25"/>
    </p:embeddedFont>
    <p:embeddedFont>
      <p:font typeface="Calibri (MS) Bold" charset="1" panose="020F070203040403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png" Type="http://schemas.openxmlformats.org/officeDocument/2006/relationships/image"/><Relationship Id="rId8" Target="../media/image39.svg" Type="http://schemas.openxmlformats.org/officeDocument/2006/relationships/image"/><Relationship Id="rId9" Target="../media/image4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37.png" Type="http://schemas.openxmlformats.org/officeDocument/2006/relationships/image"/><Relationship Id="rId7" Target="../media/image42.png" Type="http://schemas.openxmlformats.org/officeDocument/2006/relationships/image"/><Relationship Id="rId8" Target="../media/image43.svg" Type="http://schemas.openxmlformats.org/officeDocument/2006/relationships/image"/><Relationship Id="rId9" Target="../media/image4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6.png" Type="http://schemas.openxmlformats.org/officeDocument/2006/relationships/image"/><Relationship Id="rId5" Target="../media/image47.svg" Type="http://schemas.openxmlformats.org/officeDocument/2006/relationships/image"/><Relationship Id="rId6" Target="../media/image48.png" Type="http://schemas.openxmlformats.org/officeDocument/2006/relationships/image"/><Relationship Id="rId7" Target="../media/image49.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0.png" Type="http://schemas.openxmlformats.org/officeDocument/2006/relationships/image"/><Relationship Id="rId5" Target="../media/image51.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1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1.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1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5.jpe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1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30.jpeg" Type="http://schemas.openxmlformats.org/officeDocument/2006/relationships/image"/><Relationship Id="rId7" Target="../media/image31.png" Type="http://schemas.openxmlformats.org/officeDocument/2006/relationships/image"/><Relationship Id="rId8" Target="../media/image32.svg" Type="http://schemas.openxmlformats.org/officeDocument/2006/relationships/image"/><Relationship Id="rId9" Target="../media/image3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12772" y="1174747"/>
            <a:ext cx="1870072" cy="1460497"/>
          </a:xfrm>
          <a:custGeom>
            <a:avLst/>
            <a:gdLst/>
            <a:ahLst/>
            <a:cxnLst/>
            <a:rect r="r" b="b" t="t" l="l"/>
            <a:pathLst>
              <a:path h="1460497" w="1870072">
                <a:moveTo>
                  <a:pt x="0" y="0"/>
                </a:moveTo>
                <a:lnTo>
                  <a:pt x="1870072" y="0"/>
                </a:lnTo>
                <a:lnTo>
                  <a:pt x="1870072" y="1460497"/>
                </a:lnTo>
                <a:lnTo>
                  <a:pt x="0" y="1460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800475" y="5229225"/>
            <a:ext cx="723900" cy="619125"/>
          </a:xfrm>
          <a:custGeom>
            <a:avLst/>
            <a:gdLst/>
            <a:ahLst/>
            <a:cxnLst/>
            <a:rect r="r" b="b" t="t" l="l"/>
            <a:pathLst>
              <a:path h="619125" w="723900">
                <a:moveTo>
                  <a:pt x="0" y="0"/>
                </a:moveTo>
                <a:lnTo>
                  <a:pt x="723900" y="0"/>
                </a:lnTo>
                <a:lnTo>
                  <a:pt x="723900" y="619125"/>
                </a:lnTo>
                <a:lnTo>
                  <a:pt x="0" y="6191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162425" y="1390650"/>
            <a:ext cx="1666875" cy="1438275"/>
          </a:xfrm>
          <a:custGeom>
            <a:avLst/>
            <a:gdLst/>
            <a:ahLst/>
            <a:cxnLst/>
            <a:rect r="r" b="b" t="t" l="l"/>
            <a:pathLst>
              <a:path h="1438275" w="1666875">
                <a:moveTo>
                  <a:pt x="0" y="0"/>
                </a:moveTo>
                <a:lnTo>
                  <a:pt x="1666875" y="0"/>
                </a:lnTo>
                <a:lnTo>
                  <a:pt x="1666875" y="1438275"/>
                </a:lnTo>
                <a:lnTo>
                  <a:pt x="0" y="14382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387238" y="-63503"/>
            <a:ext cx="4868266" cy="6984997"/>
          </a:xfrm>
          <a:custGeom>
            <a:avLst/>
            <a:gdLst/>
            <a:ahLst/>
            <a:cxnLst/>
            <a:rect r="r" b="b" t="t" l="l"/>
            <a:pathLst>
              <a:path h="6984997" w="4868266">
                <a:moveTo>
                  <a:pt x="0" y="0"/>
                </a:moveTo>
                <a:lnTo>
                  <a:pt x="4868265" y="0"/>
                </a:lnTo>
                <a:lnTo>
                  <a:pt x="4868265" y="6984997"/>
                </a:lnTo>
                <a:lnTo>
                  <a:pt x="0" y="698499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676275" y="6467475"/>
            <a:ext cx="2143125" cy="200025"/>
          </a:xfrm>
          <a:custGeom>
            <a:avLst/>
            <a:gdLst/>
            <a:ahLst/>
            <a:cxnLst/>
            <a:rect r="r" b="b" t="t" l="l"/>
            <a:pathLst>
              <a:path h="200025" w="2143125">
                <a:moveTo>
                  <a:pt x="0" y="0"/>
                </a:moveTo>
                <a:lnTo>
                  <a:pt x="2143125" y="0"/>
                </a:lnTo>
                <a:lnTo>
                  <a:pt x="2143125" y="200025"/>
                </a:lnTo>
                <a:lnTo>
                  <a:pt x="0" y="200025"/>
                </a:lnTo>
                <a:lnTo>
                  <a:pt x="0" y="0"/>
                </a:lnTo>
                <a:close/>
              </a:path>
            </a:pathLst>
          </a:custGeom>
          <a:blipFill>
            <a:blip r:embed="rId12"/>
            <a:stretch>
              <a:fillRect l="0" t="0" r="0" b="0"/>
            </a:stretch>
          </a:blipFill>
        </p:spPr>
      </p:sp>
      <p:sp>
        <p:nvSpPr>
          <p:cNvPr name="TextBox 8" id="8"/>
          <p:cNvSpPr txBox="true"/>
          <p:nvPr/>
        </p:nvSpPr>
        <p:spPr>
          <a:xfrm rot="0">
            <a:off x="2296544" y="459591"/>
            <a:ext cx="6437719" cy="540906"/>
          </a:xfrm>
          <a:prstGeom prst="rect">
            <a:avLst/>
          </a:prstGeom>
        </p:spPr>
        <p:txBody>
          <a:bodyPr anchor="t" rtlCol="false" tIns="0" lIns="0" bIns="0" rIns="0">
            <a:spAutoFit/>
          </a:bodyPr>
          <a:lstStyle/>
          <a:p>
            <a:pPr algn="l">
              <a:lnSpc>
                <a:spcPts val="4521"/>
              </a:lnSpc>
            </a:pPr>
            <a:r>
              <a:rPr lang="en-US" sz="3229" spc="16">
                <a:solidFill>
                  <a:srgbClr val="0F0F0F"/>
                </a:solidFill>
                <a:latin typeface="Montserrat"/>
                <a:ea typeface="Montserrat"/>
                <a:cs typeface="Montserrat"/>
                <a:sym typeface="Montserrat"/>
              </a:rPr>
              <a:t>Employee Data Analysis using Excel</a:t>
            </a:r>
          </a:p>
        </p:txBody>
      </p:sp>
      <p:sp>
        <p:nvSpPr>
          <p:cNvPr name="TextBox 9" id="9"/>
          <p:cNvSpPr txBox="true"/>
          <p:nvPr/>
        </p:nvSpPr>
        <p:spPr>
          <a:xfrm rot="0">
            <a:off x="11400158" y="6455159"/>
            <a:ext cx="76533" cy="199015"/>
          </a:xfrm>
          <a:prstGeom prst="rect">
            <a:avLst/>
          </a:prstGeom>
        </p:spPr>
        <p:txBody>
          <a:bodyPr anchor="t" rtlCol="false" tIns="0" lIns="0" bIns="0" rIns="0">
            <a:spAutoFit/>
          </a:bodyPr>
          <a:lstStyle/>
          <a:p>
            <a:pPr algn="l">
              <a:lnSpc>
                <a:spcPts val="1578"/>
              </a:lnSpc>
            </a:pPr>
            <a:r>
              <a:rPr lang="en-US" sz="1127">
                <a:solidFill>
                  <a:srgbClr val="2D936B"/>
                </a:solidFill>
                <a:latin typeface="Trebuchet MS"/>
                <a:ea typeface="Trebuchet MS"/>
                <a:cs typeface="Trebuchet MS"/>
                <a:sym typeface="Trebuchet MS"/>
              </a:rPr>
              <a:t>1</a:t>
            </a:r>
          </a:p>
        </p:txBody>
      </p:sp>
      <p:sp>
        <p:nvSpPr>
          <p:cNvPr name="TextBox 10" id="10"/>
          <p:cNvSpPr txBox="true"/>
          <p:nvPr/>
        </p:nvSpPr>
        <p:spPr>
          <a:xfrm rot="0">
            <a:off x="1303277" y="3069584"/>
            <a:ext cx="5549846" cy="3122715"/>
          </a:xfrm>
          <a:prstGeom prst="rect">
            <a:avLst/>
          </a:prstGeom>
        </p:spPr>
        <p:txBody>
          <a:bodyPr anchor="t" rtlCol="false" tIns="0" lIns="0" bIns="0" rIns="0">
            <a:spAutoFit/>
          </a:bodyPr>
          <a:lstStyle/>
          <a:p>
            <a:pPr algn="l">
              <a:lnSpc>
                <a:spcPts val="2856"/>
              </a:lnSpc>
            </a:pPr>
            <a:r>
              <a:rPr lang="en-US" sz="2402">
                <a:solidFill>
                  <a:srgbClr val="000000"/>
                </a:solidFill>
                <a:latin typeface="Calibri (MS)"/>
                <a:ea typeface="Calibri (MS)"/>
                <a:cs typeface="Calibri (MS)"/>
                <a:sym typeface="Calibri (MS)"/>
              </a:rPr>
              <a:t>STUDENT NAME: V Manasa</a:t>
            </a:r>
          </a:p>
          <a:p>
            <a:pPr algn="l">
              <a:lnSpc>
                <a:spcPts val="2856"/>
              </a:lnSpc>
            </a:pPr>
          </a:p>
          <a:p>
            <a:pPr algn="l">
              <a:lnSpc>
                <a:spcPts val="2856"/>
              </a:lnSpc>
            </a:pPr>
            <a:r>
              <a:rPr lang="en-US" sz="2402">
                <a:solidFill>
                  <a:srgbClr val="000000"/>
                </a:solidFill>
                <a:latin typeface="Calibri (MS)"/>
                <a:ea typeface="Calibri (MS)"/>
                <a:cs typeface="Calibri (MS)"/>
                <a:sym typeface="Calibri (MS)"/>
              </a:rPr>
              <a:t>REGISTER NO: 312216132</a:t>
            </a:r>
          </a:p>
          <a:p>
            <a:pPr algn="l">
              <a:lnSpc>
                <a:spcPts val="2856"/>
              </a:lnSpc>
            </a:pPr>
            <a:r>
              <a:rPr lang="en-US" sz="2402">
                <a:solidFill>
                  <a:srgbClr val="000000"/>
                </a:solidFill>
                <a:latin typeface="Calibri (MS)"/>
                <a:ea typeface="Calibri (MS)"/>
                <a:cs typeface="Calibri (MS)"/>
                <a:sym typeface="Calibri (MS)"/>
              </a:rPr>
              <a:t>NM ID: asunm1621312216132</a:t>
            </a:r>
          </a:p>
          <a:p>
            <a:pPr algn="l">
              <a:lnSpc>
                <a:spcPts val="2856"/>
              </a:lnSpc>
            </a:pPr>
            <a:r>
              <a:rPr lang="en-US" sz="2402">
                <a:solidFill>
                  <a:srgbClr val="000000"/>
                </a:solidFill>
                <a:latin typeface="Calibri (MS)"/>
                <a:ea typeface="Calibri (MS)"/>
                <a:cs typeface="Calibri (MS)"/>
                <a:sym typeface="Calibri (MS)"/>
              </a:rPr>
              <a:t>                                </a:t>
            </a:r>
          </a:p>
          <a:p>
            <a:pPr algn="l">
              <a:lnSpc>
                <a:spcPts val="2856"/>
              </a:lnSpc>
            </a:pPr>
          </a:p>
          <a:p>
            <a:pPr algn="l">
              <a:lnSpc>
                <a:spcPts val="2856"/>
              </a:lnSpc>
            </a:pPr>
            <a:r>
              <a:rPr lang="en-US" sz="2402">
                <a:solidFill>
                  <a:srgbClr val="000000"/>
                </a:solidFill>
                <a:latin typeface="Calibri (MS)"/>
                <a:ea typeface="Calibri (MS)"/>
                <a:cs typeface="Calibri (MS)"/>
                <a:sym typeface="Calibri (MS)"/>
              </a:rPr>
              <a:t>DEPARTMENT: B.COM A&amp;F COLLEGE: </a:t>
            </a:r>
          </a:p>
          <a:p>
            <a:pPr algn="l">
              <a:lnSpc>
                <a:spcPts val="5782"/>
              </a:lnSpc>
            </a:pPr>
            <a:r>
              <a:rPr lang="en-US" sz="2402">
                <a:solidFill>
                  <a:srgbClr val="000000"/>
                </a:solidFill>
                <a:latin typeface="Calibri (MS)"/>
                <a:ea typeface="Calibri (MS)"/>
                <a:cs typeface="Calibri (MS)"/>
                <a:sym typeface="Calibri (MS)"/>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87238" y="-63503"/>
            <a:ext cx="4868266" cy="6984997"/>
          </a:xfrm>
          <a:custGeom>
            <a:avLst/>
            <a:gdLst/>
            <a:ahLst/>
            <a:cxnLst/>
            <a:rect r="r" b="b" t="t" l="l"/>
            <a:pathLst>
              <a:path h="6984997" w="4868266">
                <a:moveTo>
                  <a:pt x="0" y="0"/>
                </a:moveTo>
                <a:lnTo>
                  <a:pt x="4868265" y="0"/>
                </a:lnTo>
                <a:lnTo>
                  <a:pt x="4868265" y="6984997"/>
                </a:lnTo>
                <a:lnTo>
                  <a:pt x="0" y="69849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66875" y="6467475"/>
            <a:ext cx="76200" cy="180975"/>
          </a:xfrm>
          <a:custGeom>
            <a:avLst/>
            <a:gdLst/>
            <a:ahLst/>
            <a:cxnLst/>
            <a:rect r="r" b="b" t="t" l="l"/>
            <a:pathLst>
              <a:path h="180975" w="76200">
                <a:moveTo>
                  <a:pt x="0" y="0"/>
                </a:moveTo>
                <a:lnTo>
                  <a:pt x="76200" y="0"/>
                </a:lnTo>
                <a:lnTo>
                  <a:pt x="76200" y="180975"/>
                </a:lnTo>
                <a:lnTo>
                  <a:pt x="0" y="180975"/>
                </a:lnTo>
                <a:lnTo>
                  <a:pt x="0" y="0"/>
                </a:lnTo>
                <a:close/>
              </a:path>
            </a:pathLst>
          </a:custGeom>
          <a:blipFill>
            <a:blip r:embed="rId6"/>
            <a:stretch>
              <a:fillRect l="0" t="0" r="0" b="0"/>
            </a:stretch>
          </a:blipFill>
        </p:spPr>
      </p:sp>
      <p:sp>
        <p:nvSpPr>
          <p:cNvPr name="Freeform 5" id="5"/>
          <p:cNvSpPr/>
          <p:nvPr/>
        </p:nvSpPr>
        <p:spPr>
          <a:xfrm flipH="false" flipV="false" rot="0">
            <a:off x="749303" y="856869"/>
            <a:ext cx="3209925" cy="47625"/>
          </a:xfrm>
          <a:custGeom>
            <a:avLst/>
            <a:gdLst/>
            <a:ahLst/>
            <a:cxnLst/>
            <a:rect r="r" b="b" t="t" l="l"/>
            <a:pathLst>
              <a:path h="47625" w="3209925">
                <a:moveTo>
                  <a:pt x="0" y="0"/>
                </a:moveTo>
                <a:lnTo>
                  <a:pt x="3209925" y="0"/>
                </a:lnTo>
                <a:lnTo>
                  <a:pt x="3209925" y="47625"/>
                </a:lnTo>
                <a:lnTo>
                  <a:pt x="0" y="476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0058400" y="523875"/>
            <a:ext cx="457200" cy="457200"/>
          </a:xfrm>
          <a:custGeom>
            <a:avLst/>
            <a:gdLst/>
            <a:ahLst/>
            <a:cxnLst/>
            <a:rect r="r" b="b" t="t" l="l"/>
            <a:pathLst>
              <a:path h="457200" w="457200">
                <a:moveTo>
                  <a:pt x="0" y="0"/>
                </a:moveTo>
                <a:lnTo>
                  <a:pt x="457200" y="0"/>
                </a:lnTo>
                <a:lnTo>
                  <a:pt x="457200" y="457200"/>
                </a:lnTo>
                <a:lnTo>
                  <a:pt x="0" y="4572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11323958" y="6455159"/>
            <a:ext cx="154257" cy="199015"/>
          </a:xfrm>
          <a:prstGeom prst="rect">
            <a:avLst/>
          </a:prstGeom>
        </p:spPr>
        <p:txBody>
          <a:bodyPr anchor="t" rtlCol="false" tIns="0" lIns="0" bIns="0" rIns="0">
            <a:spAutoFit/>
          </a:bodyPr>
          <a:lstStyle/>
          <a:p>
            <a:pPr algn="l">
              <a:lnSpc>
                <a:spcPts val="1578"/>
              </a:lnSpc>
            </a:pPr>
            <a:r>
              <a:rPr lang="en-US" sz="1127" spc="9">
                <a:solidFill>
                  <a:srgbClr val="2D936B"/>
                </a:solidFill>
                <a:latin typeface="Trebuchet MS"/>
                <a:ea typeface="Trebuchet MS"/>
                <a:cs typeface="Trebuchet MS"/>
                <a:sym typeface="Trebuchet MS"/>
              </a:rPr>
              <a:t>10</a:t>
            </a:r>
          </a:p>
        </p:txBody>
      </p:sp>
      <p:sp>
        <p:nvSpPr>
          <p:cNvPr name="TextBox 8" id="8"/>
          <p:cNvSpPr txBox="true"/>
          <p:nvPr/>
        </p:nvSpPr>
        <p:spPr>
          <a:xfrm rot="0">
            <a:off x="753113" y="253708"/>
            <a:ext cx="3271723" cy="672284"/>
          </a:xfrm>
          <a:prstGeom prst="rect">
            <a:avLst/>
          </a:prstGeom>
        </p:spPr>
        <p:txBody>
          <a:bodyPr anchor="t" rtlCol="false" tIns="0" lIns="0" bIns="0" rIns="0">
            <a:spAutoFit/>
          </a:bodyPr>
          <a:lstStyle/>
          <a:p>
            <a:pPr algn="l">
              <a:lnSpc>
                <a:spcPts val="5571"/>
              </a:lnSpc>
            </a:pPr>
            <a:r>
              <a:rPr lang="en-US" sz="3979" spc="23">
                <a:solidFill>
                  <a:srgbClr val="000000"/>
                </a:solidFill>
                <a:latin typeface="Montserrat"/>
                <a:ea typeface="Montserrat"/>
                <a:cs typeface="Montserrat"/>
                <a:sym typeface="Montserrat"/>
              </a:rPr>
              <a:t>MODELLING</a:t>
            </a:r>
          </a:p>
        </p:txBody>
      </p:sp>
      <p:sp>
        <p:nvSpPr>
          <p:cNvPr name="TextBox 9" id="9"/>
          <p:cNvSpPr txBox="true"/>
          <p:nvPr/>
        </p:nvSpPr>
        <p:spPr>
          <a:xfrm rot="0">
            <a:off x="568328" y="1446762"/>
            <a:ext cx="81724" cy="1376382"/>
          </a:xfrm>
          <a:prstGeom prst="rect">
            <a:avLst/>
          </a:prstGeom>
        </p:spPr>
        <p:txBody>
          <a:bodyPr anchor="t" rtlCol="false" tIns="0" lIns="0" bIns="0" rIns="0">
            <a:spAutoFit/>
          </a:bodyPr>
          <a:lstStyle/>
          <a:p>
            <a:pPr algn="just">
              <a:lnSpc>
                <a:spcPts val="2177"/>
              </a:lnSpc>
            </a:pPr>
            <a:r>
              <a:rPr lang="en-US" sz="1802" spc="-14">
                <a:solidFill>
                  <a:srgbClr val="000000"/>
                </a:solidFill>
                <a:latin typeface="IBM Plex Sans Condensed"/>
                <a:ea typeface="IBM Plex Sans Condensed"/>
                <a:cs typeface="IBM Plex Sans Condensed"/>
                <a:sym typeface="IBM Plex Sans Condensed"/>
              </a:rPr>
              <a:t>• • • •</a:t>
            </a:r>
          </a:p>
        </p:txBody>
      </p:sp>
      <p:sp>
        <p:nvSpPr>
          <p:cNvPr name="TextBox 10" id="10"/>
          <p:cNvSpPr txBox="true"/>
          <p:nvPr/>
        </p:nvSpPr>
        <p:spPr>
          <a:xfrm rot="0">
            <a:off x="568328" y="3373603"/>
            <a:ext cx="81724" cy="2463565"/>
          </a:xfrm>
          <a:prstGeom prst="rect">
            <a:avLst/>
          </a:prstGeom>
        </p:spPr>
        <p:txBody>
          <a:bodyPr anchor="t" rtlCol="false" tIns="0" lIns="0" bIns="0" rIns="0">
            <a:spAutoFit/>
          </a:bodyPr>
          <a:lstStyle/>
          <a:p>
            <a:pPr algn="just">
              <a:lnSpc>
                <a:spcPts val="2177"/>
              </a:lnSpc>
            </a:pPr>
            <a:r>
              <a:rPr lang="en-US" sz="1802" spc="-14">
                <a:solidFill>
                  <a:srgbClr val="000000"/>
                </a:solidFill>
                <a:latin typeface="IBM Plex Sans Condensed"/>
                <a:ea typeface="IBM Plex Sans Condensed"/>
                <a:cs typeface="IBM Plex Sans Condensed"/>
                <a:sym typeface="IBM Plex Sans Condensed"/>
              </a:rPr>
              <a:t>• • •</a:t>
            </a:r>
          </a:p>
          <a:p>
            <a:pPr algn="just">
              <a:lnSpc>
                <a:spcPts val="4506"/>
              </a:lnSpc>
            </a:pPr>
            <a:r>
              <a:rPr lang="en-US" sz="1802" spc="-14">
                <a:solidFill>
                  <a:srgbClr val="000000"/>
                </a:solidFill>
                <a:latin typeface="IBM Plex Sans Condensed"/>
                <a:ea typeface="IBM Plex Sans Condensed"/>
                <a:cs typeface="IBM Plex Sans Condensed"/>
                <a:sym typeface="IBM Plex Sans Condensed"/>
              </a:rPr>
              <a:t>•</a:t>
            </a:r>
          </a:p>
          <a:p>
            <a:pPr algn="just">
              <a:lnSpc>
                <a:spcPts val="901"/>
              </a:lnSpc>
            </a:pPr>
            <a:r>
              <a:rPr lang="en-US" sz="1802" spc="-14">
                <a:solidFill>
                  <a:srgbClr val="000000"/>
                </a:solidFill>
                <a:latin typeface="IBM Plex Sans Condensed"/>
                <a:ea typeface="IBM Plex Sans Condensed"/>
                <a:cs typeface="IBM Plex Sans Condensed"/>
                <a:sym typeface="IBM Plex Sans Condensed"/>
              </a:rPr>
              <a:t>•</a:t>
            </a:r>
          </a:p>
          <a:p>
            <a:pPr algn="just">
              <a:lnSpc>
                <a:spcPts val="4506"/>
              </a:lnSpc>
            </a:pPr>
            <a:r>
              <a:rPr lang="en-US" sz="1802" spc="-14">
                <a:solidFill>
                  <a:srgbClr val="000000"/>
                </a:solidFill>
                <a:latin typeface="IBM Plex Sans Condensed"/>
                <a:ea typeface="IBM Plex Sans Condensed"/>
                <a:cs typeface="IBM Plex Sans Condensed"/>
                <a:sym typeface="IBM Plex Sans Condensed"/>
              </a:rPr>
              <a:t>•</a:t>
            </a:r>
          </a:p>
          <a:p>
            <a:pPr algn="just">
              <a:lnSpc>
                <a:spcPts val="901"/>
              </a:lnSpc>
            </a:pPr>
            <a:r>
              <a:rPr lang="en-US" sz="1802" spc="-14">
                <a:solidFill>
                  <a:srgbClr val="000000"/>
                </a:solidFill>
                <a:latin typeface="IBM Plex Sans Condensed"/>
                <a:ea typeface="IBM Plex Sans Condensed"/>
                <a:cs typeface="IBM Plex Sans Condensed"/>
                <a:sym typeface="IBM Plex Sans Condensed"/>
              </a:rPr>
              <a:t>•</a:t>
            </a:r>
          </a:p>
        </p:txBody>
      </p:sp>
      <p:sp>
        <p:nvSpPr>
          <p:cNvPr name="TextBox 11" id="11"/>
          <p:cNvSpPr txBox="true"/>
          <p:nvPr/>
        </p:nvSpPr>
        <p:spPr>
          <a:xfrm rot="0">
            <a:off x="911543" y="1434579"/>
            <a:ext cx="4504992" cy="4698349"/>
          </a:xfrm>
          <a:prstGeom prst="rect">
            <a:avLst/>
          </a:prstGeom>
        </p:spPr>
        <p:txBody>
          <a:bodyPr anchor="t" rtlCol="false" tIns="0" lIns="0" bIns="0" rIns="0">
            <a:spAutoFit/>
          </a:bodyPr>
          <a:lstStyle/>
          <a:p>
            <a:pPr algn="l">
              <a:lnSpc>
                <a:spcPts val="2177"/>
              </a:lnSpc>
            </a:pPr>
            <a:r>
              <a:rPr lang="en-US" sz="1802">
                <a:solidFill>
                  <a:srgbClr val="000000"/>
                </a:solidFill>
                <a:latin typeface="Calibri (MS)"/>
                <a:ea typeface="Calibri (MS)"/>
                <a:cs typeface="Calibri (MS)"/>
                <a:sym typeface="Calibri (MS)"/>
              </a:rPr>
              <a:t>Data collection: Collected the data in edunet dashboard</a:t>
            </a:r>
          </a:p>
          <a:p>
            <a:pPr algn="l">
              <a:lnSpc>
                <a:spcPts val="4506"/>
              </a:lnSpc>
            </a:pPr>
            <a:r>
              <a:rPr lang="en-US" sz="1802">
                <a:solidFill>
                  <a:srgbClr val="000000"/>
                </a:solidFill>
                <a:latin typeface="Calibri (MS)"/>
                <a:ea typeface="Calibri (MS)"/>
                <a:cs typeface="Calibri (MS)"/>
                <a:sym typeface="Calibri (MS)"/>
              </a:rPr>
              <a:t>Feature collection:</a:t>
            </a:r>
          </a:p>
          <a:p>
            <a:pPr algn="l">
              <a:lnSpc>
                <a:spcPts val="901"/>
              </a:lnSpc>
            </a:pPr>
            <a:r>
              <a:rPr lang="en-US" sz="1802">
                <a:solidFill>
                  <a:srgbClr val="000000"/>
                </a:solidFill>
                <a:latin typeface="Calibri (MS)"/>
                <a:ea typeface="Calibri (MS)"/>
                <a:cs typeface="Calibri (MS)"/>
                <a:sym typeface="Calibri (MS)"/>
              </a:rPr>
              <a:t>Identifying each feature type and working on it </a:t>
            </a:r>
          </a:p>
          <a:p>
            <a:pPr algn="l">
              <a:lnSpc>
                <a:spcPts val="3303"/>
              </a:lnSpc>
            </a:pPr>
            <a:r>
              <a:rPr lang="en-US" sz="1802">
                <a:solidFill>
                  <a:srgbClr val="000000"/>
                </a:solidFill>
                <a:latin typeface="Calibri (MS)"/>
                <a:ea typeface="Calibri (MS)"/>
                <a:cs typeface="Calibri (MS)"/>
                <a:sym typeface="Calibri (MS)"/>
              </a:rPr>
              <a:t>sp</a:t>
            </a:r>
            <a:r>
              <a:rPr lang="en-US" sz="1802">
                <a:solidFill>
                  <a:srgbClr val="000000"/>
                </a:solidFill>
                <a:latin typeface="Calibri (MS)"/>
                <a:ea typeface="Calibri (MS)"/>
                <a:cs typeface="Calibri (MS)"/>
                <a:sym typeface="Calibri (MS)"/>
              </a:rPr>
              <a:t> </a:t>
            </a:r>
            <a:r>
              <a:rPr lang="en-US" sz="1802">
                <a:solidFill>
                  <a:srgbClr val="000000"/>
                </a:solidFill>
                <a:latin typeface="Calibri (MS)"/>
                <a:ea typeface="Calibri (MS)"/>
                <a:cs typeface="Calibri (MS)"/>
                <a:sym typeface="Calibri (MS)"/>
              </a:rPr>
              <a:t>eci</a:t>
            </a:r>
            <a:r>
              <a:rPr lang="en-US" sz="1802">
                <a:solidFill>
                  <a:srgbClr val="000000"/>
                </a:solidFill>
                <a:latin typeface="Calibri (MS)"/>
                <a:ea typeface="Calibri (MS)"/>
                <a:cs typeface="Calibri (MS)"/>
                <a:sym typeface="Calibri (MS)"/>
              </a:rPr>
              <a:t> </a:t>
            </a:r>
            <a:r>
              <a:rPr lang="en-US" sz="1802">
                <a:solidFill>
                  <a:srgbClr val="000000"/>
                </a:solidFill>
                <a:latin typeface="Calibri (MS)"/>
                <a:ea typeface="Calibri (MS)"/>
                <a:cs typeface="Calibri (MS)"/>
                <a:sym typeface="Calibri (MS)"/>
              </a:rPr>
              <a:t>fi</a:t>
            </a:r>
            <a:r>
              <a:rPr lang="en-US" sz="1802">
                <a:solidFill>
                  <a:srgbClr val="000000"/>
                </a:solidFill>
                <a:latin typeface="Calibri (MS)"/>
                <a:ea typeface="Calibri (MS)"/>
                <a:cs typeface="Calibri (MS)"/>
                <a:sym typeface="Calibri (MS)"/>
              </a:rPr>
              <a:t> </a:t>
            </a:r>
            <a:r>
              <a:rPr lang="en-US" sz="1802">
                <a:solidFill>
                  <a:srgbClr val="000000"/>
                </a:solidFill>
                <a:latin typeface="Calibri (MS)"/>
                <a:ea typeface="Calibri (MS)"/>
                <a:cs typeface="Calibri (MS)"/>
                <a:sym typeface="Calibri (MS)"/>
              </a:rPr>
              <a:t>ca</a:t>
            </a:r>
            <a:r>
              <a:rPr lang="en-US" sz="1802">
                <a:solidFill>
                  <a:srgbClr val="000000"/>
                </a:solidFill>
                <a:latin typeface="Calibri (MS)"/>
                <a:ea typeface="Calibri (MS)"/>
                <a:cs typeface="Calibri (MS)"/>
                <a:sym typeface="Calibri (MS)"/>
              </a:rPr>
              <a:t> </a:t>
            </a:r>
            <a:r>
              <a:rPr lang="en-US" sz="1802">
                <a:solidFill>
                  <a:srgbClr val="000000"/>
                </a:solidFill>
                <a:latin typeface="Calibri (MS)"/>
                <a:ea typeface="Calibri (MS)"/>
                <a:cs typeface="Calibri (MS)"/>
                <a:sym typeface="Calibri (MS)"/>
              </a:rPr>
              <a:t>ll</a:t>
            </a:r>
            <a:r>
              <a:rPr lang="en-US" sz="1802">
                <a:solidFill>
                  <a:srgbClr val="000000"/>
                </a:solidFill>
                <a:latin typeface="Calibri (MS)"/>
                <a:ea typeface="Calibri (MS)"/>
                <a:cs typeface="Calibri (MS)"/>
                <a:sym typeface="Calibri (MS)"/>
              </a:rPr>
              <a:t> </a:t>
            </a:r>
            <a:r>
              <a:rPr lang="en-US" sz="1802">
                <a:solidFill>
                  <a:srgbClr val="000000"/>
                </a:solidFill>
                <a:latin typeface="Calibri (MS)"/>
                <a:ea typeface="Calibri (MS)"/>
                <a:cs typeface="Calibri (MS)"/>
                <a:sym typeface="Calibri (MS)"/>
              </a:rPr>
              <a:t>y</a:t>
            </a:r>
          </a:p>
          <a:p>
            <a:pPr algn="l">
              <a:lnSpc>
                <a:spcPts val="4506"/>
              </a:lnSpc>
            </a:pPr>
            <a:r>
              <a:rPr lang="en-US" sz="1802">
                <a:solidFill>
                  <a:srgbClr val="000000"/>
                </a:solidFill>
                <a:latin typeface="Calibri (MS)"/>
                <a:ea typeface="Calibri (MS)"/>
                <a:cs typeface="Calibri (MS)"/>
                <a:sym typeface="Calibri (MS)"/>
              </a:rPr>
              <a:t>Data cleaning:</a:t>
            </a:r>
          </a:p>
          <a:p>
            <a:pPr algn="l">
              <a:lnSpc>
                <a:spcPts val="901"/>
              </a:lnSpc>
            </a:pPr>
            <a:r>
              <a:rPr lang="en-US" sz="1802">
                <a:solidFill>
                  <a:srgbClr val="000000"/>
                </a:solidFill>
                <a:latin typeface="Calibri (MS)"/>
                <a:ea typeface="Calibri (MS)"/>
                <a:cs typeface="Calibri (MS)"/>
                <a:sym typeface="Calibri (MS)"/>
              </a:rPr>
              <a:t>Finding out the missing values</a:t>
            </a:r>
          </a:p>
          <a:p>
            <a:pPr algn="l">
              <a:lnSpc>
                <a:spcPts val="3453"/>
              </a:lnSpc>
            </a:pPr>
            <a:r>
              <a:rPr lang="en-US" sz="1802">
                <a:solidFill>
                  <a:srgbClr val="000000"/>
                </a:solidFill>
                <a:latin typeface="Calibri (MS)"/>
                <a:ea typeface="Calibri (MS)"/>
                <a:cs typeface="Calibri (MS)"/>
                <a:sym typeface="Calibri (MS)"/>
              </a:rPr>
              <a:t>Filtering out those missing values</a:t>
            </a:r>
          </a:p>
          <a:p>
            <a:pPr algn="l">
              <a:lnSpc>
                <a:spcPts val="4506"/>
              </a:lnSpc>
            </a:pPr>
            <a:r>
              <a:rPr lang="en-US" sz="1802">
                <a:solidFill>
                  <a:srgbClr val="000000"/>
                </a:solidFill>
                <a:latin typeface="Calibri (MS)"/>
                <a:ea typeface="Calibri (MS)"/>
                <a:cs typeface="Calibri (MS)"/>
                <a:sym typeface="Calibri (MS)"/>
              </a:rPr>
              <a:t>Performances level:</a:t>
            </a:r>
          </a:p>
          <a:p>
            <a:pPr algn="l">
              <a:lnSpc>
                <a:spcPts val="901"/>
              </a:lnSpc>
            </a:pPr>
            <a:r>
              <a:rPr lang="en-US" sz="1802">
                <a:solidFill>
                  <a:srgbClr val="000000"/>
                </a:solidFill>
                <a:latin typeface="Calibri (MS)"/>
                <a:ea typeface="Calibri (MS)"/>
                <a:cs typeface="Calibri (MS)"/>
                <a:sym typeface="Calibri (MS)"/>
              </a:rPr>
              <a:t>Pivot point making slice option</a:t>
            </a:r>
          </a:p>
          <a:p>
            <a:pPr algn="l">
              <a:lnSpc>
                <a:spcPts val="4506"/>
              </a:lnSpc>
            </a:pPr>
            <a:r>
              <a:rPr lang="en-US" sz="1802">
                <a:solidFill>
                  <a:srgbClr val="000000"/>
                </a:solidFill>
                <a:latin typeface="Calibri (MS)"/>
                <a:ea typeface="Calibri (MS)"/>
                <a:cs typeface="Calibri (MS)"/>
                <a:sym typeface="Calibri (MS)"/>
              </a:rPr>
              <a:t>Su</a:t>
            </a:r>
            <a:r>
              <a:rPr lang="en-US" sz="1802">
                <a:solidFill>
                  <a:srgbClr val="000000"/>
                </a:solidFill>
                <a:latin typeface="Calibri (MS)"/>
                <a:ea typeface="Calibri (MS)"/>
                <a:cs typeface="Calibri (MS)"/>
                <a:sym typeface="Calibri (MS)"/>
              </a:rPr>
              <a:t> </a:t>
            </a:r>
            <a:r>
              <a:rPr lang="en-US" sz="1802">
                <a:solidFill>
                  <a:srgbClr val="000000"/>
                </a:solidFill>
                <a:latin typeface="Calibri (MS)"/>
                <a:ea typeface="Calibri (MS)"/>
                <a:cs typeface="Calibri (MS)"/>
                <a:sym typeface="Calibri (MS)"/>
              </a:rPr>
              <a:t>mma</a:t>
            </a:r>
            <a:r>
              <a:rPr lang="en-US" sz="1802">
                <a:solidFill>
                  <a:srgbClr val="000000"/>
                </a:solidFill>
                <a:latin typeface="Calibri (MS)"/>
                <a:ea typeface="Calibri (MS)"/>
                <a:cs typeface="Calibri (MS)"/>
                <a:sym typeface="Calibri (MS)"/>
              </a:rPr>
              <a:t> </a:t>
            </a:r>
            <a:r>
              <a:rPr lang="en-US" sz="1802">
                <a:solidFill>
                  <a:srgbClr val="000000"/>
                </a:solidFill>
                <a:latin typeface="Calibri (MS)"/>
                <a:ea typeface="Calibri (MS)"/>
                <a:cs typeface="Calibri (MS)"/>
                <a:sym typeface="Calibri (MS)"/>
              </a:rPr>
              <a:t>ry:</a:t>
            </a:r>
          </a:p>
          <a:p>
            <a:pPr algn="l">
              <a:lnSpc>
                <a:spcPts val="901"/>
              </a:lnSpc>
            </a:pPr>
            <a:r>
              <a:rPr lang="en-US" sz="1802">
                <a:solidFill>
                  <a:srgbClr val="000000"/>
                </a:solidFill>
                <a:latin typeface="Calibri (MS)"/>
                <a:ea typeface="Calibri (MS)"/>
                <a:cs typeface="Calibri (MS)"/>
                <a:sym typeface="Calibri (MS)"/>
              </a:rPr>
              <a:t>The final result can be witnessed through piovt </a:t>
            </a:r>
          </a:p>
          <a:p>
            <a:pPr algn="l">
              <a:lnSpc>
                <a:spcPts val="3453"/>
              </a:lnSpc>
            </a:pPr>
            <a:r>
              <a:rPr lang="en-US" sz="1802">
                <a:solidFill>
                  <a:srgbClr val="000000"/>
                </a:solidFill>
                <a:latin typeface="Calibri (MS)"/>
                <a:ea typeface="Calibri (MS)"/>
                <a:cs typeface="Calibri (MS)"/>
                <a:sym typeface="Calibri (MS)"/>
              </a:rPr>
              <a:t>table chart and graphical representation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87238" y="-63503"/>
            <a:ext cx="4868266" cy="6984997"/>
          </a:xfrm>
          <a:custGeom>
            <a:avLst/>
            <a:gdLst/>
            <a:ahLst/>
            <a:cxnLst/>
            <a:rect r="r" b="b" t="t" l="l"/>
            <a:pathLst>
              <a:path h="6984997" w="4868266">
                <a:moveTo>
                  <a:pt x="0" y="0"/>
                </a:moveTo>
                <a:lnTo>
                  <a:pt x="4868265" y="0"/>
                </a:lnTo>
                <a:lnTo>
                  <a:pt x="4868265" y="6984997"/>
                </a:lnTo>
                <a:lnTo>
                  <a:pt x="0" y="69849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66875" y="6467475"/>
            <a:ext cx="76200" cy="180975"/>
          </a:xfrm>
          <a:custGeom>
            <a:avLst/>
            <a:gdLst/>
            <a:ahLst/>
            <a:cxnLst/>
            <a:rect r="r" b="b" t="t" l="l"/>
            <a:pathLst>
              <a:path h="180975" w="76200">
                <a:moveTo>
                  <a:pt x="0" y="0"/>
                </a:moveTo>
                <a:lnTo>
                  <a:pt x="76200" y="0"/>
                </a:lnTo>
                <a:lnTo>
                  <a:pt x="76200" y="180975"/>
                </a:lnTo>
                <a:lnTo>
                  <a:pt x="0" y="180975"/>
                </a:lnTo>
                <a:lnTo>
                  <a:pt x="0" y="0"/>
                </a:lnTo>
                <a:close/>
              </a:path>
            </a:pathLst>
          </a:custGeom>
          <a:blipFill>
            <a:blip r:embed="rId6"/>
            <a:stretch>
              <a:fillRect l="0" t="0" r="0" b="0"/>
            </a:stretch>
          </a:blipFill>
        </p:spPr>
      </p:sp>
      <p:sp>
        <p:nvSpPr>
          <p:cNvPr name="Freeform 5" id="5"/>
          <p:cNvSpPr/>
          <p:nvPr/>
        </p:nvSpPr>
        <p:spPr>
          <a:xfrm flipH="false" flipV="false" rot="0">
            <a:off x="764857" y="951233"/>
            <a:ext cx="2257358" cy="47625"/>
          </a:xfrm>
          <a:custGeom>
            <a:avLst/>
            <a:gdLst/>
            <a:ahLst/>
            <a:cxnLst/>
            <a:rect r="r" b="b" t="t" l="l"/>
            <a:pathLst>
              <a:path h="47625" w="2257358">
                <a:moveTo>
                  <a:pt x="0" y="0"/>
                </a:moveTo>
                <a:lnTo>
                  <a:pt x="2257359" y="0"/>
                </a:lnTo>
                <a:lnTo>
                  <a:pt x="2257359" y="47625"/>
                </a:lnTo>
                <a:lnTo>
                  <a:pt x="0" y="476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687391" y="1240812"/>
            <a:ext cx="7750178" cy="4808477"/>
          </a:xfrm>
          <a:custGeom>
            <a:avLst/>
            <a:gdLst/>
            <a:ahLst/>
            <a:cxnLst/>
            <a:rect r="r" b="b" t="t" l="l"/>
            <a:pathLst>
              <a:path h="4808477" w="7750178">
                <a:moveTo>
                  <a:pt x="0" y="0"/>
                </a:moveTo>
                <a:lnTo>
                  <a:pt x="7750178" y="0"/>
                </a:lnTo>
                <a:lnTo>
                  <a:pt x="7750178" y="4808477"/>
                </a:lnTo>
                <a:lnTo>
                  <a:pt x="0" y="480847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768668" y="347939"/>
            <a:ext cx="2304498" cy="672284"/>
          </a:xfrm>
          <a:prstGeom prst="rect">
            <a:avLst/>
          </a:prstGeom>
        </p:spPr>
        <p:txBody>
          <a:bodyPr anchor="t" rtlCol="false" tIns="0" lIns="0" bIns="0" rIns="0">
            <a:spAutoFit/>
          </a:bodyPr>
          <a:lstStyle/>
          <a:p>
            <a:pPr algn="l">
              <a:lnSpc>
                <a:spcPts val="5571"/>
              </a:lnSpc>
            </a:pPr>
            <a:r>
              <a:rPr lang="en-US" sz="3979" spc="19">
                <a:solidFill>
                  <a:srgbClr val="000000"/>
                </a:solidFill>
                <a:latin typeface="Montserrat"/>
                <a:ea typeface="Montserrat"/>
                <a:cs typeface="Montserrat"/>
                <a:sym typeface="Montserrat"/>
              </a:rPr>
              <a:t>RESULTS</a:t>
            </a:r>
          </a:p>
        </p:txBody>
      </p:sp>
      <p:sp>
        <p:nvSpPr>
          <p:cNvPr name="TextBox 8" id="8"/>
          <p:cNvSpPr txBox="true"/>
          <p:nvPr/>
        </p:nvSpPr>
        <p:spPr>
          <a:xfrm rot="0">
            <a:off x="11323958" y="6455159"/>
            <a:ext cx="154257" cy="199015"/>
          </a:xfrm>
          <a:prstGeom prst="rect">
            <a:avLst/>
          </a:prstGeom>
        </p:spPr>
        <p:txBody>
          <a:bodyPr anchor="t" rtlCol="false" tIns="0" lIns="0" bIns="0" rIns="0">
            <a:spAutoFit/>
          </a:bodyPr>
          <a:lstStyle/>
          <a:p>
            <a:pPr algn="l">
              <a:lnSpc>
                <a:spcPts val="1578"/>
              </a:lnSpc>
            </a:pPr>
            <a:r>
              <a:rPr lang="en-US" sz="1127" spc="9">
                <a:solidFill>
                  <a:srgbClr val="2D936B"/>
                </a:solidFill>
                <a:latin typeface="Trebuchet MS"/>
                <a:ea typeface="Trebuchet MS"/>
                <a:cs typeface="Trebuchet MS"/>
                <a:sym typeface="Trebuchet MS"/>
              </a:rPr>
              <a:t>11</a:t>
            </a:r>
          </a:p>
        </p:txBody>
      </p:sp>
      <p:sp>
        <p:nvSpPr>
          <p:cNvPr name="TextBox 9" id="9"/>
          <p:cNvSpPr txBox="true"/>
          <p:nvPr/>
        </p:nvSpPr>
        <p:spPr>
          <a:xfrm rot="0">
            <a:off x="835657" y="1580188"/>
            <a:ext cx="175860" cy="265157"/>
          </a:xfrm>
          <a:prstGeom prst="rect">
            <a:avLst/>
          </a:prstGeom>
        </p:spPr>
        <p:txBody>
          <a:bodyPr anchor="t" rtlCol="false" tIns="0" lIns="0" bIns="0" rIns="0">
            <a:spAutoFit/>
          </a:bodyPr>
          <a:lstStyle/>
          <a:p>
            <a:pPr algn="l">
              <a:lnSpc>
                <a:spcPts val="2256"/>
              </a:lnSpc>
            </a:pPr>
            <a:r>
              <a:rPr lang="en-US" sz="902">
                <a:solidFill>
                  <a:srgbClr val="595959"/>
                </a:solidFill>
                <a:latin typeface="Calibri (MS)"/>
                <a:ea typeface="Calibri (MS)"/>
                <a:cs typeface="Calibri (MS)"/>
                <a:sym typeface="Calibri (MS)"/>
              </a:rPr>
              <a:t>100</a:t>
            </a:r>
          </a:p>
        </p:txBody>
      </p:sp>
      <p:sp>
        <p:nvSpPr>
          <p:cNvPr name="TextBox 10" id="10"/>
          <p:cNvSpPr txBox="true"/>
          <p:nvPr/>
        </p:nvSpPr>
        <p:spPr>
          <a:xfrm rot="0">
            <a:off x="893759" y="1942776"/>
            <a:ext cx="117567" cy="265157"/>
          </a:xfrm>
          <a:prstGeom prst="rect">
            <a:avLst/>
          </a:prstGeom>
        </p:spPr>
        <p:txBody>
          <a:bodyPr anchor="t" rtlCol="false" tIns="0" lIns="0" bIns="0" rIns="0">
            <a:spAutoFit/>
          </a:bodyPr>
          <a:lstStyle/>
          <a:p>
            <a:pPr algn="l">
              <a:lnSpc>
                <a:spcPts val="2256"/>
              </a:lnSpc>
            </a:pPr>
            <a:r>
              <a:rPr lang="en-US" sz="902">
                <a:solidFill>
                  <a:srgbClr val="595959"/>
                </a:solidFill>
                <a:latin typeface="Calibri (MS)"/>
                <a:ea typeface="Calibri (MS)"/>
                <a:cs typeface="Calibri (MS)"/>
                <a:sym typeface="Calibri (MS)"/>
              </a:rPr>
              <a:t>90</a:t>
            </a:r>
          </a:p>
        </p:txBody>
      </p:sp>
      <p:sp>
        <p:nvSpPr>
          <p:cNvPr name="TextBox 11" id="11"/>
          <p:cNvSpPr txBox="true"/>
          <p:nvPr/>
        </p:nvSpPr>
        <p:spPr>
          <a:xfrm rot="0">
            <a:off x="893759" y="2763574"/>
            <a:ext cx="117567" cy="169907"/>
          </a:xfrm>
          <a:prstGeom prst="rect">
            <a:avLst/>
          </a:prstGeom>
        </p:spPr>
        <p:txBody>
          <a:bodyPr anchor="t" rtlCol="false" tIns="0" lIns="0" bIns="0" rIns="0">
            <a:spAutoFit/>
          </a:bodyPr>
          <a:lstStyle/>
          <a:p>
            <a:pPr algn="l">
              <a:lnSpc>
                <a:spcPts val="1263"/>
              </a:lnSpc>
            </a:pPr>
            <a:r>
              <a:rPr lang="en-US" sz="902">
                <a:solidFill>
                  <a:srgbClr val="595959"/>
                </a:solidFill>
                <a:latin typeface="Calibri (MS)"/>
                <a:ea typeface="Calibri (MS)"/>
                <a:cs typeface="Calibri (MS)"/>
                <a:sym typeface="Calibri (MS)"/>
              </a:rPr>
              <a:t>70</a:t>
            </a:r>
          </a:p>
        </p:txBody>
      </p:sp>
      <p:sp>
        <p:nvSpPr>
          <p:cNvPr name="TextBox 12" id="12"/>
          <p:cNvSpPr txBox="true"/>
          <p:nvPr/>
        </p:nvSpPr>
        <p:spPr>
          <a:xfrm rot="0">
            <a:off x="893759" y="3393748"/>
            <a:ext cx="117567" cy="265157"/>
          </a:xfrm>
          <a:prstGeom prst="rect">
            <a:avLst/>
          </a:prstGeom>
        </p:spPr>
        <p:txBody>
          <a:bodyPr anchor="t" rtlCol="false" tIns="0" lIns="0" bIns="0" rIns="0">
            <a:spAutoFit/>
          </a:bodyPr>
          <a:lstStyle/>
          <a:p>
            <a:pPr algn="l">
              <a:lnSpc>
                <a:spcPts val="2256"/>
              </a:lnSpc>
            </a:pPr>
            <a:r>
              <a:rPr lang="en-US" sz="902">
                <a:solidFill>
                  <a:srgbClr val="595959"/>
                </a:solidFill>
                <a:latin typeface="Calibri (MS)"/>
                <a:ea typeface="Calibri (MS)"/>
                <a:cs typeface="Calibri (MS)"/>
                <a:sym typeface="Calibri (MS)"/>
              </a:rPr>
              <a:t>50</a:t>
            </a:r>
          </a:p>
        </p:txBody>
      </p:sp>
      <p:sp>
        <p:nvSpPr>
          <p:cNvPr name="TextBox 13" id="13"/>
          <p:cNvSpPr txBox="true"/>
          <p:nvPr/>
        </p:nvSpPr>
        <p:spPr>
          <a:xfrm rot="0">
            <a:off x="893759" y="3756460"/>
            <a:ext cx="117567" cy="265157"/>
          </a:xfrm>
          <a:prstGeom prst="rect">
            <a:avLst/>
          </a:prstGeom>
        </p:spPr>
        <p:txBody>
          <a:bodyPr anchor="t" rtlCol="false" tIns="0" lIns="0" bIns="0" rIns="0">
            <a:spAutoFit/>
          </a:bodyPr>
          <a:lstStyle/>
          <a:p>
            <a:pPr algn="l">
              <a:lnSpc>
                <a:spcPts val="2256"/>
              </a:lnSpc>
            </a:pPr>
            <a:r>
              <a:rPr lang="en-US" sz="902">
                <a:solidFill>
                  <a:srgbClr val="595959"/>
                </a:solidFill>
                <a:latin typeface="Calibri (MS)"/>
                <a:ea typeface="Calibri (MS)"/>
                <a:cs typeface="Calibri (MS)"/>
                <a:sym typeface="Calibri (MS)"/>
              </a:rPr>
              <a:t>40</a:t>
            </a:r>
          </a:p>
        </p:txBody>
      </p:sp>
      <p:sp>
        <p:nvSpPr>
          <p:cNvPr name="TextBox 14" id="14"/>
          <p:cNvSpPr txBox="true"/>
          <p:nvPr/>
        </p:nvSpPr>
        <p:spPr>
          <a:xfrm rot="0">
            <a:off x="893759" y="4577134"/>
            <a:ext cx="117567" cy="169907"/>
          </a:xfrm>
          <a:prstGeom prst="rect">
            <a:avLst/>
          </a:prstGeom>
        </p:spPr>
        <p:txBody>
          <a:bodyPr anchor="t" rtlCol="false" tIns="0" lIns="0" bIns="0" rIns="0">
            <a:spAutoFit/>
          </a:bodyPr>
          <a:lstStyle/>
          <a:p>
            <a:pPr algn="l">
              <a:lnSpc>
                <a:spcPts val="1263"/>
              </a:lnSpc>
            </a:pPr>
            <a:r>
              <a:rPr lang="en-US" sz="902">
                <a:solidFill>
                  <a:srgbClr val="595959"/>
                </a:solidFill>
                <a:latin typeface="Calibri (MS)"/>
                <a:ea typeface="Calibri (MS)"/>
                <a:cs typeface="Calibri (MS)"/>
                <a:sym typeface="Calibri (MS)"/>
              </a:rPr>
              <a:t>20</a:t>
            </a:r>
          </a:p>
        </p:txBody>
      </p:sp>
      <p:sp>
        <p:nvSpPr>
          <p:cNvPr name="TextBox 15" id="15"/>
          <p:cNvSpPr txBox="true"/>
          <p:nvPr/>
        </p:nvSpPr>
        <p:spPr>
          <a:xfrm rot="0">
            <a:off x="951548" y="5302558"/>
            <a:ext cx="59274" cy="169907"/>
          </a:xfrm>
          <a:prstGeom prst="rect">
            <a:avLst/>
          </a:prstGeom>
        </p:spPr>
        <p:txBody>
          <a:bodyPr anchor="t" rtlCol="false" tIns="0" lIns="0" bIns="0" rIns="0">
            <a:spAutoFit/>
          </a:bodyPr>
          <a:lstStyle/>
          <a:p>
            <a:pPr algn="l">
              <a:lnSpc>
                <a:spcPts val="1263"/>
              </a:lnSpc>
            </a:pPr>
            <a:r>
              <a:rPr lang="en-US" sz="902">
                <a:solidFill>
                  <a:srgbClr val="595959"/>
                </a:solidFill>
                <a:latin typeface="Calibri (MS)"/>
                <a:ea typeface="Calibri (MS)"/>
                <a:cs typeface="Calibri (MS)"/>
                <a:sym typeface="Calibri (MS)"/>
              </a:rPr>
              <a:t>0</a:t>
            </a:r>
          </a:p>
        </p:txBody>
      </p:sp>
      <p:sp>
        <p:nvSpPr>
          <p:cNvPr name="TextBox 16" id="16"/>
          <p:cNvSpPr txBox="true"/>
          <p:nvPr/>
        </p:nvSpPr>
        <p:spPr>
          <a:xfrm rot="0">
            <a:off x="2202818" y="5704894"/>
            <a:ext cx="248431" cy="169907"/>
          </a:xfrm>
          <a:prstGeom prst="rect">
            <a:avLst/>
          </a:prstGeom>
        </p:spPr>
        <p:txBody>
          <a:bodyPr anchor="t" rtlCol="false" tIns="0" lIns="0" bIns="0" rIns="0">
            <a:spAutoFit/>
          </a:bodyPr>
          <a:lstStyle/>
          <a:p>
            <a:pPr algn="l">
              <a:lnSpc>
                <a:spcPts val="1263"/>
              </a:lnSpc>
            </a:pPr>
            <a:r>
              <a:rPr lang="en-US" sz="902">
                <a:solidFill>
                  <a:srgbClr val="595959"/>
                </a:solidFill>
                <a:latin typeface="Calibri (MS)"/>
                <a:ea typeface="Calibri (MS)"/>
                <a:cs typeface="Calibri (MS)"/>
                <a:sym typeface="Calibri (MS)"/>
              </a:rPr>
              <a:t>HIGH</a:t>
            </a:r>
          </a:p>
        </p:txBody>
      </p:sp>
      <p:sp>
        <p:nvSpPr>
          <p:cNvPr name="TextBox 17" id="17"/>
          <p:cNvSpPr txBox="true"/>
          <p:nvPr/>
        </p:nvSpPr>
        <p:spPr>
          <a:xfrm rot="0">
            <a:off x="2985135" y="5704894"/>
            <a:ext cx="230667" cy="169907"/>
          </a:xfrm>
          <a:prstGeom prst="rect">
            <a:avLst/>
          </a:prstGeom>
        </p:spPr>
        <p:txBody>
          <a:bodyPr anchor="t" rtlCol="false" tIns="0" lIns="0" bIns="0" rIns="0">
            <a:spAutoFit/>
          </a:bodyPr>
          <a:lstStyle/>
          <a:p>
            <a:pPr algn="l">
              <a:lnSpc>
                <a:spcPts val="1263"/>
              </a:lnSpc>
            </a:pPr>
            <a:r>
              <a:rPr lang="en-US" sz="902">
                <a:solidFill>
                  <a:srgbClr val="595959"/>
                </a:solidFill>
                <a:latin typeface="Calibri (MS)"/>
                <a:ea typeface="Calibri (MS)"/>
                <a:cs typeface="Calibri (MS)"/>
                <a:sym typeface="Calibri (MS)"/>
              </a:rPr>
              <a:t>LOW</a:t>
            </a:r>
          </a:p>
        </p:txBody>
      </p:sp>
      <p:sp>
        <p:nvSpPr>
          <p:cNvPr name="TextBox 18" id="18"/>
          <p:cNvSpPr txBox="true"/>
          <p:nvPr/>
        </p:nvSpPr>
        <p:spPr>
          <a:xfrm rot="0">
            <a:off x="3749678" y="5704894"/>
            <a:ext cx="227276" cy="169907"/>
          </a:xfrm>
          <a:prstGeom prst="rect">
            <a:avLst/>
          </a:prstGeom>
        </p:spPr>
        <p:txBody>
          <a:bodyPr anchor="t" rtlCol="false" tIns="0" lIns="0" bIns="0" rIns="0">
            <a:spAutoFit/>
          </a:bodyPr>
          <a:lstStyle/>
          <a:p>
            <a:pPr algn="l">
              <a:lnSpc>
                <a:spcPts val="1263"/>
              </a:lnSpc>
            </a:pPr>
            <a:r>
              <a:rPr lang="en-US" sz="902">
                <a:solidFill>
                  <a:srgbClr val="595959"/>
                </a:solidFill>
                <a:latin typeface="Calibri (MS)"/>
                <a:ea typeface="Calibri (MS)"/>
                <a:cs typeface="Calibri (MS)"/>
                <a:sym typeface="Calibri (MS)"/>
              </a:rPr>
              <a:t>MED</a:t>
            </a:r>
          </a:p>
        </p:txBody>
      </p:sp>
      <p:sp>
        <p:nvSpPr>
          <p:cNvPr name="TextBox 19" id="19"/>
          <p:cNvSpPr txBox="true"/>
          <p:nvPr/>
        </p:nvSpPr>
        <p:spPr>
          <a:xfrm rot="0">
            <a:off x="4512307" y="5704894"/>
            <a:ext cx="519313" cy="169907"/>
          </a:xfrm>
          <a:prstGeom prst="rect">
            <a:avLst/>
          </a:prstGeom>
        </p:spPr>
        <p:txBody>
          <a:bodyPr anchor="t" rtlCol="false" tIns="0" lIns="0" bIns="0" rIns="0">
            <a:spAutoFit/>
          </a:bodyPr>
          <a:lstStyle/>
          <a:p>
            <a:pPr algn="l">
              <a:lnSpc>
                <a:spcPts val="1263"/>
              </a:lnSpc>
            </a:pPr>
            <a:r>
              <a:rPr lang="en-US" sz="902">
                <a:solidFill>
                  <a:srgbClr val="595959"/>
                </a:solidFill>
                <a:latin typeface="Calibri (MS)"/>
                <a:ea typeface="Calibri (MS)"/>
                <a:cs typeface="Calibri (MS)"/>
                <a:sym typeface="Calibri (MS)"/>
              </a:rPr>
              <a:t>VERY HIGH</a:t>
            </a:r>
          </a:p>
        </p:txBody>
      </p:sp>
      <p:sp>
        <p:nvSpPr>
          <p:cNvPr name="TextBox 20" id="20"/>
          <p:cNvSpPr txBox="true"/>
          <p:nvPr/>
        </p:nvSpPr>
        <p:spPr>
          <a:xfrm rot="0">
            <a:off x="5559171" y="5704894"/>
            <a:ext cx="647329" cy="169907"/>
          </a:xfrm>
          <a:prstGeom prst="rect">
            <a:avLst/>
          </a:prstGeom>
        </p:spPr>
        <p:txBody>
          <a:bodyPr anchor="t" rtlCol="false" tIns="0" lIns="0" bIns="0" rIns="0">
            <a:spAutoFit/>
          </a:bodyPr>
          <a:lstStyle/>
          <a:p>
            <a:pPr algn="l">
              <a:lnSpc>
                <a:spcPts val="1263"/>
              </a:lnSpc>
            </a:pPr>
            <a:r>
              <a:rPr lang="en-US" sz="902">
                <a:solidFill>
                  <a:srgbClr val="595959"/>
                </a:solidFill>
                <a:latin typeface="Calibri (MS)"/>
                <a:ea typeface="Calibri (MS)"/>
                <a:cs typeface="Calibri (MS)"/>
                <a:sym typeface="Calibri (MS)"/>
              </a:rPr>
              <a:t>Expon. (LOW)</a:t>
            </a:r>
          </a:p>
        </p:txBody>
      </p:sp>
      <p:sp>
        <p:nvSpPr>
          <p:cNvPr name="TextBox 21" id="21"/>
          <p:cNvSpPr txBox="true"/>
          <p:nvPr/>
        </p:nvSpPr>
        <p:spPr>
          <a:xfrm rot="0">
            <a:off x="6733537" y="5704894"/>
            <a:ext cx="617753" cy="169907"/>
          </a:xfrm>
          <a:prstGeom prst="rect">
            <a:avLst/>
          </a:prstGeom>
        </p:spPr>
        <p:txBody>
          <a:bodyPr anchor="t" rtlCol="false" tIns="0" lIns="0" bIns="0" rIns="0">
            <a:spAutoFit/>
          </a:bodyPr>
          <a:lstStyle/>
          <a:p>
            <a:pPr algn="l">
              <a:lnSpc>
                <a:spcPts val="1263"/>
              </a:lnSpc>
            </a:pPr>
            <a:r>
              <a:rPr lang="en-US" sz="902">
                <a:solidFill>
                  <a:srgbClr val="595959"/>
                </a:solidFill>
                <a:latin typeface="Calibri (MS)"/>
                <a:ea typeface="Calibri (MS)"/>
                <a:cs typeface="Calibri (MS)"/>
                <a:sym typeface="Calibri (MS)"/>
              </a:rPr>
              <a:t>Linear (MED)</a:t>
            </a:r>
          </a:p>
        </p:txBody>
      </p:sp>
      <p:sp>
        <p:nvSpPr>
          <p:cNvPr name="TextBox 22" id="22"/>
          <p:cNvSpPr txBox="true"/>
          <p:nvPr/>
        </p:nvSpPr>
        <p:spPr>
          <a:xfrm rot="0">
            <a:off x="893759" y="2401252"/>
            <a:ext cx="117405" cy="169545"/>
          </a:xfrm>
          <a:prstGeom prst="rect">
            <a:avLst/>
          </a:prstGeom>
        </p:spPr>
        <p:txBody>
          <a:bodyPr anchor="t" rtlCol="false" tIns="0" lIns="0" bIns="0" rIns="0">
            <a:spAutoFit/>
          </a:bodyPr>
          <a:lstStyle/>
          <a:p>
            <a:pPr algn="l">
              <a:lnSpc>
                <a:spcPts val="1260"/>
              </a:lnSpc>
            </a:pPr>
            <a:r>
              <a:rPr lang="en-US" sz="900">
                <a:solidFill>
                  <a:srgbClr val="595959"/>
                </a:solidFill>
                <a:latin typeface="Calibri (MS)"/>
                <a:ea typeface="Calibri (MS)"/>
                <a:cs typeface="Calibri (MS)"/>
                <a:sym typeface="Calibri (MS)"/>
              </a:rPr>
              <a:t>80</a:t>
            </a:r>
          </a:p>
        </p:txBody>
      </p:sp>
      <p:sp>
        <p:nvSpPr>
          <p:cNvPr name="TextBox 23" id="23"/>
          <p:cNvSpPr txBox="true"/>
          <p:nvPr/>
        </p:nvSpPr>
        <p:spPr>
          <a:xfrm rot="0">
            <a:off x="893759" y="3126676"/>
            <a:ext cx="117405" cy="169545"/>
          </a:xfrm>
          <a:prstGeom prst="rect">
            <a:avLst/>
          </a:prstGeom>
        </p:spPr>
        <p:txBody>
          <a:bodyPr anchor="t" rtlCol="false" tIns="0" lIns="0" bIns="0" rIns="0">
            <a:spAutoFit/>
          </a:bodyPr>
          <a:lstStyle/>
          <a:p>
            <a:pPr algn="l">
              <a:lnSpc>
                <a:spcPts val="1260"/>
              </a:lnSpc>
            </a:pPr>
            <a:r>
              <a:rPr lang="en-US" sz="900">
                <a:solidFill>
                  <a:srgbClr val="595959"/>
                </a:solidFill>
                <a:latin typeface="Calibri (MS)"/>
                <a:ea typeface="Calibri (MS)"/>
                <a:cs typeface="Calibri (MS)"/>
                <a:sym typeface="Calibri (MS)"/>
              </a:rPr>
              <a:t>60</a:t>
            </a:r>
          </a:p>
        </p:txBody>
      </p:sp>
      <p:sp>
        <p:nvSpPr>
          <p:cNvPr name="TextBox 24" id="24"/>
          <p:cNvSpPr txBox="true"/>
          <p:nvPr/>
        </p:nvSpPr>
        <p:spPr>
          <a:xfrm rot="0">
            <a:off x="893759" y="4214812"/>
            <a:ext cx="117405" cy="169545"/>
          </a:xfrm>
          <a:prstGeom prst="rect">
            <a:avLst/>
          </a:prstGeom>
        </p:spPr>
        <p:txBody>
          <a:bodyPr anchor="t" rtlCol="false" tIns="0" lIns="0" bIns="0" rIns="0">
            <a:spAutoFit/>
          </a:bodyPr>
          <a:lstStyle/>
          <a:p>
            <a:pPr algn="l">
              <a:lnSpc>
                <a:spcPts val="1260"/>
              </a:lnSpc>
            </a:pPr>
            <a:r>
              <a:rPr lang="en-US" sz="900">
                <a:solidFill>
                  <a:srgbClr val="595959"/>
                </a:solidFill>
                <a:latin typeface="Calibri (MS)"/>
                <a:ea typeface="Calibri (MS)"/>
                <a:cs typeface="Calibri (MS)"/>
                <a:sym typeface="Calibri (MS)"/>
              </a:rPr>
              <a:t>30</a:t>
            </a:r>
          </a:p>
        </p:txBody>
      </p:sp>
      <p:sp>
        <p:nvSpPr>
          <p:cNvPr name="TextBox 25" id="25"/>
          <p:cNvSpPr txBox="true"/>
          <p:nvPr/>
        </p:nvSpPr>
        <p:spPr>
          <a:xfrm rot="0">
            <a:off x="893759" y="4940236"/>
            <a:ext cx="117405" cy="169545"/>
          </a:xfrm>
          <a:prstGeom prst="rect">
            <a:avLst/>
          </a:prstGeom>
        </p:spPr>
        <p:txBody>
          <a:bodyPr anchor="t" rtlCol="false" tIns="0" lIns="0" bIns="0" rIns="0">
            <a:spAutoFit/>
          </a:bodyPr>
          <a:lstStyle/>
          <a:p>
            <a:pPr algn="l">
              <a:lnSpc>
                <a:spcPts val="1260"/>
              </a:lnSpc>
            </a:pPr>
            <a:r>
              <a:rPr lang="en-US" sz="900">
                <a:solidFill>
                  <a:srgbClr val="595959"/>
                </a:solidFill>
                <a:latin typeface="Calibri (MS)"/>
                <a:ea typeface="Calibri (MS)"/>
                <a:cs typeface="Calibri (MS)"/>
                <a:sym typeface="Calibri (MS)"/>
              </a:rPr>
              <a:t>10</a:t>
            </a:r>
          </a:p>
        </p:txBody>
      </p:sp>
      <p:sp>
        <p:nvSpPr>
          <p:cNvPr name="TextBox 26" id="26"/>
          <p:cNvSpPr txBox="true"/>
          <p:nvPr/>
        </p:nvSpPr>
        <p:spPr>
          <a:xfrm rot="0">
            <a:off x="1380868" y="5451796"/>
            <a:ext cx="188290" cy="169545"/>
          </a:xfrm>
          <a:prstGeom prst="rect">
            <a:avLst/>
          </a:prstGeom>
        </p:spPr>
        <p:txBody>
          <a:bodyPr anchor="t" rtlCol="false" tIns="0" lIns="0" bIns="0" rIns="0">
            <a:spAutoFit/>
          </a:bodyPr>
          <a:lstStyle/>
          <a:p>
            <a:pPr algn="l">
              <a:lnSpc>
                <a:spcPts val="1260"/>
              </a:lnSpc>
            </a:pPr>
            <a:r>
              <a:rPr lang="en-US" sz="900" spc="9">
                <a:solidFill>
                  <a:srgbClr val="595959"/>
                </a:solidFill>
                <a:latin typeface="Calibri (MS)"/>
                <a:ea typeface="Calibri (MS)"/>
                <a:cs typeface="Calibri (MS)"/>
                <a:sym typeface="Calibri (MS)"/>
              </a:rPr>
              <a:t>BPC</a:t>
            </a:r>
          </a:p>
        </p:txBody>
      </p:sp>
      <p:sp>
        <p:nvSpPr>
          <p:cNvPr name="TextBox 27" id="27"/>
          <p:cNvSpPr txBox="true"/>
          <p:nvPr/>
        </p:nvSpPr>
        <p:spPr>
          <a:xfrm rot="0">
            <a:off x="2057143" y="5451796"/>
            <a:ext cx="257423" cy="169545"/>
          </a:xfrm>
          <a:prstGeom prst="rect">
            <a:avLst/>
          </a:prstGeom>
        </p:spPr>
        <p:txBody>
          <a:bodyPr anchor="t" rtlCol="false" tIns="0" lIns="0" bIns="0" rIns="0">
            <a:spAutoFit/>
          </a:bodyPr>
          <a:lstStyle/>
          <a:p>
            <a:pPr algn="l">
              <a:lnSpc>
                <a:spcPts val="1260"/>
              </a:lnSpc>
            </a:pPr>
            <a:r>
              <a:rPr lang="en-US" sz="900">
                <a:solidFill>
                  <a:srgbClr val="595959"/>
                </a:solidFill>
                <a:latin typeface="Calibri (MS)"/>
                <a:ea typeface="Calibri (MS)"/>
                <a:cs typeface="Calibri (MS)"/>
                <a:sym typeface="Calibri (MS)"/>
              </a:rPr>
              <a:t>CCDR</a:t>
            </a:r>
          </a:p>
        </p:txBody>
      </p:sp>
      <p:sp>
        <p:nvSpPr>
          <p:cNvPr name="TextBox 28" id="28"/>
          <p:cNvSpPr txBox="true"/>
          <p:nvPr/>
        </p:nvSpPr>
        <p:spPr>
          <a:xfrm rot="0">
            <a:off x="2817876" y="5451796"/>
            <a:ext cx="162058" cy="169545"/>
          </a:xfrm>
          <a:prstGeom prst="rect">
            <a:avLst/>
          </a:prstGeom>
        </p:spPr>
        <p:txBody>
          <a:bodyPr anchor="t" rtlCol="false" tIns="0" lIns="0" bIns="0" rIns="0">
            <a:spAutoFit/>
          </a:bodyPr>
          <a:lstStyle/>
          <a:p>
            <a:pPr algn="l">
              <a:lnSpc>
                <a:spcPts val="1260"/>
              </a:lnSpc>
            </a:pPr>
            <a:r>
              <a:rPr lang="en-US" sz="900" spc="10">
                <a:solidFill>
                  <a:srgbClr val="595959"/>
                </a:solidFill>
                <a:latin typeface="Calibri (MS)"/>
                <a:ea typeface="Calibri (MS)"/>
                <a:cs typeface="Calibri (MS)"/>
                <a:sym typeface="Calibri (MS)"/>
              </a:rPr>
              <a:t>EW</a:t>
            </a:r>
          </a:p>
        </p:txBody>
      </p:sp>
      <p:sp>
        <p:nvSpPr>
          <p:cNvPr name="TextBox 29" id="29"/>
          <p:cNvSpPr txBox="true"/>
          <p:nvPr/>
        </p:nvSpPr>
        <p:spPr>
          <a:xfrm rot="0">
            <a:off x="3503295" y="5451796"/>
            <a:ext cx="217437" cy="169545"/>
          </a:xfrm>
          <a:prstGeom prst="rect">
            <a:avLst/>
          </a:prstGeom>
        </p:spPr>
        <p:txBody>
          <a:bodyPr anchor="t" rtlCol="false" tIns="0" lIns="0" bIns="0" rIns="0">
            <a:spAutoFit/>
          </a:bodyPr>
          <a:lstStyle/>
          <a:p>
            <a:pPr algn="l">
              <a:lnSpc>
                <a:spcPts val="1260"/>
              </a:lnSpc>
            </a:pPr>
            <a:r>
              <a:rPr lang="en-US" sz="900" spc="8">
                <a:solidFill>
                  <a:srgbClr val="595959"/>
                </a:solidFill>
                <a:latin typeface="Calibri (MS)"/>
                <a:ea typeface="Calibri (MS)"/>
                <a:cs typeface="Calibri (MS)"/>
                <a:sym typeface="Calibri (MS)"/>
              </a:rPr>
              <a:t>MSC</a:t>
            </a:r>
          </a:p>
        </p:txBody>
      </p:sp>
      <p:sp>
        <p:nvSpPr>
          <p:cNvPr name="TextBox 30" id="30"/>
          <p:cNvSpPr txBox="true"/>
          <p:nvPr/>
        </p:nvSpPr>
        <p:spPr>
          <a:xfrm rot="0">
            <a:off x="4232272" y="5451796"/>
            <a:ext cx="184785" cy="169545"/>
          </a:xfrm>
          <a:prstGeom prst="rect">
            <a:avLst/>
          </a:prstGeom>
        </p:spPr>
        <p:txBody>
          <a:bodyPr anchor="t" rtlCol="false" tIns="0" lIns="0" bIns="0" rIns="0">
            <a:spAutoFit/>
          </a:bodyPr>
          <a:lstStyle/>
          <a:p>
            <a:pPr algn="l">
              <a:lnSpc>
                <a:spcPts val="1260"/>
              </a:lnSpc>
            </a:pPr>
            <a:r>
              <a:rPr lang="en-US" sz="900" spc="13">
                <a:solidFill>
                  <a:srgbClr val="595959"/>
                </a:solidFill>
                <a:latin typeface="Calibri (MS)"/>
                <a:ea typeface="Calibri (MS)"/>
                <a:cs typeface="Calibri (MS)"/>
                <a:sym typeface="Calibri (MS)"/>
              </a:rPr>
              <a:t>NEL</a:t>
            </a:r>
          </a:p>
        </p:txBody>
      </p:sp>
      <p:sp>
        <p:nvSpPr>
          <p:cNvPr name="TextBox 31" id="31"/>
          <p:cNvSpPr txBox="true"/>
          <p:nvPr/>
        </p:nvSpPr>
        <p:spPr>
          <a:xfrm rot="0">
            <a:off x="4980051" y="5451796"/>
            <a:ext cx="107261" cy="169545"/>
          </a:xfrm>
          <a:prstGeom prst="rect">
            <a:avLst/>
          </a:prstGeom>
        </p:spPr>
        <p:txBody>
          <a:bodyPr anchor="t" rtlCol="false" tIns="0" lIns="0" bIns="0" rIns="0">
            <a:spAutoFit/>
          </a:bodyPr>
          <a:lstStyle/>
          <a:p>
            <a:pPr algn="l">
              <a:lnSpc>
                <a:spcPts val="1260"/>
              </a:lnSpc>
            </a:pPr>
            <a:r>
              <a:rPr lang="en-US" sz="900">
                <a:solidFill>
                  <a:srgbClr val="595959"/>
                </a:solidFill>
                <a:latin typeface="Calibri (MS)"/>
                <a:ea typeface="Calibri (MS)"/>
                <a:cs typeface="Calibri (MS)"/>
                <a:sym typeface="Calibri (MS)"/>
              </a:rPr>
              <a:t>PL</a:t>
            </a:r>
          </a:p>
        </p:txBody>
      </p:sp>
      <p:sp>
        <p:nvSpPr>
          <p:cNvPr name="TextBox 32" id="32"/>
          <p:cNvSpPr txBox="true"/>
          <p:nvPr/>
        </p:nvSpPr>
        <p:spPr>
          <a:xfrm rot="0">
            <a:off x="5661660" y="5451796"/>
            <a:ext cx="171031" cy="169545"/>
          </a:xfrm>
          <a:prstGeom prst="rect">
            <a:avLst/>
          </a:prstGeom>
        </p:spPr>
        <p:txBody>
          <a:bodyPr anchor="t" rtlCol="false" tIns="0" lIns="0" bIns="0" rIns="0">
            <a:spAutoFit/>
          </a:bodyPr>
          <a:lstStyle/>
          <a:p>
            <a:pPr algn="l">
              <a:lnSpc>
                <a:spcPts val="1260"/>
              </a:lnSpc>
            </a:pPr>
            <a:r>
              <a:rPr lang="en-US" sz="900">
                <a:solidFill>
                  <a:srgbClr val="595959"/>
                </a:solidFill>
                <a:latin typeface="Calibri (MS)"/>
                <a:ea typeface="Calibri (MS)"/>
                <a:cs typeface="Calibri (MS)"/>
                <a:sym typeface="Calibri (MS)"/>
              </a:rPr>
              <a:t>PYZ</a:t>
            </a:r>
          </a:p>
        </p:txBody>
      </p:sp>
      <p:sp>
        <p:nvSpPr>
          <p:cNvPr name="TextBox 33" id="33"/>
          <p:cNvSpPr txBox="true"/>
          <p:nvPr/>
        </p:nvSpPr>
        <p:spPr>
          <a:xfrm rot="0">
            <a:off x="6363338" y="5451796"/>
            <a:ext cx="190033" cy="169545"/>
          </a:xfrm>
          <a:prstGeom prst="rect">
            <a:avLst/>
          </a:prstGeom>
        </p:spPr>
        <p:txBody>
          <a:bodyPr anchor="t" rtlCol="false" tIns="0" lIns="0" bIns="0" rIns="0">
            <a:spAutoFit/>
          </a:bodyPr>
          <a:lstStyle/>
          <a:p>
            <a:pPr algn="l">
              <a:lnSpc>
                <a:spcPts val="1260"/>
              </a:lnSpc>
            </a:pPr>
            <a:r>
              <a:rPr lang="en-US" sz="900">
                <a:solidFill>
                  <a:srgbClr val="595959"/>
                </a:solidFill>
                <a:latin typeface="Calibri (MS)"/>
                <a:ea typeface="Calibri (MS)"/>
                <a:cs typeface="Calibri (MS)"/>
                <a:sym typeface="Calibri (MS)"/>
              </a:rPr>
              <a:t>SVG</a:t>
            </a:r>
          </a:p>
        </p:txBody>
      </p:sp>
      <p:sp>
        <p:nvSpPr>
          <p:cNvPr name="TextBox 34" id="34"/>
          <p:cNvSpPr txBox="true"/>
          <p:nvPr/>
        </p:nvSpPr>
        <p:spPr>
          <a:xfrm rot="0">
            <a:off x="7079618" y="5451796"/>
            <a:ext cx="189338" cy="169545"/>
          </a:xfrm>
          <a:prstGeom prst="rect">
            <a:avLst/>
          </a:prstGeom>
        </p:spPr>
        <p:txBody>
          <a:bodyPr anchor="t" rtlCol="false" tIns="0" lIns="0" bIns="0" rIns="0">
            <a:spAutoFit/>
          </a:bodyPr>
          <a:lstStyle/>
          <a:p>
            <a:pPr algn="l">
              <a:lnSpc>
                <a:spcPts val="1260"/>
              </a:lnSpc>
            </a:pPr>
            <a:r>
              <a:rPr lang="en-US" sz="900" spc="14">
                <a:solidFill>
                  <a:srgbClr val="595959"/>
                </a:solidFill>
                <a:latin typeface="Calibri (MS)"/>
                <a:ea typeface="Calibri (MS)"/>
                <a:cs typeface="Calibri (MS)"/>
                <a:sym typeface="Calibri (MS)"/>
              </a:rPr>
              <a:t>TNS</a:t>
            </a:r>
          </a:p>
        </p:txBody>
      </p:sp>
      <p:sp>
        <p:nvSpPr>
          <p:cNvPr name="TextBox 35" id="35"/>
          <p:cNvSpPr txBox="true"/>
          <p:nvPr/>
        </p:nvSpPr>
        <p:spPr>
          <a:xfrm rot="0">
            <a:off x="7776848" y="5451796"/>
            <a:ext cx="214055" cy="169545"/>
          </a:xfrm>
          <a:prstGeom prst="rect">
            <a:avLst/>
          </a:prstGeom>
        </p:spPr>
        <p:txBody>
          <a:bodyPr anchor="t" rtlCol="false" tIns="0" lIns="0" bIns="0" rIns="0">
            <a:spAutoFit/>
          </a:bodyPr>
          <a:lstStyle/>
          <a:p>
            <a:pPr algn="l">
              <a:lnSpc>
                <a:spcPts val="1260"/>
              </a:lnSpc>
            </a:pPr>
            <a:r>
              <a:rPr lang="en-US" sz="900">
                <a:solidFill>
                  <a:srgbClr val="595959"/>
                </a:solidFill>
                <a:latin typeface="Calibri (MS)"/>
                <a:ea typeface="Calibri (MS)"/>
                <a:cs typeface="Calibri (MS)"/>
                <a:sym typeface="Calibri (MS)"/>
              </a:rPr>
              <a:t>WBL</a:t>
            </a:r>
          </a:p>
        </p:txBody>
      </p:sp>
      <p:sp>
        <p:nvSpPr>
          <p:cNvPr name="TextBox 36" id="36"/>
          <p:cNvSpPr txBox="true"/>
          <p:nvPr/>
        </p:nvSpPr>
        <p:spPr>
          <a:xfrm rot="0">
            <a:off x="3423285" y="1368085"/>
            <a:ext cx="2325719" cy="265633"/>
          </a:xfrm>
          <a:prstGeom prst="rect">
            <a:avLst/>
          </a:prstGeom>
        </p:spPr>
        <p:txBody>
          <a:bodyPr anchor="t" rtlCol="false" tIns="0" lIns="0" bIns="0" rIns="0">
            <a:spAutoFit/>
          </a:bodyPr>
          <a:lstStyle/>
          <a:p>
            <a:pPr algn="l">
              <a:lnSpc>
                <a:spcPts val="1998"/>
              </a:lnSpc>
            </a:pPr>
            <a:r>
              <a:rPr lang="en-US" sz="1427">
                <a:solidFill>
                  <a:srgbClr val="595959"/>
                </a:solidFill>
                <a:latin typeface="Calibri (MS)"/>
                <a:ea typeface="Calibri (MS)"/>
                <a:cs typeface="Calibri (MS)"/>
                <a:sym typeface="Calibri (MS)"/>
              </a:rPr>
              <a:t>Employee Performance analysis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79693" y="1451334"/>
            <a:ext cx="5674738" cy="4678175"/>
          </a:xfrm>
          <a:custGeom>
            <a:avLst/>
            <a:gdLst/>
            <a:ahLst/>
            <a:cxnLst/>
            <a:rect r="r" b="b" t="t" l="l"/>
            <a:pathLst>
              <a:path h="4678175" w="5674738">
                <a:moveTo>
                  <a:pt x="0" y="0"/>
                </a:moveTo>
                <a:lnTo>
                  <a:pt x="5674737" y="0"/>
                </a:lnTo>
                <a:lnTo>
                  <a:pt x="5674737" y="4678175"/>
                </a:lnTo>
                <a:lnTo>
                  <a:pt x="0" y="46781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55332" y="937898"/>
            <a:ext cx="7972358" cy="47625"/>
          </a:xfrm>
          <a:custGeom>
            <a:avLst/>
            <a:gdLst/>
            <a:ahLst/>
            <a:cxnLst/>
            <a:rect r="r" b="b" t="t" l="l"/>
            <a:pathLst>
              <a:path h="47625" w="7972358">
                <a:moveTo>
                  <a:pt x="0" y="0"/>
                </a:moveTo>
                <a:lnTo>
                  <a:pt x="7972359" y="0"/>
                </a:lnTo>
                <a:lnTo>
                  <a:pt x="7972359" y="47625"/>
                </a:lnTo>
                <a:lnTo>
                  <a:pt x="0" y="476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387238" y="-63503"/>
            <a:ext cx="4868266" cy="6984997"/>
          </a:xfrm>
          <a:custGeom>
            <a:avLst/>
            <a:gdLst/>
            <a:ahLst/>
            <a:cxnLst/>
            <a:rect r="r" b="b" t="t" l="l"/>
            <a:pathLst>
              <a:path h="6984997" w="4868266">
                <a:moveTo>
                  <a:pt x="0" y="0"/>
                </a:moveTo>
                <a:lnTo>
                  <a:pt x="4868265" y="0"/>
                </a:lnTo>
                <a:lnTo>
                  <a:pt x="4868265" y="6984997"/>
                </a:lnTo>
                <a:lnTo>
                  <a:pt x="0" y="69849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755971" y="334604"/>
            <a:ext cx="8119186" cy="672284"/>
          </a:xfrm>
          <a:prstGeom prst="rect">
            <a:avLst/>
          </a:prstGeom>
        </p:spPr>
        <p:txBody>
          <a:bodyPr anchor="t" rtlCol="false" tIns="0" lIns="0" bIns="0" rIns="0">
            <a:spAutoFit/>
          </a:bodyPr>
          <a:lstStyle/>
          <a:p>
            <a:pPr algn="l">
              <a:lnSpc>
                <a:spcPts val="5571"/>
              </a:lnSpc>
            </a:pPr>
            <a:r>
              <a:rPr lang="en-US" sz="3979" spc="27">
                <a:solidFill>
                  <a:srgbClr val="000000"/>
                </a:solidFill>
                <a:latin typeface="Montserrat"/>
                <a:ea typeface="Montserrat"/>
                <a:cs typeface="Montserrat"/>
                <a:sym typeface="Montserrat"/>
              </a:rPr>
              <a:t>Pie chart for High performance level</a:t>
            </a:r>
          </a:p>
        </p:txBody>
      </p:sp>
      <p:sp>
        <p:nvSpPr>
          <p:cNvPr name="TextBox 7" id="7"/>
          <p:cNvSpPr txBox="true"/>
          <p:nvPr/>
        </p:nvSpPr>
        <p:spPr>
          <a:xfrm rot="0">
            <a:off x="4231005" y="1578902"/>
            <a:ext cx="387401" cy="265633"/>
          </a:xfrm>
          <a:prstGeom prst="rect">
            <a:avLst/>
          </a:prstGeom>
        </p:spPr>
        <p:txBody>
          <a:bodyPr anchor="t" rtlCol="false" tIns="0" lIns="0" bIns="0" rIns="0">
            <a:spAutoFit/>
          </a:bodyPr>
          <a:lstStyle/>
          <a:p>
            <a:pPr algn="l">
              <a:lnSpc>
                <a:spcPts val="1998"/>
              </a:lnSpc>
            </a:pPr>
            <a:r>
              <a:rPr lang="en-US" sz="1427">
                <a:solidFill>
                  <a:srgbClr val="595959"/>
                </a:solidFill>
                <a:latin typeface="Calibri (MS)"/>
                <a:ea typeface="Calibri (MS)"/>
                <a:cs typeface="Calibri (MS)"/>
                <a:sym typeface="Calibri (MS)"/>
              </a:rPr>
              <a:t>HIGH</a:t>
            </a:r>
          </a:p>
        </p:txBody>
      </p:sp>
      <p:sp>
        <p:nvSpPr>
          <p:cNvPr name="TextBox 8" id="8"/>
          <p:cNvSpPr txBox="true"/>
          <p:nvPr/>
        </p:nvSpPr>
        <p:spPr>
          <a:xfrm rot="0">
            <a:off x="2747648" y="5785218"/>
            <a:ext cx="188576" cy="169907"/>
          </a:xfrm>
          <a:prstGeom prst="rect">
            <a:avLst/>
          </a:prstGeom>
        </p:spPr>
        <p:txBody>
          <a:bodyPr anchor="t" rtlCol="false" tIns="0" lIns="0" bIns="0" rIns="0">
            <a:spAutoFit/>
          </a:bodyPr>
          <a:lstStyle/>
          <a:p>
            <a:pPr algn="l">
              <a:lnSpc>
                <a:spcPts val="1263"/>
              </a:lnSpc>
            </a:pPr>
            <a:r>
              <a:rPr lang="en-US" sz="902" spc="9">
                <a:solidFill>
                  <a:srgbClr val="595959"/>
                </a:solidFill>
                <a:latin typeface="Calibri (MS)"/>
                <a:ea typeface="Calibri (MS)"/>
                <a:cs typeface="Calibri (MS)"/>
                <a:sym typeface="Calibri (MS)"/>
              </a:rPr>
              <a:t>BPC</a:t>
            </a:r>
          </a:p>
        </p:txBody>
      </p:sp>
      <p:sp>
        <p:nvSpPr>
          <p:cNvPr name="TextBox 9" id="9"/>
          <p:cNvSpPr txBox="true"/>
          <p:nvPr/>
        </p:nvSpPr>
        <p:spPr>
          <a:xfrm rot="0">
            <a:off x="3111884" y="5785218"/>
            <a:ext cx="257785" cy="169907"/>
          </a:xfrm>
          <a:prstGeom prst="rect">
            <a:avLst/>
          </a:prstGeom>
        </p:spPr>
        <p:txBody>
          <a:bodyPr anchor="t" rtlCol="false" tIns="0" lIns="0" bIns="0" rIns="0">
            <a:spAutoFit/>
          </a:bodyPr>
          <a:lstStyle/>
          <a:p>
            <a:pPr algn="l">
              <a:lnSpc>
                <a:spcPts val="1263"/>
              </a:lnSpc>
            </a:pPr>
            <a:r>
              <a:rPr lang="en-US" sz="902">
                <a:solidFill>
                  <a:srgbClr val="595959"/>
                </a:solidFill>
                <a:latin typeface="Calibri (MS)"/>
                <a:ea typeface="Calibri (MS)"/>
                <a:cs typeface="Calibri (MS)"/>
                <a:sym typeface="Calibri (MS)"/>
              </a:rPr>
              <a:t>CCDR</a:t>
            </a:r>
          </a:p>
        </p:txBody>
      </p:sp>
      <p:sp>
        <p:nvSpPr>
          <p:cNvPr name="TextBox 10" id="10"/>
          <p:cNvSpPr txBox="true"/>
          <p:nvPr/>
        </p:nvSpPr>
        <p:spPr>
          <a:xfrm rot="0">
            <a:off x="3548377" y="5785218"/>
            <a:ext cx="162344" cy="169907"/>
          </a:xfrm>
          <a:prstGeom prst="rect">
            <a:avLst/>
          </a:prstGeom>
        </p:spPr>
        <p:txBody>
          <a:bodyPr anchor="t" rtlCol="false" tIns="0" lIns="0" bIns="0" rIns="0">
            <a:spAutoFit/>
          </a:bodyPr>
          <a:lstStyle/>
          <a:p>
            <a:pPr algn="l">
              <a:lnSpc>
                <a:spcPts val="1263"/>
              </a:lnSpc>
            </a:pPr>
            <a:r>
              <a:rPr lang="en-US" sz="902" spc="9">
                <a:solidFill>
                  <a:srgbClr val="595959"/>
                </a:solidFill>
                <a:latin typeface="Calibri (MS)"/>
                <a:ea typeface="Calibri (MS)"/>
                <a:cs typeface="Calibri (MS)"/>
                <a:sym typeface="Calibri (MS)"/>
              </a:rPr>
              <a:t>EW</a:t>
            </a:r>
          </a:p>
        </p:txBody>
      </p:sp>
      <p:sp>
        <p:nvSpPr>
          <p:cNvPr name="TextBox 11" id="11"/>
          <p:cNvSpPr txBox="true"/>
          <p:nvPr/>
        </p:nvSpPr>
        <p:spPr>
          <a:xfrm rot="0">
            <a:off x="3888105" y="5785218"/>
            <a:ext cx="217684" cy="169907"/>
          </a:xfrm>
          <a:prstGeom prst="rect">
            <a:avLst/>
          </a:prstGeom>
        </p:spPr>
        <p:txBody>
          <a:bodyPr anchor="t" rtlCol="false" tIns="0" lIns="0" bIns="0" rIns="0">
            <a:spAutoFit/>
          </a:bodyPr>
          <a:lstStyle/>
          <a:p>
            <a:pPr algn="l">
              <a:lnSpc>
                <a:spcPts val="1263"/>
              </a:lnSpc>
            </a:pPr>
            <a:r>
              <a:rPr lang="en-US" sz="902" spc="7">
                <a:solidFill>
                  <a:srgbClr val="595959"/>
                </a:solidFill>
                <a:latin typeface="Calibri (MS)"/>
                <a:ea typeface="Calibri (MS)"/>
                <a:cs typeface="Calibri (MS)"/>
                <a:sym typeface="Calibri (MS)"/>
              </a:rPr>
              <a:t>MSC</a:t>
            </a:r>
          </a:p>
        </p:txBody>
      </p:sp>
      <p:sp>
        <p:nvSpPr>
          <p:cNvPr name="TextBox 12" id="12"/>
          <p:cNvSpPr txBox="true"/>
          <p:nvPr/>
        </p:nvSpPr>
        <p:spPr>
          <a:xfrm rot="0">
            <a:off x="4281554" y="5785218"/>
            <a:ext cx="184947" cy="169907"/>
          </a:xfrm>
          <a:prstGeom prst="rect">
            <a:avLst/>
          </a:prstGeom>
        </p:spPr>
        <p:txBody>
          <a:bodyPr anchor="t" rtlCol="false" tIns="0" lIns="0" bIns="0" rIns="0">
            <a:spAutoFit/>
          </a:bodyPr>
          <a:lstStyle/>
          <a:p>
            <a:pPr algn="l">
              <a:lnSpc>
                <a:spcPts val="1263"/>
              </a:lnSpc>
            </a:pPr>
            <a:r>
              <a:rPr lang="en-US" sz="902" spc="12">
                <a:solidFill>
                  <a:srgbClr val="595959"/>
                </a:solidFill>
                <a:latin typeface="Calibri (MS)"/>
                <a:ea typeface="Calibri (MS)"/>
                <a:cs typeface="Calibri (MS)"/>
                <a:sym typeface="Calibri (MS)"/>
              </a:rPr>
              <a:t>NEL</a:t>
            </a:r>
          </a:p>
        </p:txBody>
      </p:sp>
      <p:sp>
        <p:nvSpPr>
          <p:cNvPr name="TextBox 13" id="13"/>
          <p:cNvSpPr txBox="true"/>
          <p:nvPr/>
        </p:nvSpPr>
        <p:spPr>
          <a:xfrm rot="0">
            <a:off x="4641218" y="5785218"/>
            <a:ext cx="107394" cy="169907"/>
          </a:xfrm>
          <a:prstGeom prst="rect">
            <a:avLst/>
          </a:prstGeom>
        </p:spPr>
        <p:txBody>
          <a:bodyPr anchor="t" rtlCol="false" tIns="0" lIns="0" bIns="0" rIns="0">
            <a:spAutoFit/>
          </a:bodyPr>
          <a:lstStyle/>
          <a:p>
            <a:pPr algn="l">
              <a:lnSpc>
                <a:spcPts val="1263"/>
              </a:lnSpc>
            </a:pPr>
            <a:r>
              <a:rPr lang="en-US" sz="902">
                <a:solidFill>
                  <a:srgbClr val="595959"/>
                </a:solidFill>
                <a:latin typeface="Calibri (MS)"/>
                <a:ea typeface="Calibri (MS)"/>
                <a:cs typeface="Calibri (MS)"/>
                <a:sym typeface="Calibri (MS)"/>
              </a:rPr>
              <a:t>PL</a:t>
            </a:r>
          </a:p>
        </p:txBody>
      </p:sp>
      <p:sp>
        <p:nvSpPr>
          <p:cNvPr name="TextBox 14" id="14"/>
          <p:cNvSpPr txBox="true"/>
          <p:nvPr/>
        </p:nvSpPr>
        <p:spPr>
          <a:xfrm rot="0">
            <a:off x="4930521" y="5785218"/>
            <a:ext cx="171269" cy="169907"/>
          </a:xfrm>
          <a:prstGeom prst="rect">
            <a:avLst/>
          </a:prstGeom>
        </p:spPr>
        <p:txBody>
          <a:bodyPr anchor="t" rtlCol="false" tIns="0" lIns="0" bIns="0" rIns="0">
            <a:spAutoFit/>
          </a:bodyPr>
          <a:lstStyle/>
          <a:p>
            <a:pPr algn="l">
              <a:lnSpc>
                <a:spcPts val="1263"/>
              </a:lnSpc>
            </a:pPr>
            <a:r>
              <a:rPr lang="en-US" sz="902">
                <a:solidFill>
                  <a:srgbClr val="595959"/>
                </a:solidFill>
                <a:latin typeface="Calibri (MS)"/>
                <a:ea typeface="Calibri (MS)"/>
                <a:cs typeface="Calibri (MS)"/>
                <a:sym typeface="Calibri (MS)"/>
              </a:rPr>
              <a:t>PYZ</a:t>
            </a:r>
          </a:p>
        </p:txBody>
      </p:sp>
      <p:sp>
        <p:nvSpPr>
          <p:cNvPr name="TextBox 15" id="15"/>
          <p:cNvSpPr txBox="true"/>
          <p:nvPr/>
        </p:nvSpPr>
        <p:spPr>
          <a:xfrm rot="0">
            <a:off x="5280660" y="5785218"/>
            <a:ext cx="190795" cy="169907"/>
          </a:xfrm>
          <a:prstGeom prst="rect">
            <a:avLst/>
          </a:prstGeom>
        </p:spPr>
        <p:txBody>
          <a:bodyPr anchor="t" rtlCol="false" tIns="0" lIns="0" bIns="0" rIns="0">
            <a:spAutoFit/>
          </a:bodyPr>
          <a:lstStyle/>
          <a:p>
            <a:pPr algn="l">
              <a:lnSpc>
                <a:spcPts val="1263"/>
              </a:lnSpc>
            </a:pPr>
            <a:r>
              <a:rPr lang="en-US" sz="902">
                <a:solidFill>
                  <a:srgbClr val="595959"/>
                </a:solidFill>
                <a:latin typeface="Calibri (MS)"/>
                <a:ea typeface="Calibri (MS)"/>
                <a:cs typeface="Calibri (MS)"/>
                <a:sym typeface="Calibri (MS)"/>
              </a:rPr>
              <a:t>SVG</a:t>
            </a:r>
          </a:p>
        </p:txBody>
      </p:sp>
      <p:sp>
        <p:nvSpPr>
          <p:cNvPr name="TextBox 16" id="16"/>
          <p:cNvSpPr txBox="true"/>
          <p:nvPr/>
        </p:nvSpPr>
        <p:spPr>
          <a:xfrm rot="0">
            <a:off x="5652516" y="5785218"/>
            <a:ext cx="189509" cy="169907"/>
          </a:xfrm>
          <a:prstGeom prst="rect">
            <a:avLst/>
          </a:prstGeom>
        </p:spPr>
        <p:txBody>
          <a:bodyPr anchor="t" rtlCol="false" tIns="0" lIns="0" bIns="0" rIns="0">
            <a:spAutoFit/>
          </a:bodyPr>
          <a:lstStyle/>
          <a:p>
            <a:pPr algn="l">
              <a:lnSpc>
                <a:spcPts val="1263"/>
              </a:lnSpc>
            </a:pPr>
            <a:r>
              <a:rPr lang="en-US" sz="902" spc="12">
                <a:solidFill>
                  <a:srgbClr val="595959"/>
                </a:solidFill>
                <a:latin typeface="Calibri (MS)"/>
                <a:ea typeface="Calibri (MS)"/>
                <a:cs typeface="Calibri (MS)"/>
                <a:sym typeface="Calibri (MS)"/>
              </a:rPr>
              <a:t>TNS</a:t>
            </a:r>
          </a:p>
        </p:txBody>
      </p:sp>
      <p:sp>
        <p:nvSpPr>
          <p:cNvPr name="TextBox 17" id="17"/>
          <p:cNvSpPr txBox="true"/>
          <p:nvPr/>
        </p:nvSpPr>
        <p:spPr>
          <a:xfrm rot="0">
            <a:off x="6016628" y="5785218"/>
            <a:ext cx="214179" cy="169907"/>
          </a:xfrm>
          <a:prstGeom prst="rect">
            <a:avLst/>
          </a:prstGeom>
        </p:spPr>
        <p:txBody>
          <a:bodyPr anchor="t" rtlCol="false" tIns="0" lIns="0" bIns="0" rIns="0">
            <a:spAutoFit/>
          </a:bodyPr>
          <a:lstStyle/>
          <a:p>
            <a:pPr algn="l">
              <a:lnSpc>
                <a:spcPts val="1263"/>
              </a:lnSpc>
            </a:pPr>
            <a:r>
              <a:rPr lang="en-US" sz="902">
                <a:solidFill>
                  <a:srgbClr val="595959"/>
                </a:solidFill>
                <a:latin typeface="Calibri (MS)"/>
                <a:ea typeface="Calibri (MS)"/>
                <a:cs typeface="Calibri (MS)"/>
                <a:sym typeface="Calibri (MS)"/>
              </a:rPr>
              <a:t>WBL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55332" y="1042673"/>
            <a:ext cx="2743133" cy="57150"/>
          </a:xfrm>
          <a:custGeom>
            <a:avLst/>
            <a:gdLst/>
            <a:ahLst/>
            <a:cxnLst/>
            <a:rect r="r" b="b" t="t" l="l"/>
            <a:pathLst>
              <a:path h="57150" w="2743133">
                <a:moveTo>
                  <a:pt x="0" y="0"/>
                </a:moveTo>
                <a:lnTo>
                  <a:pt x="2743134" y="0"/>
                </a:lnTo>
                <a:lnTo>
                  <a:pt x="2743134" y="57150"/>
                </a:lnTo>
                <a:lnTo>
                  <a:pt x="0" y="571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387238" y="-63503"/>
            <a:ext cx="4868266" cy="6984997"/>
          </a:xfrm>
          <a:custGeom>
            <a:avLst/>
            <a:gdLst/>
            <a:ahLst/>
            <a:cxnLst/>
            <a:rect r="r" b="b" t="t" l="l"/>
            <a:pathLst>
              <a:path h="6984997" w="4868266">
                <a:moveTo>
                  <a:pt x="0" y="0"/>
                </a:moveTo>
                <a:lnTo>
                  <a:pt x="4868265" y="0"/>
                </a:lnTo>
                <a:lnTo>
                  <a:pt x="4868265" y="6984997"/>
                </a:lnTo>
                <a:lnTo>
                  <a:pt x="0" y="69849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55971" y="322355"/>
            <a:ext cx="2804303" cy="805748"/>
          </a:xfrm>
          <a:prstGeom prst="rect">
            <a:avLst/>
          </a:prstGeom>
        </p:spPr>
        <p:txBody>
          <a:bodyPr anchor="t" rtlCol="false" tIns="0" lIns="0" bIns="0" rIns="0">
            <a:spAutoFit/>
          </a:bodyPr>
          <a:lstStyle/>
          <a:p>
            <a:pPr algn="l">
              <a:lnSpc>
                <a:spcPts val="6730"/>
              </a:lnSpc>
            </a:pPr>
            <a:r>
              <a:rPr lang="en-US" sz="4807" spc="24">
                <a:solidFill>
                  <a:srgbClr val="000000"/>
                </a:solidFill>
                <a:latin typeface="Montserrat"/>
                <a:ea typeface="Montserrat"/>
                <a:cs typeface="Montserrat"/>
                <a:sym typeface="Montserrat"/>
              </a:rPr>
              <a:t>conclusion</a:t>
            </a:r>
          </a:p>
        </p:txBody>
      </p:sp>
      <p:sp>
        <p:nvSpPr>
          <p:cNvPr name="TextBox 6" id="6"/>
          <p:cNvSpPr txBox="true"/>
          <p:nvPr/>
        </p:nvSpPr>
        <p:spPr>
          <a:xfrm rot="0">
            <a:off x="882653" y="1760839"/>
            <a:ext cx="7271252" cy="2745619"/>
          </a:xfrm>
          <a:prstGeom prst="rect">
            <a:avLst/>
          </a:prstGeom>
        </p:spPr>
        <p:txBody>
          <a:bodyPr anchor="t" rtlCol="false" tIns="0" lIns="0" bIns="0" rIns="0">
            <a:spAutoFit/>
          </a:bodyPr>
          <a:lstStyle/>
          <a:p>
            <a:pPr algn="ctr">
              <a:lnSpc>
                <a:spcPts val="2388"/>
              </a:lnSpc>
            </a:pPr>
            <a:r>
              <a:rPr lang="en-US" sz="2027" spc="-22">
                <a:solidFill>
                  <a:srgbClr val="000000"/>
                </a:solidFill>
                <a:latin typeface="IBM Plex Sans"/>
                <a:ea typeface="IBM Plex Sans"/>
                <a:cs typeface="IBM Plex Sans"/>
                <a:sym typeface="IBM Plex Sans"/>
              </a:rPr>
              <a:t>Employee data analysis using Excel provides valuable insights into various aspects of workforce management. By effectively utilizing Excel's features such as pivot tables, charts and formulas organizations can identify trends, monitor performance and make data- driven decisions to enhance productivity and employee satisfaction. The ability to analyze data systematically helps in uncovering patterns, optimizing resource allocation and developing strategic initiatives. Overall, Excel serves as a powerful tool for transforming raw employee data into actionable insights, contributing </a:t>
            </a:r>
          </a:p>
        </p:txBody>
      </p:sp>
      <p:sp>
        <p:nvSpPr>
          <p:cNvPr name="TextBox 7" id="7"/>
          <p:cNvSpPr txBox="true"/>
          <p:nvPr/>
        </p:nvSpPr>
        <p:spPr>
          <a:xfrm rot="0">
            <a:off x="2164080" y="4498324"/>
            <a:ext cx="4598870" cy="303657"/>
          </a:xfrm>
          <a:prstGeom prst="rect">
            <a:avLst/>
          </a:prstGeom>
        </p:spPr>
        <p:txBody>
          <a:bodyPr anchor="t" rtlCol="false" tIns="0" lIns="0" bIns="0" rIns="0">
            <a:spAutoFit/>
          </a:bodyPr>
          <a:lstStyle/>
          <a:p>
            <a:pPr algn="l">
              <a:lnSpc>
                <a:spcPts val="2388"/>
              </a:lnSpc>
            </a:pPr>
            <a:r>
              <a:rPr lang="en-US" sz="2027" spc="-22">
                <a:solidFill>
                  <a:srgbClr val="000000"/>
                </a:solidFill>
                <a:latin typeface="IBM Plex Sans"/>
                <a:ea typeface="IBM Plex Sans"/>
                <a:cs typeface="IBM Plex Sans"/>
                <a:sym typeface="IBM Plex Sans"/>
              </a:rPr>
              <a:t>to more informed and strategic HR practices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18997" cy="6984997"/>
          </a:xfrm>
          <a:custGeom>
            <a:avLst/>
            <a:gdLst/>
            <a:ahLst/>
            <a:cxnLst/>
            <a:rect r="r" b="b" t="t" l="l"/>
            <a:pathLst>
              <a:path h="6984997" w="12318997">
                <a:moveTo>
                  <a:pt x="0" y="0"/>
                </a:moveTo>
                <a:lnTo>
                  <a:pt x="12318997" y="0"/>
                </a:lnTo>
                <a:lnTo>
                  <a:pt x="12318997" y="6984997"/>
                </a:lnTo>
                <a:lnTo>
                  <a:pt x="0" y="6984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76275" y="6467475"/>
            <a:ext cx="2143125" cy="200025"/>
          </a:xfrm>
          <a:custGeom>
            <a:avLst/>
            <a:gdLst/>
            <a:ahLst/>
            <a:cxnLst/>
            <a:rect r="r" b="b" t="t" l="l"/>
            <a:pathLst>
              <a:path h="200025" w="2143125">
                <a:moveTo>
                  <a:pt x="0" y="0"/>
                </a:moveTo>
                <a:lnTo>
                  <a:pt x="2143125" y="0"/>
                </a:lnTo>
                <a:lnTo>
                  <a:pt x="2143125" y="200025"/>
                </a:lnTo>
                <a:lnTo>
                  <a:pt x="0" y="200025"/>
                </a:lnTo>
                <a:lnTo>
                  <a:pt x="0" y="0"/>
                </a:lnTo>
                <a:close/>
              </a:path>
            </a:pathLst>
          </a:custGeom>
          <a:blipFill>
            <a:blip r:embed="rId4"/>
            <a:stretch>
              <a:fillRect l="0" t="0" r="0" b="0"/>
            </a:stretch>
          </a:blipFill>
        </p:spPr>
      </p:sp>
      <p:grpSp>
        <p:nvGrpSpPr>
          <p:cNvPr name="Group 4" id="4"/>
          <p:cNvGrpSpPr>
            <a:grpSpLocks noChangeAspect="true"/>
          </p:cNvGrpSpPr>
          <p:nvPr/>
        </p:nvGrpSpPr>
        <p:grpSpPr>
          <a:xfrm rot="0">
            <a:off x="466725" y="6410325"/>
            <a:ext cx="3705225" cy="295275"/>
            <a:chOff x="0" y="0"/>
            <a:chExt cx="3705225" cy="295275"/>
          </a:xfrm>
        </p:grpSpPr>
        <p:sp>
          <p:nvSpPr>
            <p:cNvPr name="Freeform 5" id="5"/>
            <p:cNvSpPr/>
            <p:nvPr/>
          </p:nvSpPr>
          <p:spPr>
            <a:xfrm flipH="false" flipV="false" rot="0">
              <a:off x="0" y="0"/>
              <a:ext cx="3705225" cy="295275"/>
            </a:xfrm>
            <a:custGeom>
              <a:avLst/>
              <a:gdLst/>
              <a:ahLst/>
              <a:cxnLst/>
              <a:rect r="r" b="b" t="t" l="l"/>
              <a:pathLst>
                <a:path h="295275" w="3705225">
                  <a:moveTo>
                    <a:pt x="0" y="295275"/>
                  </a:moveTo>
                  <a:lnTo>
                    <a:pt x="3705225" y="295275"/>
                  </a:lnTo>
                  <a:lnTo>
                    <a:pt x="3705225" y="0"/>
                  </a:lnTo>
                  <a:lnTo>
                    <a:pt x="0" y="0"/>
                  </a:lnTo>
                  <a:lnTo>
                    <a:pt x="0" y="295275"/>
                  </a:lnTo>
                  <a:close/>
                </a:path>
              </a:pathLst>
            </a:custGeom>
            <a:solidFill>
              <a:srgbClr val="F2F2F2"/>
            </a:solidFill>
          </p:spPr>
        </p:sp>
      </p:grpSp>
      <p:sp>
        <p:nvSpPr>
          <p:cNvPr name="TextBox 6" id="6"/>
          <p:cNvSpPr txBox="true"/>
          <p:nvPr/>
        </p:nvSpPr>
        <p:spPr>
          <a:xfrm rot="0">
            <a:off x="2488816" y="541563"/>
            <a:ext cx="3726790" cy="606600"/>
          </a:xfrm>
          <a:prstGeom prst="rect">
            <a:avLst/>
          </a:prstGeom>
        </p:spPr>
        <p:txBody>
          <a:bodyPr anchor="t" rtlCol="false" tIns="0" lIns="0" bIns="0" rIns="0">
            <a:spAutoFit/>
          </a:bodyPr>
          <a:lstStyle/>
          <a:p>
            <a:pPr algn="l">
              <a:lnSpc>
                <a:spcPts val="5046"/>
              </a:lnSpc>
            </a:pPr>
            <a:r>
              <a:rPr lang="en-US" sz="3604" spc="25">
                <a:solidFill>
                  <a:srgbClr val="000000"/>
                </a:solidFill>
                <a:latin typeface="Montserrat"/>
                <a:ea typeface="Montserrat"/>
                <a:cs typeface="Montserrat"/>
                <a:sym typeface="Montserrat"/>
              </a:rPr>
              <a:t>PROJECT</a:t>
            </a:r>
            <a:r>
              <a:rPr lang="en-US" sz="3604" spc="25">
                <a:solidFill>
                  <a:srgbClr val="000000"/>
                </a:solidFill>
                <a:latin typeface="Montserrat"/>
                <a:ea typeface="Montserrat"/>
                <a:cs typeface="Montserrat"/>
                <a:sym typeface="Montserrat"/>
              </a:rPr>
              <a:t> </a:t>
            </a:r>
            <a:r>
              <a:rPr lang="en-US" sz="3604" spc="25">
                <a:solidFill>
                  <a:srgbClr val="000000"/>
                </a:solidFill>
                <a:latin typeface="Montserrat"/>
                <a:ea typeface="Montserrat"/>
                <a:cs typeface="Montserrat"/>
                <a:sym typeface="Montserrat"/>
              </a:rPr>
              <a:t>TITLE</a:t>
            </a:r>
          </a:p>
        </p:txBody>
      </p:sp>
      <p:sp>
        <p:nvSpPr>
          <p:cNvPr name="TextBox 7" id="7"/>
          <p:cNvSpPr txBox="true"/>
          <p:nvPr/>
        </p:nvSpPr>
        <p:spPr>
          <a:xfrm rot="0">
            <a:off x="11400158" y="6455159"/>
            <a:ext cx="76533" cy="199015"/>
          </a:xfrm>
          <a:prstGeom prst="rect">
            <a:avLst/>
          </a:prstGeom>
        </p:spPr>
        <p:txBody>
          <a:bodyPr anchor="t" rtlCol="false" tIns="0" lIns="0" bIns="0" rIns="0">
            <a:spAutoFit/>
          </a:bodyPr>
          <a:lstStyle/>
          <a:p>
            <a:pPr algn="l">
              <a:lnSpc>
                <a:spcPts val="1578"/>
              </a:lnSpc>
            </a:pPr>
            <a:r>
              <a:rPr lang="en-US" sz="1127">
                <a:solidFill>
                  <a:srgbClr val="2D936B"/>
                </a:solidFill>
                <a:latin typeface="Trebuchet MS"/>
                <a:ea typeface="Trebuchet MS"/>
                <a:cs typeface="Trebuchet MS"/>
                <a:sym typeface="Trebuchet MS"/>
              </a:rPr>
              <a:t>2</a:t>
            </a:r>
          </a:p>
        </p:txBody>
      </p:sp>
      <p:sp>
        <p:nvSpPr>
          <p:cNvPr name="TextBox 8" id="8"/>
          <p:cNvSpPr txBox="true"/>
          <p:nvPr/>
        </p:nvSpPr>
        <p:spPr>
          <a:xfrm rot="0">
            <a:off x="557527" y="2180615"/>
            <a:ext cx="7612285" cy="1321594"/>
          </a:xfrm>
          <a:prstGeom prst="rect">
            <a:avLst/>
          </a:prstGeom>
        </p:spPr>
        <p:txBody>
          <a:bodyPr anchor="t" rtlCol="false" tIns="0" lIns="0" bIns="0" rIns="0">
            <a:spAutoFit/>
          </a:bodyPr>
          <a:lstStyle/>
          <a:p>
            <a:pPr algn="l">
              <a:lnSpc>
                <a:spcPts val="5258"/>
              </a:lnSpc>
            </a:pPr>
            <a:r>
              <a:rPr lang="en-US" sz="4429" spc="-48">
                <a:solidFill>
                  <a:srgbClr val="0F0F0F"/>
                </a:solidFill>
                <a:latin typeface="IBM Plex Sans"/>
                <a:ea typeface="IBM Plex Sans"/>
                <a:cs typeface="IBM Plex Sans"/>
                <a:sym typeface="IBM Plex Sans"/>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18997" cy="6984997"/>
          </a:xfrm>
          <a:custGeom>
            <a:avLst/>
            <a:gdLst/>
            <a:ahLst/>
            <a:cxnLst/>
            <a:rect r="r" b="b" t="t" l="l"/>
            <a:pathLst>
              <a:path h="6984997" w="12318997">
                <a:moveTo>
                  <a:pt x="0" y="0"/>
                </a:moveTo>
                <a:lnTo>
                  <a:pt x="12318997" y="0"/>
                </a:lnTo>
                <a:lnTo>
                  <a:pt x="12318997" y="6984997"/>
                </a:lnTo>
                <a:lnTo>
                  <a:pt x="0" y="6984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687050" y="6134100"/>
            <a:ext cx="247650" cy="247650"/>
          </a:xfrm>
          <a:custGeom>
            <a:avLst/>
            <a:gdLst/>
            <a:ahLst/>
            <a:cxnLst/>
            <a:rect r="r" b="b" t="t" l="l"/>
            <a:pathLst>
              <a:path h="247650" w="247650">
                <a:moveTo>
                  <a:pt x="0" y="0"/>
                </a:moveTo>
                <a:lnTo>
                  <a:pt x="247650" y="0"/>
                </a:lnTo>
                <a:lnTo>
                  <a:pt x="247650" y="247650"/>
                </a:lnTo>
                <a:lnTo>
                  <a:pt x="0" y="247650"/>
                </a:lnTo>
                <a:lnTo>
                  <a:pt x="0" y="0"/>
                </a:lnTo>
                <a:close/>
              </a:path>
            </a:pathLst>
          </a:custGeom>
          <a:blipFill>
            <a:blip r:embed="rId4"/>
            <a:stretch>
              <a:fillRect l="0" t="0" r="0" b="0"/>
            </a:stretch>
          </a:blipFill>
        </p:spPr>
      </p:sp>
      <p:grpSp>
        <p:nvGrpSpPr>
          <p:cNvPr name="Group 4" id="4"/>
          <p:cNvGrpSpPr>
            <a:grpSpLocks noChangeAspect="true"/>
          </p:cNvGrpSpPr>
          <p:nvPr/>
        </p:nvGrpSpPr>
        <p:grpSpPr>
          <a:xfrm rot="0">
            <a:off x="466725" y="6410325"/>
            <a:ext cx="3705225" cy="295275"/>
            <a:chOff x="0" y="0"/>
            <a:chExt cx="3705225" cy="295275"/>
          </a:xfrm>
        </p:grpSpPr>
        <p:sp>
          <p:nvSpPr>
            <p:cNvPr name="Freeform 5" id="5"/>
            <p:cNvSpPr/>
            <p:nvPr/>
          </p:nvSpPr>
          <p:spPr>
            <a:xfrm flipH="false" flipV="false" rot="0">
              <a:off x="0" y="0"/>
              <a:ext cx="3705225" cy="295275"/>
            </a:xfrm>
            <a:custGeom>
              <a:avLst/>
              <a:gdLst/>
              <a:ahLst/>
              <a:cxnLst/>
              <a:rect r="r" b="b" t="t" l="l"/>
              <a:pathLst>
                <a:path h="295275" w="3705225">
                  <a:moveTo>
                    <a:pt x="0" y="295275"/>
                  </a:moveTo>
                  <a:lnTo>
                    <a:pt x="3705225" y="295275"/>
                  </a:lnTo>
                  <a:lnTo>
                    <a:pt x="3705225" y="0"/>
                  </a:lnTo>
                  <a:lnTo>
                    <a:pt x="0" y="0"/>
                  </a:lnTo>
                  <a:lnTo>
                    <a:pt x="0" y="295275"/>
                  </a:lnTo>
                  <a:close/>
                </a:path>
              </a:pathLst>
            </a:custGeom>
            <a:solidFill>
              <a:srgbClr val="F2F2F2"/>
            </a:solidFill>
          </p:spPr>
        </p:sp>
      </p:grpSp>
      <p:sp>
        <p:nvSpPr>
          <p:cNvPr name="Freeform 6" id="6"/>
          <p:cNvSpPr/>
          <p:nvPr/>
        </p:nvSpPr>
        <p:spPr>
          <a:xfrm flipH="false" flipV="false" rot="0">
            <a:off x="47625" y="3819525"/>
            <a:ext cx="1733550" cy="3009900"/>
          </a:xfrm>
          <a:custGeom>
            <a:avLst/>
            <a:gdLst/>
            <a:ahLst/>
            <a:cxnLst/>
            <a:rect r="r" b="b" t="t" l="l"/>
            <a:pathLst>
              <a:path h="3009900" w="1733550">
                <a:moveTo>
                  <a:pt x="0" y="0"/>
                </a:moveTo>
                <a:lnTo>
                  <a:pt x="1733550" y="0"/>
                </a:lnTo>
                <a:lnTo>
                  <a:pt x="1733550" y="3009900"/>
                </a:lnTo>
                <a:lnTo>
                  <a:pt x="0" y="3009900"/>
                </a:lnTo>
                <a:lnTo>
                  <a:pt x="0" y="0"/>
                </a:lnTo>
                <a:close/>
              </a:path>
            </a:pathLst>
          </a:custGeom>
          <a:blipFill>
            <a:blip r:embed="rId5"/>
            <a:stretch>
              <a:fillRect l="0" t="0" r="0" b="0"/>
            </a:stretch>
          </a:blipFill>
        </p:spPr>
      </p:sp>
      <p:sp>
        <p:nvSpPr>
          <p:cNvPr name="TextBox 7" id="7"/>
          <p:cNvSpPr txBox="true"/>
          <p:nvPr/>
        </p:nvSpPr>
        <p:spPr>
          <a:xfrm rot="0">
            <a:off x="753113" y="6460874"/>
            <a:ext cx="1799825" cy="199015"/>
          </a:xfrm>
          <a:prstGeom prst="rect">
            <a:avLst/>
          </a:prstGeom>
        </p:spPr>
        <p:txBody>
          <a:bodyPr anchor="t" rtlCol="false" tIns="0" lIns="0" bIns="0" rIns="0">
            <a:spAutoFit/>
          </a:bodyPr>
          <a:lstStyle/>
          <a:p>
            <a:pPr algn="l">
              <a:lnSpc>
                <a:spcPts val="1578"/>
              </a:lnSpc>
            </a:pPr>
            <a:r>
              <a:rPr lang="en-US" sz="1127">
                <a:solidFill>
                  <a:srgbClr val="2D83C3"/>
                </a:solidFill>
                <a:latin typeface="Trebuchet MS"/>
                <a:ea typeface="Trebuchet MS"/>
                <a:cs typeface="Trebuchet MS"/>
                <a:sym typeface="Trebuchet MS"/>
              </a:rPr>
              <a:t>3/21/2024</a:t>
            </a:r>
            <a:r>
              <a:rPr lang="en-US" b="true" sz="1127">
                <a:solidFill>
                  <a:srgbClr val="000000"/>
                </a:solidFill>
                <a:latin typeface="Trebuchet MS Bold"/>
                <a:ea typeface="Trebuchet MS Bold"/>
                <a:cs typeface="Trebuchet MS Bold"/>
                <a:sym typeface="Trebuchet MS Bold"/>
              </a:rPr>
              <a:t> </a:t>
            </a:r>
            <a:r>
              <a:rPr lang="en-US" b="true" sz="1127">
                <a:solidFill>
                  <a:srgbClr val="2D83C3"/>
                </a:solidFill>
                <a:latin typeface="Trebuchet MS Bold"/>
                <a:ea typeface="Trebuchet MS Bold"/>
                <a:cs typeface="Trebuchet MS Bold"/>
                <a:sym typeface="Trebuchet MS Bold"/>
              </a:rPr>
              <a:t>AnnualReview</a:t>
            </a:r>
          </a:p>
        </p:txBody>
      </p:sp>
      <p:sp>
        <p:nvSpPr>
          <p:cNvPr name="TextBox 8" id="8"/>
          <p:cNvSpPr txBox="true"/>
          <p:nvPr/>
        </p:nvSpPr>
        <p:spPr>
          <a:xfrm rot="0">
            <a:off x="11400158" y="6455159"/>
            <a:ext cx="76533" cy="199015"/>
          </a:xfrm>
          <a:prstGeom prst="rect">
            <a:avLst/>
          </a:prstGeom>
        </p:spPr>
        <p:txBody>
          <a:bodyPr anchor="t" rtlCol="false" tIns="0" lIns="0" bIns="0" rIns="0">
            <a:spAutoFit/>
          </a:bodyPr>
          <a:lstStyle/>
          <a:p>
            <a:pPr algn="l">
              <a:lnSpc>
                <a:spcPts val="1578"/>
              </a:lnSpc>
            </a:pPr>
            <a:r>
              <a:rPr lang="en-US" sz="1127">
                <a:solidFill>
                  <a:srgbClr val="2D936B"/>
                </a:solidFill>
                <a:latin typeface="Trebuchet MS"/>
                <a:ea typeface="Trebuchet MS"/>
                <a:cs typeface="Trebuchet MS"/>
                <a:sym typeface="Trebuchet MS"/>
              </a:rPr>
              <a:t>3</a:t>
            </a:r>
          </a:p>
        </p:txBody>
      </p:sp>
      <p:sp>
        <p:nvSpPr>
          <p:cNvPr name="TextBox 9" id="9"/>
          <p:cNvSpPr txBox="true"/>
          <p:nvPr/>
        </p:nvSpPr>
        <p:spPr>
          <a:xfrm rot="0">
            <a:off x="753113" y="353225"/>
            <a:ext cx="2372868" cy="831504"/>
          </a:xfrm>
          <a:prstGeom prst="rect">
            <a:avLst/>
          </a:prstGeom>
        </p:spPr>
        <p:txBody>
          <a:bodyPr anchor="t" rtlCol="false" tIns="0" lIns="0" bIns="0" rIns="0">
            <a:spAutoFit/>
          </a:bodyPr>
          <a:lstStyle/>
          <a:p>
            <a:pPr algn="l">
              <a:lnSpc>
                <a:spcPts val="6730"/>
              </a:lnSpc>
            </a:pPr>
            <a:r>
              <a:rPr lang="en-US" b="true" sz="4807">
                <a:solidFill>
                  <a:srgbClr val="000000"/>
                </a:solidFill>
                <a:latin typeface="Trebuchet MS Bold"/>
                <a:ea typeface="Trebuchet MS Bold"/>
                <a:cs typeface="Trebuchet MS Bold"/>
                <a:sym typeface="Trebuchet MS Bold"/>
              </a:rPr>
              <a:t>AGENDA</a:t>
            </a:r>
          </a:p>
        </p:txBody>
      </p:sp>
      <p:sp>
        <p:nvSpPr>
          <p:cNvPr name="TextBox 10" id="10"/>
          <p:cNvSpPr txBox="true"/>
          <p:nvPr/>
        </p:nvSpPr>
        <p:spPr>
          <a:xfrm rot="0">
            <a:off x="2603116" y="1485100"/>
            <a:ext cx="4530490" cy="3449003"/>
          </a:xfrm>
          <a:prstGeom prst="rect">
            <a:avLst/>
          </a:prstGeom>
        </p:spPr>
        <p:txBody>
          <a:bodyPr anchor="t" rtlCol="false" tIns="0" lIns="0" bIns="0" rIns="0">
            <a:spAutoFit/>
          </a:bodyPr>
          <a:lstStyle/>
          <a:p>
            <a:pPr algn="l">
              <a:lnSpc>
                <a:spcPts val="3888"/>
              </a:lnSpc>
            </a:pPr>
            <a:r>
              <a:rPr lang="en-US" sz="2777" spc="-19">
                <a:solidFill>
                  <a:srgbClr val="0D0D0D"/>
                </a:solidFill>
                <a:latin typeface="IBM Plex Sans"/>
                <a:ea typeface="IBM Plex Sans"/>
                <a:cs typeface="IBM Plex Sans"/>
                <a:sym typeface="IBM Plex Sans"/>
              </a:rPr>
              <a:t>1.Problem Statement</a:t>
            </a:r>
          </a:p>
          <a:p>
            <a:pPr algn="l">
              <a:lnSpc>
                <a:spcPts val="3341"/>
              </a:lnSpc>
            </a:pPr>
            <a:r>
              <a:rPr lang="en-US" sz="2779" spc="-25">
                <a:solidFill>
                  <a:srgbClr val="0D0D0D"/>
                </a:solidFill>
                <a:latin typeface="IBM Plex Sans"/>
                <a:ea typeface="IBM Plex Sans"/>
                <a:cs typeface="IBM Plex Sans"/>
                <a:sym typeface="IBM Plex Sans"/>
              </a:rPr>
              <a:t>2.Project Overview 3.End Users 4.Our Solution and Proposition 5.Dataset Description 6.Modelling Approach 7.Results and Discussion 8.Conclusion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87238" y="-63503"/>
            <a:ext cx="4868266" cy="6984997"/>
          </a:xfrm>
          <a:custGeom>
            <a:avLst/>
            <a:gdLst/>
            <a:ahLst/>
            <a:cxnLst/>
            <a:rect r="r" b="b" t="t" l="l"/>
            <a:pathLst>
              <a:path h="6984997" w="4868266">
                <a:moveTo>
                  <a:pt x="0" y="0"/>
                </a:moveTo>
                <a:lnTo>
                  <a:pt x="4868265" y="0"/>
                </a:lnTo>
                <a:lnTo>
                  <a:pt x="4868265" y="6984997"/>
                </a:lnTo>
                <a:lnTo>
                  <a:pt x="0" y="69849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991475" y="2933700"/>
            <a:ext cx="2762250" cy="3257550"/>
          </a:xfrm>
          <a:custGeom>
            <a:avLst/>
            <a:gdLst/>
            <a:ahLst/>
            <a:cxnLst/>
            <a:rect r="r" b="b" t="t" l="l"/>
            <a:pathLst>
              <a:path h="3257550" w="2762250">
                <a:moveTo>
                  <a:pt x="0" y="0"/>
                </a:moveTo>
                <a:lnTo>
                  <a:pt x="2762250" y="0"/>
                </a:lnTo>
                <a:lnTo>
                  <a:pt x="2762250" y="3257550"/>
                </a:lnTo>
                <a:lnTo>
                  <a:pt x="0" y="3257550"/>
                </a:lnTo>
                <a:lnTo>
                  <a:pt x="0" y="0"/>
                </a:lnTo>
                <a:close/>
              </a:path>
            </a:pathLst>
          </a:custGeom>
          <a:blipFill>
            <a:blip r:embed="rId6"/>
            <a:stretch>
              <a:fillRect l="0" t="0" r="0" b="0"/>
            </a:stretch>
          </a:blipFill>
        </p:spPr>
      </p:sp>
      <p:sp>
        <p:nvSpPr>
          <p:cNvPr name="Freeform 5" id="5"/>
          <p:cNvSpPr/>
          <p:nvPr/>
        </p:nvSpPr>
        <p:spPr>
          <a:xfrm flipH="false" flipV="false" rot="0">
            <a:off x="7572375" y="1552575"/>
            <a:ext cx="314325" cy="323850"/>
          </a:xfrm>
          <a:custGeom>
            <a:avLst/>
            <a:gdLst/>
            <a:ahLst/>
            <a:cxnLst/>
            <a:rect r="r" b="b" t="t" l="l"/>
            <a:pathLst>
              <a:path h="323850" w="314325">
                <a:moveTo>
                  <a:pt x="0" y="0"/>
                </a:moveTo>
                <a:lnTo>
                  <a:pt x="314325" y="0"/>
                </a:lnTo>
                <a:lnTo>
                  <a:pt x="314325" y="323850"/>
                </a:lnTo>
                <a:lnTo>
                  <a:pt x="0" y="3238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676275" y="6467475"/>
            <a:ext cx="2143125" cy="200025"/>
          </a:xfrm>
          <a:custGeom>
            <a:avLst/>
            <a:gdLst/>
            <a:ahLst/>
            <a:cxnLst/>
            <a:rect r="r" b="b" t="t" l="l"/>
            <a:pathLst>
              <a:path h="200025" w="2143125">
                <a:moveTo>
                  <a:pt x="0" y="0"/>
                </a:moveTo>
                <a:lnTo>
                  <a:pt x="2143125" y="0"/>
                </a:lnTo>
                <a:lnTo>
                  <a:pt x="2143125" y="200025"/>
                </a:lnTo>
                <a:lnTo>
                  <a:pt x="0" y="200025"/>
                </a:lnTo>
                <a:lnTo>
                  <a:pt x="0" y="0"/>
                </a:lnTo>
                <a:close/>
              </a:path>
            </a:pathLst>
          </a:custGeom>
          <a:blipFill>
            <a:blip r:embed="rId9"/>
            <a:stretch>
              <a:fillRect l="0" t="0" r="0" b="0"/>
            </a:stretch>
          </a:blipFill>
        </p:spPr>
      </p:sp>
      <p:sp>
        <p:nvSpPr>
          <p:cNvPr name="TextBox 7" id="7"/>
          <p:cNvSpPr txBox="true"/>
          <p:nvPr/>
        </p:nvSpPr>
        <p:spPr>
          <a:xfrm rot="0">
            <a:off x="847411" y="503606"/>
            <a:ext cx="5720791" cy="732711"/>
          </a:xfrm>
          <a:prstGeom prst="rect">
            <a:avLst/>
          </a:prstGeom>
        </p:spPr>
        <p:txBody>
          <a:bodyPr anchor="t" rtlCol="false" tIns="0" lIns="0" bIns="0" rIns="0">
            <a:spAutoFit/>
          </a:bodyPr>
          <a:lstStyle/>
          <a:p>
            <a:pPr algn="l">
              <a:lnSpc>
                <a:spcPts val="5991"/>
              </a:lnSpc>
            </a:pPr>
            <a:r>
              <a:rPr lang="en-US" b="true" sz="4279">
                <a:solidFill>
                  <a:srgbClr val="000000"/>
                </a:solidFill>
                <a:latin typeface="Trebuchet MS Bold"/>
                <a:ea typeface="Trebuchet MS Bold"/>
                <a:cs typeface="Trebuchet MS Bold"/>
                <a:sym typeface="Trebuchet MS Bold"/>
              </a:rPr>
              <a:t>PROBLEM</a:t>
            </a:r>
            <a:r>
              <a:rPr lang="en-US" b="true" sz="4279">
                <a:solidFill>
                  <a:srgbClr val="000000"/>
                </a:solidFill>
                <a:latin typeface="Trebuchet MS Bold"/>
                <a:ea typeface="Trebuchet MS Bold"/>
                <a:cs typeface="Trebuchet MS Bold"/>
                <a:sym typeface="Trebuchet MS Bold"/>
              </a:rPr>
              <a:t> </a:t>
            </a:r>
            <a:r>
              <a:rPr lang="en-US" b="true" sz="4279">
                <a:solidFill>
                  <a:srgbClr val="000000"/>
                </a:solidFill>
                <a:latin typeface="Trebuchet MS Bold"/>
                <a:ea typeface="Trebuchet MS Bold"/>
                <a:cs typeface="Trebuchet MS Bold"/>
                <a:sym typeface="Trebuchet MS Bold"/>
              </a:rPr>
              <a:t>STATEMENT</a:t>
            </a:r>
          </a:p>
        </p:txBody>
      </p:sp>
      <p:sp>
        <p:nvSpPr>
          <p:cNvPr name="TextBox 8" id="8"/>
          <p:cNvSpPr txBox="true"/>
          <p:nvPr/>
        </p:nvSpPr>
        <p:spPr>
          <a:xfrm rot="0">
            <a:off x="11400158" y="6455159"/>
            <a:ext cx="76533" cy="199015"/>
          </a:xfrm>
          <a:prstGeom prst="rect">
            <a:avLst/>
          </a:prstGeom>
        </p:spPr>
        <p:txBody>
          <a:bodyPr anchor="t" rtlCol="false" tIns="0" lIns="0" bIns="0" rIns="0">
            <a:spAutoFit/>
          </a:bodyPr>
          <a:lstStyle/>
          <a:p>
            <a:pPr algn="l">
              <a:lnSpc>
                <a:spcPts val="1578"/>
              </a:lnSpc>
            </a:pPr>
            <a:r>
              <a:rPr lang="en-US" sz="1127">
                <a:solidFill>
                  <a:srgbClr val="2D936B"/>
                </a:solidFill>
                <a:latin typeface="Trebuchet MS"/>
                <a:ea typeface="Trebuchet MS"/>
                <a:cs typeface="Trebuchet MS"/>
                <a:sym typeface="Trebuchet MS"/>
              </a:rPr>
              <a:t>4</a:t>
            </a:r>
          </a:p>
        </p:txBody>
      </p:sp>
      <p:sp>
        <p:nvSpPr>
          <p:cNvPr name="TextBox 9" id="9"/>
          <p:cNvSpPr txBox="true"/>
          <p:nvPr/>
        </p:nvSpPr>
        <p:spPr>
          <a:xfrm rot="0">
            <a:off x="440369" y="1721082"/>
            <a:ext cx="247107" cy="416414"/>
          </a:xfrm>
          <a:prstGeom prst="rect">
            <a:avLst/>
          </a:prstGeom>
        </p:spPr>
        <p:txBody>
          <a:bodyPr anchor="t" rtlCol="false" tIns="0" lIns="0" bIns="0" rIns="0">
            <a:spAutoFit/>
          </a:bodyPr>
          <a:lstStyle/>
          <a:p>
            <a:pPr algn="l">
              <a:lnSpc>
                <a:spcPts val="3363"/>
              </a:lnSpc>
            </a:pPr>
            <a:r>
              <a:rPr lang="en-US" sz="2402">
                <a:solidFill>
                  <a:srgbClr val="000000"/>
                </a:solidFill>
                <a:latin typeface="Arimo"/>
                <a:ea typeface="Arimo"/>
                <a:cs typeface="Arimo"/>
                <a:sym typeface="Arimo"/>
              </a:rPr>
              <a:t>➢</a:t>
            </a:r>
          </a:p>
        </p:txBody>
      </p:sp>
      <p:sp>
        <p:nvSpPr>
          <p:cNvPr name="TextBox 10" id="10"/>
          <p:cNvSpPr txBox="true"/>
          <p:nvPr/>
        </p:nvSpPr>
        <p:spPr>
          <a:xfrm rot="0">
            <a:off x="440369" y="2818105"/>
            <a:ext cx="247107" cy="416414"/>
          </a:xfrm>
          <a:prstGeom prst="rect">
            <a:avLst/>
          </a:prstGeom>
        </p:spPr>
        <p:txBody>
          <a:bodyPr anchor="t" rtlCol="false" tIns="0" lIns="0" bIns="0" rIns="0">
            <a:spAutoFit/>
          </a:bodyPr>
          <a:lstStyle/>
          <a:p>
            <a:pPr algn="l">
              <a:lnSpc>
                <a:spcPts val="3363"/>
              </a:lnSpc>
            </a:pPr>
            <a:r>
              <a:rPr lang="en-US" sz="2402">
                <a:solidFill>
                  <a:srgbClr val="000000"/>
                </a:solidFill>
                <a:latin typeface="Arimo"/>
                <a:ea typeface="Arimo"/>
                <a:cs typeface="Arimo"/>
                <a:sym typeface="Arimo"/>
              </a:rPr>
              <a:t>➢</a:t>
            </a:r>
          </a:p>
        </p:txBody>
      </p:sp>
      <p:sp>
        <p:nvSpPr>
          <p:cNvPr name="TextBox 11" id="11"/>
          <p:cNvSpPr txBox="true"/>
          <p:nvPr/>
        </p:nvSpPr>
        <p:spPr>
          <a:xfrm rot="0">
            <a:off x="440369" y="3915137"/>
            <a:ext cx="247107" cy="416414"/>
          </a:xfrm>
          <a:prstGeom prst="rect">
            <a:avLst/>
          </a:prstGeom>
        </p:spPr>
        <p:txBody>
          <a:bodyPr anchor="t" rtlCol="false" tIns="0" lIns="0" bIns="0" rIns="0">
            <a:spAutoFit/>
          </a:bodyPr>
          <a:lstStyle/>
          <a:p>
            <a:pPr algn="l">
              <a:lnSpc>
                <a:spcPts val="3363"/>
              </a:lnSpc>
            </a:pPr>
            <a:r>
              <a:rPr lang="en-US" sz="2402">
                <a:solidFill>
                  <a:srgbClr val="000000"/>
                </a:solidFill>
                <a:latin typeface="Arimo"/>
                <a:ea typeface="Arimo"/>
                <a:cs typeface="Arimo"/>
                <a:sym typeface="Arimo"/>
              </a:rPr>
              <a:t>➢</a:t>
            </a:r>
          </a:p>
        </p:txBody>
      </p:sp>
      <p:sp>
        <p:nvSpPr>
          <p:cNvPr name="TextBox 12" id="12"/>
          <p:cNvSpPr txBox="true"/>
          <p:nvPr/>
        </p:nvSpPr>
        <p:spPr>
          <a:xfrm rot="0">
            <a:off x="783593" y="4046334"/>
            <a:ext cx="6862372" cy="1905305"/>
          </a:xfrm>
          <a:prstGeom prst="rect">
            <a:avLst/>
          </a:prstGeom>
        </p:spPr>
        <p:txBody>
          <a:bodyPr anchor="t" rtlCol="false" tIns="0" lIns="0" bIns="0" rIns="0">
            <a:spAutoFit/>
          </a:bodyPr>
          <a:lstStyle/>
          <a:p>
            <a:pPr algn="l">
              <a:lnSpc>
                <a:spcPts val="3363"/>
              </a:lnSpc>
            </a:pPr>
            <a:r>
              <a:rPr lang="en-US" sz="2402">
                <a:solidFill>
                  <a:srgbClr val="000000"/>
                </a:solidFill>
                <a:latin typeface="Calibri (MS)"/>
                <a:ea typeface="Calibri (MS)"/>
                <a:cs typeface="Calibri (MS)"/>
                <a:sym typeface="Calibri (MS)"/>
              </a:rPr>
              <a:t>Set goals and expectations: Establishes clear </a:t>
            </a:r>
          </a:p>
          <a:p>
            <a:pPr algn="l">
              <a:lnSpc>
                <a:spcPts val="5781"/>
              </a:lnSpc>
            </a:pPr>
            <a:r>
              <a:rPr lang="en-US" sz="2404">
                <a:solidFill>
                  <a:srgbClr val="000000"/>
                </a:solidFill>
                <a:latin typeface="Calibri (MS)"/>
                <a:ea typeface="Calibri (MS)"/>
                <a:cs typeface="Calibri (MS)"/>
                <a:sym typeface="Calibri (MS)"/>
              </a:rPr>
              <a:t>performances goals and expectations for employees Support professional development: aids in identifying </a:t>
            </a:r>
          </a:p>
          <a:p>
            <a:pPr algn="l">
              <a:lnSpc>
                <a:spcPts val="3363"/>
              </a:lnSpc>
            </a:pPr>
            <a:r>
              <a:rPr lang="en-US" sz="2402">
                <a:solidFill>
                  <a:srgbClr val="000000"/>
                </a:solidFill>
                <a:latin typeface="Calibri (MS)"/>
                <a:ea typeface="Calibri (MS)"/>
                <a:cs typeface="Calibri (MS)"/>
                <a:sym typeface="Calibri (MS)"/>
              </a:rPr>
              <a:t>training and development needs for career growth</a:t>
            </a:r>
          </a:p>
        </p:txBody>
      </p:sp>
      <p:sp>
        <p:nvSpPr>
          <p:cNvPr name="TextBox 13" id="13"/>
          <p:cNvSpPr txBox="true"/>
          <p:nvPr/>
        </p:nvSpPr>
        <p:spPr>
          <a:xfrm rot="0">
            <a:off x="783593" y="1899914"/>
            <a:ext cx="6884499" cy="1857947"/>
          </a:xfrm>
          <a:prstGeom prst="rect">
            <a:avLst/>
          </a:prstGeom>
        </p:spPr>
        <p:txBody>
          <a:bodyPr anchor="t" rtlCol="false" tIns="0" lIns="0" bIns="0" rIns="0">
            <a:spAutoFit/>
          </a:bodyPr>
          <a:lstStyle/>
          <a:p>
            <a:pPr algn="l">
              <a:lnSpc>
                <a:spcPts val="2854"/>
              </a:lnSpc>
            </a:pPr>
            <a:r>
              <a:rPr lang="en-US" sz="2402">
                <a:solidFill>
                  <a:srgbClr val="000000"/>
                </a:solidFill>
                <a:latin typeface="Calibri (MS)"/>
                <a:ea typeface="Calibri (MS)"/>
                <a:cs typeface="Calibri (MS)"/>
                <a:sym typeface="Calibri (MS)"/>
              </a:rPr>
              <a:t>Identify strengths and weakness: Helps recognize employees strengths and areas needing improvement</a:t>
            </a:r>
          </a:p>
          <a:p>
            <a:pPr algn="l">
              <a:lnSpc>
                <a:spcPts val="6006"/>
              </a:lnSpc>
            </a:pPr>
            <a:r>
              <a:rPr lang="en-US" sz="2402">
                <a:solidFill>
                  <a:srgbClr val="000000"/>
                </a:solidFill>
                <a:latin typeface="Calibri (MS)"/>
                <a:ea typeface="Calibri (MS)"/>
                <a:cs typeface="Calibri (MS)"/>
                <a:sym typeface="Calibri (MS)"/>
              </a:rPr>
              <a:t>Enhance productivity: encourages better performance </a:t>
            </a:r>
          </a:p>
          <a:p>
            <a:pPr algn="l">
              <a:lnSpc>
                <a:spcPts val="3366"/>
              </a:lnSpc>
            </a:pPr>
            <a:r>
              <a:rPr lang="en-US" sz="2404">
                <a:solidFill>
                  <a:srgbClr val="000000"/>
                </a:solidFill>
                <a:latin typeface="Calibri (MS)"/>
                <a:ea typeface="Calibri (MS)"/>
                <a:cs typeface="Calibri (MS)"/>
                <a:sym typeface="Calibri (MS)"/>
              </a:rPr>
              <a:t>and productivity through targeted feedback</a:t>
            </a:r>
          </a:p>
        </p:txBody>
      </p:sp>
      <p:sp>
        <p:nvSpPr>
          <p:cNvPr name="TextBox 14" id="14"/>
          <p:cNvSpPr txBox="true"/>
          <p:nvPr/>
        </p:nvSpPr>
        <p:spPr>
          <a:xfrm rot="0">
            <a:off x="440369" y="5020751"/>
            <a:ext cx="247364" cy="416785"/>
          </a:xfrm>
          <a:prstGeom prst="rect">
            <a:avLst/>
          </a:prstGeom>
        </p:spPr>
        <p:txBody>
          <a:bodyPr anchor="t" rtlCol="false" tIns="0" lIns="0" bIns="0" rIns="0">
            <a:spAutoFit/>
          </a:bodyPr>
          <a:lstStyle/>
          <a:p>
            <a:pPr algn="l">
              <a:lnSpc>
                <a:spcPts val="3366"/>
              </a:lnSpc>
            </a:pPr>
            <a:r>
              <a:rPr lang="en-US" sz="2404">
                <a:solidFill>
                  <a:srgbClr val="000000"/>
                </a:solidFill>
                <a:latin typeface="Arimo"/>
                <a:ea typeface="Arimo"/>
                <a:cs typeface="Arimo"/>
                <a:sym typeface="Arimo"/>
              </a:rPr>
              <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87238" y="-63503"/>
            <a:ext cx="4868266" cy="6984997"/>
          </a:xfrm>
          <a:custGeom>
            <a:avLst/>
            <a:gdLst/>
            <a:ahLst/>
            <a:cxnLst/>
            <a:rect r="r" b="b" t="t" l="l"/>
            <a:pathLst>
              <a:path h="6984997" w="4868266">
                <a:moveTo>
                  <a:pt x="0" y="0"/>
                </a:moveTo>
                <a:lnTo>
                  <a:pt x="4868265" y="0"/>
                </a:lnTo>
                <a:lnTo>
                  <a:pt x="4868265" y="6984997"/>
                </a:lnTo>
                <a:lnTo>
                  <a:pt x="0" y="69849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239250" y="2057400"/>
            <a:ext cx="314325" cy="323850"/>
          </a:xfrm>
          <a:custGeom>
            <a:avLst/>
            <a:gdLst/>
            <a:ahLst/>
            <a:cxnLst/>
            <a:rect r="r" b="b" t="t" l="l"/>
            <a:pathLst>
              <a:path h="323850" w="314325">
                <a:moveTo>
                  <a:pt x="0" y="0"/>
                </a:moveTo>
                <a:lnTo>
                  <a:pt x="314325" y="0"/>
                </a:lnTo>
                <a:lnTo>
                  <a:pt x="314325" y="323850"/>
                </a:lnTo>
                <a:lnTo>
                  <a:pt x="0" y="3238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658225" y="2647950"/>
            <a:ext cx="3533775" cy="3810000"/>
          </a:xfrm>
          <a:custGeom>
            <a:avLst/>
            <a:gdLst/>
            <a:ahLst/>
            <a:cxnLst/>
            <a:rect r="r" b="b" t="t" l="l"/>
            <a:pathLst>
              <a:path h="3810000" w="3533775">
                <a:moveTo>
                  <a:pt x="0" y="0"/>
                </a:moveTo>
                <a:lnTo>
                  <a:pt x="3533775" y="0"/>
                </a:lnTo>
                <a:lnTo>
                  <a:pt x="3533775" y="3810000"/>
                </a:lnTo>
                <a:lnTo>
                  <a:pt x="0" y="3810000"/>
                </a:lnTo>
                <a:lnTo>
                  <a:pt x="0" y="0"/>
                </a:lnTo>
                <a:close/>
              </a:path>
            </a:pathLst>
          </a:custGeom>
          <a:blipFill>
            <a:blip r:embed="rId8"/>
            <a:stretch>
              <a:fillRect l="0" t="0" r="0" b="0"/>
            </a:stretch>
          </a:blipFill>
        </p:spPr>
      </p:sp>
      <p:sp>
        <p:nvSpPr>
          <p:cNvPr name="Freeform 6" id="6"/>
          <p:cNvSpPr/>
          <p:nvPr/>
        </p:nvSpPr>
        <p:spPr>
          <a:xfrm flipH="false" flipV="false" rot="0">
            <a:off x="676275" y="6467475"/>
            <a:ext cx="2143125" cy="200025"/>
          </a:xfrm>
          <a:custGeom>
            <a:avLst/>
            <a:gdLst/>
            <a:ahLst/>
            <a:cxnLst/>
            <a:rect r="r" b="b" t="t" l="l"/>
            <a:pathLst>
              <a:path h="200025" w="2143125">
                <a:moveTo>
                  <a:pt x="0" y="0"/>
                </a:moveTo>
                <a:lnTo>
                  <a:pt x="2143125" y="0"/>
                </a:lnTo>
                <a:lnTo>
                  <a:pt x="2143125" y="200025"/>
                </a:lnTo>
                <a:lnTo>
                  <a:pt x="0" y="200025"/>
                </a:lnTo>
                <a:lnTo>
                  <a:pt x="0" y="0"/>
                </a:lnTo>
                <a:close/>
              </a:path>
            </a:pathLst>
          </a:custGeom>
          <a:blipFill>
            <a:blip r:embed="rId9"/>
            <a:stretch>
              <a:fillRect l="0" t="0" r="0" b="0"/>
            </a:stretch>
          </a:blipFill>
        </p:spPr>
      </p:sp>
      <p:sp>
        <p:nvSpPr>
          <p:cNvPr name="TextBox 7" id="7"/>
          <p:cNvSpPr txBox="true"/>
          <p:nvPr/>
        </p:nvSpPr>
        <p:spPr>
          <a:xfrm rot="0">
            <a:off x="753113" y="768020"/>
            <a:ext cx="5343211" cy="723186"/>
          </a:xfrm>
          <a:prstGeom prst="rect">
            <a:avLst/>
          </a:prstGeom>
        </p:spPr>
        <p:txBody>
          <a:bodyPr anchor="t" rtlCol="false" tIns="0" lIns="0" bIns="0" rIns="0">
            <a:spAutoFit/>
          </a:bodyPr>
          <a:lstStyle/>
          <a:p>
            <a:pPr algn="l">
              <a:lnSpc>
                <a:spcPts val="5884"/>
              </a:lnSpc>
            </a:pPr>
            <a:r>
              <a:rPr lang="en-US" b="true" sz="4279">
                <a:solidFill>
                  <a:srgbClr val="000000"/>
                </a:solidFill>
                <a:latin typeface="Trebuchet MS Bold"/>
                <a:ea typeface="Trebuchet MS Bold"/>
                <a:cs typeface="Trebuchet MS Bold"/>
                <a:sym typeface="Trebuchet MS Bold"/>
              </a:rPr>
              <a:t>PROJECT</a:t>
            </a:r>
            <a:r>
              <a:rPr lang="en-US" b="true" sz="4279">
                <a:solidFill>
                  <a:srgbClr val="000000"/>
                </a:solidFill>
                <a:latin typeface="Trebuchet MS Bold"/>
                <a:ea typeface="Trebuchet MS Bold"/>
                <a:cs typeface="Trebuchet MS Bold"/>
                <a:sym typeface="Trebuchet MS Bold"/>
              </a:rPr>
              <a:t> </a:t>
            </a:r>
            <a:r>
              <a:rPr lang="en-US" b="true" sz="4279">
                <a:solidFill>
                  <a:srgbClr val="000000"/>
                </a:solidFill>
                <a:latin typeface="Trebuchet MS Bold"/>
                <a:ea typeface="Trebuchet MS Bold"/>
                <a:cs typeface="Trebuchet MS Bold"/>
                <a:sym typeface="Trebuchet MS Bold"/>
              </a:rPr>
              <a:t>OVERVIEW</a:t>
            </a:r>
          </a:p>
        </p:txBody>
      </p:sp>
      <p:sp>
        <p:nvSpPr>
          <p:cNvPr name="TextBox 8" id="8"/>
          <p:cNvSpPr txBox="true"/>
          <p:nvPr/>
        </p:nvSpPr>
        <p:spPr>
          <a:xfrm rot="0">
            <a:off x="541020" y="1470593"/>
            <a:ext cx="247364" cy="673960"/>
          </a:xfrm>
          <a:prstGeom prst="rect">
            <a:avLst/>
          </a:prstGeom>
        </p:spPr>
        <p:txBody>
          <a:bodyPr anchor="t" rtlCol="false" tIns="0" lIns="0" bIns="0" rIns="0">
            <a:spAutoFit/>
          </a:bodyPr>
          <a:lstStyle/>
          <a:p>
            <a:pPr algn="l">
              <a:lnSpc>
                <a:spcPts val="6012"/>
              </a:lnSpc>
            </a:pPr>
            <a:r>
              <a:rPr lang="en-US" sz="2404">
                <a:solidFill>
                  <a:srgbClr val="0D0D0D"/>
                </a:solidFill>
                <a:latin typeface="Arimo"/>
                <a:ea typeface="Arimo"/>
                <a:cs typeface="Arimo"/>
                <a:sym typeface="Arimo"/>
              </a:rPr>
              <a:t>➢</a:t>
            </a:r>
          </a:p>
        </p:txBody>
      </p:sp>
      <p:sp>
        <p:nvSpPr>
          <p:cNvPr name="TextBox 9" id="9"/>
          <p:cNvSpPr txBox="true"/>
          <p:nvPr/>
        </p:nvSpPr>
        <p:spPr>
          <a:xfrm rot="0">
            <a:off x="11400158" y="6455159"/>
            <a:ext cx="76533" cy="199015"/>
          </a:xfrm>
          <a:prstGeom prst="rect">
            <a:avLst/>
          </a:prstGeom>
        </p:spPr>
        <p:txBody>
          <a:bodyPr anchor="t" rtlCol="false" tIns="0" lIns="0" bIns="0" rIns="0">
            <a:spAutoFit/>
          </a:bodyPr>
          <a:lstStyle/>
          <a:p>
            <a:pPr algn="l">
              <a:lnSpc>
                <a:spcPts val="1578"/>
              </a:lnSpc>
            </a:pPr>
            <a:r>
              <a:rPr lang="en-US" sz="1127">
                <a:solidFill>
                  <a:srgbClr val="2D936B"/>
                </a:solidFill>
                <a:latin typeface="Trebuchet MS"/>
                <a:ea typeface="Trebuchet MS"/>
                <a:cs typeface="Trebuchet MS"/>
                <a:sym typeface="Trebuchet MS"/>
              </a:rPr>
              <a:t>5</a:t>
            </a:r>
          </a:p>
        </p:txBody>
      </p:sp>
      <p:sp>
        <p:nvSpPr>
          <p:cNvPr name="TextBox 10" id="10"/>
          <p:cNvSpPr txBox="true"/>
          <p:nvPr/>
        </p:nvSpPr>
        <p:spPr>
          <a:xfrm rot="0">
            <a:off x="541020" y="5390378"/>
            <a:ext cx="247364" cy="416785"/>
          </a:xfrm>
          <a:prstGeom prst="rect">
            <a:avLst/>
          </a:prstGeom>
        </p:spPr>
        <p:txBody>
          <a:bodyPr anchor="t" rtlCol="false" tIns="0" lIns="0" bIns="0" rIns="0">
            <a:spAutoFit/>
          </a:bodyPr>
          <a:lstStyle/>
          <a:p>
            <a:pPr algn="l">
              <a:lnSpc>
                <a:spcPts val="3366"/>
              </a:lnSpc>
            </a:pPr>
            <a:r>
              <a:rPr lang="en-US" sz="2404">
                <a:solidFill>
                  <a:srgbClr val="0D0D0D"/>
                </a:solidFill>
                <a:latin typeface="Arimo"/>
                <a:ea typeface="Arimo"/>
                <a:cs typeface="Arimo"/>
                <a:sym typeface="Arimo"/>
              </a:rPr>
              <a:t>➢</a:t>
            </a:r>
          </a:p>
        </p:txBody>
      </p:sp>
      <p:sp>
        <p:nvSpPr>
          <p:cNvPr name="TextBox 11" id="11"/>
          <p:cNvSpPr txBox="true"/>
          <p:nvPr/>
        </p:nvSpPr>
        <p:spPr>
          <a:xfrm rot="0">
            <a:off x="884234" y="3695690"/>
            <a:ext cx="8060284" cy="2601744"/>
          </a:xfrm>
          <a:prstGeom prst="rect">
            <a:avLst/>
          </a:prstGeom>
        </p:spPr>
        <p:txBody>
          <a:bodyPr anchor="t" rtlCol="false" tIns="0" lIns="0" bIns="0" rIns="0">
            <a:spAutoFit/>
          </a:bodyPr>
          <a:lstStyle/>
          <a:p>
            <a:pPr algn="l">
              <a:lnSpc>
                <a:spcPts val="3366"/>
              </a:lnSpc>
            </a:pPr>
            <a:r>
              <a:rPr lang="en-US" sz="2404" spc="-26">
                <a:solidFill>
                  <a:srgbClr val="0D0D0D"/>
                </a:solidFill>
                <a:latin typeface="IBM Plex Sans"/>
                <a:ea typeface="IBM Plex Sans"/>
                <a:cs typeface="IBM Plex Sans"/>
                <a:sym typeface="IBM Plex Sans"/>
              </a:rPr>
              <a:t>contributions and productivity</a:t>
            </a:r>
          </a:p>
          <a:p>
            <a:pPr algn="l">
              <a:lnSpc>
                <a:spcPts val="2854"/>
              </a:lnSpc>
            </a:pPr>
            <a:r>
              <a:rPr lang="en-US" sz="2402" spc="-26">
                <a:solidFill>
                  <a:srgbClr val="0D0D0D"/>
                </a:solidFill>
                <a:latin typeface="IBM Plex Sans"/>
                <a:ea typeface="IBM Plex Sans"/>
                <a:cs typeface="IBM Plex Sans"/>
                <a:sym typeface="IBM Plex Sans"/>
              </a:rPr>
              <a:t>Trends to forecast future workforce needs and inform hiring and staffing strategies</a:t>
            </a:r>
          </a:p>
          <a:p>
            <a:pPr algn="l">
              <a:lnSpc>
                <a:spcPts val="3366"/>
              </a:lnSpc>
            </a:pPr>
            <a:r>
              <a:rPr lang="en-US" sz="2404" spc="-26">
                <a:solidFill>
                  <a:srgbClr val="0D0D0D"/>
                </a:solidFill>
                <a:latin typeface="IBM Plex Sans"/>
                <a:ea typeface="IBM Plex Sans"/>
                <a:cs typeface="IBM Plex Sans"/>
                <a:sym typeface="IBM Plex Sans"/>
              </a:rPr>
              <a:t>Presenting findings through reports and visualizations to aid in understanding and decision making processes</a:t>
            </a:r>
          </a:p>
        </p:txBody>
      </p:sp>
      <p:sp>
        <p:nvSpPr>
          <p:cNvPr name="TextBox 12" id="12"/>
          <p:cNvSpPr txBox="true"/>
          <p:nvPr/>
        </p:nvSpPr>
        <p:spPr>
          <a:xfrm rot="0">
            <a:off x="884234" y="1864481"/>
            <a:ext cx="7906979" cy="1876768"/>
          </a:xfrm>
          <a:prstGeom prst="rect">
            <a:avLst/>
          </a:prstGeom>
        </p:spPr>
        <p:txBody>
          <a:bodyPr anchor="t" rtlCol="false" tIns="0" lIns="0" bIns="0" rIns="0">
            <a:spAutoFit/>
          </a:bodyPr>
          <a:lstStyle/>
          <a:p>
            <a:pPr algn="l">
              <a:lnSpc>
                <a:spcPts val="3366"/>
              </a:lnSpc>
            </a:pPr>
            <a:r>
              <a:rPr lang="en-US" sz="2404" spc="-26">
                <a:solidFill>
                  <a:srgbClr val="0D0D0D"/>
                </a:solidFill>
                <a:latin typeface="IBM Plex Sans"/>
                <a:ea typeface="IBM Plex Sans"/>
                <a:cs typeface="IBM Plex Sans"/>
                <a:sym typeface="IBM Plex Sans"/>
              </a:rPr>
              <a:t>Employee data analysis involves systematically examining and </a:t>
            </a:r>
          </a:p>
          <a:p>
            <a:pPr algn="l">
              <a:lnSpc>
                <a:spcPts val="2931"/>
              </a:lnSpc>
            </a:pPr>
            <a:r>
              <a:rPr lang="en-US" sz="2402" spc="-26">
                <a:solidFill>
                  <a:srgbClr val="0D0D0D"/>
                </a:solidFill>
                <a:latin typeface="IBM Plex Sans"/>
                <a:ea typeface="IBM Plex Sans"/>
                <a:cs typeface="IBM Plex Sans"/>
                <a:sym typeface="IBM Plex Sans"/>
              </a:rPr>
              <a:t>interpreting data related to employees to make informed decisions about workforce management</a:t>
            </a:r>
          </a:p>
          <a:p>
            <a:pPr algn="l">
              <a:lnSpc>
                <a:spcPts val="6006"/>
              </a:lnSpc>
            </a:pPr>
            <a:r>
              <a:rPr lang="en-US" sz="2402" spc="-26">
                <a:solidFill>
                  <a:srgbClr val="0D0D0D"/>
                </a:solidFill>
                <a:latin typeface="IBM Plex Sans"/>
                <a:ea typeface="IBM Plex Sans"/>
                <a:cs typeface="IBM Plex Sans"/>
                <a:sym typeface="IBM Plex Sans"/>
              </a:rPr>
              <a:t>Analyzing performance metrics to access individual and team </a:t>
            </a:r>
          </a:p>
        </p:txBody>
      </p:sp>
      <p:sp>
        <p:nvSpPr>
          <p:cNvPr name="TextBox 13" id="13"/>
          <p:cNvSpPr txBox="true"/>
          <p:nvPr/>
        </p:nvSpPr>
        <p:spPr>
          <a:xfrm rot="0">
            <a:off x="541020" y="3197200"/>
            <a:ext cx="247107" cy="416414"/>
          </a:xfrm>
          <a:prstGeom prst="rect">
            <a:avLst/>
          </a:prstGeom>
        </p:spPr>
        <p:txBody>
          <a:bodyPr anchor="t" rtlCol="false" tIns="0" lIns="0" bIns="0" rIns="0">
            <a:spAutoFit/>
          </a:bodyPr>
          <a:lstStyle/>
          <a:p>
            <a:pPr algn="l">
              <a:lnSpc>
                <a:spcPts val="3363"/>
              </a:lnSpc>
            </a:pPr>
            <a:r>
              <a:rPr lang="en-US" sz="2402">
                <a:solidFill>
                  <a:srgbClr val="0D0D0D"/>
                </a:solidFill>
                <a:latin typeface="Arimo"/>
                <a:ea typeface="Arimo"/>
                <a:cs typeface="Arimo"/>
                <a:sym typeface="Arimo"/>
              </a:rPr>
              <a:t>➢</a:t>
            </a:r>
          </a:p>
        </p:txBody>
      </p:sp>
      <p:sp>
        <p:nvSpPr>
          <p:cNvPr name="TextBox 14" id="14"/>
          <p:cNvSpPr txBox="true"/>
          <p:nvPr/>
        </p:nvSpPr>
        <p:spPr>
          <a:xfrm rot="0">
            <a:off x="541020" y="4294099"/>
            <a:ext cx="247107" cy="416414"/>
          </a:xfrm>
          <a:prstGeom prst="rect">
            <a:avLst/>
          </a:prstGeom>
        </p:spPr>
        <p:txBody>
          <a:bodyPr anchor="t" rtlCol="false" tIns="0" lIns="0" bIns="0" rIns="0">
            <a:spAutoFit/>
          </a:bodyPr>
          <a:lstStyle/>
          <a:p>
            <a:pPr algn="l">
              <a:lnSpc>
                <a:spcPts val="3363"/>
              </a:lnSpc>
            </a:pPr>
            <a:r>
              <a:rPr lang="en-US" sz="2402">
                <a:solidFill>
                  <a:srgbClr val="0D0D0D"/>
                </a:solidFill>
                <a:latin typeface="Arimo"/>
                <a:ea typeface="Arimo"/>
                <a:cs typeface="Arimo"/>
                <a:sym typeface="Arimo"/>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87238" y="-63503"/>
            <a:ext cx="4868266" cy="6984997"/>
          </a:xfrm>
          <a:custGeom>
            <a:avLst/>
            <a:gdLst/>
            <a:ahLst/>
            <a:cxnLst/>
            <a:rect r="r" b="b" t="t" l="l"/>
            <a:pathLst>
              <a:path h="6984997" w="4868266">
                <a:moveTo>
                  <a:pt x="0" y="0"/>
                </a:moveTo>
                <a:lnTo>
                  <a:pt x="4868265" y="0"/>
                </a:lnTo>
                <a:lnTo>
                  <a:pt x="4868265" y="6984997"/>
                </a:lnTo>
                <a:lnTo>
                  <a:pt x="0" y="69849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12784" y="835609"/>
            <a:ext cx="5084731" cy="554946"/>
          </a:xfrm>
          <a:prstGeom prst="rect">
            <a:avLst/>
          </a:prstGeom>
        </p:spPr>
        <p:txBody>
          <a:bodyPr anchor="t" rtlCol="false" tIns="0" lIns="0" bIns="0" rIns="0">
            <a:spAutoFit/>
          </a:bodyPr>
          <a:lstStyle/>
          <a:p>
            <a:pPr algn="l">
              <a:lnSpc>
                <a:spcPts val="4521"/>
              </a:lnSpc>
            </a:pPr>
            <a:r>
              <a:rPr lang="en-US" b="true" sz="3229">
                <a:solidFill>
                  <a:srgbClr val="000000"/>
                </a:solidFill>
                <a:latin typeface="Trebuchet MS Bold"/>
                <a:ea typeface="Trebuchet MS Bold"/>
                <a:cs typeface="Trebuchet MS Bold"/>
                <a:sym typeface="Trebuchet MS Bold"/>
              </a:rPr>
              <a:t>WHO</a:t>
            </a:r>
            <a:r>
              <a:rPr lang="en-US" b="true" sz="3229">
                <a:solidFill>
                  <a:srgbClr val="000000"/>
                </a:solidFill>
                <a:latin typeface="Trebuchet MS Bold"/>
                <a:ea typeface="Trebuchet MS Bold"/>
                <a:cs typeface="Trebuchet MS Bold"/>
                <a:sym typeface="Trebuchet MS Bold"/>
              </a:rPr>
              <a:t> </a:t>
            </a:r>
            <a:r>
              <a:rPr lang="en-US" b="true" sz="3229">
                <a:solidFill>
                  <a:srgbClr val="000000"/>
                </a:solidFill>
                <a:latin typeface="Trebuchet MS Bold"/>
                <a:ea typeface="Trebuchet MS Bold"/>
                <a:cs typeface="Trebuchet MS Bold"/>
                <a:sym typeface="Trebuchet MS Bold"/>
              </a:rPr>
              <a:t>ARE</a:t>
            </a:r>
            <a:r>
              <a:rPr lang="en-US" b="true" sz="3229">
                <a:solidFill>
                  <a:srgbClr val="000000"/>
                </a:solidFill>
                <a:latin typeface="Trebuchet MS Bold"/>
                <a:ea typeface="Trebuchet MS Bold"/>
                <a:cs typeface="Trebuchet MS Bold"/>
                <a:sym typeface="Trebuchet MS Bold"/>
              </a:rPr>
              <a:t> </a:t>
            </a:r>
            <a:r>
              <a:rPr lang="en-US" b="true" sz="3229">
                <a:solidFill>
                  <a:srgbClr val="000000"/>
                </a:solidFill>
                <a:latin typeface="Trebuchet MS Bold"/>
                <a:ea typeface="Trebuchet MS Bold"/>
                <a:cs typeface="Trebuchet MS Bold"/>
                <a:sym typeface="Trebuchet MS Bold"/>
              </a:rPr>
              <a:t>THE</a:t>
            </a:r>
            <a:r>
              <a:rPr lang="en-US" b="true" sz="3229">
                <a:solidFill>
                  <a:srgbClr val="000000"/>
                </a:solidFill>
                <a:latin typeface="Trebuchet MS Bold"/>
                <a:ea typeface="Trebuchet MS Bold"/>
                <a:cs typeface="Trebuchet MS Bold"/>
                <a:sym typeface="Trebuchet MS Bold"/>
              </a:rPr>
              <a:t> </a:t>
            </a:r>
            <a:r>
              <a:rPr lang="en-US" b="true" sz="3229">
                <a:solidFill>
                  <a:srgbClr val="000000"/>
                </a:solidFill>
                <a:latin typeface="Trebuchet MS Bold"/>
                <a:ea typeface="Trebuchet MS Bold"/>
                <a:cs typeface="Trebuchet MS Bold"/>
                <a:sym typeface="Trebuchet MS Bold"/>
              </a:rPr>
              <a:t>END</a:t>
            </a:r>
            <a:r>
              <a:rPr lang="en-US" b="true" sz="3229">
                <a:solidFill>
                  <a:srgbClr val="000000"/>
                </a:solidFill>
                <a:latin typeface="Trebuchet MS Bold"/>
                <a:ea typeface="Trebuchet MS Bold"/>
                <a:cs typeface="Trebuchet MS Bold"/>
                <a:sym typeface="Trebuchet MS Bold"/>
              </a:rPr>
              <a:t> </a:t>
            </a:r>
            <a:r>
              <a:rPr lang="en-US" b="true" sz="3229">
                <a:solidFill>
                  <a:srgbClr val="000000"/>
                </a:solidFill>
                <a:latin typeface="Trebuchet MS Bold"/>
                <a:ea typeface="Trebuchet MS Bold"/>
                <a:cs typeface="Trebuchet MS Bold"/>
                <a:sym typeface="Trebuchet MS Bold"/>
              </a:rPr>
              <a:t>USERS?</a:t>
            </a:r>
          </a:p>
        </p:txBody>
      </p:sp>
      <p:sp>
        <p:nvSpPr>
          <p:cNvPr name="TextBox 5" id="5"/>
          <p:cNvSpPr txBox="true"/>
          <p:nvPr/>
        </p:nvSpPr>
        <p:spPr>
          <a:xfrm rot="0">
            <a:off x="11400158" y="6455159"/>
            <a:ext cx="76533" cy="199015"/>
          </a:xfrm>
          <a:prstGeom prst="rect">
            <a:avLst/>
          </a:prstGeom>
        </p:spPr>
        <p:txBody>
          <a:bodyPr anchor="t" rtlCol="false" tIns="0" lIns="0" bIns="0" rIns="0">
            <a:spAutoFit/>
          </a:bodyPr>
          <a:lstStyle/>
          <a:p>
            <a:pPr algn="l">
              <a:lnSpc>
                <a:spcPts val="1578"/>
              </a:lnSpc>
            </a:pPr>
            <a:r>
              <a:rPr lang="en-US" sz="1127">
                <a:solidFill>
                  <a:srgbClr val="2D936B"/>
                </a:solidFill>
                <a:latin typeface="Trebuchet MS"/>
                <a:ea typeface="Trebuchet MS"/>
                <a:cs typeface="Trebuchet MS"/>
                <a:sym typeface="Trebuchet MS"/>
              </a:rPr>
              <a:t>6</a:t>
            </a:r>
          </a:p>
        </p:txBody>
      </p:sp>
      <p:sp>
        <p:nvSpPr>
          <p:cNvPr name="TextBox 6" id="6"/>
          <p:cNvSpPr txBox="true"/>
          <p:nvPr/>
        </p:nvSpPr>
        <p:spPr>
          <a:xfrm rot="0">
            <a:off x="1120140" y="1843897"/>
            <a:ext cx="109042" cy="2935005"/>
          </a:xfrm>
          <a:prstGeom prst="rect">
            <a:avLst/>
          </a:prstGeom>
        </p:spPr>
        <p:txBody>
          <a:bodyPr anchor="t" rtlCol="false" tIns="0" lIns="0" bIns="0" rIns="0">
            <a:spAutoFit/>
          </a:bodyPr>
          <a:lstStyle/>
          <a:p>
            <a:pPr algn="just">
              <a:lnSpc>
                <a:spcPts val="2902"/>
              </a:lnSpc>
            </a:pPr>
            <a:r>
              <a:rPr lang="en-US" sz="2402" spc="-19">
                <a:solidFill>
                  <a:srgbClr val="000000"/>
                </a:solidFill>
                <a:latin typeface="IBM Plex Sans Condensed"/>
                <a:ea typeface="IBM Plex Sans Condensed"/>
                <a:cs typeface="IBM Plex Sans Condensed"/>
                <a:sym typeface="IBM Plex Sans Condensed"/>
              </a:rPr>
              <a:t>• • •</a:t>
            </a:r>
          </a:p>
          <a:p>
            <a:pPr algn="just">
              <a:lnSpc>
                <a:spcPts val="6006"/>
              </a:lnSpc>
            </a:pPr>
            <a:r>
              <a:rPr lang="en-US" sz="2402" spc="-19">
                <a:solidFill>
                  <a:srgbClr val="000000"/>
                </a:solidFill>
                <a:latin typeface="IBM Plex Sans Condensed"/>
                <a:ea typeface="IBM Plex Sans Condensed"/>
                <a:cs typeface="IBM Plex Sans Condensed"/>
                <a:sym typeface="IBM Plex Sans Condensed"/>
              </a:rPr>
              <a:t>•</a:t>
            </a:r>
          </a:p>
          <a:p>
            <a:pPr algn="just">
              <a:lnSpc>
                <a:spcPts val="1201"/>
              </a:lnSpc>
            </a:pPr>
            <a:r>
              <a:rPr lang="en-US" sz="2402" spc="-19">
                <a:solidFill>
                  <a:srgbClr val="000000"/>
                </a:solidFill>
                <a:latin typeface="IBM Plex Sans Condensed"/>
                <a:ea typeface="IBM Plex Sans Condensed"/>
                <a:cs typeface="IBM Plex Sans Condensed"/>
                <a:sym typeface="IBM Plex Sans Condensed"/>
              </a:rPr>
              <a:t>•</a:t>
            </a:r>
          </a:p>
          <a:p>
            <a:pPr algn="just">
              <a:lnSpc>
                <a:spcPts val="6006"/>
              </a:lnSpc>
            </a:pPr>
            <a:r>
              <a:rPr lang="en-US" sz="2402" spc="-19">
                <a:solidFill>
                  <a:srgbClr val="000000"/>
                </a:solidFill>
                <a:latin typeface="IBM Plex Sans Condensed"/>
                <a:ea typeface="IBM Plex Sans Condensed"/>
                <a:cs typeface="IBM Plex Sans Condensed"/>
                <a:sym typeface="IBM Plex Sans Condensed"/>
              </a:rPr>
              <a:t>•</a:t>
            </a:r>
          </a:p>
        </p:txBody>
      </p:sp>
      <p:sp>
        <p:nvSpPr>
          <p:cNvPr name="TextBox 7" id="7"/>
          <p:cNvSpPr txBox="true"/>
          <p:nvPr/>
        </p:nvSpPr>
        <p:spPr>
          <a:xfrm rot="0">
            <a:off x="1463421" y="1840354"/>
            <a:ext cx="3724056" cy="3326578"/>
          </a:xfrm>
          <a:prstGeom prst="rect">
            <a:avLst/>
          </a:prstGeom>
        </p:spPr>
        <p:txBody>
          <a:bodyPr anchor="t" rtlCol="false" tIns="0" lIns="0" bIns="0" rIns="0">
            <a:spAutoFit/>
          </a:bodyPr>
          <a:lstStyle/>
          <a:p>
            <a:pPr algn="l">
              <a:lnSpc>
                <a:spcPts val="2914"/>
              </a:lnSpc>
            </a:pPr>
            <a:r>
              <a:rPr lang="en-US" sz="2402">
                <a:solidFill>
                  <a:srgbClr val="000000"/>
                </a:solidFill>
                <a:latin typeface="Calibri (MS)"/>
                <a:ea typeface="Calibri (MS)"/>
                <a:cs typeface="Calibri (MS)"/>
                <a:sym typeface="Calibri (MS)"/>
              </a:rPr>
              <a:t> Human resources(HR) Managers and team leaders Executives and senior leadership Data analysts and HR analysts</a:t>
            </a:r>
          </a:p>
          <a:p>
            <a:pPr algn="l">
              <a:lnSpc>
                <a:spcPts val="2541"/>
              </a:lnSpc>
            </a:pPr>
            <a:r>
              <a:rPr lang="en-US" sz="2402">
                <a:solidFill>
                  <a:srgbClr val="000000"/>
                </a:solidFill>
                <a:latin typeface="Calibri (MS)"/>
                <a:ea typeface="Calibri (MS)"/>
                <a:cs typeface="Calibri (MS)"/>
                <a:sym typeface="Calibri (MS)"/>
              </a:rPr>
              <a:t>Learning and development </a:t>
            </a:r>
          </a:p>
          <a:p>
            <a:pPr algn="l">
              <a:lnSpc>
                <a:spcPts val="5784"/>
              </a:lnSpc>
            </a:pPr>
            <a:r>
              <a:rPr lang="en-US" sz="2404">
                <a:solidFill>
                  <a:srgbClr val="000000"/>
                </a:solidFill>
                <a:latin typeface="Calibri (MS)"/>
                <a:ea typeface="Calibri (MS)"/>
                <a:cs typeface="Calibri (MS)"/>
                <a:sym typeface="Calibri (MS)"/>
              </a:rPr>
              <a:t>team Compensation and benefits s</a:t>
            </a:r>
            <a:r>
              <a:rPr lang="en-US" sz="2404">
                <a:solidFill>
                  <a:srgbClr val="000000"/>
                </a:solidFill>
                <a:latin typeface="Calibri (MS)"/>
                <a:ea typeface="Calibri (MS)"/>
                <a:cs typeface="Calibri (MS)"/>
                <a:sym typeface="Calibri (MS)"/>
              </a:rPr>
              <a:t> </a:t>
            </a:r>
            <a:r>
              <a:rPr lang="en-US" sz="2404">
                <a:solidFill>
                  <a:srgbClr val="000000"/>
                </a:solidFill>
                <a:latin typeface="Calibri (MS)"/>
                <a:ea typeface="Calibri (MS)"/>
                <a:cs typeface="Calibri (MS)"/>
                <a:sym typeface="Calibri (MS)"/>
              </a:rPr>
              <a:t>pe</a:t>
            </a:r>
            <a:r>
              <a:rPr lang="en-US" sz="2404">
                <a:solidFill>
                  <a:srgbClr val="000000"/>
                </a:solidFill>
                <a:latin typeface="Calibri (MS)"/>
                <a:ea typeface="Calibri (MS)"/>
                <a:cs typeface="Calibri (MS)"/>
                <a:sym typeface="Calibri (MS)"/>
              </a:rPr>
              <a:t> </a:t>
            </a:r>
            <a:r>
              <a:rPr lang="en-US" sz="2404">
                <a:solidFill>
                  <a:srgbClr val="000000"/>
                </a:solidFill>
                <a:latin typeface="Calibri (MS)"/>
                <a:ea typeface="Calibri (MS)"/>
                <a:cs typeface="Calibri (MS)"/>
                <a:sym typeface="Calibri (MS)"/>
              </a:rPr>
              <a:t>c</a:t>
            </a:r>
            <a:r>
              <a:rPr lang="en-US" sz="2404">
                <a:solidFill>
                  <a:srgbClr val="000000"/>
                </a:solidFill>
                <a:latin typeface="Calibri (MS)"/>
                <a:ea typeface="Calibri (MS)"/>
                <a:cs typeface="Calibri (MS)"/>
                <a:sym typeface="Calibri (MS)"/>
              </a:rPr>
              <a:t> </a:t>
            </a:r>
            <a:r>
              <a:rPr lang="en-US" sz="2404">
                <a:solidFill>
                  <a:srgbClr val="000000"/>
                </a:solidFill>
                <a:latin typeface="Calibri (MS)"/>
                <a:ea typeface="Calibri (MS)"/>
                <a:cs typeface="Calibri (MS)"/>
                <a:sym typeface="Calibri (MS)"/>
              </a:rPr>
              <a:t>ia</a:t>
            </a:r>
            <a:r>
              <a:rPr lang="en-US" sz="2404">
                <a:solidFill>
                  <a:srgbClr val="000000"/>
                </a:solidFill>
                <a:latin typeface="Calibri (MS)"/>
                <a:ea typeface="Calibri (MS)"/>
                <a:cs typeface="Calibri (MS)"/>
                <a:sym typeface="Calibri (MS)"/>
              </a:rPr>
              <a:t> </a:t>
            </a:r>
            <a:r>
              <a:rPr lang="en-US" sz="2404">
                <a:solidFill>
                  <a:srgbClr val="000000"/>
                </a:solidFill>
                <a:latin typeface="Calibri (MS)"/>
                <a:ea typeface="Calibri (MS)"/>
                <a:cs typeface="Calibri (MS)"/>
                <a:sym typeface="Calibri (MS)"/>
              </a:rPr>
              <a:t>list</a:t>
            </a:r>
            <a:r>
              <a:rPr lang="en-US" sz="2404">
                <a:solidFill>
                  <a:srgbClr val="000000"/>
                </a:solidFill>
                <a:latin typeface="Calibri (MS)"/>
                <a:ea typeface="Calibri (MS)"/>
                <a:cs typeface="Calibri (MS)"/>
                <a:sym typeface="Calibri (MS)"/>
              </a:rPr>
              <a:t> </a:t>
            </a:r>
            <a:r>
              <a:rPr lang="en-US" sz="2404">
                <a:solidFill>
                  <a:srgbClr val="000000"/>
                </a:solidFill>
                <a:latin typeface="Calibri (MS)"/>
                <a:ea typeface="Calibri (MS)"/>
                <a:cs typeface="Calibri (MS)"/>
                <a:sym typeface="Calibri (MS)"/>
              </a:rPr>
              <a: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87238" y="-63503"/>
            <a:ext cx="4868266" cy="6984997"/>
          </a:xfrm>
          <a:custGeom>
            <a:avLst/>
            <a:gdLst/>
            <a:ahLst/>
            <a:cxnLst/>
            <a:rect r="r" b="b" t="t" l="l"/>
            <a:pathLst>
              <a:path h="6984997" w="4868266">
                <a:moveTo>
                  <a:pt x="0" y="0"/>
                </a:moveTo>
                <a:lnTo>
                  <a:pt x="4868265" y="0"/>
                </a:lnTo>
                <a:lnTo>
                  <a:pt x="4868265" y="6984997"/>
                </a:lnTo>
                <a:lnTo>
                  <a:pt x="0" y="69849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1476375"/>
            <a:ext cx="2695575" cy="3248025"/>
          </a:xfrm>
          <a:custGeom>
            <a:avLst/>
            <a:gdLst/>
            <a:ahLst/>
            <a:cxnLst/>
            <a:rect r="r" b="b" t="t" l="l"/>
            <a:pathLst>
              <a:path h="3248025" w="2695575">
                <a:moveTo>
                  <a:pt x="0" y="0"/>
                </a:moveTo>
                <a:lnTo>
                  <a:pt x="2695575" y="0"/>
                </a:lnTo>
                <a:lnTo>
                  <a:pt x="2695575" y="3248025"/>
                </a:lnTo>
                <a:lnTo>
                  <a:pt x="0" y="3248025"/>
                </a:lnTo>
                <a:lnTo>
                  <a:pt x="0" y="0"/>
                </a:lnTo>
                <a:close/>
              </a:path>
            </a:pathLst>
          </a:custGeom>
          <a:blipFill>
            <a:blip r:embed="rId6"/>
            <a:stretch>
              <a:fillRect l="0" t="0" r="0" b="0"/>
            </a:stretch>
          </a:blipFill>
        </p:spPr>
      </p:sp>
      <p:sp>
        <p:nvSpPr>
          <p:cNvPr name="Freeform 5" id="5"/>
          <p:cNvSpPr/>
          <p:nvPr/>
        </p:nvSpPr>
        <p:spPr>
          <a:xfrm flipH="false" flipV="false" rot="0">
            <a:off x="9290047" y="5299072"/>
            <a:ext cx="584197" cy="841372"/>
          </a:xfrm>
          <a:custGeom>
            <a:avLst/>
            <a:gdLst/>
            <a:ahLst/>
            <a:cxnLst/>
            <a:rect r="r" b="b" t="t" l="l"/>
            <a:pathLst>
              <a:path h="841372" w="584197">
                <a:moveTo>
                  <a:pt x="0" y="0"/>
                </a:moveTo>
                <a:lnTo>
                  <a:pt x="584197" y="0"/>
                </a:lnTo>
                <a:lnTo>
                  <a:pt x="584197" y="841372"/>
                </a:lnTo>
                <a:lnTo>
                  <a:pt x="0" y="8413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676275" y="6467475"/>
            <a:ext cx="2143125" cy="200025"/>
          </a:xfrm>
          <a:custGeom>
            <a:avLst/>
            <a:gdLst/>
            <a:ahLst/>
            <a:cxnLst/>
            <a:rect r="r" b="b" t="t" l="l"/>
            <a:pathLst>
              <a:path h="200025" w="2143125">
                <a:moveTo>
                  <a:pt x="0" y="0"/>
                </a:moveTo>
                <a:lnTo>
                  <a:pt x="2143125" y="0"/>
                </a:lnTo>
                <a:lnTo>
                  <a:pt x="2143125" y="200025"/>
                </a:lnTo>
                <a:lnTo>
                  <a:pt x="0" y="200025"/>
                </a:lnTo>
                <a:lnTo>
                  <a:pt x="0" y="0"/>
                </a:lnTo>
                <a:close/>
              </a:path>
            </a:pathLst>
          </a:custGeom>
          <a:blipFill>
            <a:blip r:embed="rId9"/>
            <a:stretch>
              <a:fillRect l="0" t="0" r="0" b="0"/>
            </a:stretch>
          </a:blipFill>
        </p:spPr>
      </p:sp>
      <p:sp>
        <p:nvSpPr>
          <p:cNvPr name="TextBox 7" id="7"/>
          <p:cNvSpPr txBox="true"/>
          <p:nvPr/>
        </p:nvSpPr>
        <p:spPr>
          <a:xfrm rot="0">
            <a:off x="571186" y="800176"/>
            <a:ext cx="9633890" cy="621154"/>
          </a:xfrm>
          <a:prstGeom prst="rect">
            <a:avLst/>
          </a:prstGeom>
        </p:spPr>
        <p:txBody>
          <a:bodyPr anchor="t" rtlCol="false" tIns="0" lIns="0" bIns="0" rIns="0">
            <a:spAutoFit/>
          </a:bodyPr>
          <a:lstStyle/>
          <a:p>
            <a:pPr algn="l">
              <a:lnSpc>
                <a:spcPts val="5046"/>
              </a:lnSpc>
            </a:pPr>
            <a:r>
              <a:rPr lang="en-US" b="true" sz="3604">
                <a:solidFill>
                  <a:srgbClr val="000000"/>
                </a:solidFill>
                <a:latin typeface="Trebuchet MS Bold"/>
                <a:ea typeface="Trebuchet MS Bold"/>
                <a:cs typeface="Trebuchet MS Bold"/>
                <a:sym typeface="Trebuchet MS Bold"/>
              </a:rPr>
              <a:t>OUR</a:t>
            </a:r>
            <a:r>
              <a:rPr lang="en-US" b="true" sz="3604">
                <a:solidFill>
                  <a:srgbClr val="000000"/>
                </a:solidFill>
                <a:latin typeface="Trebuchet MS Bold"/>
                <a:ea typeface="Trebuchet MS Bold"/>
                <a:cs typeface="Trebuchet MS Bold"/>
                <a:sym typeface="Trebuchet MS Bold"/>
              </a:rPr>
              <a:t> </a:t>
            </a:r>
            <a:r>
              <a:rPr lang="en-US" b="true" sz="3604">
                <a:solidFill>
                  <a:srgbClr val="000000"/>
                </a:solidFill>
                <a:latin typeface="Trebuchet MS Bold"/>
                <a:ea typeface="Trebuchet MS Bold"/>
                <a:cs typeface="Trebuchet MS Bold"/>
                <a:sym typeface="Trebuchet MS Bold"/>
              </a:rPr>
              <a:t>SOLUTION</a:t>
            </a:r>
            <a:r>
              <a:rPr lang="en-US" b="true" sz="3604">
                <a:solidFill>
                  <a:srgbClr val="000000"/>
                </a:solidFill>
                <a:latin typeface="Trebuchet MS Bold"/>
                <a:ea typeface="Trebuchet MS Bold"/>
                <a:cs typeface="Trebuchet MS Bold"/>
                <a:sym typeface="Trebuchet MS Bold"/>
              </a:rPr>
              <a:t> </a:t>
            </a:r>
            <a:r>
              <a:rPr lang="en-US" b="true" sz="3604">
                <a:solidFill>
                  <a:srgbClr val="000000"/>
                </a:solidFill>
                <a:latin typeface="Trebuchet MS Bold"/>
                <a:ea typeface="Trebuchet MS Bold"/>
                <a:cs typeface="Trebuchet MS Bold"/>
                <a:sym typeface="Trebuchet MS Bold"/>
              </a:rPr>
              <a:t>AND</a:t>
            </a:r>
            <a:r>
              <a:rPr lang="en-US" b="true" sz="3604">
                <a:solidFill>
                  <a:srgbClr val="000000"/>
                </a:solidFill>
                <a:latin typeface="Trebuchet MS Bold"/>
                <a:ea typeface="Trebuchet MS Bold"/>
                <a:cs typeface="Trebuchet MS Bold"/>
                <a:sym typeface="Trebuchet MS Bold"/>
              </a:rPr>
              <a:t> </a:t>
            </a:r>
            <a:r>
              <a:rPr lang="en-US" b="true" sz="3604">
                <a:solidFill>
                  <a:srgbClr val="000000"/>
                </a:solidFill>
                <a:latin typeface="Trebuchet MS Bold"/>
                <a:ea typeface="Trebuchet MS Bold"/>
                <a:cs typeface="Trebuchet MS Bold"/>
                <a:sym typeface="Trebuchet MS Bold"/>
              </a:rPr>
              <a:t>ITS</a:t>
            </a:r>
            <a:r>
              <a:rPr lang="en-US" b="true" sz="3604">
                <a:solidFill>
                  <a:srgbClr val="000000"/>
                </a:solidFill>
                <a:latin typeface="Trebuchet MS Bold"/>
                <a:ea typeface="Trebuchet MS Bold"/>
                <a:cs typeface="Trebuchet MS Bold"/>
                <a:sym typeface="Trebuchet MS Bold"/>
              </a:rPr>
              <a:t> </a:t>
            </a:r>
            <a:r>
              <a:rPr lang="en-US" b="true" sz="3604">
                <a:solidFill>
                  <a:srgbClr val="000000"/>
                </a:solidFill>
                <a:latin typeface="Trebuchet MS Bold"/>
                <a:ea typeface="Trebuchet MS Bold"/>
                <a:cs typeface="Trebuchet MS Bold"/>
                <a:sym typeface="Trebuchet MS Bold"/>
              </a:rPr>
              <a:t>VALUE</a:t>
            </a:r>
            <a:r>
              <a:rPr lang="en-US" b="true" sz="3604">
                <a:solidFill>
                  <a:srgbClr val="000000"/>
                </a:solidFill>
                <a:latin typeface="Trebuchet MS Bold"/>
                <a:ea typeface="Trebuchet MS Bold"/>
                <a:cs typeface="Trebuchet MS Bold"/>
                <a:sym typeface="Trebuchet MS Bold"/>
              </a:rPr>
              <a:t> </a:t>
            </a:r>
            <a:r>
              <a:rPr lang="en-US" b="true" sz="3604">
                <a:solidFill>
                  <a:srgbClr val="000000"/>
                </a:solidFill>
                <a:latin typeface="Trebuchet MS Bold"/>
                <a:ea typeface="Trebuchet MS Bold"/>
                <a:cs typeface="Trebuchet MS Bold"/>
                <a:sym typeface="Trebuchet MS Bold"/>
              </a:rPr>
              <a:t>PROPOSITION</a:t>
            </a:r>
          </a:p>
        </p:txBody>
      </p:sp>
      <p:sp>
        <p:nvSpPr>
          <p:cNvPr name="TextBox 8" id="8"/>
          <p:cNvSpPr txBox="true"/>
          <p:nvPr/>
        </p:nvSpPr>
        <p:spPr>
          <a:xfrm rot="0">
            <a:off x="11400158" y="6455159"/>
            <a:ext cx="76533" cy="199015"/>
          </a:xfrm>
          <a:prstGeom prst="rect">
            <a:avLst/>
          </a:prstGeom>
        </p:spPr>
        <p:txBody>
          <a:bodyPr anchor="t" rtlCol="false" tIns="0" lIns="0" bIns="0" rIns="0">
            <a:spAutoFit/>
          </a:bodyPr>
          <a:lstStyle/>
          <a:p>
            <a:pPr algn="l">
              <a:lnSpc>
                <a:spcPts val="1578"/>
              </a:lnSpc>
            </a:pPr>
            <a:r>
              <a:rPr lang="en-US" sz="1127">
                <a:solidFill>
                  <a:srgbClr val="2D936B"/>
                </a:solidFill>
                <a:latin typeface="Trebuchet MS"/>
                <a:ea typeface="Trebuchet MS"/>
                <a:cs typeface="Trebuchet MS"/>
                <a:sym typeface="Trebuchet MS"/>
              </a:rPr>
              <a:t>7</a:t>
            </a:r>
          </a:p>
        </p:txBody>
      </p:sp>
      <p:sp>
        <p:nvSpPr>
          <p:cNvPr name="TextBox 9" id="9"/>
          <p:cNvSpPr txBox="true"/>
          <p:nvPr/>
        </p:nvSpPr>
        <p:spPr>
          <a:xfrm rot="0">
            <a:off x="3172844" y="1877768"/>
            <a:ext cx="208540" cy="350815"/>
          </a:xfrm>
          <a:prstGeom prst="rect">
            <a:avLst/>
          </a:prstGeom>
        </p:spPr>
        <p:txBody>
          <a:bodyPr anchor="t" rtlCol="false" tIns="0" lIns="0" bIns="0" rIns="0">
            <a:spAutoFit/>
          </a:bodyPr>
          <a:lstStyle/>
          <a:p>
            <a:pPr algn="l">
              <a:lnSpc>
                <a:spcPts val="2838"/>
              </a:lnSpc>
            </a:pPr>
            <a:r>
              <a:rPr lang="en-US" sz="2027">
                <a:solidFill>
                  <a:srgbClr val="000000"/>
                </a:solidFill>
                <a:latin typeface="Arimo"/>
                <a:ea typeface="Arimo"/>
                <a:cs typeface="Arimo"/>
                <a:sym typeface="Arimo"/>
              </a:rPr>
              <a:t>➢</a:t>
            </a:r>
          </a:p>
        </p:txBody>
      </p:sp>
      <p:sp>
        <p:nvSpPr>
          <p:cNvPr name="TextBox 10" id="10"/>
          <p:cNvSpPr txBox="true"/>
          <p:nvPr/>
        </p:nvSpPr>
        <p:spPr>
          <a:xfrm rot="0">
            <a:off x="3172844" y="2602935"/>
            <a:ext cx="208540" cy="1151801"/>
          </a:xfrm>
          <a:prstGeom prst="rect">
            <a:avLst/>
          </a:prstGeom>
        </p:spPr>
        <p:txBody>
          <a:bodyPr anchor="t" rtlCol="false" tIns="0" lIns="0" bIns="0" rIns="0">
            <a:spAutoFit/>
          </a:bodyPr>
          <a:lstStyle/>
          <a:p>
            <a:pPr algn="just">
              <a:lnSpc>
                <a:spcPts val="4807"/>
              </a:lnSpc>
            </a:pPr>
            <a:r>
              <a:rPr lang="en-US" sz="2027">
                <a:solidFill>
                  <a:srgbClr val="000000"/>
                </a:solidFill>
                <a:latin typeface="Arimo"/>
                <a:ea typeface="Arimo"/>
                <a:cs typeface="Arimo"/>
                <a:sym typeface="Arimo"/>
              </a:rPr>
              <a:t>➢ ➢</a:t>
            </a:r>
          </a:p>
        </p:txBody>
      </p:sp>
      <p:sp>
        <p:nvSpPr>
          <p:cNvPr name="TextBox 11" id="11"/>
          <p:cNvSpPr txBox="true"/>
          <p:nvPr/>
        </p:nvSpPr>
        <p:spPr>
          <a:xfrm rot="0">
            <a:off x="3172844" y="4319721"/>
            <a:ext cx="208540" cy="350815"/>
          </a:xfrm>
          <a:prstGeom prst="rect">
            <a:avLst/>
          </a:prstGeom>
        </p:spPr>
        <p:txBody>
          <a:bodyPr anchor="t" rtlCol="false" tIns="0" lIns="0" bIns="0" rIns="0">
            <a:spAutoFit/>
          </a:bodyPr>
          <a:lstStyle/>
          <a:p>
            <a:pPr algn="l">
              <a:lnSpc>
                <a:spcPts val="2838"/>
              </a:lnSpc>
            </a:pPr>
            <a:r>
              <a:rPr lang="en-US" sz="2027">
                <a:solidFill>
                  <a:srgbClr val="000000"/>
                </a:solidFill>
                <a:latin typeface="Arimo"/>
                <a:ea typeface="Arimo"/>
                <a:cs typeface="Arimo"/>
                <a:sym typeface="Arimo"/>
              </a:rPr>
              <a:t>➢</a:t>
            </a:r>
          </a:p>
        </p:txBody>
      </p:sp>
      <p:sp>
        <p:nvSpPr>
          <p:cNvPr name="TextBox 12" id="12"/>
          <p:cNvSpPr txBox="true"/>
          <p:nvPr/>
        </p:nvSpPr>
        <p:spPr>
          <a:xfrm rot="0">
            <a:off x="3172844" y="5235331"/>
            <a:ext cx="208540" cy="350815"/>
          </a:xfrm>
          <a:prstGeom prst="rect">
            <a:avLst/>
          </a:prstGeom>
        </p:spPr>
        <p:txBody>
          <a:bodyPr anchor="t" rtlCol="false" tIns="0" lIns="0" bIns="0" rIns="0">
            <a:spAutoFit/>
          </a:bodyPr>
          <a:lstStyle/>
          <a:p>
            <a:pPr algn="l">
              <a:lnSpc>
                <a:spcPts val="2838"/>
              </a:lnSpc>
            </a:pPr>
            <a:r>
              <a:rPr lang="en-US" sz="2027">
                <a:solidFill>
                  <a:srgbClr val="000000"/>
                </a:solidFill>
                <a:latin typeface="Arimo"/>
                <a:ea typeface="Arimo"/>
                <a:cs typeface="Arimo"/>
                <a:sym typeface="Arimo"/>
              </a:rPr>
              <a:t>➢</a:t>
            </a:r>
          </a:p>
        </p:txBody>
      </p:sp>
      <p:sp>
        <p:nvSpPr>
          <p:cNvPr name="TextBox 13" id="13"/>
          <p:cNvSpPr txBox="true"/>
          <p:nvPr/>
        </p:nvSpPr>
        <p:spPr>
          <a:xfrm rot="0">
            <a:off x="3458594" y="2022138"/>
            <a:ext cx="5530196" cy="3996900"/>
          </a:xfrm>
          <a:prstGeom prst="rect">
            <a:avLst/>
          </a:prstGeom>
        </p:spPr>
        <p:txBody>
          <a:bodyPr anchor="t" rtlCol="false" tIns="0" lIns="0" bIns="0" rIns="0">
            <a:spAutoFit/>
          </a:bodyPr>
          <a:lstStyle/>
          <a:p>
            <a:pPr algn="l">
              <a:lnSpc>
                <a:spcPts val="2402"/>
              </a:lnSpc>
            </a:pPr>
            <a:r>
              <a:rPr lang="en-US" sz="2027">
                <a:solidFill>
                  <a:srgbClr val="000000"/>
                </a:solidFill>
                <a:latin typeface="Calibri (MS)"/>
                <a:ea typeface="Calibri (MS)"/>
                <a:cs typeface="Calibri (MS)"/>
                <a:sym typeface="Calibri (MS)"/>
              </a:rPr>
              <a:t>Conditional formatting : used to find out blank cell and highlight the cell</a:t>
            </a:r>
          </a:p>
          <a:p>
            <a:pPr algn="l">
              <a:lnSpc>
                <a:spcPts val="5068"/>
              </a:lnSpc>
            </a:pPr>
            <a:r>
              <a:rPr lang="en-US" sz="2027">
                <a:solidFill>
                  <a:srgbClr val="000000"/>
                </a:solidFill>
                <a:latin typeface="Calibri (MS)"/>
                <a:ea typeface="Calibri (MS)"/>
                <a:cs typeface="Calibri (MS)"/>
                <a:sym typeface="Calibri (MS)"/>
              </a:rPr>
              <a:t>Filter: used to remove the unwanted cell in the excel</a:t>
            </a:r>
          </a:p>
          <a:p>
            <a:pPr algn="l">
              <a:lnSpc>
                <a:spcPts val="4545"/>
              </a:lnSpc>
            </a:pPr>
            <a:r>
              <a:rPr lang="en-US" sz="2027">
                <a:solidFill>
                  <a:srgbClr val="000000"/>
                </a:solidFill>
                <a:latin typeface="Calibri (MS)"/>
                <a:ea typeface="Calibri (MS)"/>
                <a:cs typeface="Calibri (MS)"/>
                <a:sym typeface="Calibri (MS)"/>
              </a:rPr>
              <a:t>Formula: used to finalise the performance of the </a:t>
            </a:r>
          </a:p>
          <a:p>
            <a:pPr algn="l">
              <a:lnSpc>
                <a:spcPts val="1013"/>
              </a:lnSpc>
            </a:pPr>
            <a:r>
              <a:rPr lang="en-US" sz="2027">
                <a:solidFill>
                  <a:srgbClr val="000000"/>
                </a:solidFill>
                <a:latin typeface="Calibri (MS)"/>
                <a:ea typeface="Calibri (MS)"/>
                <a:cs typeface="Calibri (MS)"/>
                <a:sym typeface="Calibri (MS)"/>
              </a:rPr>
              <a:t>employee in the organisation </a:t>
            </a:r>
          </a:p>
          <a:p>
            <a:pPr algn="l">
              <a:lnSpc>
                <a:spcPts val="5068"/>
              </a:lnSpc>
            </a:pPr>
            <a:r>
              <a:rPr lang="en-US" sz="2027">
                <a:solidFill>
                  <a:srgbClr val="000000"/>
                </a:solidFill>
                <a:latin typeface="Calibri (MS)"/>
                <a:ea typeface="Calibri (MS)"/>
                <a:cs typeface="Calibri (MS)"/>
                <a:sym typeface="Calibri (MS)"/>
              </a:rPr>
              <a:t>Pivot: it gives us the summary of the employee data </a:t>
            </a:r>
          </a:p>
          <a:p>
            <a:pPr algn="l">
              <a:lnSpc>
                <a:spcPts val="1013"/>
              </a:lnSpc>
            </a:pPr>
            <a:r>
              <a:rPr lang="en-US" sz="2027">
                <a:solidFill>
                  <a:srgbClr val="000000"/>
                </a:solidFill>
                <a:latin typeface="Calibri (MS)"/>
                <a:ea typeface="Calibri (MS)"/>
                <a:cs typeface="Calibri (MS)"/>
                <a:sym typeface="Calibri (MS)"/>
              </a:rPr>
              <a:t>analytics </a:t>
            </a:r>
          </a:p>
          <a:p>
            <a:pPr algn="l">
              <a:lnSpc>
                <a:spcPts val="5068"/>
              </a:lnSpc>
            </a:pPr>
            <a:r>
              <a:rPr lang="en-US" sz="2027">
                <a:solidFill>
                  <a:srgbClr val="000000"/>
                </a:solidFill>
                <a:latin typeface="Calibri (MS)"/>
                <a:ea typeface="Calibri (MS)"/>
                <a:cs typeface="Calibri (MS)"/>
                <a:sym typeface="Calibri (MS)"/>
              </a:rPr>
              <a:t>Graph : we can easily understand by the visual </a:t>
            </a:r>
          </a:p>
          <a:p>
            <a:pPr algn="l">
              <a:lnSpc>
                <a:spcPts val="1013"/>
              </a:lnSpc>
            </a:pPr>
            <a:r>
              <a:rPr lang="en-US" sz="2027">
                <a:solidFill>
                  <a:srgbClr val="000000"/>
                </a:solidFill>
                <a:latin typeface="Calibri (MS)"/>
                <a:ea typeface="Calibri (MS)"/>
                <a:cs typeface="Calibri (MS)"/>
                <a:sym typeface="Calibri (MS)"/>
              </a:rPr>
              <a:t>representation of the large data in a simply format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93991" y="3793236"/>
            <a:ext cx="942975" cy="19050"/>
          </a:xfrm>
          <a:custGeom>
            <a:avLst/>
            <a:gdLst/>
            <a:ahLst/>
            <a:cxnLst/>
            <a:rect r="r" b="b" t="t" l="l"/>
            <a:pathLst>
              <a:path h="19050" w="942975">
                <a:moveTo>
                  <a:pt x="0" y="0"/>
                </a:moveTo>
                <a:lnTo>
                  <a:pt x="942975" y="0"/>
                </a:lnTo>
                <a:lnTo>
                  <a:pt x="942975" y="19050"/>
                </a:lnTo>
                <a:lnTo>
                  <a:pt x="0" y="190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387238" y="-63503"/>
            <a:ext cx="4868266" cy="6984997"/>
          </a:xfrm>
          <a:custGeom>
            <a:avLst/>
            <a:gdLst/>
            <a:ahLst/>
            <a:cxnLst/>
            <a:rect r="r" b="b" t="t" l="l"/>
            <a:pathLst>
              <a:path h="6984997" w="4868266">
                <a:moveTo>
                  <a:pt x="0" y="0"/>
                </a:moveTo>
                <a:lnTo>
                  <a:pt x="4868265" y="0"/>
                </a:lnTo>
                <a:lnTo>
                  <a:pt x="4868265" y="6984997"/>
                </a:lnTo>
                <a:lnTo>
                  <a:pt x="0" y="69849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55971" y="279825"/>
            <a:ext cx="5680853" cy="831504"/>
          </a:xfrm>
          <a:prstGeom prst="rect">
            <a:avLst/>
          </a:prstGeom>
        </p:spPr>
        <p:txBody>
          <a:bodyPr anchor="t" rtlCol="false" tIns="0" lIns="0" bIns="0" rIns="0">
            <a:spAutoFit/>
          </a:bodyPr>
          <a:lstStyle/>
          <a:p>
            <a:pPr algn="l">
              <a:lnSpc>
                <a:spcPts val="6730"/>
              </a:lnSpc>
            </a:pPr>
            <a:r>
              <a:rPr lang="en-US" b="true" sz="4807">
                <a:solidFill>
                  <a:srgbClr val="000000"/>
                </a:solidFill>
                <a:latin typeface="Trebuchet MS Bold"/>
                <a:ea typeface="Trebuchet MS Bold"/>
                <a:cs typeface="Trebuchet MS Bold"/>
                <a:sym typeface="Trebuchet MS Bold"/>
              </a:rPr>
              <a:t>Dataset Description</a:t>
            </a:r>
          </a:p>
        </p:txBody>
      </p:sp>
      <p:sp>
        <p:nvSpPr>
          <p:cNvPr name="TextBox 6" id="6"/>
          <p:cNvSpPr txBox="true"/>
          <p:nvPr/>
        </p:nvSpPr>
        <p:spPr>
          <a:xfrm rot="0">
            <a:off x="994724" y="2630024"/>
            <a:ext cx="81724" cy="308058"/>
          </a:xfrm>
          <a:prstGeom prst="rect">
            <a:avLst/>
          </a:prstGeom>
        </p:spPr>
        <p:txBody>
          <a:bodyPr anchor="t" rtlCol="false" tIns="0" lIns="0" bIns="0" rIns="0">
            <a:spAutoFit/>
          </a:bodyPr>
          <a:lstStyle/>
          <a:p>
            <a:pPr algn="l">
              <a:lnSpc>
                <a:spcPts val="2523"/>
              </a:lnSpc>
            </a:pPr>
            <a:r>
              <a:rPr lang="en-US" sz="1802" spc="-14">
                <a:solidFill>
                  <a:srgbClr val="000000"/>
                </a:solidFill>
                <a:latin typeface="IBM Plex Sans Condensed"/>
                <a:ea typeface="IBM Plex Sans Condensed"/>
                <a:cs typeface="IBM Plex Sans Condensed"/>
                <a:sym typeface="IBM Plex Sans Condensed"/>
              </a:rPr>
              <a:t>•</a:t>
            </a:r>
          </a:p>
        </p:txBody>
      </p:sp>
      <p:sp>
        <p:nvSpPr>
          <p:cNvPr name="TextBox 7" id="7"/>
          <p:cNvSpPr txBox="true"/>
          <p:nvPr/>
        </p:nvSpPr>
        <p:spPr>
          <a:xfrm rot="0">
            <a:off x="994724" y="3831698"/>
            <a:ext cx="81724" cy="1643463"/>
          </a:xfrm>
          <a:prstGeom prst="rect">
            <a:avLst/>
          </a:prstGeom>
        </p:spPr>
        <p:txBody>
          <a:bodyPr anchor="t" rtlCol="false" tIns="0" lIns="0" bIns="0" rIns="0">
            <a:spAutoFit/>
          </a:bodyPr>
          <a:lstStyle/>
          <a:p>
            <a:pPr algn="just">
              <a:lnSpc>
                <a:spcPts val="2153"/>
              </a:lnSpc>
            </a:pPr>
            <a:r>
              <a:rPr lang="en-US" sz="1802" spc="-14">
                <a:solidFill>
                  <a:srgbClr val="000000"/>
                </a:solidFill>
                <a:latin typeface="IBM Plex Sans Condensed"/>
                <a:ea typeface="IBM Plex Sans Condensed"/>
                <a:cs typeface="IBM Plex Sans Condensed"/>
                <a:sym typeface="IBM Plex Sans Condensed"/>
              </a:rPr>
              <a:t>• • • • • •</a:t>
            </a:r>
          </a:p>
        </p:txBody>
      </p:sp>
      <p:sp>
        <p:nvSpPr>
          <p:cNvPr name="TextBox 8" id="8"/>
          <p:cNvSpPr txBox="true"/>
          <p:nvPr/>
        </p:nvSpPr>
        <p:spPr>
          <a:xfrm rot="0">
            <a:off x="1280798" y="1730750"/>
            <a:ext cx="5713171" cy="1503026"/>
          </a:xfrm>
          <a:prstGeom prst="rect">
            <a:avLst/>
          </a:prstGeom>
        </p:spPr>
        <p:txBody>
          <a:bodyPr anchor="t" rtlCol="false" tIns="0" lIns="0" bIns="0" rIns="0">
            <a:spAutoFit/>
          </a:bodyPr>
          <a:lstStyle/>
          <a:p>
            <a:pPr algn="l">
              <a:lnSpc>
                <a:spcPts val="2523"/>
              </a:lnSpc>
            </a:pPr>
            <a:r>
              <a:rPr lang="en-US" sz="1802">
                <a:solidFill>
                  <a:srgbClr val="000000"/>
                </a:solidFill>
                <a:latin typeface="Calibri (MS)"/>
                <a:ea typeface="Calibri (MS)"/>
                <a:cs typeface="Calibri (MS)"/>
                <a:sym typeface="Calibri (MS)"/>
              </a:rPr>
              <a:t>Employee dataset: </a:t>
            </a:r>
          </a:p>
          <a:p>
            <a:pPr algn="l">
              <a:lnSpc>
                <a:spcPts val="2424"/>
              </a:lnSpc>
            </a:pPr>
            <a:r>
              <a:rPr lang="en-US" sz="2027">
                <a:solidFill>
                  <a:srgbClr val="000000"/>
                </a:solidFill>
                <a:latin typeface="Calibri (MS)"/>
                <a:ea typeface="Calibri (MS)"/>
                <a:cs typeface="Calibri (MS)"/>
                <a:sym typeface="Calibri (MS)"/>
              </a:rPr>
              <a:t>Kaggle</a:t>
            </a:r>
          </a:p>
          <a:p>
            <a:pPr algn="l">
              <a:lnSpc>
                <a:spcPts val="2177"/>
              </a:lnSpc>
            </a:pPr>
            <a:r>
              <a:rPr lang="en-US" sz="1802">
                <a:solidFill>
                  <a:srgbClr val="000000"/>
                </a:solidFill>
                <a:latin typeface="Calibri (MS)"/>
                <a:ea typeface="Calibri (MS)"/>
                <a:cs typeface="Calibri (MS)"/>
                <a:sym typeface="Calibri (MS)"/>
              </a:rPr>
              <a:t>Totally they are 26 features we have taken 9 of them for our preparation</a:t>
            </a:r>
          </a:p>
        </p:txBody>
      </p:sp>
      <p:sp>
        <p:nvSpPr>
          <p:cNvPr name="TextBox 9" id="9"/>
          <p:cNvSpPr txBox="true"/>
          <p:nvPr/>
        </p:nvSpPr>
        <p:spPr>
          <a:xfrm rot="0">
            <a:off x="1337948" y="3819515"/>
            <a:ext cx="3323815" cy="1674857"/>
          </a:xfrm>
          <a:prstGeom prst="rect">
            <a:avLst/>
          </a:prstGeom>
        </p:spPr>
        <p:txBody>
          <a:bodyPr anchor="t" rtlCol="false" tIns="0" lIns="0" bIns="0" rIns="0">
            <a:spAutoFit/>
          </a:bodyPr>
          <a:lstStyle/>
          <a:p>
            <a:pPr algn="l">
              <a:lnSpc>
                <a:spcPts val="2153"/>
              </a:lnSpc>
            </a:pPr>
            <a:r>
              <a:rPr lang="en-US" sz="1802">
                <a:solidFill>
                  <a:srgbClr val="000000"/>
                </a:solidFill>
                <a:latin typeface="Calibri (MS)"/>
                <a:ea typeface="Calibri (MS)"/>
                <a:cs typeface="Calibri (MS)"/>
                <a:sym typeface="Calibri (MS)"/>
              </a:rPr>
              <a:t>Employee ID Number Name of the employee Employee's job description Performance level Gender: Male/Female Employee rating : Numerical values</a:t>
            </a:r>
          </a:p>
        </p:txBody>
      </p:sp>
      <p:sp>
        <p:nvSpPr>
          <p:cNvPr name="TextBox 10" id="10"/>
          <p:cNvSpPr txBox="true"/>
          <p:nvPr/>
        </p:nvSpPr>
        <p:spPr>
          <a:xfrm rot="0">
            <a:off x="994724" y="1781023"/>
            <a:ext cx="81724" cy="269958"/>
          </a:xfrm>
          <a:prstGeom prst="rect">
            <a:avLst/>
          </a:prstGeom>
        </p:spPr>
        <p:txBody>
          <a:bodyPr anchor="t" rtlCol="false" tIns="0" lIns="0" bIns="0" rIns="0">
            <a:spAutoFit/>
          </a:bodyPr>
          <a:lstStyle/>
          <a:p>
            <a:pPr algn="l">
              <a:lnSpc>
                <a:spcPts val="2155"/>
              </a:lnSpc>
            </a:pPr>
            <a:r>
              <a:rPr lang="en-US" sz="1802" spc="-14">
                <a:solidFill>
                  <a:srgbClr val="000000"/>
                </a:solidFill>
                <a:latin typeface="IBM Plex Sans Condensed"/>
                <a:ea typeface="IBM Plex Sans Condensed"/>
                <a:cs typeface="IBM Plex Sans Condensed"/>
                <a:sym typeface="IBM Plex Sans Condensed"/>
              </a:rPr>
              <a:t>•</a:t>
            </a:r>
          </a:p>
        </p:txBody>
      </p:sp>
      <p:sp>
        <p:nvSpPr>
          <p:cNvPr name="TextBox 11" id="11"/>
          <p:cNvSpPr txBox="true"/>
          <p:nvPr/>
        </p:nvSpPr>
        <p:spPr>
          <a:xfrm rot="0">
            <a:off x="3053077" y="1707175"/>
            <a:ext cx="1883674" cy="372313"/>
          </a:xfrm>
          <a:prstGeom prst="rect">
            <a:avLst/>
          </a:prstGeom>
        </p:spPr>
        <p:txBody>
          <a:bodyPr anchor="t" rtlCol="false" tIns="0" lIns="0" bIns="0" rIns="0">
            <a:spAutoFit/>
          </a:bodyPr>
          <a:lstStyle/>
          <a:p>
            <a:pPr algn="l">
              <a:lnSpc>
                <a:spcPts val="2838"/>
              </a:lnSpc>
            </a:pPr>
            <a:r>
              <a:rPr lang="en-US" sz="2027">
                <a:solidFill>
                  <a:srgbClr val="000000"/>
                </a:solidFill>
                <a:latin typeface="Calibri (MS)"/>
                <a:ea typeface="Calibri (MS)"/>
                <a:cs typeface="Calibri (MS)"/>
                <a:sym typeface="Calibri (MS)"/>
              </a:rPr>
              <a:t>downloaded from</a:t>
            </a:r>
          </a:p>
        </p:txBody>
      </p:sp>
      <p:sp>
        <p:nvSpPr>
          <p:cNvPr name="TextBox 12" id="12"/>
          <p:cNvSpPr txBox="true"/>
          <p:nvPr/>
        </p:nvSpPr>
        <p:spPr>
          <a:xfrm rot="0">
            <a:off x="994724" y="3491303"/>
            <a:ext cx="957196" cy="342138"/>
          </a:xfrm>
          <a:prstGeom prst="rect">
            <a:avLst/>
          </a:prstGeom>
        </p:spPr>
        <p:txBody>
          <a:bodyPr anchor="t" rtlCol="false" tIns="0" lIns="0" bIns="0" rIns="0">
            <a:spAutoFit/>
          </a:bodyPr>
          <a:lstStyle/>
          <a:p>
            <a:pPr algn="l">
              <a:lnSpc>
                <a:spcPts val="2841"/>
              </a:lnSpc>
            </a:pPr>
            <a:r>
              <a:rPr lang="en-US" sz="2029" spc="10">
                <a:solidFill>
                  <a:srgbClr val="000000"/>
                </a:solidFill>
                <a:latin typeface="Montserrat"/>
                <a:ea typeface="Montserrat"/>
                <a:cs typeface="Montserrat"/>
                <a:sym typeface="Montserrat"/>
              </a:rPr>
              <a:t>Features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87238" y="-63503"/>
            <a:ext cx="4868266" cy="6984997"/>
          </a:xfrm>
          <a:custGeom>
            <a:avLst/>
            <a:gdLst/>
            <a:ahLst/>
            <a:cxnLst/>
            <a:rect r="r" b="b" t="t" l="l"/>
            <a:pathLst>
              <a:path h="6984997" w="4868266">
                <a:moveTo>
                  <a:pt x="0" y="0"/>
                </a:moveTo>
                <a:lnTo>
                  <a:pt x="4868265" y="0"/>
                </a:lnTo>
                <a:lnTo>
                  <a:pt x="4868265" y="6984997"/>
                </a:lnTo>
                <a:lnTo>
                  <a:pt x="0" y="69849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6675" y="3381375"/>
            <a:ext cx="2466975" cy="3419475"/>
          </a:xfrm>
          <a:custGeom>
            <a:avLst/>
            <a:gdLst/>
            <a:ahLst/>
            <a:cxnLst/>
            <a:rect r="r" b="b" t="t" l="l"/>
            <a:pathLst>
              <a:path h="3419475" w="2466975">
                <a:moveTo>
                  <a:pt x="0" y="0"/>
                </a:moveTo>
                <a:lnTo>
                  <a:pt x="2466975" y="0"/>
                </a:lnTo>
                <a:lnTo>
                  <a:pt x="2466975" y="3419475"/>
                </a:lnTo>
                <a:lnTo>
                  <a:pt x="0" y="3419475"/>
                </a:lnTo>
                <a:lnTo>
                  <a:pt x="0" y="0"/>
                </a:lnTo>
                <a:close/>
              </a:path>
            </a:pathLst>
          </a:custGeom>
          <a:blipFill>
            <a:blip r:embed="rId6"/>
            <a:stretch>
              <a:fillRect l="0" t="0" r="0" b="0"/>
            </a:stretch>
          </a:blipFill>
        </p:spPr>
      </p:sp>
      <p:sp>
        <p:nvSpPr>
          <p:cNvPr name="Freeform 5" id="5"/>
          <p:cNvSpPr/>
          <p:nvPr/>
        </p:nvSpPr>
        <p:spPr>
          <a:xfrm flipH="false" flipV="false" rot="0">
            <a:off x="2102739" y="2901696"/>
            <a:ext cx="6410325" cy="19050"/>
          </a:xfrm>
          <a:custGeom>
            <a:avLst/>
            <a:gdLst/>
            <a:ahLst/>
            <a:cxnLst/>
            <a:rect r="r" b="b" t="t" l="l"/>
            <a:pathLst>
              <a:path h="19050" w="6410325">
                <a:moveTo>
                  <a:pt x="0" y="0"/>
                </a:moveTo>
                <a:lnTo>
                  <a:pt x="6410325" y="0"/>
                </a:lnTo>
                <a:lnTo>
                  <a:pt x="6410325" y="19050"/>
                </a:lnTo>
                <a:lnTo>
                  <a:pt x="0" y="190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2470214" y="3317938"/>
            <a:ext cx="6013447" cy="841372"/>
          </a:xfrm>
          <a:custGeom>
            <a:avLst/>
            <a:gdLst/>
            <a:ahLst/>
            <a:cxnLst/>
            <a:rect r="r" b="b" t="t" l="l"/>
            <a:pathLst>
              <a:path h="841372" w="6013447">
                <a:moveTo>
                  <a:pt x="0" y="0"/>
                </a:moveTo>
                <a:lnTo>
                  <a:pt x="6013446" y="0"/>
                </a:lnTo>
                <a:lnTo>
                  <a:pt x="6013446" y="841372"/>
                </a:lnTo>
                <a:lnTo>
                  <a:pt x="0" y="84137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753113" y="6460874"/>
            <a:ext cx="1799825" cy="199015"/>
          </a:xfrm>
          <a:prstGeom prst="rect">
            <a:avLst/>
          </a:prstGeom>
        </p:spPr>
        <p:txBody>
          <a:bodyPr anchor="t" rtlCol="false" tIns="0" lIns="0" bIns="0" rIns="0">
            <a:spAutoFit/>
          </a:bodyPr>
          <a:lstStyle/>
          <a:p>
            <a:pPr algn="l">
              <a:lnSpc>
                <a:spcPts val="1578"/>
              </a:lnSpc>
            </a:pPr>
            <a:r>
              <a:rPr lang="en-US" sz="1127">
                <a:solidFill>
                  <a:srgbClr val="2D83C3"/>
                </a:solidFill>
                <a:latin typeface="Trebuchet MS"/>
                <a:ea typeface="Trebuchet MS"/>
                <a:cs typeface="Trebuchet MS"/>
                <a:sym typeface="Trebuchet MS"/>
              </a:rPr>
              <a:t>3/21/2024</a:t>
            </a:r>
            <a:r>
              <a:rPr lang="en-US" b="true" sz="1127">
                <a:solidFill>
                  <a:srgbClr val="000000"/>
                </a:solidFill>
                <a:latin typeface="Trebuchet MS Bold"/>
                <a:ea typeface="Trebuchet MS Bold"/>
                <a:cs typeface="Trebuchet MS Bold"/>
                <a:sym typeface="Trebuchet MS Bold"/>
              </a:rPr>
              <a:t> </a:t>
            </a:r>
            <a:r>
              <a:rPr lang="en-US" b="true" sz="1127">
                <a:solidFill>
                  <a:srgbClr val="2D83C3"/>
                </a:solidFill>
                <a:latin typeface="Trebuchet MS Bold"/>
                <a:ea typeface="Trebuchet MS Bold"/>
                <a:cs typeface="Trebuchet MS Bold"/>
                <a:sym typeface="Trebuchet MS Bold"/>
              </a:rPr>
              <a:t>AnnualReview</a:t>
            </a:r>
          </a:p>
        </p:txBody>
      </p:sp>
      <p:sp>
        <p:nvSpPr>
          <p:cNvPr name="TextBox 8" id="8"/>
          <p:cNvSpPr txBox="true"/>
          <p:nvPr/>
        </p:nvSpPr>
        <p:spPr>
          <a:xfrm rot="0">
            <a:off x="11323958" y="6455159"/>
            <a:ext cx="76533" cy="199015"/>
          </a:xfrm>
          <a:prstGeom prst="rect">
            <a:avLst/>
          </a:prstGeom>
        </p:spPr>
        <p:txBody>
          <a:bodyPr anchor="t" rtlCol="false" tIns="0" lIns="0" bIns="0" rIns="0">
            <a:spAutoFit/>
          </a:bodyPr>
          <a:lstStyle/>
          <a:p>
            <a:pPr algn="l">
              <a:lnSpc>
                <a:spcPts val="1578"/>
              </a:lnSpc>
            </a:pPr>
            <a:r>
              <a:rPr lang="en-US" sz="1127">
                <a:solidFill>
                  <a:srgbClr val="2D936B"/>
                </a:solidFill>
                <a:latin typeface="Trebuchet MS"/>
                <a:ea typeface="Trebuchet MS"/>
                <a:cs typeface="Trebuchet MS"/>
                <a:sym typeface="Trebuchet MS"/>
              </a:rPr>
              <a:t>9</a:t>
            </a:r>
          </a:p>
        </p:txBody>
      </p:sp>
      <p:sp>
        <p:nvSpPr>
          <p:cNvPr name="TextBox 9" id="9"/>
          <p:cNvSpPr txBox="true"/>
          <p:nvPr/>
        </p:nvSpPr>
        <p:spPr>
          <a:xfrm rot="0">
            <a:off x="753113" y="583616"/>
            <a:ext cx="7718965" cy="732711"/>
          </a:xfrm>
          <a:prstGeom prst="rect">
            <a:avLst/>
          </a:prstGeom>
        </p:spPr>
        <p:txBody>
          <a:bodyPr anchor="t" rtlCol="false" tIns="0" lIns="0" bIns="0" rIns="0">
            <a:spAutoFit/>
          </a:bodyPr>
          <a:lstStyle/>
          <a:p>
            <a:pPr algn="l">
              <a:lnSpc>
                <a:spcPts val="5991"/>
              </a:lnSpc>
            </a:pPr>
            <a:r>
              <a:rPr lang="en-US" b="true" sz="4279" spc="4">
                <a:solidFill>
                  <a:srgbClr val="000000"/>
                </a:solidFill>
                <a:latin typeface="Trebuchet MS Bold"/>
                <a:ea typeface="Trebuchet MS Bold"/>
                <a:cs typeface="Trebuchet MS Bold"/>
                <a:sym typeface="Trebuchet MS Bold"/>
              </a:rPr>
              <a:t>THE</a:t>
            </a:r>
            <a:r>
              <a:rPr lang="en-US" b="true" sz="4279" spc="4">
                <a:solidFill>
                  <a:srgbClr val="000000"/>
                </a:solidFill>
                <a:latin typeface="Trebuchet MS Bold"/>
                <a:ea typeface="Trebuchet MS Bold"/>
                <a:cs typeface="Trebuchet MS Bold"/>
                <a:sym typeface="Trebuchet MS Bold"/>
              </a:rPr>
              <a:t> </a:t>
            </a:r>
            <a:r>
              <a:rPr lang="en-US" b="true" sz="4279" spc="4">
                <a:solidFill>
                  <a:srgbClr val="000000"/>
                </a:solidFill>
                <a:latin typeface="Trebuchet MS Bold"/>
                <a:ea typeface="Trebuchet MS Bold"/>
                <a:cs typeface="Trebuchet MS Bold"/>
                <a:sym typeface="Trebuchet MS Bold"/>
              </a:rPr>
              <a:t>"WOW"</a:t>
            </a:r>
            <a:r>
              <a:rPr lang="en-US" b="true" sz="4279" spc="4">
                <a:solidFill>
                  <a:srgbClr val="000000"/>
                </a:solidFill>
                <a:latin typeface="Trebuchet MS Bold"/>
                <a:ea typeface="Trebuchet MS Bold"/>
                <a:cs typeface="Trebuchet MS Bold"/>
                <a:sym typeface="Trebuchet MS Bold"/>
              </a:rPr>
              <a:t> </a:t>
            </a:r>
            <a:r>
              <a:rPr lang="en-US" b="true" sz="4279" spc="4">
                <a:solidFill>
                  <a:srgbClr val="000000"/>
                </a:solidFill>
                <a:latin typeface="Trebuchet MS Bold"/>
                <a:ea typeface="Trebuchet MS Bold"/>
                <a:cs typeface="Trebuchet MS Bold"/>
                <a:sym typeface="Trebuchet MS Bold"/>
              </a:rPr>
              <a:t>IN</a:t>
            </a:r>
            <a:r>
              <a:rPr lang="en-US" b="true" sz="4279" spc="4">
                <a:solidFill>
                  <a:srgbClr val="000000"/>
                </a:solidFill>
                <a:latin typeface="Trebuchet MS Bold"/>
                <a:ea typeface="Trebuchet MS Bold"/>
                <a:cs typeface="Trebuchet MS Bold"/>
                <a:sym typeface="Trebuchet MS Bold"/>
              </a:rPr>
              <a:t> </a:t>
            </a:r>
            <a:r>
              <a:rPr lang="en-US" b="true" sz="4279" spc="4">
                <a:solidFill>
                  <a:srgbClr val="000000"/>
                </a:solidFill>
                <a:latin typeface="Trebuchet MS Bold"/>
                <a:ea typeface="Trebuchet MS Bold"/>
                <a:cs typeface="Trebuchet MS Bold"/>
                <a:sym typeface="Trebuchet MS Bold"/>
              </a:rPr>
              <a:t>OUR</a:t>
            </a:r>
            <a:r>
              <a:rPr lang="en-US" b="true" sz="4279" spc="4">
                <a:solidFill>
                  <a:srgbClr val="000000"/>
                </a:solidFill>
                <a:latin typeface="Trebuchet MS Bold"/>
                <a:ea typeface="Trebuchet MS Bold"/>
                <a:cs typeface="Trebuchet MS Bold"/>
                <a:sym typeface="Trebuchet MS Bold"/>
              </a:rPr>
              <a:t> </a:t>
            </a:r>
            <a:r>
              <a:rPr lang="en-US" b="true" sz="4279" spc="4">
                <a:solidFill>
                  <a:srgbClr val="000000"/>
                </a:solidFill>
                <a:latin typeface="Trebuchet MS Bold"/>
                <a:ea typeface="Trebuchet MS Bold"/>
                <a:cs typeface="Trebuchet MS Bold"/>
                <a:sym typeface="Trebuchet MS Bold"/>
              </a:rPr>
              <a:t>SOLUTION</a:t>
            </a:r>
          </a:p>
        </p:txBody>
      </p:sp>
      <p:sp>
        <p:nvSpPr>
          <p:cNvPr name="TextBox 10" id="10"/>
          <p:cNvSpPr txBox="true"/>
          <p:nvPr/>
        </p:nvSpPr>
        <p:spPr>
          <a:xfrm rot="0">
            <a:off x="2104387" y="2491197"/>
            <a:ext cx="6532836" cy="463610"/>
          </a:xfrm>
          <a:prstGeom prst="rect">
            <a:avLst/>
          </a:prstGeom>
        </p:spPr>
        <p:txBody>
          <a:bodyPr anchor="t" rtlCol="false" tIns="0" lIns="0" bIns="0" rIns="0">
            <a:spAutoFit/>
          </a:bodyPr>
          <a:lstStyle/>
          <a:p>
            <a:pPr algn="l">
              <a:lnSpc>
                <a:spcPts val="3888"/>
              </a:lnSpc>
            </a:pPr>
            <a:r>
              <a:rPr lang="en-US" sz="2777" spc="-22">
                <a:solidFill>
                  <a:srgbClr val="0D0D0D"/>
                </a:solidFill>
                <a:latin typeface="IBM Plex Sans"/>
                <a:ea typeface="IBM Plex Sans"/>
                <a:cs typeface="IBM Plex Sans"/>
                <a:sym typeface="IBM Plex Sans"/>
              </a:rPr>
              <a:t>Performance level was the new feature learnt</a:t>
            </a:r>
          </a:p>
        </p:txBody>
      </p:sp>
      <p:sp>
        <p:nvSpPr>
          <p:cNvPr name="TextBox 11" id="11"/>
          <p:cNvSpPr txBox="true"/>
          <p:nvPr/>
        </p:nvSpPr>
        <p:spPr>
          <a:xfrm rot="0">
            <a:off x="2623185" y="3415703"/>
            <a:ext cx="4834195" cy="639270"/>
          </a:xfrm>
          <a:prstGeom prst="rect">
            <a:avLst/>
          </a:prstGeom>
        </p:spPr>
        <p:txBody>
          <a:bodyPr anchor="t" rtlCol="false" tIns="0" lIns="0" bIns="0" rIns="0">
            <a:spAutoFit/>
          </a:bodyPr>
          <a:lstStyle/>
          <a:p>
            <a:pPr algn="l">
              <a:lnSpc>
                <a:spcPts val="2402"/>
              </a:lnSpc>
            </a:pPr>
            <a:r>
              <a:rPr lang="en-US" b="true" sz="2027">
                <a:solidFill>
                  <a:srgbClr val="000000"/>
                </a:solidFill>
                <a:latin typeface="Calibri (MS) Bold"/>
                <a:ea typeface="Calibri (MS) Bold"/>
                <a:cs typeface="Calibri (MS) Bold"/>
                <a:sym typeface="Calibri (MS) Bold"/>
              </a:rPr>
              <a:t>Performance level= ifs(Z8&gt;5,"very high",Z8&gt;=4,"high",Z8=3,"med","true","low"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DAGP0MWmgrQ</dc:identifier>
  <dcterms:modified xsi:type="dcterms:W3CDTF">2011-08-01T06:04:30Z</dcterms:modified>
  <cp:revision>1</cp:revision>
  <dc:title>Employee_Data_Analysis_2 2.pdf</dc:title>
</cp:coreProperties>
</file>