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62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61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2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E5460-1261-5146-423E-3CCA09834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78B968-5DA6-96A8-755F-7A17DDEA90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BEE29-1FB7-B291-1AB8-BAF42CB78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C517-F993-41E5-883A-C4F55F1255BC}" type="datetimeFigureOut">
              <a:rPr lang="en-AU" smtClean="0"/>
              <a:t>19/7/2023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83040-E1A3-0F75-A47F-2405071C8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6B8D7-498D-99FB-CC10-5A068617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25BA-679B-46E6-8219-41C7954E29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4040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F702F-2DB3-0A20-702B-2716BCFA8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AF9B5F-79C2-5131-3A3C-FFE5D4C674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5B1B0-3AD1-5A3F-1531-030444ED6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C517-F993-41E5-883A-C4F55F1255BC}" type="datetimeFigureOut">
              <a:rPr lang="en-AU" smtClean="0"/>
              <a:t>19/7/2023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F96FA-3432-6BEC-8781-CF79E466A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60FEA-E380-69EE-7A80-AC440FE37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25BA-679B-46E6-8219-41C7954E29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6194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1FF45E-2227-48EF-4B79-20D41F56AE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AD3EDB-80A4-CFBA-F4A2-4F5B509A0B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BBFDF-56D4-E14B-8C5D-9180BB86C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C517-F993-41E5-883A-C4F55F1255BC}" type="datetimeFigureOut">
              <a:rPr lang="en-AU" smtClean="0"/>
              <a:t>19/7/2023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33981-6606-C9F0-EA93-D4398CF9B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FCF7D-1C5C-2C78-DDB3-FEF47EC35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25BA-679B-46E6-8219-41C7954E29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8844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B724D-06FA-8382-FA70-F75134BFC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A4C25-C693-C5F1-2628-6B237B02C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D70FE-E9B0-CA84-2329-E147D7E02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C517-F993-41E5-883A-C4F55F1255BC}" type="datetimeFigureOut">
              <a:rPr lang="en-AU" smtClean="0"/>
              <a:t>19/7/2023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BE952-BD4C-57C6-1B4A-F2D185C61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B68DF-19CE-C91E-7207-404535F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25BA-679B-46E6-8219-41C7954E29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4800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30B03-353B-7940-0B98-7887E7F84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D377C-09DF-144B-1818-FFB9B7A5A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ED78E-3331-D048-4014-9369E9123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C517-F993-41E5-883A-C4F55F1255BC}" type="datetimeFigureOut">
              <a:rPr lang="en-AU" smtClean="0"/>
              <a:t>19/7/2023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2066C-50BE-42C2-1343-C1BE94500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676E3-8C20-66B2-77F8-C71E74F6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25BA-679B-46E6-8219-41C7954E29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261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B724B-F2F7-A65A-939F-80907595A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A3C6-F603-F745-37C5-D81EF01A92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B232E5-C499-4395-7D17-7545D7641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AE3597-DF1F-C90D-9F0B-1D8CAD3E5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C517-F993-41E5-883A-C4F55F1255BC}" type="datetimeFigureOut">
              <a:rPr lang="en-AU" smtClean="0"/>
              <a:t>19/7/2023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D7E27F-AA5F-985A-0F90-32A56E749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5B9BC-B123-664F-55F3-BF6EAC6D2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25BA-679B-46E6-8219-41C7954E29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9975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AE39C-21BF-1DDF-29CA-9C35A5024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47B152-EBE6-9AB0-65C3-93DF69466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785A0-CB15-6F14-DAA2-F86AE4DE7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F9174D-45A5-2252-5CFA-1D5AC37C5F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CC6940-8F44-EF17-C122-B299F0233A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974EED-B1D4-DE55-2F31-1C7740EE9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C517-F993-41E5-883A-C4F55F1255BC}" type="datetimeFigureOut">
              <a:rPr lang="en-AU" smtClean="0"/>
              <a:t>19/7/2023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DF236-A10F-E7B6-5B7B-8B8320CE4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1965B8-04CA-97F9-DFE5-4BE41FC5E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25BA-679B-46E6-8219-41C7954E29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5126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0069-616D-56C4-085D-39BA138CB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AB1925-14EB-17A5-F8EE-301F3B72B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C517-F993-41E5-883A-C4F55F1255BC}" type="datetimeFigureOut">
              <a:rPr lang="en-AU" smtClean="0"/>
              <a:t>19/7/2023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86189-1C6F-76A4-F9C1-765539B40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EDCB33-560A-E00E-0DB4-3035D08D0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25BA-679B-46E6-8219-41C7954E29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4192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1894C3-279F-CC07-44D1-72B397DC7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C517-F993-41E5-883A-C4F55F1255BC}" type="datetimeFigureOut">
              <a:rPr lang="en-AU" smtClean="0"/>
              <a:t>19/7/2023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488393-F3C2-764F-AFD3-C148977EE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00B561-E951-B7AA-254E-33E8496B7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25BA-679B-46E6-8219-41C7954E29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2547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1553A-989B-BF12-856B-E32D1A8CB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5BC09-C3C0-D437-2E10-5D85AD718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583520-0B71-2385-59F1-B559F840F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530E2-2180-BC17-8EFF-494FFFAD4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C517-F993-41E5-883A-C4F55F1255BC}" type="datetimeFigureOut">
              <a:rPr lang="en-AU" smtClean="0"/>
              <a:t>19/7/2023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6EB3D1-EDFA-3311-2B1A-BCC5ED91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B4BB7C-2647-ECE1-35D1-3E69CB906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25BA-679B-46E6-8219-41C7954E29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6190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66E8A-90D1-A2AF-DFD4-AD255F3A8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FEB9AE-C6F9-8E69-5C0B-255AB0C9A8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051A47-D54A-035F-235E-8918959CA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41D60-8716-DD9D-11B4-EF9A89650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C517-F993-41E5-883A-C4F55F1255BC}" type="datetimeFigureOut">
              <a:rPr lang="en-AU" smtClean="0"/>
              <a:t>19/7/2023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48DB0-32CD-35D3-B12E-ED9817F2B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FBB5C-2A55-7D00-A6E6-155255CEE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25BA-679B-46E6-8219-41C7954E29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6350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B9476A-7C67-BA77-BBE2-B69E2B5B8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57D02-D69F-98EC-D91B-5B5343DC8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9610C-2F6C-5865-533E-9264C3C6AE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6C517-F993-41E5-883A-C4F55F1255BC}" type="datetimeFigureOut">
              <a:rPr lang="en-AU" smtClean="0"/>
              <a:t>19/7/2023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6E7DA-B31C-08C9-24B3-2156239482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D673B-3A02-1724-6C8A-23075EF08E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D25BA-679B-46E6-8219-41C7954E29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7466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60414B1-1A5D-48B2-9D87-68C427ACF8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907"/>
          <a:stretch/>
        </p:blipFill>
        <p:spPr>
          <a:xfrm>
            <a:off x="4539705" y="1017037"/>
            <a:ext cx="7652295" cy="56179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E352C9-49BB-790C-FC9B-A1958401CA2C}"/>
              </a:ext>
            </a:extLst>
          </p:cNvPr>
          <p:cNvSpPr txBox="1"/>
          <p:nvPr/>
        </p:nvSpPr>
        <p:spPr>
          <a:xfrm>
            <a:off x="0" y="0"/>
            <a:ext cx="4539705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ABC2E8-A2AB-39A5-F545-7C84AB230AE4}"/>
              </a:ext>
            </a:extLst>
          </p:cNvPr>
          <p:cNvSpPr txBox="1"/>
          <p:nvPr/>
        </p:nvSpPr>
        <p:spPr>
          <a:xfrm>
            <a:off x="4539705" y="876136"/>
            <a:ext cx="7652295" cy="5860566"/>
          </a:xfrm>
          <a:prstGeom prst="rect">
            <a:avLst/>
          </a:prstGeom>
          <a:solidFill>
            <a:schemeClr val="bg2">
              <a:alpha val="75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noAutofit/>
          </a:bodyPr>
          <a:lstStyle/>
          <a:p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D429A8-318D-D33A-EA2E-A6B092D3E94F}"/>
              </a:ext>
            </a:extLst>
          </p:cNvPr>
          <p:cNvSpPr txBox="1"/>
          <p:nvPr/>
        </p:nvSpPr>
        <p:spPr>
          <a:xfrm>
            <a:off x="-1" y="0"/>
            <a:ext cx="12201329" cy="101703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lIns="180000" tIns="216000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AU" sz="2400" dirty="0">
                <a:solidFill>
                  <a:schemeClr val="bg1">
                    <a:lumMod val="8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Electric Vehicle Dealership, United States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F51306-3930-A261-2DEB-F8E71A8B1029}"/>
              </a:ext>
            </a:extLst>
          </p:cNvPr>
          <p:cNvSpPr txBox="1"/>
          <p:nvPr/>
        </p:nvSpPr>
        <p:spPr>
          <a:xfrm>
            <a:off x="0" y="6635007"/>
            <a:ext cx="12201329" cy="26403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AU" sz="1000" dirty="0">
                <a:solidFill>
                  <a:schemeClr val="bg1">
                    <a:lumMod val="65000"/>
                  </a:schemeClr>
                </a:solidFill>
              </a:rPr>
              <a:t>Module 7, Project 1 – Group 7</a:t>
            </a:r>
            <a:r>
              <a:rPr lang="en-AU" sz="1050" dirty="0">
                <a:solidFill>
                  <a:schemeClr val="bg1">
                    <a:lumMod val="65000"/>
                  </a:schemeClr>
                </a:solidFill>
              </a:rPr>
              <a:t>								                                                                 </a:t>
            </a:r>
            <a:r>
              <a:rPr lang="en-AU" sz="900" dirty="0">
                <a:solidFill>
                  <a:schemeClr val="bg1">
                    <a:lumMod val="65000"/>
                  </a:schemeClr>
                </a:solidFill>
              </a:rPr>
              <a:t>image: </a:t>
            </a:r>
            <a:r>
              <a:rPr lang="en-AU" sz="900" dirty="0" err="1">
                <a:solidFill>
                  <a:schemeClr val="bg1">
                    <a:lumMod val="65000"/>
                  </a:schemeClr>
                </a:solidFill>
              </a:rPr>
              <a:t>piranka</a:t>
            </a:r>
            <a:r>
              <a:rPr lang="en-AU" sz="900" dirty="0">
                <a:solidFill>
                  <a:schemeClr val="bg1">
                    <a:lumMod val="65000"/>
                  </a:schemeClr>
                </a:solidFill>
              </a:rPr>
              <a:t>, iStock by Getty Images</a:t>
            </a:r>
            <a:endParaRPr lang="en-AU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DA8AB9-7B58-1DE3-1747-F9F3303996E6}"/>
              </a:ext>
            </a:extLst>
          </p:cNvPr>
          <p:cNvSpPr txBox="1"/>
          <p:nvPr/>
        </p:nvSpPr>
        <p:spPr>
          <a:xfrm>
            <a:off x="223935" y="1268963"/>
            <a:ext cx="414279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Our client is seeking to establish an electric vehicle (“EV”) dealership within the United States, and has requested an analysis to inform decision making and to identify a suitable State where a dealership will achieve success and be profitable.  </a:t>
            </a:r>
          </a:p>
          <a:p>
            <a:endParaRPr lang="en-A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Within the analysis consideration is given to: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Estimated Government Funding for EV Infrastructure 2022 - 2026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Growth in EV registration by State 2019 - 2021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Number of EV charging outlets by State</a:t>
            </a:r>
          </a:p>
          <a:p>
            <a:pPr marL="285750" indent="-285750">
              <a:buFontTx/>
              <a:buChar char="-"/>
            </a:pPr>
            <a:endParaRPr lang="en-A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A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1400" b="1" dirty="0">
                <a:latin typeface="Arial" panose="020B0604020202020204" pitchFamily="34" charset="0"/>
                <a:cs typeface="Arial" panose="020B0604020202020204" pitchFamily="34" charset="0"/>
              </a:rPr>
              <a:t>Information sources</a:t>
            </a:r>
          </a:p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Data included in the analysis has been sourced from: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US Department of Energy – Alternative Fuels Data Centre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United States Census Bureau</a:t>
            </a:r>
          </a:p>
          <a:p>
            <a:pPr marL="285750" indent="-285750">
              <a:buFontTx/>
              <a:buChar char="-"/>
            </a:pPr>
            <a:r>
              <a:rPr lang="en-AU" sz="1400" dirty="0" err="1">
                <a:latin typeface="Arial" panose="020B0604020202020204" pitchFamily="34" charset="0"/>
                <a:cs typeface="Arial" panose="020B0604020202020204" pitchFamily="34" charset="0"/>
              </a:rPr>
              <a:t>Electrek.co</a:t>
            </a:r>
            <a:endParaRPr lang="en-A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AU" sz="1400" dirty="0" err="1">
                <a:latin typeface="Arial" panose="020B0604020202020204" pitchFamily="34" charset="0"/>
                <a:cs typeface="Arial" panose="020B0604020202020204" pitchFamily="34" charset="0"/>
              </a:rPr>
              <a:t>Evadoption</a:t>
            </a:r>
            <a:endParaRPr lang="en-A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AAA Gas Prices</a:t>
            </a:r>
          </a:p>
          <a:p>
            <a:pPr marL="285750" indent="-285750">
              <a:buFontTx/>
              <a:buChar char="-"/>
            </a:pPr>
            <a:r>
              <a:rPr lang="en-AU" sz="1400" dirty="0" err="1">
                <a:latin typeface="Arial" panose="020B0604020202020204" pitchFamily="34" charset="0"/>
                <a:cs typeface="Arial" panose="020B0604020202020204" pitchFamily="34" charset="0"/>
              </a:rPr>
              <a:t>Geoapify</a:t>
            </a:r>
            <a:endParaRPr lang="en-A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CC5520-4265-96BF-35BB-CCF6ABD1AE01}"/>
              </a:ext>
            </a:extLst>
          </p:cNvPr>
          <p:cNvSpPr txBox="1"/>
          <p:nvPr/>
        </p:nvSpPr>
        <p:spPr>
          <a:xfrm>
            <a:off x="9196219" y="215035"/>
            <a:ext cx="290053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050" dirty="0">
                <a:solidFill>
                  <a:schemeClr val="bg1">
                    <a:lumMod val="50000"/>
                  </a:schemeClr>
                </a:solidFill>
              </a:rPr>
              <a:t>Prepared by:</a:t>
            </a:r>
          </a:p>
          <a:p>
            <a:pPr algn="r"/>
            <a:r>
              <a:rPr lang="en-AU" sz="1050" dirty="0" err="1">
                <a:solidFill>
                  <a:schemeClr val="bg1">
                    <a:lumMod val="50000"/>
                  </a:schemeClr>
                </a:solidFill>
              </a:rPr>
              <a:t>Manasa</a:t>
            </a:r>
            <a:r>
              <a:rPr lang="en-AU" sz="105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AU" sz="1050" dirty="0" err="1">
                <a:solidFill>
                  <a:schemeClr val="bg1">
                    <a:lumMod val="50000"/>
                  </a:schemeClr>
                </a:solidFill>
              </a:rPr>
              <a:t>Uppalapati</a:t>
            </a:r>
            <a:r>
              <a:rPr lang="en-AU" sz="1050" dirty="0">
                <a:solidFill>
                  <a:schemeClr val="bg1">
                    <a:lumMod val="50000"/>
                  </a:schemeClr>
                </a:solidFill>
              </a:rPr>
              <a:t>, Mireille Walton</a:t>
            </a:r>
          </a:p>
          <a:p>
            <a:pPr algn="r"/>
            <a:r>
              <a:rPr lang="en-AU" sz="1050" dirty="0">
                <a:solidFill>
                  <a:schemeClr val="bg1">
                    <a:lumMod val="50000"/>
                  </a:schemeClr>
                </a:solidFill>
              </a:rPr>
              <a:t>Mohammed Irfhan Varani, Priya </a:t>
            </a:r>
          </a:p>
        </p:txBody>
      </p:sp>
    </p:spTree>
    <p:extLst>
      <p:ext uri="{BB962C8B-B14F-4D97-AF65-F5344CB8AC3E}">
        <p14:creationId xmlns:p14="http://schemas.microsoft.com/office/powerpoint/2010/main" val="2722196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E352C9-49BB-790C-FC9B-A1958401CA2C}"/>
              </a:ext>
            </a:extLst>
          </p:cNvPr>
          <p:cNvSpPr txBox="1"/>
          <p:nvPr/>
        </p:nvSpPr>
        <p:spPr>
          <a:xfrm>
            <a:off x="4626365" y="0"/>
            <a:ext cx="7565635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F51306-3930-A261-2DEB-F8E71A8B1029}"/>
              </a:ext>
            </a:extLst>
          </p:cNvPr>
          <p:cNvSpPr txBox="1"/>
          <p:nvPr/>
        </p:nvSpPr>
        <p:spPr>
          <a:xfrm>
            <a:off x="0" y="6635007"/>
            <a:ext cx="12192000" cy="222993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AU" sz="1000" dirty="0">
                <a:solidFill>
                  <a:schemeClr val="bg1">
                    <a:lumMod val="65000"/>
                  </a:schemeClr>
                </a:solidFill>
              </a:rPr>
              <a:t>Module 7, Project 1 – Group 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D429A8-318D-D33A-EA2E-A6B092D3E94F}"/>
              </a:ext>
            </a:extLst>
          </p:cNvPr>
          <p:cNvSpPr txBox="1"/>
          <p:nvPr/>
        </p:nvSpPr>
        <p:spPr>
          <a:xfrm>
            <a:off x="0" y="0"/>
            <a:ext cx="12192000" cy="101703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lIns="180000" tIns="144000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AU" dirty="0">
                <a:solidFill>
                  <a:schemeClr val="bg1">
                    <a:lumMod val="8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Electric Vehicle Dealership, United States</a:t>
            </a:r>
          </a:p>
          <a:p>
            <a:pPr>
              <a:spcBef>
                <a:spcPts val="600"/>
              </a:spcBef>
            </a:pPr>
            <a:r>
              <a:rPr lang="en-AU" sz="1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Estimated State Government EV Infrastructure Funding – 2022 to 2026</a:t>
            </a:r>
            <a:endParaRPr lang="en-AU" sz="12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10" name="Picture 9" descr="A map of the united states with different colored circles&#10;&#10;Description automatically generated">
            <a:extLst>
              <a:ext uri="{FF2B5EF4-FFF2-40B4-BE49-F238E27FC236}">
                <a16:creationId xmlns:a16="http://schemas.microsoft.com/office/drawing/2014/main" id="{DD5F05AC-C119-A943-0BCA-CD22C35BA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6850" y="4014305"/>
            <a:ext cx="3120000" cy="234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03B168D-C18C-CFBC-36EE-6D12D6245AAD}"/>
              </a:ext>
            </a:extLst>
          </p:cNvPr>
          <p:cNvSpPr txBox="1"/>
          <p:nvPr/>
        </p:nvSpPr>
        <p:spPr>
          <a:xfrm>
            <a:off x="223935" y="1268963"/>
            <a:ext cx="414279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Many States within the US have committed substantial funding towards developing EV infrastructure over the period 2022 to 2026 - estimated total USD 1.3 billion.</a:t>
            </a:r>
          </a:p>
          <a:p>
            <a:endParaRPr lang="en-A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The top 5 states in terms of estimated spend include Texas and California (being two States with the greatest populations), with Texas investing significantly more than California in terms of funding per capita.</a:t>
            </a:r>
          </a:p>
          <a:p>
            <a:endParaRPr lang="en-A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Pennsylvania in comparison has a high average estimated spend per capita, indicating anticipated growth in the EV market.  </a:t>
            </a:r>
          </a:p>
          <a:p>
            <a:endParaRPr lang="en-A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Spend by individual States is strongly correlated to estimated population (as at 2021), with Texas estimate spend being moderately higher than other states.</a:t>
            </a:r>
            <a:endParaRPr lang="en-AU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A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8B5C06-414F-60C6-E2F0-63B6EDE829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108" y="1297739"/>
            <a:ext cx="3115000" cy="2340000"/>
          </a:xfrm>
          <a:prstGeom prst="rect">
            <a:avLst/>
          </a:prstGeom>
        </p:spPr>
      </p:pic>
      <p:pic>
        <p:nvPicPr>
          <p:cNvPr id="17" name="Picture 16" descr="A graph with red line and blue dots&#10;&#10;Description automatically generated">
            <a:extLst>
              <a:ext uri="{FF2B5EF4-FFF2-40B4-BE49-F238E27FC236}">
                <a16:creationId xmlns:a16="http://schemas.microsoft.com/office/drawing/2014/main" id="{38BE056B-2635-96A3-DA67-650B5D0758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108" y="4015056"/>
            <a:ext cx="3114000" cy="2339249"/>
          </a:xfrm>
          <a:prstGeom prst="rect">
            <a:avLst/>
          </a:prstGeom>
        </p:spPr>
      </p:pic>
      <p:pic>
        <p:nvPicPr>
          <p:cNvPr id="25" name="Picture 24" descr="A graph with numbers and a line&#10;&#10;Description automatically generated">
            <a:extLst>
              <a:ext uri="{FF2B5EF4-FFF2-40B4-BE49-F238E27FC236}">
                <a16:creationId xmlns:a16="http://schemas.microsoft.com/office/drawing/2014/main" id="{6D49B9F1-8616-DE1A-E92F-D1AA639A67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6850" y="1297739"/>
            <a:ext cx="3115000" cy="23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626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E352C9-49BB-790C-FC9B-A1958401CA2C}"/>
              </a:ext>
            </a:extLst>
          </p:cNvPr>
          <p:cNvSpPr txBox="1"/>
          <p:nvPr/>
        </p:nvSpPr>
        <p:spPr>
          <a:xfrm>
            <a:off x="4626365" y="0"/>
            <a:ext cx="7565635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F51306-3930-A261-2DEB-F8E71A8B1029}"/>
              </a:ext>
            </a:extLst>
          </p:cNvPr>
          <p:cNvSpPr txBox="1"/>
          <p:nvPr/>
        </p:nvSpPr>
        <p:spPr>
          <a:xfrm>
            <a:off x="0" y="6635007"/>
            <a:ext cx="12192000" cy="222993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AU" sz="1000" dirty="0">
                <a:solidFill>
                  <a:schemeClr val="bg1">
                    <a:lumMod val="65000"/>
                  </a:schemeClr>
                </a:solidFill>
              </a:rPr>
              <a:t>Module 7, Project 1 – Group 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D429A8-318D-D33A-EA2E-A6B092D3E94F}"/>
              </a:ext>
            </a:extLst>
          </p:cNvPr>
          <p:cNvSpPr txBox="1"/>
          <p:nvPr/>
        </p:nvSpPr>
        <p:spPr>
          <a:xfrm>
            <a:off x="0" y="0"/>
            <a:ext cx="12192000" cy="101703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lIns="180000" tIns="144000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AU" dirty="0">
                <a:solidFill>
                  <a:schemeClr val="bg1">
                    <a:lumMod val="8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Electric Vehicle Dealership, United States</a:t>
            </a:r>
          </a:p>
          <a:p>
            <a:pPr>
              <a:spcBef>
                <a:spcPts val="600"/>
              </a:spcBef>
            </a:pPr>
            <a:r>
              <a:rPr lang="en-AU" sz="1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EV Registrations by State</a:t>
            </a:r>
            <a:endParaRPr lang="en-AU" sz="12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6E1EBD-83A2-83FB-FF65-9A42D344CF79}"/>
              </a:ext>
            </a:extLst>
          </p:cNvPr>
          <p:cNvSpPr txBox="1"/>
          <p:nvPr/>
        </p:nvSpPr>
        <p:spPr>
          <a:xfrm>
            <a:off x="223935" y="1268963"/>
            <a:ext cx="41427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Over the three-year period, there has been a substantial increase in EV registrations within the State of California, and steady growth within the remaining States forming the Top 5 in terms of the number of EV registrations, indicating a continued interest in sustainable transportation options.  </a:t>
            </a:r>
          </a:p>
          <a:p>
            <a:endParaRPr lang="en-A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Notably, California has a very high average registration per capital (100,000 population) when compared to other States. </a:t>
            </a:r>
          </a:p>
          <a:p>
            <a:endParaRPr lang="en-A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The correlation between the number of EV registrations (at 2021) to population (est. 2021) is considered to be moderate.  </a:t>
            </a:r>
          </a:p>
          <a:p>
            <a:b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A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A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18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08291FE6-EDFC-DF17-879D-3472B5CCF2FB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91" y="1268963"/>
            <a:ext cx="3117600" cy="23400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" name="Picture 2" descr="A map of the united states&#10;&#10;Description automatically generated">
            <a:extLst>
              <a:ext uri="{FF2B5EF4-FFF2-40B4-BE49-F238E27FC236}">
                <a16:creationId xmlns:a16="http://schemas.microsoft.com/office/drawing/2014/main" id="{0B4E9AE7-4A55-829F-9469-51E3C86C583B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928" y="3951985"/>
            <a:ext cx="3117600" cy="2340000"/>
          </a:xfrm>
          <a:prstGeom prst="rect">
            <a:avLst/>
          </a:prstGeom>
        </p:spPr>
      </p:pic>
      <p:pic>
        <p:nvPicPr>
          <p:cNvPr id="7" name="Picture 6" descr="A map of the united states&#10;&#10;Description automatically generated">
            <a:extLst>
              <a:ext uri="{FF2B5EF4-FFF2-40B4-BE49-F238E27FC236}">
                <a16:creationId xmlns:a16="http://schemas.microsoft.com/office/drawing/2014/main" id="{B0BF1E63-BA06-8548-A9C6-69C296D7AB2B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91" y="3951985"/>
            <a:ext cx="3117600" cy="2340000"/>
          </a:xfrm>
          <a:prstGeom prst="rect">
            <a:avLst/>
          </a:prstGeom>
        </p:spPr>
      </p:pic>
      <p:pic>
        <p:nvPicPr>
          <p:cNvPr id="12" name="Picture 11" descr="A graph with a red line&#10;&#10;Description automatically generated">
            <a:extLst>
              <a:ext uri="{FF2B5EF4-FFF2-40B4-BE49-F238E27FC236}">
                <a16:creationId xmlns:a16="http://schemas.microsoft.com/office/drawing/2014/main" id="{55BA912A-1308-B3D7-35C1-221FE1D428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757" y="1277361"/>
            <a:ext cx="3115000" cy="2340000"/>
          </a:xfrm>
          <a:prstGeom prst="rect">
            <a:avLst/>
          </a:prstGeom>
        </p:spPr>
      </p:pic>
      <p:pic>
        <p:nvPicPr>
          <p:cNvPr id="11" name="Picture 10" descr="A graph with different colored squares&#10;&#10;Description automatically generated">
            <a:extLst>
              <a:ext uri="{FF2B5EF4-FFF2-40B4-BE49-F238E27FC236}">
                <a16:creationId xmlns:a16="http://schemas.microsoft.com/office/drawing/2014/main" id="{FE92AB90-E65D-D190-E1E0-C091CCADAC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85" y="3952736"/>
            <a:ext cx="3114000" cy="23392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55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E352C9-49BB-790C-FC9B-A1958401CA2C}"/>
              </a:ext>
            </a:extLst>
          </p:cNvPr>
          <p:cNvSpPr txBox="1"/>
          <p:nvPr/>
        </p:nvSpPr>
        <p:spPr>
          <a:xfrm>
            <a:off x="4626365" y="0"/>
            <a:ext cx="7565635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F51306-3930-A261-2DEB-F8E71A8B1029}"/>
              </a:ext>
            </a:extLst>
          </p:cNvPr>
          <p:cNvSpPr txBox="1"/>
          <p:nvPr/>
        </p:nvSpPr>
        <p:spPr>
          <a:xfrm>
            <a:off x="0" y="6635007"/>
            <a:ext cx="12192000" cy="222993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AU" sz="1000" dirty="0">
                <a:solidFill>
                  <a:schemeClr val="bg1">
                    <a:lumMod val="65000"/>
                  </a:schemeClr>
                </a:solidFill>
              </a:rPr>
              <a:t>Module 7, Project 1 – Group 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D429A8-318D-D33A-EA2E-A6B092D3E94F}"/>
              </a:ext>
            </a:extLst>
          </p:cNvPr>
          <p:cNvSpPr txBox="1"/>
          <p:nvPr/>
        </p:nvSpPr>
        <p:spPr>
          <a:xfrm>
            <a:off x="0" y="0"/>
            <a:ext cx="12192000" cy="101703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lIns="180000" tIns="144000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AU" dirty="0">
                <a:solidFill>
                  <a:schemeClr val="bg1">
                    <a:lumMod val="8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Electric Vehicle Dealership, United States</a:t>
            </a:r>
          </a:p>
          <a:p>
            <a:pPr>
              <a:spcBef>
                <a:spcPts val="600"/>
              </a:spcBef>
            </a:pPr>
            <a:r>
              <a:rPr lang="en-AU" sz="1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EV Charging Outlets by State</a:t>
            </a:r>
            <a:endParaRPr lang="en-AU" sz="12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6E1EBD-83A2-83FB-FF65-9A42D344CF79}"/>
              </a:ext>
            </a:extLst>
          </p:cNvPr>
          <p:cNvSpPr txBox="1"/>
          <p:nvPr/>
        </p:nvSpPr>
        <p:spPr>
          <a:xfrm>
            <a:off x="262137" y="1410079"/>
            <a:ext cx="41427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The the total number EV charge outlets  strongly correlates with the total number of EV registrations in each State.</a:t>
            </a:r>
          </a:p>
          <a:p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The correlation between number of EV charge outlets to population is considered strong, with two notable outliers featuring within the Top 5 States by total charging outlets per capita:</a:t>
            </a:r>
          </a:p>
          <a:p>
            <a:pPr marL="285750" indent="-285750">
              <a:buFontTx/>
              <a:buChar char="-"/>
            </a:pPr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California which has a greater number of charging outlets per capita; and</a:t>
            </a:r>
          </a:p>
          <a:p>
            <a:pPr marL="285750" indent="-285750">
              <a:buFontTx/>
              <a:buChar char="-"/>
            </a:pPr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Texas which also has a large population however currently provides notably fewer charging outlets per capita in comparison.</a:t>
            </a:r>
          </a:p>
          <a:p>
            <a:endParaRPr lang="en-A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A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Picture 27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7E3C8C3B-0710-DE0E-620C-FC4FFAE90EA3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768" y="1289501"/>
            <a:ext cx="3117600" cy="23400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9" name="Picture 28" descr="A map of the united states&#10;&#10;Description automatically generated">
            <a:extLst>
              <a:ext uri="{FF2B5EF4-FFF2-40B4-BE49-F238E27FC236}">
                <a16:creationId xmlns:a16="http://schemas.microsoft.com/office/drawing/2014/main" id="{D75B9307-D039-9E0A-0762-86EB6FE060B0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768" y="3901965"/>
            <a:ext cx="3117600" cy="2340000"/>
          </a:xfrm>
          <a:prstGeom prst="rect">
            <a:avLst/>
          </a:prstGeom>
        </p:spPr>
      </p:pic>
      <p:pic>
        <p:nvPicPr>
          <p:cNvPr id="3" name="Picture 2" descr="A graph with a red line and blue dots&#10;&#10;Description automatically generated">
            <a:extLst>
              <a:ext uri="{FF2B5EF4-FFF2-40B4-BE49-F238E27FC236}">
                <a16:creationId xmlns:a16="http://schemas.microsoft.com/office/drawing/2014/main" id="{A8C6C350-C29E-E7F8-CA3C-A3A671224A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067" y="3901965"/>
            <a:ext cx="3115000" cy="2340000"/>
          </a:xfrm>
          <a:prstGeom prst="rect">
            <a:avLst/>
          </a:prstGeom>
        </p:spPr>
      </p:pic>
      <p:pic>
        <p:nvPicPr>
          <p:cNvPr id="8" name="Picture 7" descr="A graph of electric vehicles&#10;&#10;Description automatically generated">
            <a:extLst>
              <a:ext uri="{FF2B5EF4-FFF2-40B4-BE49-F238E27FC236}">
                <a16:creationId xmlns:a16="http://schemas.microsoft.com/office/drawing/2014/main" id="{569D9519-F13F-BF07-524C-F33B9CE972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067" y="1289501"/>
            <a:ext cx="3115000" cy="2340000"/>
          </a:xfrm>
          <a:prstGeom prst="rect">
            <a:avLst/>
          </a:prstGeom>
        </p:spPr>
      </p:pic>
      <p:pic>
        <p:nvPicPr>
          <p:cNvPr id="7" name="Picture 6" descr="A graph with a red line and a red line&#10;&#10;Description automatically generated">
            <a:extLst>
              <a:ext uri="{FF2B5EF4-FFF2-40B4-BE49-F238E27FC236}">
                <a16:creationId xmlns:a16="http://schemas.microsoft.com/office/drawing/2014/main" id="{EA222202-5440-D8ED-9CAD-8AAF76CA91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33" y="3896604"/>
            <a:ext cx="2376000" cy="2376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59638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FA196D-620A-2FD3-8774-265CD9C482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30" t="1124" r="-4673" b="-1124"/>
          <a:stretch/>
        </p:blipFill>
        <p:spPr>
          <a:xfrm flipH="1">
            <a:off x="4750878" y="695391"/>
            <a:ext cx="7427578" cy="60010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E352C9-49BB-790C-FC9B-A1958401CA2C}"/>
              </a:ext>
            </a:extLst>
          </p:cNvPr>
          <p:cNvSpPr txBox="1"/>
          <p:nvPr/>
        </p:nvSpPr>
        <p:spPr>
          <a:xfrm>
            <a:off x="-2" y="0"/>
            <a:ext cx="6505075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ABC2E8-A2AB-39A5-F545-7C84AB230AE4}"/>
              </a:ext>
            </a:extLst>
          </p:cNvPr>
          <p:cNvSpPr txBox="1"/>
          <p:nvPr/>
        </p:nvSpPr>
        <p:spPr>
          <a:xfrm>
            <a:off x="3710872" y="835907"/>
            <a:ext cx="8470313" cy="5860566"/>
          </a:xfrm>
          <a:prstGeom prst="rect">
            <a:avLst/>
          </a:prstGeom>
          <a:solidFill>
            <a:schemeClr val="bg2">
              <a:alpha val="75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noAutofit/>
          </a:bodyPr>
          <a:lstStyle/>
          <a:p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F51306-3930-A261-2DEB-F8E71A8B1029}"/>
              </a:ext>
            </a:extLst>
          </p:cNvPr>
          <p:cNvSpPr txBox="1"/>
          <p:nvPr/>
        </p:nvSpPr>
        <p:spPr>
          <a:xfrm>
            <a:off x="0" y="6635007"/>
            <a:ext cx="12192000" cy="222993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AU" sz="1000" dirty="0">
                <a:solidFill>
                  <a:schemeClr val="bg1">
                    <a:lumMod val="65000"/>
                  </a:schemeClr>
                </a:solidFill>
              </a:rPr>
              <a:t>Module 7, Project 1 – Group 7									                             </a:t>
            </a:r>
            <a:r>
              <a:rPr lang="en-AU" sz="900" dirty="0">
                <a:solidFill>
                  <a:schemeClr val="bg1">
                    <a:lumMod val="65000"/>
                  </a:schemeClr>
                </a:solidFill>
              </a:rPr>
              <a:t>image: deepblue4u, iStock by Getty Images</a:t>
            </a:r>
            <a:endParaRPr lang="en-AU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704185-E51B-4C43-84CE-8D24DF3F78B2}"/>
              </a:ext>
            </a:extLst>
          </p:cNvPr>
          <p:cNvSpPr txBox="1"/>
          <p:nvPr/>
        </p:nvSpPr>
        <p:spPr>
          <a:xfrm>
            <a:off x="223935" y="1268963"/>
            <a:ext cx="618488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  <a:p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The data demonstrates that California has an established EV market with considerable existing EV infrastructure and that it is continuing to invest significant funding into the future.  </a:t>
            </a:r>
          </a:p>
          <a:p>
            <a:endParaRPr lang="en-A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By comparison, Texas currently has a relatively small EV market however is investing significant funding towards EV infrastructure presumably in anticipation of considerable growth in the coming years. </a:t>
            </a:r>
          </a:p>
          <a:p>
            <a:endParaRPr lang="en-A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Based on the limited exploration of the subject matter, we consider there may be opportunity to establish a successful EV dealership in California or Texas.</a:t>
            </a:r>
          </a:p>
          <a:p>
            <a:endParaRPr lang="en-A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However,  it is recommended that our client undertake further due diligence and analysis (outlined below) prior to moving forward with any proposed business plan.  </a:t>
            </a:r>
          </a:p>
          <a:p>
            <a:endParaRPr lang="en-A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Opportunity for further analysis</a:t>
            </a:r>
          </a:p>
          <a:p>
            <a:endParaRPr lang="en-A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Federal and State legislation and regulations relating to electric vehicles, electric vehicle infrastructure and any impacts on EV dealerships</a:t>
            </a:r>
          </a:p>
          <a:p>
            <a:pPr marL="285750" indent="-285750">
              <a:buFontTx/>
              <a:buChar char="-"/>
            </a:pPr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review of detailed EV infrastructure planning and expenditure in California and Texas</a:t>
            </a:r>
          </a:p>
          <a:p>
            <a:pPr marL="285750" indent="-285750">
              <a:buFontTx/>
              <a:buChar char="-"/>
            </a:pPr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EV sales data within these States</a:t>
            </a:r>
          </a:p>
          <a:p>
            <a:pPr marL="285750" indent="-285750">
              <a:buFontTx/>
              <a:buChar char="-"/>
            </a:pPr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age demographics in EV sales </a:t>
            </a:r>
          </a:p>
          <a:p>
            <a:pPr marL="285750" indent="-285750">
              <a:buFontTx/>
              <a:buChar char="-"/>
            </a:pPr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Estimated EV infrastructure spending per km2 </a:t>
            </a:r>
          </a:p>
          <a:p>
            <a:pPr marL="285750" indent="-285750">
              <a:buFontTx/>
              <a:buChar char="-"/>
            </a:pPr>
            <a:endParaRPr lang="en-A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A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A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6CCF9D-85A9-C657-8237-E6C6F43B7A8A}"/>
              </a:ext>
            </a:extLst>
          </p:cNvPr>
          <p:cNvSpPr txBox="1"/>
          <p:nvPr/>
        </p:nvSpPr>
        <p:spPr>
          <a:xfrm>
            <a:off x="0" y="15726"/>
            <a:ext cx="12192000" cy="101703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lIns="180000" tIns="144000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AU" dirty="0">
                <a:solidFill>
                  <a:schemeClr val="bg1">
                    <a:lumMod val="8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Electric Vehicle Dealership, United States</a:t>
            </a:r>
          </a:p>
        </p:txBody>
      </p:sp>
    </p:spTree>
    <p:extLst>
      <p:ext uri="{BB962C8B-B14F-4D97-AF65-F5344CB8AC3E}">
        <p14:creationId xmlns:p14="http://schemas.microsoft.com/office/powerpoint/2010/main" val="4065663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701</Words>
  <Application>Microsoft Macintosh PowerPoint</Application>
  <PresentationFormat>Widescreen</PresentationFormat>
  <Paragraphs>71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DLA Piper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Mireille Walton</dc:creator>
  <cp:lastModifiedBy>M Walton</cp:lastModifiedBy>
  <cp:revision>15</cp:revision>
  <dcterms:created xsi:type="dcterms:W3CDTF">2023-07-18T00:43:37Z</dcterms:created>
  <dcterms:modified xsi:type="dcterms:W3CDTF">2023-07-19T10:00:28Z</dcterms:modified>
</cp:coreProperties>
</file>