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>
        <p:scale>
          <a:sx n="148" d="100"/>
          <a:sy n="148" d="100"/>
        </p:scale>
        <p:origin x="4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5460-1261-5146-423E-3CCA09834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8B968-5DA6-96A8-755F-7A17DDEA9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EE29-1FB7-B291-1AB8-BAF42CB7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3040-E1A3-0F75-A47F-2405071C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B8D7-498D-99FB-CC10-5A068617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04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702F-2DB3-0A20-702B-2716BCFA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F9B5F-79C2-5131-3A3C-FFE5D4C6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B1B0-3AD1-5A3F-1531-030444ED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96FA-3432-6BEC-8781-CF79E466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0FEA-E380-69EE-7A80-AC440FE3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19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FF45E-2227-48EF-4B79-20D41F56A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3EDB-80A4-CFBA-F4A2-4F5B509A0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BFDF-56D4-E14B-8C5D-9180BB86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3981-6606-C9F0-EA93-D4398CF9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CF7D-1C5C-2C78-DDB3-FEF47EC3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84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724D-06FA-8382-FA70-F75134BF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4C25-C693-C5F1-2628-6B237B0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D70FE-E9B0-CA84-2329-E147D7E0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E952-BD4C-57C6-1B4A-F2D185C6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B68DF-19CE-C91E-7207-404535F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80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0B03-353B-7940-0B98-7887E7F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D377C-09DF-144B-1818-FFB9B7A5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D78E-3331-D048-4014-9369E912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066C-50BE-42C2-1343-C1BE9450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676E3-8C20-66B2-77F8-C71E74F6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61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724B-F2F7-A65A-939F-8090759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A3C6-F603-F745-37C5-D81EF01A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232E5-C499-4395-7D17-7545D7641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E3597-DF1F-C90D-9F0B-1D8CAD3E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7E27F-AA5F-985A-0F90-32A56E74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B9BC-B123-664F-55F3-BF6EAC6D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97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E39C-21BF-1DDF-29CA-9C35A502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7B152-EBE6-9AB0-65C3-93DF6946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785A0-CB15-6F14-DAA2-F86AE4DE7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174D-45A5-2252-5CFA-1D5AC37C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C6940-8F44-EF17-C122-B299F023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74EED-B1D4-DE55-2F31-1C7740EE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DF236-A10F-E7B6-5B7B-8B8320CE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965B8-04CA-97F9-DFE5-4BE41FC5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2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0069-616D-56C4-085D-39BA138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B1925-14EB-17A5-F8EE-301F3B72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86189-1C6F-76A4-F9C1-765539B4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DCB33-560A-E00E-0DB4-3035D08D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19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894C3-279F-CC07-44D1-72B397DC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88393-F3C2-764F-AFD3-C148977E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0B561-E951-B7AA-254E-33E8496B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5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553A-989B-BF12-856B-E32D1A8C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BC09-C3C0-D437-2E10-5D85AD718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83520-0B71-2385-59F1-B559F840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530E2-2180-BC17-8EFF-494FFFAD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EB3D1-EDFA-3311-2B1A-BCC5ED91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BB7C-2647-ECE1-35D1-3E69CB90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9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6E8A-90D1-A2AF-DFD4-AD255F3A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EB9AE-C6F9-8E69-5C0B-255AB0C9A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51A47-D54A-035F-235E-8918959CA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41D60-8716-DD9D-11B4-EF9A8965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48DB0-32CD-35D3-B12E-ED9817F2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FBB5C-2A55-7D00-A6E6-155255CE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35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9476A-7C67-BA77-BBE2-B69E2B5B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57D02-D69F-98EC-D91B-5B5343DC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610C-2F6C-5865-533E-9264C3C6A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6C517-F993-41E5-883A-C4F55F1255BC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E7DA-B31C-08C9-24B3-215623948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673B-3A02-1724-6C8A-23075EF08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46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0414B1-1A5D-48B2-9D87-68C427ACF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07"/>
          <a:stretch/>
        </p:blipFill>
        <p:spPr>
          <a:xfrm>
            <a:off x="4539705" y="1017037"/>
            <a:ext cx="7652295" cy="5617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352C9-49BB-790C-FC9B-A1958401CA2C}"/>
              </a:ext>
            </a:extLst>
          </p:cNvPr>
          <p:cNvSpPr txBox="1"/>
          <p:nvPr/>
        </p:nvSpPr>
        <p:spPr>
          <a:xfrm>
            <a:off x="0" y="0"/>
            <a:ext cx="4539705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BC2E8-A2AB-39A5-F545-7C84AB230AE4}"/>
              </a:ext>
            </a:extLst>
          </p:cNvPr>
          <p:cNvSpPr txBox="1"/>
          <p:nvPr/>
        </p:nvSpPr>
        <p:spPr>
          <a:xfrm>
            <a:off x="4539705" y="876136"/>
            <a:ext cx="7652295" cy="5860566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429A8-318D-D33A-EA2E-A6B092D3E94F}"/>
              </a:ext>
            </a:extLst>
          </p:cNvPr>
          <p:cNvSpPr txBox="1"/>
          <p:nvPr/>
        </p:nvSpPr>
        <p:spPr>
          <a:xfrm>
            <a:off x="-1" y="0"/>
            <a:ext cx="12201329" cy="10170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0" tIns="216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AU" sz="240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 Vehicle Dealership, United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1306-3930-A261-2DEB-F8E71A8B1029}"/>
              </a:ext>
            </a:extLst>
          </p:cNvPr>
          <p:cNvSpPr txBox="1"/>
          <p:nvPr/>
        </p:nvSpPr>
        <p:spPr>
          <a:xfrm>
            <a:off x="0" y="6635007"/>
            <a:ext cx="12201329" cy="2640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000" dirty="0">
                <a:solidFill>
                  <a:schemeClr val="bg1">
                    <a:lumMod val="65000"/>
                  </a:schemeClr>
                </a:solidFill>
              </a:rPr>
              <a:t>Module 7, Project 1 – Group 7</a:t>
            </a:r>
            <a:r>
              <a:rPr lang="en-AU" sz="1050" dirty="0">
                <a:solidFill>
                  <a:schemeClr val="bg1">
                    <a:lumMod val="65000"/>
                  </a:schemeClr>
                </a:solidFill>
              </a:rPr>
              <a:t>								                                                                 </a:t>
            </a:r>
            <a:r>
              <a:rPr lang="en-AU" sz="900" dirty="0">
                <a:solidFill>
                  <a:schemeClr val="bg1">
                    <a:lumMod val="65000"/>
                  </a:schemeClr>
                </a:solidFill>
              </a:rPr>
              <a:t>image: </a:t>
            </a:r>
            <a:r>
              <a:rPr lang="en-AU" sz="900" dirty="0" err="1">
                <a:solidFill>
                  <a:schemeClr val="bg1">
                    <a:lumMod val="65000"/>
                  </a:schemeClr>
                </a:solidFill>
              </a:rPr>
              <a:t>piranka</a:t>
            </a:r>
            <a:r>
              <a:rPr lang="en-AU" sz="900" dirty="0">
                <a:solidFill>
                  <a:schemeClr val="bg1">
                    <a:lumMod val="65000"/>
                  </a:schemeClr>
                </a:solidFill>
              </a:rPr>
              <a:t>, iStock by Getty Images</a:t>
            </a:r>
            <a:endParaRPr lang="en-AU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A8AB9-7B58-1DE3-1747-F9F3303996E6}"/>
              </a:ext>
            </a:extLst>
          </p:cNvPr>
          <p:cNvSpPr txBox="1"/>
          <p:nvPr/>
        </p:nvSpPr>
        <p:spPr>
          <a:xfrm>
            <a:off x="223935" y="1268963"/>
            <a:ext cx="414279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Our client is seeking to establish an electric vehicle (“EV”) dealership within the United States, and has requested an analysis to inform decision making and to identify a suitable State where a dealership will achieve success and be profitable.  </a:t>
            </a: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Within the analysis consideration is given to: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Estimated Government Funding for EV Infrastructure 2022 - 2026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Growth in EV registration by State 2019 - 2021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Number of EV charging outlets by State</a:t>
            </a:r>
          </a:p>
          <a:p>
            <a:pPr marL="285750" indent="-285750">
              <a:buFontTx/>
              <a:buChar char="-"/>
            </a:pP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Information sources</a:t>
            </a: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Data included in the analysis has been sourced from: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US Department of Energy – Alternative Fuels Data Centre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United States Census Bureau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US Department of Transportation – Federal Highway Administration</a:t>
            </a:r>
          </a:p>
          <a:p>
            <a:pPr marL="285750" indent="-285750">
              <a:buFontTx/>
              <a:buChar char="-"/>
            </a:pP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Electrek.co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Evadoption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AAA Gas Prices</a:t>
            </a:r>
          </a:p>
          <a:p>
            <a:pPr marL="285750" indent="-285750">
              <a:buFontTx/>
              <a:buChar char="-"/>
            </a:pP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Geoapify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C5520-4265-96BF-35BB-CCF6ABD1AE01}"/>
              </a:ext>
            </a:extLst>
          </p:cNvPr>
          <p:cNvSpPr txBox="1"/>
          <p:nvPr/>
        </p:nvSpPr>
        <p:spPr>
          <a:xfrm>
            <a:off x="9196219" y="215035"/>
            <a:ext cx="29005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50" dirty="0">
                <a:solidFill>
                  <a:schemeClr val="bg1">
                    <a:lumMod val="50000"/>
                  </a:schemeClr>
                </a:solidFill>
              </a:rPr>
              <a:t>Prepared by:</a:t>
            </a:r>
          </a:p>
          <a:p>
            <a:pPr algn="r"/>
            <a:r>
              <a:rPr lang="en-AU" sz="1050" dirty="0" err="1">
                <a:solidFill>
                  <a:schemeClr val="bg1">
                    <a:lumMod val="50000"/>
                  </a:schemeClr>
                </a:solidFill>
              </a:rPr>
              <a:t>Manasa</a:t>
            </a:r>
            <a:r>
              <a:rPr lang="en-AU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050" dirty="0" err="1">
                <a:solidFill>
                  <a:schemeClr val="bg1">
                    <a:lumMod val="50000"/>
                  </a:schemeClr>
                </a:solidFill>
              </a:rPr>
              <a:t>Uppalapati</a:t>
            </a:r>
            <a:r>
              <a:rPr lang="en-AU" sz="1050" dirty="0">
                <a:solidFill>
                  <a:schemeClr val="bg1">
                    <a:lumMod val="50000"/>
                  </a:schemeClr>
                </a:solidFill>
              </a:rPr>
              <a:t>, Mireille Walton</a:t>
            </a:r>
          </a:p>
          <a:p>
            <a:pPr algn="r"/>
            <a:r>
              <a:rPr lang="en-AU" sz="1050" dirty="0">
                <a:solidFill>
                  <a:schemeClr val="bg1">
                    <a:lumMod val="50000"/>
                  </a:schemeClr>
                </a:solidFill>
              </a:rPr>
              <a:t>Mohammed Irfhan Varani, Priya </a:t>
            </a:r>
          </a:p>
        </p:txBody>
      </p:sp>
    </p:spTree>
    <p:extLst>
      <p:ext uri="{BB962C8B-B14F-4D97-AF65-F5344CB8AC3E}">
        <p14:creationId xmlns:p14="http://schemas.microsoft.com/office/powerpoint/2010/main" val="272219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352C9-49BB-790C-FC9B-A1958401CA2C}"/>
              </a:ext>
            </a:extLst>
          </p:cNvPr>
          <p:cNvSpPr txBox="1"/>
          <p:nvPr/>
        </p:nvSpPr>
        <p:spPr>
          <a:xfrm>
            <a:off x="4626365" y="0"/>
            <a:ext cx="7565635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1306-3930-A261-2DEB-F8E71A8B1029}"/>
              </a:ext>
            </a:extLst>
          </p:cNvPr>
          <p:cNvSpPr txBox="1"/>
          <p:nvPr/>
        </p:nvSpPr>
        <p:spPr>
          <a:xfrm>
            <a:off x="0" y="6635007"/>
            <a:ext cx="12192000" cy="2229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000" dirty="0">
                <a:solidFill>
                  <a:schemeClr val="bg1">
                    <a:lumMod val="65000"/>
                  </a:schemeClr>
                </a:solidFill>
              </a:rPr>
              <a:t>Module 7, Project 1 – Group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429A8-318D-D33A-EA2E-A6B092D3E94F}"/>
              </a:ext>
            </a:extLst>
          </p:cNvPr>
          <p:cNvSpPr txBox="1"/>
          <p:nvPr/>
        </p:nvSpPr>
        <p:spPr>
          <a:xfrm>
            <a:off x="0" y="0"/>
            <a:ext cx="12192000" cy="10170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0" tIns="144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 Vehicle Dealership, United States</a:t>
            </a:r>
          </a:p>
          <a:p>
            <a:pPr>
              <a:spcBef>
                <a:spcPts val="600"/>
              </a:spcBef>
            </a:pPr>
            <a:r>
              <a:rPr lang="en-AU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Estimated State Government EV Infrastructure Funding – 2022 to 2026</a:t>
            </a:r>
            <a:endParaRPr lang="en-AU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map of the united states with different colored circles&#10;&#10;Description automatically generated">
            <a:extLst>
              <a:ext uri="{FF2B5EF4-FFF2-40B4-BE49-F238E27FC236}">
                <a16:creationId xmlns:a16="http://schemas.microsoft.com/office/drawing/2014/main" id="{DD5F05AC-C119-A943-0BCA-CD22C35B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850" y="4014305"/>
            <a:ext cx="3120000" cy="23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3B168D-C18C-CFBC-36EE-6D12D6245AAD}"/>
              </a:ext>
            </a:extLst>
          </p:cNvPr>
          <p:cNvSpPr txBox="1"/>
          <p:nvPr/>
        </p:nvSpPr>
        <p:spPr>
          <a:xfrm>
            <a:off x="223935" y="1268963"/>
            <a:ext cx="41427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Many States within the US have committed substantial funding towards developing EV infrastructure over the period 2022 to 2026 - estimated total USD 1.3 billion.</a:t>
            </a: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The top 5 states in terms of estimated spend include Texas and California (being two States with the greatest populations), with Texas investing significantly more than California in terms of funding per capita.</a:t>
            </a: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Pennsylvania in comparison has a high average estimated spend per capita, indicating anticipated growth in the EV market.  </a:t>
            </a: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Spend by individual States is strongly correlated to estimated population (as at 2021), with Texas estimated spend being moderately higher than other states.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B5C06-414F-60C6-E2F0-63B6EDE82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08" y="1297739"/>
            <a:ext cx="3115000" cy="2340000"/>
          </a:xfrm>
          <a:prstGeom prst="rect">
            <a:avLst/>
          </a:prstGeom>
        </p:spPr>
      </p:pic>
      <p:pic>
        <p:nvPicPr>
          <p:cNvPr id="17" name="Picture 16" descr="A graph with red line and blue dots&#10;&#10;Description automatically generated">
            <a:extLst>
              <a:ext uri="{FF2B5EF4-FFF2-40B4-BE49-F238E27FC236}">
                <a16:creationId xmlns:a16="http://schemas.microsoft.com/office/drawing/2014/main" id="{38BE056B-2635-96A3-DA67-650B5D075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08" y="4015056"/>
            <a:ext cx="3114000" cy="2339249"/>
          </a:xfrm>
          <a:prstGeom prst="rect">
            <a:avLst/>
          </a:prstGeom>
        </p:spPr>
      </p:pic>
      <p:pic>
        <p:nvPicPr>
          <p:cNvPr id="25" name="Picture 2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6D49B9F1-8616-DE1A-E92F-D1AA639A6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850" y="1297739"/>
            <a:ext cx="3115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2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352C9-49BB-790C-FC9B-A1958401CA2C}"/>
              </a:ext>
            </a:extLst>
          </p:cNvPr>
          <p:cNvSpPr txBox="1"/>
          <p:nvPr/>
        </p:nvSpPr>
        <p:spPr>
          <a:xfrm>
            <a:off x="4626365" y="0"/>
            <a:ext cx="7565635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1306-3930-A261-2DEB-F8E71A8B1029}"/>
              </a:ext>
            </a:extLst>
          </p:cNvPr>
          <p:cNvSpPr txBox="1"/>
          <p:nvPr/>
        </p:nvSpPr>
        <p:spPr>
          <a:xfrm>
            <a:off x="0" y="6635007"/>
            <a:ext cx="12192000" cy="2229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000" dirty="0">
                <a:solidFill>
                  <a:schemeClr val="bg1">
                    <a:lumMod val="65000"/>
                  </a:schemeClr>
                </a:solidFill>
              </a:rPr>
              <a:t>Module 7, Project 1 – Group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429A8-318D-D33A-EA2E-A6B092D3E94F}"/>
              </a:ext>
            </a:extLst>
          </p:cNvPr>
          <p:cNvSpPr txBox="1"/>
          <p:nvPr/>
        </p:nvSpPr>
        <p:spPr>
          <a:xfrm>
            <a:off x="0" y="0"/>
            <a:ext cx="12192000" cy="10170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0" tIns="144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 Vehicle Dealership, United States</a:t>
            </a:r>
          </a:p>
          <a:p>
            <a:pPr>
              <a:spcBef>
                <a:spcPts val="600"/>
              </a:spcBef>
            </a:pPr>
            <a:r>
              <a:rPr lang="en-AU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EV Registrations by State</a:t>
            </a:r>
            <a:endParaRPr lang="en-AU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E1EBD-83A2-83FB-FF65-9A42D344CF79}"/>
              </a:ext>
            </a:extLst>
          </p:cNvPr>
          <p:cNvSpPr txBox="1"/>
          <p:nvPr/>
        </p:nvSpPr>
        <p:spPr>
          <a:xfrm>
            <a:off x="223935" y="1268963"/>
            <a:ext cx="4142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Over the three-year period, there has been a substantial increase in EV registrations within the State of California, and steady growth within the remaining States forming the Top 5 in terms of the number of EV registrations, indicating a continued interest in sustainable transportation options.  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Notably, California has a very high average registration per capita (100,000 population) when compared to other States. 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correlation between the number of EV registrations (at 2021) to population (est. 2021) is considered to be moderate.  </a:t>
            </a:r>
          </a:p>
          <a:p>
            <a:b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8291FE6-EDFC-DF17-879D-3472B5CCF2F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91" y="1268963"/>
            <a:ext cx="3117600" cy="234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0B4E9AE7-4A55-829F-9469-51E3C86C58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28" y="3951985"/>
            <a:ext cx="3117600" cy="2340000"/>
          </a:xfrm>
          <a:prstGeom prst="rect">
            <a:avLst/>
          </a:prstGeom>
        </p:spPr>
      </p:pic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B0BF1E63-BA06-8548-A9C6-69C296D7AB2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91" y="3951985"/>
            <a:ext cx="3117600" cy="2340000"/>
          </a:xfrm>
          <a:prstGeom prst="rect">
            <a:avLst/>
          </a:prstGeom>
        </p:spPr>
      </p:pic>
      <p:pic>
        <p:nvPicPr>
          <p:cNvPr id="12" name="Picture 11" descr="A graph with a red line&#10;&#10;Description automatically generated">
            <a:extLst>
              <a:ext uri="{FF2B5EF4-FFF2-40B4-BE49-F238E27FC236}">
                <a16:creationId xmlns:a16="http://schemas.microsoft.com/office/drawing/2014/main" id="{55BA912A-1308-B3D7-35C1-221FE1D42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57" y="1277361"/>
            <a:ext cx="3115000" cy="2340000"/>
          </a:xfrm>
          <a:prstGeom prst="rect">
            <a:avLst/>
          </a:prstGeom>
        </p:spPr>
      </p:pic>
      <p:pic>
        <p:nvPicPr>
          <p:cNvPr id="11" name="Picture 10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FE92AB90-E65D-D190-E1E0-C091CCADA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5" y="3952736"/>
            <a:ext cx="3114000" cy="23392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352C9-49BB-790C-FC9B-A1958401CA2C}"/>
              </a:ext>
            </a:extLst>
          </p:cNvPr>
          <p:cNvSpPr txBox="1"/>
          <p:nvPr/>
        </p:nvSpPr>
        <p:spPr>
          <a:xfrm>
            <a:off x="4626365" y="0"/>
            <a:ext cx="7565635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1306-3930-A261-2DEB-F8E71A8B1029}"/>
              </a:ext>
            </a:extLst>
          </p:cNvPr>
          <p:cNvSpPr txBox="1"/>
          <p:nvPr/>
        </p:nvSpPr>
        <p:spPr>
          <a:xfrm>
            <a:off x="0" y="6635007"/>
            <a:ext cx="12192000" cy="2229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000" dirty="0">
                <a:solidFill>
                  <a:schemeClr val="bg1">
                    <a:lumMod val="65000"/>
                  </a:schemeClr>
                </a:solidFill>
              </a:rPr>
              <a:t>Module 7, Project 1 – Group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429A8-318D-D33A-EA2E-A6B092D3E94F}"/>
              </a:ext>
            </a:extLst>
          </p:cNvPr>
          <p:cNvSpPr txBox="1"/>
          <p:nvPr/>
        </p:nvSpPr>
        <p:spPr>
          <a:xfrm>
            <a:off x="0" y="0"/>
            <a:ext cx="12192000" cy="10170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0" tIns="144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 Vehicle Dealership, United States</a:t>
            </a:r>
          </a:p>
          <a:p>
            <a:pPr>
              <a:spcBef>
                <a:spcPts val="600"/>
              </a:spcBef>
            </a:pPr>
            <a:r>
              <a:rPr lang="en-AU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EV Charging Outlets by State</a:t>
            </a:r>
            <a:endParaRPr lang="en-AU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E1EBD-83A2-83FB-FF65-9A42D344CF79}"/>
              </a:ext>
            </a:extLst>
          </p:cNvPr>
          <p:cNvSpPr txBox="1"/>
          <p:nvPr/>
        </p:nvSpPr>
        <p:spPr>
          <a:xfrm>
            <a:off x="262137" y="1410079"/>
            <a:ext cx="41427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total number EV charging outlets strongly correlates with the total number of EV registrations in each State.</a:t>
            </a: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correlation between number of EV charge outlets to population is considered strong, with two notable outliers featuring within the Top 5 States by total charging outlets per capita: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California which has a greater number of charging outlets per capita; and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Texas which also has a large population currently provides notably fewer charging outlets per capita in comparison.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E3C8C3B-0710-DE0E-620C-FC4FFAE90EA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68" y="1289501"/>
            <a:ext cx="3117600" cy="234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8" descr="A map of the united states&#10;&#10;Description automatically generated">
            <a:extLst>
              <a:ext uri="{FF2B5EF4-FFF2-40B4-BE49-F238E27FC236}">
                <a16:creationId xmlns:a16="http://schemas.microsoft.com/office/drawing/2014/main" id="{D75B9307-D039-9E0A-0762-86EB6FE060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68" y="3901965"/>
            <a:ext cx="3117600" cy="2340000"/>
          </a:xfrm>
          <a:prstGeom prst="rect">
            <a:avLst/>
          </a:prstGeom>
        </p:spPr>
      </p:pic>
      <p:pic>
        <p:nvPicPr>
          <p:cNvPr id="7" name="Picture 6" descr="A graph with a red line and a red line&#10;&#10;Description automatically generated">
            <a:extLst>
              <a:ext uri="{FF2B5EF4-FFF2-40B4-BE49-F238E27FC236}">
                <a16:creationId xmlns:a16="http://schemas.microsoft.com/office/drawing/2014/main" id="{EA222202-5440-D8ED-9CAD-8AAF76CA9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3" y="3896604"/>
            <a:ext cx="2376000" cy="237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8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8F277E2E-1BC9-10C5-4EF3-24E18274B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67" y="3896604"/>
            <a:ext cx="3115000" cy="2340000"/>
          </a:xfrm>
          <a:prstGeom prst="rect">
            <a:avLst/>
          </a:prstGeom>
        </p:spPr>
      </p:pic>
      <p:pic>
        <p:nvPicPr>
          <p:cNvPr id="11" name="Picture 10" descr="A graph with different colored rectangles&#10;&#10;Description automatically generated">
            <a:extLst>
              <a:ext uri="{FF2B5EF4-FFF2-40B4-BE49-F238E27FC236}">
                <a16:creationId xmlns:a16="http://schemas.microsoft.com/office/drawing/2014/main" id="{87CCFE65-CBA3-E8B2-AC74-9B02D963DF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67" y="1289501"/>
            <a:ext cx="3115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3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A196D-620A-2FD3-8774-265CD9C48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0" t="1124" r="-4673" b="-1124"/>
          <a:stretch/>
        </p:blipFill>
        <p:spPr>
          <a:xfrm flipH="1">
            <a:off x="4750878" y="695391"/>
            <a:ext cx="7427578" cy="6001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352C9-49BB-790C-FC9B-A1958401CA2C}"/>
              </a:ext>
            </a:extLst>
          </p:cNvPr>
          <p:cNvSpPr txBox="1"/>
          <p:nvPr/>
        </p:nvSpPr>
        <p:spPr>
          <a:xfrm>
            <a:off x="-2" y="0"/>
            <a:ext cx="6505075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BC2E8-A2AB-39A5-F545-7C84AB230AE4}"/>
              </a:ext>
            </a:extLst>
          </p:cNvPr>
          <p:cNvSpPr txBox="1"/>
          <p:nvPr/>
        </p:nvSpPr>
        <p:spPr>
          <a:xfrm>
            <a:off x="3710872" y="835907"/>
            <a:ext cx="8470313" cy="5860566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1306-3930-A261-2DEB-F8E71A8B1029}"/>
              </a:ext>
            </a:extLst>
          </p:cNvPr>
          <p:cNvSpPr txBox="1"/>
          <p:nvPr/>
        </p:nvSpPr>
        <p:spPr>
          <a:xfrm>
            <a:off x="0" y="6635007"/>
            <a:ext cx="12192000" cy="2229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000" dirty="0">
                <a:solidFill>
                  <a:schemeClr val="bg1">
                    <a:lumMod val="65000"/>
                  </a:schemeClr>
                </a:solidFill>
              </a:rPr>
              <a:t>Module 7, Project 1 – Group 7									                             </a:t>
            </a:r>
            <a:r>
              <a:rPr lang="en-AU" sz="900" dirty="0">
                <a:solidFill>
                  <a:schemeClr val="bg1">
                    <a:lumMod val="65000"/>
                  </a:schemeClr>
                </a:solidFill>
              </a:rPr>
              <a:t>image: deepblue4u, iStock by Getty Images</a:t>
            </a:r>
            <a:endParaRPr lang="en-AU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04185-E51B-4C43-84CE-8D24DF3F78B2}"/>
              </a:ext>
            </a:extLst>
          </p:cNvPr>
          <p:cNvSpPr txBox="1"/>
          <p:nvPr/>
        </p:nvSpPr>
        <p:spPr>
          <a:xfrm>
            <a:off x="223935" y="1268963"/>
            <a:ext cx="61848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Based on the limited exploration of the subject matter, we consider there may be opportunity to establish a successful EV dealership in California or Texas.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data analysed demonstrates that California has an established EV market with considerable existing EV infrastructure and that it is continuing to invest considerable funding into the future.  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In comparison, Texas currently has a relatively smaller EV market and is investing significant funding towards EV infrastructure presumably in anticipation of considerable growth in the coming years. 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However,  it is recommended that our client undertake further due diligence and analysis (outlined below) prior to moving forward with any proposed business plan.  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Opportunity for further analysis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Federal and State legislation and regulations relating to electric vehicles, electric vehicle infrastructure and any impacts on EV dealerships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review of detailed EV infrastructure planning and expenditure in California and Texas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EV sales data within these States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age demographics in EV sales 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Estimated EV infrastructure spending per km2 </a:t>
            </a:r>
          </a:p>
          <a:p>
            <a:pPr marL="285750" indent="-285750">
              <a:buFontTx/>
              <a:buChar char="-"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CCF9D-85A9-C657-8237-E6C6F43B7A8A}"/>
              </a:ext>
            </a:extLst>
          </p:cNvPr>
          <p:cNvSpPr txBox="1"/>
          <p:nvPr/>
        </p:nvSpPr>
        <p:spPr>
          <a:xfrm>
            <a:off x="0" y="15726"/>
            <a:ext cx="12192000" cy="10170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0" tIns="144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 Vehicle Dealership, United States</a:t>
            </a:r>
          </a:p>
        </p:txBody>
      </p:sp>
    </p:spTree>
    <p:extLst>
      <p:ext uri="{BB962C8B-B14F-4D97-AF65-F5344CB8AC3E}">
        <p14:creationId xmlns:p14="http://schemas.microsoft.com/office/powerpoint/2010/main" val="406566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708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DLA Piper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Walton</dc:creator>
  <cp:lastModifiedBy>M Walton</cp:lastModifiedBy>
  <cp:revision>17</cp:revision>
  <dcterms:created xsi:type="dcterms:W3CDTF">2023-07-18T00:43:37Z</dcterms:created>
  <dcterms:modified xsi:type="dcterms:W3CDTF">2023-07-20T05:54:27Z</dcterms:modified>
</cp:coreProperties>
</file>