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Gotham Bold" charset="1" panose="00000000000000000000"/>
      <p:regular r:id="rId16"/>
    </p:embeddedFont>
    <p:embeddedFont>
      <p:font typeface="Poppins" charset="1" panose="00000500000000000000"/>
      <p:regular r:id="rId17"/>
    </p:embeddedFont>
    <p:embeddedFont>
      <p:font typeface="Helios" charset="1" panose="020B0504020202020204"/>
      <p:regular r:id="rId18"/>
    </p:embeddedFont>
    <p:embeddedFont>
      <p:font typeface="Gotham" charset="1" panose="00000000000000000000"/>
      <p:regular r:id="rId19"/>
    </p:embeddedFont>
    <p:embeddedFont>
      <p:font typeface="Canva Sans" charset="1" panose="020B0503030501040103"/>
      <p:regular r:id="rId20"/>
    </p:embeddedFont>
    <p:embeddedFont>
      <p:font typeface="Klein Bold" charset="1" panose="02000503060000020004"/>
      <p:regular r:id="rId21"/>
    </p:embeddedFont>
    <p:embeddedFont>
      <p:font typeface="Klein" charset="1" panose="02000503060000020004"/>
      <p:regular r:id="rId22"/>
    </p:embeddedFont>
    <p:embeddedFont>
      <p:font typeface="Canva Sans Bold" charset="1" panose="020B0803030501040103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468512" y="-353712"/>
            <a:ext cx="10994424" cy="1099442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9140065"/>
            <a:ext cx="945880" cy="236470"/>
          </a:xfrm>
          <a:custGeom>
            <a:avLst/>
            <a:gdLst/>
            <a:ahLst/>
            <a:cxnLst/>
            <a:rect r="r" b="b" t="t" l="l"/>
            <a:pathLst>
              <a:path h="236470" w="94588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6384897" y="5379918"/>
            <a:ext cx="6059445" cy="6059445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5720762" y="6964430"/>
            <a:ext cx="2000810" cy="4114800"/>
          </a:xfrm>
          <a:custGeom>
            <a:avLst/>
            <a:gdLst/>
            <a:ahLst/>
            <a:cxnLst/>
            <a:rect r="r" b="b" t="t" l="l"/>
            <a:pathLst>
              <a:path h="4114800" w="2000810">
                <a:moveTo>
                  <a:pt x="0" y="0"/>
                </a:moveTo>
                <a:lnTo>
                  <a:pt x="2000810" y="0"/>
                </a:lnTo>
                <a:lnTo>
                  <a:pt x="20008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-204881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1762088" y="-9632634"/>
            <a:ext cx="10994424" cy="10994424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3373132" y="4114076"/>
            <a:ext cx="12198237" cy="2291464"/>
            <a:chOff x="0" y="0"/>
            <a:chExt cx="3212705" cy="60351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212704" cy="603513"/>
            </a:xfrm>
            <a:custGeom>
              <a:avLst/>
              <a:gdLst/>
              <a:ahLst/>
              <a:cxnLst/>
              <a:rect r="r" b="b" t="t" l="l"/>
              <a:pathLst>
                <a:path h="603513" w="3212704">
                  <a:moveTo>
                    <a:pt x="0" y="0"/>
                  </a:moveTo>
                  <a:lnTo>
                    <a:pt x="3212704" y="0"/>
                  </a:lnTo>
                  <a:lnTo>
                    <a:pt x="3212704" y="603513"/>
                  </a:lnTo>
                  <a:lnTo>
                    <a:pt x="0" y="603513"/>
                  </a:lnTo>
                  <a:close/>
                </a:path>
              </a:pathLst>
            </a:custGeom>
            <a:solidFill>
              <a:srgbClr val="FFFEFE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3212705" cy="632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3145660" y="3971201"/>
            <a:ext cx="13727188" cy="4936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27"/>
              </a:lnSpc>
            </a:pPr>
            <a:r>
              <a:rPr lang="en-US" b="true" sz="7019" spc="982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END-TO-END SPAM DETECTION USING ML IN PYTHON</a:t>
            </a:r>
          </a:p>
          <a:p>
            <a:pPr algn="ctr">
              <a:lnSpc>
                <a:spcPts val="9827"/>
              </a:lnSpc>
              <a:spcBef>
                <a:spcPct val="0"/>
              </a:spcBef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6068500" y="8661165"/>
            <a:ext cx="6151000" cy="368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spc="1224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2024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-9965724" y="-1383136"/>
            <a:ext cx="10994424" cy="10994424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335942" y="183134"/>
            <a:ext cx="1247301" cy="1444047"/>
          </a:xfrm>
          <a:custGeom>
            <a:avLst/>
            <a:gdLst/>
            <a:ahLst/>
            <a:cxnLst/>
            <a:rect r="r" b="b" t="t" l="l"/>
            <a:pathLst>
              <a:path h="1444047" w="1247301">
                <a:moveTo>
                  <a:pt x="0" y="0"/>
                </a:moveTo>
                <a:lnTo>
                  <a:pt x="1247300" y="0"/>
                </a:lnTo>
                <a:lnTo>
                  <a:pt x="1247300" y="1444047"/>
                </a:lnTo>
                <a:lnTo>
                  <a:pt x="0" y="144404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1656903" y="595696"/>
            <a:ext cx="1018204" cy="457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1"/>
              </a:lnSpc>
              <a:spcBef>
                <a:spcPct val="0"/>
              </a:spcBef>
            </a:pPr>
            <a:r>
              <a:rPr lang="en-US" sz="2601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GPWT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9472251" y="719608"/>
            <a:ext cx="4259307" cy="3066701"/>
          </a:xfrm>
          <a:custGeom>
            <a:avLst/>
            <a:gdLst/>
            <a:ahLst/>
            <a:cxnLst/>
            <a:rect r="r" b="b" t="t" l="l"/>
            <a:pathLst>
              <a:path h="3066701" w="4259307">
                <a:moveTo>
                  <a:pt x="0" y="0"/>
                </a:moveTo>
                <a:lnTo>
                  <a:pt x="4259307" y="0"/>
                </a:lnTo>
                <a:lnTo>
                  <a:pt x="4259307" y="3066700"/>
                </a:lnTo>
                <a:lnTo>
                  <a:pt x="0" y="30667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73119" y="-1315898"/>
            <a:ext cx="3499668" cy="13405540"/>
            <a:chOff x="0" y="0"/>
            <a:chExt cx="212191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2191" cy="812800"/>
            </a:xfrm>
            <a:custGeom>
              <a:avLst/>
              <a:gdLst/>
              <a:ahLst/>
              <a:cxnLst/>
              <a:rect r="r" b="b" t="t" l="l"/>
              <a:pathLst>
                <a:path h="812800" w="212191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69340" y="7321525"/>
            <a:ext cx="992463" cy="99246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  <a:ea typeface="Gotham"/>
                  <a:cs typeface="Gotham"/>
                  <a:sym typeface="Gotham"/>
                </a:rPr>
                <a:t>9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77741" y="3315742"/>
            <a:ext cx="508158" cy="543805"/>
            <a:chOff x="0" y="0"/>
            <a:chExt cx="812800" cy="86981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77741" y="1982349"/>
            <a:ext cx="508158" cy="543805"/>
            <a:chOff x="0" y="0"/>
            <a:chExt cx="812800" cy="86981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77741" y="3983373"/>
            <a:ext cx="508158" cy="543805"/>
            <a:chOff x="0" y="0"/>
            <a:chExt cx="812800" cy="86981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77741" y="2648112"/>
            <a:ext cx="508158" cy="543805"/>
            <a:chOff x="0" y="0"/>
            <a:chExt cx="812800" cy="86981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77741" y="5318634"/>
            <a:ext cx="508158" cy="543805"/>
            <a:chOff x="0" y="0"/>
            <a:chExt cx="812800" cy="86981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6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77741" y="4651003"/>
            <a:ext cx="508158" cy="543805"/>
            <a:chOff x="0" y="0"/>
            <a:chExt cx="812800" cy="86981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977741" y="5986264"/>
            <a:ext cx="508158" cy="543805"/>
            <a:chOff x="0" y="0"/>
            <a:chExt cx="812800" cy="869819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7</a:t>
              </a: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0">
            <a:off x="16313420" y="1028700"/>
            <a:ext cx="945880" cy="236470"/>
          </a:xfrm>
          <a:custGeom>
            <a:avLst/>
            <a:gdLst/>
            <a:ahLst/>
            <a:cxnLst/>
            <a:rect r="r" b="b" t="t" l="l"/>
            <a:pathLst>
              <a:path h="236470" w="94588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0" id="30"/>
          <p:cNvGrpSpPr/>
          <p:nvPr/>
        </p:nvGrpSpPr>
        <p:grpSpPr>
          <a:xfrm rot="0">
            <a:off x="17170670" y="-178579"/>
            <a:ext cx="10994424" cy="10994424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3" id="33"/>
          <p:cNvSpPr/>
          <p:nvPr/>
        </p:nvSpPr>
        <p:spPr>
          <a:xfrm flipH="false" flipV="false" rot="0">
            <a:off x="2447603" y="1362412"/>
            <a:ext cx="14037134" cy="7895888"/>
          </a:xfrm>
          <a:custGeom>
            <a:avLst/>
            <a:gdLst/>
            <a:ahLst/>
            <a:cxnLst/>
            <a:rect r="r" b="b" t="t" l="l"/>
            <a:pathLst>
              <a:path h="7895888" w="14037134">
                <a:moveTo>
                  <a:pt x="0" y="0"/>
                </a:moveTo>
                <a:lnTo>
                  <a:pt x="14037134" y="0"/>
                </a:lnTo>
                <a:lnTo>
                  <a:pt x="14037134" y="7895888"/>
                </a:lnTo>
                <a:lnTo>
                  <a:pt x="0" y="78958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34" id="34"/>
          <p:cNvGrpSpPr/>
          <p:nvPr/>
        </p:nvGrpSpPr>
        <p:grpSpPr>
          <a:xfrm rot="0">
            <a:off x="977741" y="6653894"/>
            <a:ext cx="508158" cy="543805"/>
            <a:chOff x="0" y="0"/>
            <a:chExt cx="812800" cy="869819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8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73119" y="-1315898"/>
            <a:ext cx="3499668" cy="13405540"/>
            <a:chOff x="0" y="0"/>
            <a:chExt cx="212191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2191" cy="812800"/>
            </a:xfrm>
            <a:custGeom>
              <a:avLst/>
              <a:gdLst/>
              <a:ahLst/>
              <a:cxnLst/>
              <a:rect r="r" b="b" t="t" l="l"/>
              <a:pathLst>
                <a:path h="812800" w="212191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965668" y="-5606768"/>
            <a:ext cx="10994424" cy="1099442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313420" y="910465"/>
            <a:ext cx="945880" cy="236470"/>
          </a:xfrm>
          <a:custGeom>
            <a:avLst/>
            <a:gdLst/>
            <a:ahLst/>
            <a:cxnLst/>
            <a:rect r="r" b="b" t="t" l="l"/>
            <a:pathLst>
              <a:path h="236470" w="94588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706082" y="1952203"/>
            <a:ext cx="992463" cy="992463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48235" y="4447339"/>
            <a:ext cx="508158" cy="543805"/>
            <a:chOff x="0" y="0"/>
            <a:chExt cx="812800" cy="86981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948235" y="3107362"/>
            <a:ext cx="508158" cy="543805"/>
            <a:chOff x="0" y="0"/>
            <a:chExt cx="812800" cy="86981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948235" y="5115753"/>
            <a:ext cx="508158" cy="543805"/>
            <a:chOff x="0" y="0"/>
            <a:chExt cx="812800" cy="86981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948235" y="3776486"/>
            <a:ext cx="508158" cy="543805"/>
            <a:chOff x="0" y="0"/>
            <a:chExt cx="812800" cy="869819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948235" y="6455730"/>
            <a:ext cx="508158" cy="543805"/>
            <a:chOff x="0" y="0"/>
            <a:chExt cx="812800" cy="869819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7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948235" y="5784877"/>
            <a:ext cx="508158" cy="543805"/>
            <a:chOff x="0" y="0"/>
            <a:chExt cx="812800" cy="869819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6</a:t>
              </a: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2416164" y="425757"/>
            <a:ext cx="6727836" cy="25189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41"/>
              </a:lnSpc>
            </a:pPr>
            <a:r>
              <a:rPr lang="en-US" sz="9939" spc="496" b="true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Hello, everyone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2619781" y="3737744"/>
            <a:ext cx="6598813" cy="703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38"/>
              </a:lnSpc>
            </a:pPr>
            <a:r>
              <a:rPr lang="en-US" b="true" sz="4170" u="sng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Meet My Team</a:t>
            </a:r>
            <a:r>
              <a:rPr lang="en-US" sz="4170" b="true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 ------</a:t>
            </a:r>
          </a:p>
        </p:txBody>
      </p:sp>
      <p:grpSp>
        <p:nvGrpSpPr>
          <p:cNvPr name="Group 32" id="32"/>
          <p:cNvGrpSpPr/>
          <p:nvPr/>
        </p:nvGrpSpPr>
        <p:grpSpPr>
          <a:xfrm rot="0">
            <a:off x="948235" y="7123361"/>
            <a:ext cx="508158" cy="543805"/>
            <a:chOff x="0" y="0"/>
            <a:chExt cx="812800" cy="869819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8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3945801">
            <a:off x="11868535" y="8125500"/>
            <a:ext cx="4776403" cy="4776403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8" id="38"/>
          <p:cNvSpPr/>
          <p:nvPr/>
        </p:nvSpPr>
        <p:spPr>
          <a:xfrm flipH="false" flipV="false" rot="3945801">
            <a:off x="12156571" y="7154038"/>
            <a:ext cx="1577153" cy="3243522"/>
          </a:xfrm>
          <a:custGeom>
            <a:avLst/>
            <a:gdLst/>
            <a:ahLst/>
            <a:cxnLst/>
            <a:rect r="r" b="b" t="t" l="l"/>
            <a:pathLst>
              <a:path h="3243522" w="1577153">
                <a:moveTo>
                  <a:pt x="0" y="0"/>
                </a:moveTo>
                <a:lnTo>
                  <a:pt x="1577154" y="0"/>
                </a:lnTo>
                <a:lnTo>
                  <a:pt x="1577154" y="3243523"/>
                </a:lnTo>
                <a:lnTo>
                  <a:pt x="0" y="3243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-204881" b="0"/>
            </a:stretch>
          </a:blipFill>
        </p:spPr>
      </p:sp>
      <p:sp>
        <p:nvSpPr>
          <p:cNvPr name="TextBox 39" id="39"/>
          <p:cNvSpPr txBox="true"/>
          <p:nvPr/>
        </p:nvSpPr>
        <p:spPr>
          <a:xfrm rot="0">
            <a:off x="2619781" y="5337538"/>
            <a:ext cx="4980106" cy="2262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Farheena </a:t>
            </a:r>
          </a:p>
          <a:p>
            <a:pPr algn="ctr">
              <a:lnSpc>
                <a:spcPts val="6020"/>
              </a:lnSpc>
            </a:pPr>
            <a:r>
              <a:rPr lang="en-US" sz="4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Manasa.N.S</a:t>
            </a:r>
          </a:p>
          <a:p>
            <a:pPr algn="ctr">
              <a:lnSpc>
                <a:spcPts val="6020"/>
              </a:lnSpc>
            </a:pPr>
            <a:r>
              <a:rPr lang="en-US" sz="4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P.Sanjana</a:t>
            </a:r>
          </a:p>
        </p:txBody>
      </p:sp>
      <p:grpSp>
        <p:nvGrpSpPr>
          <p:cNvPr name="Group 40" id="40"/>
          <p:cNvGrpSpPr/>
          <p:nvPr/>
        </p:nvGrpSpPr>
        <p:grpSpPr>
          <a:xfrm rot="0">
            <a:off x="948235" y="7829091"/>
            <a:ext cx="508158" cy="543805"/>
            <a:chOff x="0" y="0"/>
            <a:chExt cx="812800" cy="869819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42" id="42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9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631371" y="-1948425"/>
            <a:ext cx="12753441" cy="1275344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61950" cap="sq">
              <a:solidFill>
                <a:srgbClr val="FD6220">
                  <a:alpha val="25882"/>
                </a:srgbClr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373119" y="-1315898"/>
            <a:ext cx="3499668" cy="13405540"/>
            <a:chOff x="0" y="0"/>
            <a:chExt cx="212191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2191" cy="812800"/>
            </a:xfrm>
            <a:custGeom>
              <a:avLst/>
              <a:gdLst/>
              <a:ahLst/>
              <a:cxnLst/>
              <a:rect r="r" b="b" t="t" l="l"/>
              <a:pathLst>
                <a:path h="812800" w="212191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9232C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313420" y="910465"/>
            <a:ext cx="945880" cy="236470"/>
          </a:xfrm>
          <a:custGeom>
            <a:avLst/>
            <a:gdLst/>
            <a:ahLst/>
            <a:cxnLst/>
            <a:rect r="r" b="b" t="t" l="l"/>
            <a:pathLst>
              <a:path h="236470" w="94588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709357" y="2648112"/>
            <a:ext cx="992463" cy="992463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51509" y="4428296"/>
            <a:ext cx="508158" cy="543805"/>
            <a:chOff x="0" y="0"/>
            <a:chExt cx="812800" cy="86981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951509" y="1982349"/>
            <a:ext cx="508158" cy="543805"/>
            <a:chOff x="0" y="0"/>
            <a:chExt cx="812800" cy="86981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951509" y="5094059"/>
            <a:ext cx="508158" cy="543805"/>
            <a:chOff x="0" y="0"/>
            <a:chExt cx="812800" cy="86981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951509" y="3762533"/>
            <a:ext cx="508158" cy="543805"/>
            <a:chOff x="0" y="0"/>
            <a:chExt cx="812800" cy="869819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951509" y="6425585"/>
            <a:ext cx="508158" cy="543805"/>
            <a:chOff x="0" y="0"/>
            <a:chExt cx="812800" cy="869819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7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951509" y="5759822"/>
            <a:ext cx="508158" cy="543805"/>
            <a:chOff x="0" y="0"/>
            <a:chExt cx="812800" cy="869819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6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951509" y="7093216"/>
            <a:ext cx="508158" cy="543805"/>
            <a:chOff x="0" y="0"/>
            <a:chExt cx="812800" cy="869819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8</a:t>
              </a: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1701820" y="120054"/>
            <a:ext cx="10123189" cy="2245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59"/>
              </a:lnSpc>
            </a:pPr>
            <a:r>
              <a:rPr lang="en-US" sz="6471" u="sng" b="true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Problem statement</a:t>
            </a:r>
            <a:r>
              <a:rPr lang="en-US" sz="6471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 ----</a:t>
            </a:r>
          </a:p>
          <a:p>
            <a:pPr algn="l">
              <a:lnSpc>
                <a:spcPts val="9059"/>
              </a:lnSpc>
            </a:pPr>
          </a:p>
        </p:txBody>
      </p:sp>
      <p:sp>
        <p:nvSpPr>
          <p:cNvPr name="TextBox 34" id="34"/>
          <p:cNvSpPr txBox="true"/>
          <p:nvPr/>
        </p:nvSpPr>
        <p:spPr>
          <a:xfrm rot="0">
            <a:off x="2228576" y="2236128"/>
            <a:ext cx="6216600" cy="4857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34"/>
              </a:lnSpc>
            </a:pPr>
            <a:r>
              <a:rPr lang="en-US" sz="459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Building a ML model that can accurately classify incoming messages as either spam or ham.</a:t>
            </a:r>
          </a:p>
          <a:p>
            <a:pPr algn="l">
              <a:lnSpc>
                <a:spcPts val="6434"/>
              </a:lnSpc>
            </a:pPr>
          </a:p>
        </p:txBody>
      </p:sp>
      <p:grpSp>
        <p:nvGrpSpPr>
          <p:cNvPr name="Group 35" id="35"/>
          <p:cNvGrpSpPr/>
          <p:nvPr/>
        </p:nvGrpSpPr>
        <p:grpSpPr>
          <a:xfrm rot="0">
            <a:off x="8085202" y="3138897"/>
            <a:ext cx="10724748" cy="3500709"/>
            <a:chOff x="0" y="0"/>
            <a:chExt cx="14299664" cy="4667613"/>
          </a:xfrm>
        </p:grpSpPr>
        <p:pic>
          <p:nvPicPr>
            <p:cNvPr name="Picture 36" id="36"/>
            <p:cNvPicPr>
              <a:picLocks noChangeAspect="true"/>
            </p:cNvPicPr>
            <p:nvPr/>
          </p:nvPicPr>
          <p:blipFill>
            <a:blip r:embed="rId4"/>
            <a:srcRect l="0" t="5512" r="0" b="5512"/>
            <a:stretch>
              <a:fillRect/>
            </a:stretch>
          </p:blipFill>
          <p:spPr>
            <a:xfrm flipH="false" flipV="false">
              <a:off x="0" y="0"/>
              <a:ext cx="14299664" cy="4667613"/>
            </a:xfrm>
            <a:prstGeom prst="rect">
              <a:avLst/>
            </a:prstGeom>
          </p:spPr>
        </p:pic>
      </p:grpSp>
      <p:grpSp>
        <p:nvGrpSpPr>
          <p:cNvPr name="Group 37" id="37"/>
          <p:cNvGrpSpPr/>
          <p:nvPr/>
        </p:nvGrpSpPr>
        <p:grpSpPr>
          <a:xfrm rot="0">
            <a:off x="951509" y="7760846"/>
            <a:ext cx="508158" cy="543805"/>
            <a:chOff x="0" y="0"/>
            <a:chExt cx="812800" cy="869819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39" id="39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9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73119" y="-1315898"/>
            <a:ext cx="3499668" cy="13405540"/>
            <a:chOff x="0" y="0"/>
            <a:chExt cx="212191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2191" cy="812800"/>
            </a:xfrm>
            <a:custGeom>
              <a:avLst/>
              <a:gdLst/>
              <a:ahLst/>
              <a:cxnLst/>
              <a:rect r="r" b="b" t="t" l="l"/>
              <a:pathLst>
                <a:path h="812800" w="212191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9232C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09357" y="3315742"/>
            <a:ext cx="992463" cy="99246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51509" y="4428296"/>
            <a:ext cx="508158" cy="543805"/>
            <a:chOff x="0" y="0"/>
            <a:chExt cx="812800" cy="86981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51509" y="1982349"/>
            <a:ext cx="508158" cy="543805"/>
            <a:chOff x="0" y="0"/>
            <a:chExt cx="812800" cy="86981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51509" y="5094059"/>
            <a:ext cx="508158" cy="543805"/>
            <a:chOff x="0" y="0"/>
            <a:chExt cx="812800" cy="86981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51509" y="2648112"/>
            <a:ext cx="508158" cy="543805"/>
            <a:chOff x="0" y="0"/>
            <a:chExt cx="812800" cy="86981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51509" y="6425585"/>
            <a:ext cx="508158" cy="543805"/>
            <a:chOff x="0" y="0"/>
            <a:chExt cx="812800" cy="86981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7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51509" y="5759822"/>
            <a:ext cx="508158" cy="543805"/>
            <a:chOff x="0" y="0"/>
            <a:chExt cx="812800" cy="86981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6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7259300" y="-397294"/>
            <a:ext cx="1436473" cy="3317308"/>
            <a:chOff x="0" y="0"/>
            <a:chExt cx="1915297" cy="4423077"/>
          </a:xfrm>
        </p:grpSpPr>
        <p:sp>
          <p:nvSpPr>
            <p:cNvPr name="AutoShape 27" id="27"/>
            <p:cNvSpPr/>
            <p:nvPr/>
          </p:nvSpPr>
          <p:spPr>
            <a:xfrm>
              <a:off x="0" y="0"/>
              <a:ext cx="1915297" cy="4423077"/>
            </a:xfrm>
            <a:prstGeom prst="rect">
              <a:avLst/>
            </a:prstGeom>
            <a:solidFill>
              <a:srgbClr val="FD6220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951509" y="7093216"/>
            <a:ext cx="508158" cy="543805"/>
            <a:chOff x="0" y="0"/>
            <a:chExt cx="812800" cy="869819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8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6439471" y="8737362"/>
            <a:ext cx="3697059" cy="3697059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2765556" y="653406"/>
            <a:ext cx="8828794" cy="1139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b="true" sz="6999" u="sng">
                <a:solidFill>
                  <a:srgbClr val="000000"/>
                </a:solidFill>
                <a:latin typeface="Klein Bold"/>
                <a:ea typeface="Klein Bold"/>
                <a:cs typeface="Klein Bold"/>
                <a:sym typeface="Klein Bold"/>
              </a:rPr>
              <a:t>Solution</a:t>
            </a:r>
            <a:r>
              <a:rPr lang="en-US" sz="6999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 ----</a:t>
            </a:r>
          </a:p>
        </p:txBody>
      </p:sp>
      <p:grpSp>
        <p:nvGrpSpPr>
          <p:cNvPr name="Group 35" id="35"/>
          <p:cNvGrpSpPr/>
          <p:nvPr/>
        </p:nvGrpSpPr>
        <p:grpSpPr>
          <a:xfrm rot="0">
            <a:off x="8229458" y="3315742"/>
            <a:ext cx="9748079" cy="4554089"/>
            <a:chOff x="0" y="0"/>
            <a:chExt cx="12997438" cy="6072119"/>
          </a:xfrm>
        </p:grpSpPr>
        <p:grpSp>
          <p:nvGrpSpPr>
            <p:cNvPr name="Group 36" id="36"/>
            <p:cNvGrpSpPr/>
            <p:nvPr/>
          </p:nvGrpSpPr>
          <p:grpSpPr>
            <a:xfrm rot="0">
              <a:off x="0" y="0"/>
              <a:ext cx="12997438" cy="6072119"/>
              <a:chOff x="0" y="0"/>
              <a:chExt cx="2152707" cy="1005698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2152707" cy="1005698"/>
              </a:xfrm>
              <a:custGeom>
                <a:avLst/>
                <a:gdLst/>
                <a:ahLst/>
                <a:cxnLst/>
                <a:rect r="r" b="b" t="t" l="l"/>
                <a:pathLst>
                  <a:path h="1005698" w="2152707">
                    <a:moveTo>
                      <a:pt x="34815" y="0"/>
                    </a:moveTo>
                    <a:lnTo>
                      <a:pt x="2117892" y="0"/>
                    </a:lnTo>
                    <a:cubicBezTo>
                      <a:pt x="2127125" y="0"/>
                      <a:pt x="2135980" y="3668"/>
                      <a:pt x="2142510" y="10197"/>
                    </a:cubicBezTo>
                    <a:cubicBezTo>
                      <a:pt x="2149039" y="16726"/>
                      <a:pt x="2152707" y="25582"/>
                      <a:pt x="2152707" y="34815"/>
                    </a:cubicBezTo>
                    <a:lnTo>
                      <a:pt x="2152707" y="970883"/>
                    </a:lnTo>
                    <a:cubicBezTo>
                      <a:pt x="2152707" y="980116"/>
                      <a:pt x="2149039" y="988971"/>
                      <a:pt x="2142510" y="995500"/>
                    </a:cubicBezTo>
                    <a:cubicBezTo>
                      <a:pt x="2135980" y="1002030"/>
                      <a:pt x="2127125" y="1005698"/>
                      <a:pt x="2117892" y="1005698"/>
                    </a:cubicBezTo>
                    <a:lnTo>
                      <a:pt x="34815" y="1005698"/>
                    </a:lnTo>
                    <a:cubicBezTo>
                      <a:pt x="25582" y="1005698"/>
                      <a:pt x="16726" y="1002030"/>
                      <a:pt x="10197" y="995500"/>
                    </a:cubicBezTo>
                    <a:cubicBezTo>
                      <a:pt x="3668" y="988971"/>
                      <a:pt x="0" y="980116"/>
                      <a:pt x="0" y="970883"/>
                    </a:cubicBezTo>
                    <a:lnTo>
                      <a:pt x="0" y="34815"/>
                    </a:lnTo>
                    <a:cubicBezTo>
                      <a:pt x="0" y="25582"/>
                      <a:pt x="3668" y="16726"/>
                      <a:pt x="10197" y="10197"/>
                    </a:cubicBezTo>
                    <a:cubicBezTo>
                      <a:pt x="16726" y="3668"/>
                      <a:pt x="25582" y="0"/>
                      <a:pt x="34815" y="0"/>
                    </a:cubicBezTo>
                    <a:close/>
                  </a:path>
                </a:pathLst>
              </a:custGeom>
              <a:solidFill>
                <a:srgbClr val="718BAB"/>
              </a:solidFill>
            </p:spPr>
          </p:sp>
          <p:sp>
            <p:nvSpPr>
              <p:cNvPr name="TextBox 38" id="38"/>
              <p:cNvSpPr txBox="true"/>
              <p:nvPr/>
            </p:nvSpPr>
            <p:spPr>
              <a:xfrm>
                <a:off x="0" y="-66675"/>
                <a:ext cx="2152707" cy="1072373"/>
              </a:xfrm>
              <a:prstGeom prst="rect">
                <a:avLst/>
              </a:prstGeom>
            </p:spPr>
            <p:txBody>
              <a:bodyPr anchor="ctr" rtlCol="false" tIns="70486" lIns="70486" bIns="70486" rIns="70486"/>
              <a:lstStyle/>
              <a:p>
                <a:pPr algn="ctr">
                  <a:lnSpc>
                    <a:spcPts val="3640"/>
                  </a:lnSpc>
                </a:pPr>
              </a:p>
            </p:txBody>
          </p:sp>
        </p:grpSp>
        <p:sp>
          <p:nvSpPr>
            <p:cNvPr name="Freeform 39" id="39"/>
            <p:cNvSpPr/>
            <p:nvPr/>
          </p:nvSpPr>
          <p:spPr>
            <a:xfrm flipH="false" flipV="false" rot="0">
              <a:off x="116711" y="479848"/>
              <a:ext cx="12764016" cy="5112423"/>
            </a:xfrm>
            <a:custGeom>
              <a:avLst/>
              <a:gdLst/>
              <a:ahLst/>
              <a:cxnLst/>
              <a:rect r="r" b="b" t="t" l="l"/>
              <a:pathLst>
                <a:path h="5112423" w="12764016">
                  <a:moveTo>
                    <a:pt x="0" y="0"/>
                  </a:moveTo>
                  <a:lnTo>
                    <a:pt x="12764016" y="0"/>
                  </a:lnTo>
                  <a:lnTo>
                    <a:pt x="12764016" y="5112423"/>
                  </a:lnTo>
                  <a:lnTo>
                    <a:pt x="0" y="51124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40" id="40"/>
          <p:cNvSpPr txBox="true"/>
          <p:nvPr/>
        </p:nvSpPr>
        <p:spPr>
          <a:xfrm rot="0">
            <a:off x="2462195" y="2351802"/>
            <a:ext cx="8906417" cy="46301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 u="sng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Approach</a:t>
            </a:r>
            <a:r>
              <a:rPr lang="en-US" sz="3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:  </a:t>
            </a:r>
          </a:p>
          <a:p>
            <a:pPr algn="l">
              <a:lnSpc>
                <a:spcPts val="4620"/>
              </a:lnSpc>
            </a:pPr>
          </a:p>
          <a:p>
            <a:pPr algn="l" marL="712480" indent="-356240" lvl="1">
              <a:lnSpc>
                <a:spcPts val="4620"/>
              </a:lnSpc>
              <a:buAutoNum type="arabicPeriod" startAt="1"/>
            </a:pPr>
            <a:r>
              <a:rPr lang="en-US" sz="3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Data Preparation</a:t>
            </a:r>
          </a:p>
          <a:p>
            <a:pPr algn="l" marL="712480" indent="-356240" lvl="1">
              <a:lnSpc>
                <a:spcPts val="4620"/>
              </a:lnSpc>
              <a:buAutoNum type="arabicPeriod" startAt="1"/>
            </a:pPr>
            <a:r>
              <a:rPr lang="en-US" sz="3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EDA</a:t>
            </a:r>
          </a:p>
          <a:p>
            <a:pPr algn="l" marL="712480" indent="-356240" lvl="1">
              <a:lnSpc>
                <a:spcPts val="4620"/>
              </a:lnSpc>
              <a:buAutoNum type="arabicPeriod" startAt="1"/>
            </a:pPr>
            <a:r>
              <a:rPr lang="en-US" sz="3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Feature Extraction</a:t>
            </a:r>
          </a:p>
          <a:p>
            <a:pPr algn="l" marL="712480" indent="-356240" lvl="1">
              <a:lnSpc>
                <a:spcPts val="4620"/>
              </a:lnSpc>
              <a:buAutoNum type="arabicPeriod" startAt="1"/>
            </a:pPr>
            <a:r>
              <a:rPr lang="en-US" sz="3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Model Training</a:t>
            </a:r>
          </a:p>
          <a:p>
            <a:pPr algn="l" marL="712480" indent="-356240" lvl="1">
              <a:lnSpc>
                <a:spcPts val="4620"/>
              </a:lnSpc>
              <a:buAutoNum type="arabicPeriod" startAt="1"/>
            </a:pPr>
            <a:r>
              <a:rPr lang="en-US" sz="3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Model Evaluation</a:t>
            </a:r>
          </a:p>
          <a:p>
            <a:pPr algn="l" marL="712480" indent="-356240" lvl="1">
              <a:lnSpc>
                <a:spcPts val="4620"/>
              </a:lnSpc>
              <a:buAutoNum type="arabicPeriod" startAt="1"/>
            </a:pPr>
            <a:r>
              <a:rPr lang="en-US" sz="3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User Interaction </a:t>
            </a:r>
          </a:p>
        </p:txBody>
      </p:sp>
      <p:grpSp>
        <p:nvGrpSpPr>
          <p:cNvPr name="Group 41" id="41"/>
          <p:cNvGrpSpPr/>
          <p:nvPr/>
        </p:nvGrpSpPr>
        <p:grpSpPr>
          <a:xfrm rot="0">
            <a:off x="951509" y="7760846"/>
            <a:ext cx="508158" cy="543805"/>
            <a:chOff x="0" y="0"/>
            <a:chExt cx="812800" cy="869819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43" id="43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9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26549" y="314380"/>
            <a:ext cx="14361129" cy="128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0500"/>
              </a:lnSpc>
              <a:spcBef>
                <a:spcPct val="0"/>
              </a:spcBef>
            </a:pPr>
            <a:r>
              <a:rPr lang="en-US" b="true" sz="7500" u="sng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Technology &amp; Approach</a:t>
            </a:r>
            <a:r>
              <a:rPr lang="en-US" sz="7500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 ----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1373119" y="-1315898"/>
            <a:ext cx="3499668" cy="13405540"/>
            <a:chOff x="0" y="0"/>
            <a:chExt cx="212191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2191" cy="812800"/>
            </a:xfrm>
            <a:custGeom>
              <a:avLst/>
              <a:gdLst/>
              <a:ahLst/>
              <a:cxnLst/>
              <a:rect r="r" b="b" t="t" l="l"/>
              <a:pathLst>
                <a:path h="812800" w="212191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09357" y="3983373"/>
            <a:ext cx="992463" cy="992463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51509" y="3315742"/>
            <a:ext cx="508158" cy="543805"/>
            <a:chOff x="0" y="0"/>
            <a:chExt cx="812800" cy="86981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51509" y="1982349"/>
            <a:ext cx="508158" cy="543805"/>
            <a:chOff x="0" y="0"/>
            <a:chExt cx="812800" cy="86981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951509" y="5094059"/>
            <a:ext cx="508158" cy="543805"/>
            <a:chOff x="0" y="0"/>
            <a:chExt cx="812800" cy="86981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951509" y="2648112"/>
            <a:ext cx="508158" cy="543805"/>
            <a:chOff x="0" y="0"/>
            <a:chExt cx="812800" cy="86981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951509" y="6425585"/>
            <a:ext cx="508158" cy="543805"/>
            <a:chOff x="0" y="0"/>
            <a:chExt cx="812800" cy="869819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7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951509" y="5759822"/>
            <a:ext cx="508158" cy="543805"/>
            <a:chOff x="0" y="0"/>
            <a:chExt cx="812800" cy="869819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6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951509" y="7093216"/>
            <a:ext cx="508158" cy="543805"/>
            <a:chOff x="0" y="0"/>
            <a:chExt cx="812800" cy="869819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8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1762088" y="-9242598"/>
            <a:ext cx="10994424" cy="10994424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2850290" y="2100875"/>
            <a:ext cx="12072140" cy="754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b="true">
                <a:solidFill>
                  <a:srgbClr val="19191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Technology</a:t>
            </a:r>
            <a:r>
              <a:rPr lang="en-US" sz="4400">
                <a:solidFill>
                  <a:srgbClr val="191919"/>
                </a:solidFill>
                <a:latin typeface="Canva Sans"/>
                <a:ea typeface="Canva Sans"/>
                <a:cs typeface="Canva Sans"/>
                <a:sym typeface="Canva Sans"/>
              </a:rPr>
              <a:t> - Python Programming language.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2850290" y="3104554"/>
            <a:ext cx="7846803" cy="754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b="true">
                <a:solidFill>
                  <a:srgbClr val="19191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Software</a:t>
            </a:r>
            <a:r>
              <a:rPr lang="en-US" sz="4400">
                <a:solidFill>
                  <a:srgbClr val="191919"/>
                </a:solidFill>
                <a:latin typeface="Canva Sans"/>
                <a:ea typeface="Canva Sans"/>
                <a:cs typeface="Canva Sans"/>
                <a:sym typeface="Canva Sans"/>
              </a:rPr>
              <a:t> - Jupyter Notebook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2850290" y="4107198"/>
            <a:ext cx="7046640" cy="5441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u="sng">
                <a:solidFill>
                  <a:srgbClr val="191919"/>
                </a:solidFill>
                <a:latin typeface="Canva Sans"/>
                <a:ea typeface="Canva Sans"/>
                <a:cs typeface="Canva Sans"/>
                <a:sym typeface="Canva Sans"/>
              </a:rPr>
              <a:t>Specific libraries used</a:t>
            </a:r>
            <a:r>
              <a:rPr lang="en-US" sz="4400">
                <a:solidFill>
                  <a:srgbClr val="191919"/>
                </a:solidFill>
                <a:latin typeface="Canva Sans"/>
                <a:ea typeface="Canva Sans"/>
                <a:cs typeface="Canva Sans"/>
                <a:sym typeface="Canva Sans"/>
              </a:rPr>
              <a:t> ---- </a:t>
            </a:r>
          </a:p>
          <a:p>
            <a:pPr algn="l" marL="949964" indent="-474982" lvl="1">
              <a:lnSpc>
                <a:spcPts val="6160"/>
              </a:lnSpc>
              <a:buAutoNum type="arabicPeriod" startAt="1"/>
            </a:pPr>
            <a:r>
              <a:rPr lang="en-US" sz="4400">
                <a:solidFill>
                  <a:srgbClr val="191919"/>
                </a:solidFill>
                <a:latin typeface="Canva Sans"/>
                <a:ea typeface="Canva Sans"/>
                <a:cs typeface="Canva Sans"/>
                <a:sym typeface="Canva Sans"/>
              </a:rPr>
              <a:t>Pandas </a:t>
            </a:r>
          </a:p>
          <a:p>
            <a:pPr algn="l" marL="949964" indent="-474982" lvl="1">
              <a:lnSpc>
                <a:spcPts val="6160"/>
              </a:lnSpc>
              <a:buAutoNum type="arabicPeriod" startAt="1"/>
            </a:pPr>
            <a:r>
              <a:rPr lang="en-US" sz="4400">
                <a:solidFill>
                  <a:srgbClr val="191919"/>
                </a:solidFill>
                <a:latin typeface="Canva Sans"/>
                <a:ea typeface="Canva Sans"/>
                <a:cs typeface="Canva Sans"/>
                <a:sym typeface="Canva Sans"/>
              </a:rPr>
              <a:t>Scikit - Learn</a:t>
            </a:r>
          </a:p>
          <a:p>
            <a:pPr algn="l" marL="949964" indent="-474982" lvl="1">
              <a:lnSpc>
                <a:spcPts val="6160"/>
              </a:lnSpc>
              <a:buAutoNum type="arabicPeriod" startAt="1"/>
            </a:pPr>
            <a:r>
              <a:rPr lang="en-US" sz="4400">
                <a:solidFill>
                  <a:srgbClr val="191919"/>
                </a:solidFill>
                <a:latin typeface="Canva Sans"/>
                <a:ea typeface="Canva Sans"/>
                <a:cs typeface="Canva Sans"/>
                <a:sym typeface="Canva Sans"/>
              </a:rPr>
              <a:t>Matplotlib</a:t>
            </a:r>
          </a:p>
          <a:p>
            <a:pPr algn="l" marL="949964" indent="-474982" lvl="1">
              <a:lnSpc>
                <a:spcPts val="6160"/>
              </a:lnSpc>
              <a:buAutoNum type="arabicPeriod" startAt="1"/>
            </a:pPr>
            <a:r>
              <a:rPr lang="en-US" sz="4400">
                <a:solidFill>
                  <a:srgbClr val="191919"/>
                </a:solidFill>
                <a:latin typeface="Canva Sans"/>
                <a:ea typeface="Canva Sans"/>
                <a:cs typeface="Canva Sans"/>
                <a:sym typeface="Canva Sans"/>
              </a:rPr>
              <a:t>Seaborn </a:t>
            </a:r>
          </a:p>
          <a:p>
            <a:pPr algn="l" marL="949964" indent="-474982" lvl="1">
              <a:lnSpc>
                <a:spcPts val="6160"/>
              </a:lnSpc>
              <a:buAutoNum type="arabicPeriod" startAt="1"/>
            </a:pPr>
            <a:r>
              <a:rPr lang="en-US" sz="4400">
                <a:solidFill>
                  <a:srgbClr val="191919"/>
                </a:solidFill>
                <a:latin typeface="Canva Sans"/>
                <a:ea typeface="Canva Sans"/>
                <a:cs typeface="Canva Sans"/>
                <a:sym typeface="Canva Sans"/>
              </a:rPr>
              <a:t>NLTK</a:t>
            </a:r>
          </a:p>
          <a:p>
            <a:pPr algn="l" marL="949964" indent="-474982" lvl="1">
              <a:lnSpc>
                <a:spcPts val="6160"/>
              </a:lnSpc>
              <a:buAutoNum type="arabicPeriod" startAt="1"/>
            </a:pPr>
            <a:r>
              <a:rPr lang="en-US" sz="4400">
                <a:solidFill>
                  <a:srgbClr val="191919"/>
                </a:solidFill>
                <a:latin typeface="Canva Sans"/>
                <a:ea typeface="Canva Sans"/>
                <a:cs typeface="Canva Sans"/>
                <a:sym typeface="Canva Sans"/>
              </a:rPr>
              <a:t>WordCloud</a:t>
            </a:r>
          </a:p>
        </p:txBody>
      </p:sp>
      <p:grpSp>
        <p:nvGrpSpPr>
          <p:cNvPr name="Group 36" id="36"/>
          <p:cNvGrpSpPr/>
          <p:nvPr/>
        </p:nvGrpSpPr>
        <p:grpSpPr>
          <a:xfrm rot="0">
            <a:off x="951509" y="7760846"/>
            <a:ext cx="508158" cy="543805"/>
            <a:chOff x="0" y="0"/>
            <a:chExt cx="812800" cy="869819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38" id="38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9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73119" y="-1315898"/>
            <a:ext cx="3499668" cy="13405540"/>
            <a:chOff x="0" y="0"/>
            <a:chExt cx="212191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2191" cy="812800"/>
            </a:xfrm>
            <a:custGeom>
              <a:avLst/>
              <a:gdLst/>
              <a:ahLst/>
              <a:cxnLst/>
              <a:rect r="r" b="b" t="t" l="l"/>
              <a:pathLst>
                <a:path h="812800" w="212191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09357" y="4655766"/>
            <a:ext cx="992463" cy="99246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51509" y="3320505"/>
            <a:ext cx="508158" cy="543805"/>
            <a:chOff x="0" y="0"/>
            <a:chExt cx="812800" cy="86981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51509" y="1987111"/>
            <a:ext cx="508158" cy="543805"/>
            <a:chOff x="0" y="0"/>
            <a:chExt cx="812800" cy="86981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51509" y="3988135"/>
            <a:ext cx="508158" cy="543805"/>
            <a:chOff x="0" y="0"/>
            <a:chExt cx="812800" cy="86981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51509" y="2652874"/>
            <a:ext cx="508158" cy="543805"/>
            <a:chOff x="0" y="0"/>
            <a:chExt cx="812800" cy="86981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51509" y="6430348"/>
            <a:ext cx="508158" cy="543805"/>
            <a:chOff x="0" y="0"/>
            <a:chExt cx="812800" cy="86981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7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51509" y="5764584"/>
            <a:ext cx="508158" cy="543805"/>
            <a:chOff x="0" y="0"/>
            <a:chExt cx="812800" cy="86981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6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951509" y="7088453"/>
            <a:ext cx="508158" cy="543805"/>
            <a:chOff x="0" y="0"/>
            <a:chExt cx="812800" cy="869819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8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1762088" y="-9632634"/>
            <a:ext cx="10994424" cy="10994424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2126549" y="314380"/>
            <a:ext cx="7824944" cy="128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0500"/>
              </a:lnSpc>
              <a:spcBef>
                <a:spcPct val="0"/>
              </a:spcBef>
            </a:pPr>
            <a:r>
              <a:rPr lang="en-US" b="true" sz="7500" u="sng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Benefits </a:t>
            </a:r>
            <a:r>
              <a:rPr lang="en-US" b="true" sz="750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------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3827807" y="2445192"/>
            <a:ext cx="8471563" cy="3879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49964" indent="-474982" lvl="1">
              <a:lnSpc>
                <a:spcPts val="6160"/>
              </a:lnSpc>
              <a:buAutoNum type="arabicPeriod" startAt="1"/>
            </a:pPr>
            <a:r>
              <a:rPr lang="en-US" sz="4400">
                <a:solidFill>
                  <a:srgbClr val="191919"/>
                </a:solidFill>
                <a:latin typeface="Canva Sans"/>
                <a:ea typeface="Canva Sans"/>
                <a:cs typeface="Canva Sans"/>
                <a:sym typeface="Canva Sans"/>
              </a:rPr>
              <a:t>  Improved User Experience </a:t>
            </a:r>
          </a:p>
          <a:p>
            <a:pPr algn="l" marL="949964" indent="-474982" lvl="1">
              <a:lnSpc>
                <a:spcPts val="6160"/>
              </a:lnSpc>
              <a:buAutoNum type="arabicPeriod" startAt="1"/>
            </a:pPr>
            <a:r>
              <a:rPr lang="en-US" sz="4400">
                <a:solidFill>
                  <a:srgbClr val="191919"/>
                </a:solidFill>
                <a:latin typeface="Canva Sans"/>
                <a:ea typeface="Canva Sans"/>
                <a:cs typeface="Canva Sans"/>
                <a:sym typeface="Canva Sans"/>
              </a:rPr>
              <a:t> Resource optimization</a:t>
            </a:r>
          </a:p>
          <a:p>
            <a:pPr algn="l" marL="949964" indent="-474982" lvl="1">
              <a:lnSpc>
                <a:spcPts val="6160"/>
              </a:lnSpc>
              <a:buAutoNum type="arabicPeriod" startAt="1"/>
            </a:pPr>
            <a:r>
              <a:rPr lang="en-US" sz="4400">
                <a:solidFill>
                  <a:srgbClr val="191919"/>
                </a:solidFill>
                <a:latin typeface="Canva Sans"/>
                <a:ea typeface="Canva Sans"/>
                <a:cs typeface="Canva Sans"/>
                <a:sym typeface="Canva Sans"/>
              </a:rPr>
              <a:t> Scalability</a:t>
            </a:r>
          </a:p>
          <a:p>
            <a:pPr algn="l" marL="949964" indent="-474982" lvl="1">
              <a:lnSpc>
                <a:spcPts val="6160"/>
              </a:lnSpc>
              <a:buAutoNum type="arabicPeriod" startAt="1"/>
            </a:pPr>
            <a:r>
              <a:rPr lang="en-US" sz="4400">
                <a:solidFill>
                  <a:srgbClr val="191919"/>
                </a:solidFill>
                <a:latin typeface="Canva Sans"/>
                <a:ea typeface="Canva Sans"/>
                <a:cs typeface="Canva Sans"/>
                <a:sym typeface="Canva Sans"/>
              </a:rPr>
              <a:t> Flexibility </a:t>
            </a:r>
          </a:p>
          <a:p>
            <a:pPr algn="l" marL="949964" indent="-474982" lvl="1">
              <a:lnSpc>
                <a:spcPts val="6160"/>
              </a:lnSpc>
              <a:buAutoNum type="arabicPeriod" startAt="1"/>
            </a:pPr>
            <a:r>
              <a:rPr lang="en-US" sz="4400">
                <a:solidFill>
                  <a:srgbClr val="191919"/>
                </a:solidFill>
                <a:latin typeface="Canva Sans"/>
                <a:ea typeface="Canva Sans"/>
                <a:cs typeface="Canva Sans"/>
                <a:sym typeface="Canva Sans"/>
              </a:rPr>
              <a:t> Continuous Improvement</a:t>
            </a:r>
          </a:p>
        </p:txBody>
      </p:sp>
      <p:grpSp>
        <p:nvGrpSpPr>
          <p:cNvPr name="Group 34" id="34"/>
          <p:cNvGrpSpPr/>
          <p:nvPr/>
        </p:nvGrpSpPr>
        <p:grpSpPr>
          <a:xfrm rot="0">
            <a:off x="951509" y="7756083"/>
            <a:ext cx="508158" cy="543805"/>
            <a:chOff x="0" y="0"/>
            <a:chExt cx="812800" cy="869819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9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73119" y="-1315898"/>
            <a:ext cx="3499668" cy="13405540"/>
            <a:chOff x="0" y="0"/>
            <a:chExt cx="212191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2191" cy="812800"/>
            </a:xfrm>
            <a:custGeom>
              <a:avLst/>
              <a:gdLst/>
              <a:ahLst/>
              <a:cxnLst/>
              <a:rect r="r" b="b" t="t" l="l"/>
              <a:pathLst>
                <a:path h="812800" w="212191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35588" y="5318634"/>
            <a:ext cx="992463" cy="99246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  <a:ea typeface="Gotham"/>
                  <a:cs typeface="Gotham"/>
                  <a:sym typeface="Gotham"/>
                </a:rPr>
                <a:t>6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77741" y="3315742"/>
            <a:ext cx="508158" cy="543805"/>
            <a:chOff x="0" y="0"/>
            <a:chExt cx="812800" cy="86981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77741" y="1982349"/>
            <a:ext cx="508158" cy="543805"/>
            <a:chOff x="0" y="0"/>
            <a:chExt cx="812800" cy="86981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77741" y="3983373"/>
            <a:ext cx="508158" cy="543805"/>
            <a:chOff x="0" y="0"/>
            <a:chExt cx="812800" cy="86981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77741" y="2648112"/>
            <a:ext cx="508158" cy="543805"/>
            <a:chOff x="0" y="0"/>
            <a:chExt cx="812800" cy="86981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77741" y="6425585"/>
            <a:ext cx="508158" cy="543805"/>
            <a:chOff x="0" y="0"/>
            <a:chExt cx="812800" cy="86981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7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77741" y="4651003"/>
            <a:ext cx="508158" cy="543805"/>
            <a:chOff x="0" y="0"/>
            <a:chExt cx="812800" cy="86981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2859440" y="594959"/>
            <a:ext cx="8902648" cy="12846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60"/>
              </a:lnSpc>
              <a:spcBef>
                <a:spcPct val="0"/>
              </a:spcBef>
            </a:pPr>
            <a:r>
              <a:rPr lang="en-US" b="true" sz="7543" u="sng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Future Work</a:t>
            </a:r>
            <a:r>
              <a:rPr lang="en-US" sz="7543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 ----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977741" y="7093216"/>
            <a:ext cx="508158" cy="543805"/>
            <a:chOff x="0" y="0"/>
            <a:chExt cx="812800" cy="869819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8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1762088" y="-9632634"/>
            <a:ext cx="10994424" cy="10994424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3146290" y="3076472"/>
            <a:ext cx="12784123" cy="4016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93143" indent="-496571" lvl="1">
              <a:lnSpc>
                <a:spcPts val="6440"/>
              </a:lnSpc>
              <a:buAutoNum type="arabicPeriod" startAt="1"/>
            </a:pPr>
            <a:r>
              <a:rPr lang="en-US" sz="4600">
                <a:solidFill>
                  <a:srgbClr val="191919"/>
                </a:solidFill>
                <a:latin typeface="Canva Sans"/>
                <a:ea typeface="Canva Sans"/>
                <a:cs typeface="Canva Sans"/>
                <a:sym typeface="Canva Sans"/>
              </a:rPr>
              <a:t> Enhancing Feature Engineering </a:t>
            </a:r>
          </a:p>
          <a:p>
            <a:pPr algn="l" marL="993143" indent="-496571" lvl="1">
              <a:lnSpc>
                <a:spcPts val="6440"/>
              </a:lnSpc>
              <a:buAutoNum type="arabicPeriod" startAt="1"/>
            </a:pPr>
            <a:r>
              <a:rPr lang="en-US" sz="4600">
                <a:solidFill>
                  <a:srgbClr val="191919"/>
                </a:solidFill>
                <a:latin typeface="Canva Sans"/>
                <a:ea typeface="Canva Sans"/>
                <a:cs typeface="Canva Sans"/>
                <a:sym typeface="Canva Sans"/>
              </a:rPr>
              <a:t> Exploring different ML Algo</a:t>
            </a:r>
          </a:p>
          <a:p>
            <a:pPr algn="l" marL="993143" indent="-496571" lvl="1">
              <a:lnSpc>
                <a:spcPts val="6440"/>
              </a:lnSpc>
              <a:buAutoNum type="arabicPeriod" startAt="1"/>
            </a:pPr>
            <a:r>
              <a:rPr lang="en-US" sz="4600">
                <a:solidFill>
                  <a:srgbClr val="191919"/>
                </a:solidFill>
                <a:latin typeface="Canva Sans"/>
                <a:ea typeface="Canva Sans"/>
                <a:cs typeface="Canva Sans"/>
                <a:sym typeface="Canva Sans"/>
              </a:rPr>
              <a:t> Real - time Deployment</a:t>
            </a:r>
          </a:p>
          <a:p>
            <a:pPr algn="l" marL="993143" indent="-496571" lvl="1">
              <a:lnSpc>
                <a:spcPts val="6440"/>
              </a:lnSpc>
              <a:buAutoNum type="arabicPeriod" startAt="1"/>
            </a:pPr>
            <a:r>
              <a:rPr lang="en-US" sz="4600">
                <a:solidFill>
                  <a:srgbClr val="191919"/>
                </a:solidFill>
                <a:latin typeface="Canva Sans"/>
                <a:ea typeface="Canva Sans"/>
                <a:cs typeface="Canva Sans"/>
                <a:sym typeface="Canva Sans"/>
              </a:rPr>
              <a:t> Handling of Evolving Spam Tactics </a:t>
            </a:r>
          </a:p>
          <a:p>
            <a:pPr algn="l" marL="993143" indent="-496571" lvl="1">
              <a:lnSpc>
                <a:spcPts val="6440"/>
              </a:lnSpc>
              <a:buAutoNum type="arabicPeriod" startAt="1"/>
            </a:pPr>
            <a:r>
              <a:rPr lang="en-US" sz="4600">
                <a:solidFill>
                  <a:srgbClr val="191919"/>
                </a:solidFill>
                <a:latin typeface="Canva Sans"/>
                <a:ea typeface="Canva Sans"/>
                <a:cs typeface="Canva Sans"/>
                <a:sym typeface="Canva Sans"/>
              </a:rPr>
              <a:t> Integration with other Security Measures </a:t>
            </a:r>
          </a:p>
        </p:txBody>
      </p:sp>
      <p:grpSp>
        <p:nvGrpSpPr>
          <p:cNvPr name="Group 34" id="34"/>
          <p:cNvGrpSpPr/>
          <p:nvPr/>
        </p:nvGrpSpPr>
        <p:grpSpPr>
          <a:xfrm rot="0">
            <a:off x="977741" y="7760846"/>
            <a:ext cx="508158" cy="543805"/>
            <a:chOff x="0" y="0"/>
            <a:chExt cx="812800" cy="869819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9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73119" y="-1315898"/>
            <a:ext cx="3499668" cy="13405540"/>
            <a:chOff x="0" y="0"/>
            <a:chExt cx="212191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2191" cy="812800"/>
            </a:xfrm>
            <a:custGeom>
              <a:avLst/>
              <a:gdLst/>
              <a:ahLst/>
              <a:cxnLst/>
              <a:rect r="r" b="b" t="t" l="l"/>
              <a:pathLst>
                <a:path h="812800" w="212191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35588" y="5976927"/>
            <a:ext cx="992463" cy="99246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  <a:ea typeface="Gotham"/>
                  <a:cs typeface="Gotham"/>
                  <a:sym typeface="Gotham"/>
                </a:rPr>
                <a:t>7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77741" y="3315742"/>
            <a:ext cx="508158" cy="543805"/>
            <a:chOff x="0" y="0"/>
            <a:chExt cx="812800" cy="86981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77741" y="1982349"/>
            <a:ext cx="508158" cy="543805"/>
            <a:chOff x="0" y="0"/>
            <a:chExt cx="812800" cy="86981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77741" y="3983373"/>
            <a:ext cx="508158" cy="543805"/>
            <a:chOff x="0" y="0"/>
            <a:chExt cx="812800" cy="86981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77741" y="2648112"/>
            <a:ext cx="508158" cy="543805"/>
            <a:chOff x="0" y="0"/>
            <a:chExt cx="812800" cy="86981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77741" y="5318634"/>
            <a:ext cx="508158" cy="543805"/>
            <a:chOff x="0" y="0"/>
            <a:chExt cx="812800" cy="86981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6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77741" y="4651003"/>
            <a:ext cx="508158" cy="543805"/>
            <a:chOff x="0" y="0"/>
            <a:chExt cx="812800" cy="86981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977741" y="7093216"/>
            <a:ext cx="508158" cy="543805"/>
            <a:chOff x="0" y="0"/>
            <a:chExt cx="812800" cy="869819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8</a:t>
              </a: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2967783" y="572511"/>
            <a:ext cx="8021630" cy="1409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540"/>
              </a:lnSpc>
              <a:spcBef>
                <a:spcPct val="0"/>
              </a:spcBef>
            </a:pPr>
            <a:r>
              <a:rPr lang="en-US" b="true" sz="8243" u="sng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References</a:t>
            </a:r>
            <a:r>
              <a:rPr lang="en-US" sz="8243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 ----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2816103" y="2934530"/>
            <a:ext cx="15601909" cy="4826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93143" indent="-496571" lvl="1">
              <a:lnSpc>
                <a:spcPts val="6440"/>
              </a:lnSpc>
              <a:buAutoNum type="arabicPeriod" startAt="1"/>
            </a:pPr>
            <a:r>
              <a:rPr lang="en-US" sz="4600">
                <a:solidFill>
                  <a:srgbClr val="191919"/>
                </a:solidFill>
                <a:latin typeface="Canva Sans"/>
                <a:ea typeface="Canva Sans"/>
                <a:cs typeface="Canva Sans"/>
                <a:sym typeface="Canva Sans"/>
              </a:rPr>
              <a:t> Kaggle </a:t>
            </a:r>
          </a:p>
          <a:p>
            <a:pPr algn="l" marL="993143" indent="-496571" lvl="1">
              <a:lnSpc>
                <a:spcPts val="6440"/>
              </a:lnSpc>
              <a:buAutoNum type="arabicPeriod" startAt="1"/>
            </a:pPr>
            <a:r>
              <a:rPr lang="en-US" sz="4600">
                <a:solidFill>
                  <a:srgbClr val="191919"/>
                </a:solidFill>
                <a:latin typeface="Canva Sans"/>
                <a:ea typeface="Canva Sans"/>
                <a:cs typeface="Canva Sans"/>
                <a:sym typeface="Canva Sans"/>
              </a:rPr>
              <a:t> Chat GPT </a:t>
            </a:r>
          </a:p>
          <a:p>
            <a:pPr algn="l" marL="993143" indent="-496571" lvl="1">
              <a:lnSpc>
                <a:spcPts val="6440"/>
              </a:lnSpc>
              <a:buAutoNum type="arabicPeriod" startAt="1"/>
            </a:pPr>
            <a:r>
              <a:rPr lang="en-US" sz="4600">
                <a:solidFill>
                  <a:srgbClr val="191919"/>
                </a:solidFill>
                <a:latin typeface="Canva Sans"/>
                <a:ea typeface="Canva Sans"/>
                <a:cs typeface="Canva Sans"/>
                <a:sym typeface="Canva Sans"/>
              </a:rPr>
              <a:t> Gemini ai</a:t>
            </a:r>
          </a:p>
          <a:p>
            <a:pPr algn="l" marL="993143" indent="-496571" lvl="1">
              <a:lnSpc>
                <a:spcPts val="6440"/>
              </a:lnSpc>
              <a:buAutoNum type="arabicPeriod" startAt="1"/>
            </a:pPr>
            <a:r>
              <a:rPr lang="en-US" sz="4600">
                <a:solidFill>
                  <a:srgbClr val="191919"/>
                </a:solidFill>
                <a:latin typeface="Canva Sans"/>
                <a:ea typeface="Canva Sans"/>
                <a:cs typeface="Canva Sans"/>
                <a:sym typeface="Canva Sans"/>
              </a:rPr>
              <a:t> Google search Engine</a:t>
            </a:r>
          </a:p>
          <a:p>
            <a:pPr algn="l" marL="993143" indent="-496571" lvl="1">
              <a:lnSpc>
                <a:spcPts val="6440"/>
              </a:lnSpc>
              <a:buAutoNum type="arabicPeriod" startAt="1"/>
            </a:pPr>
            <a:r>
              <a:rPr lang="en-US" sz="4600">
                <a:solidFill>
                  <a:srgbClr val="191919"/>
                </a:solidFill>
                <a:latin typeface="Canva Sans"/>
                <a:ea typeface="Canva Sans"/>
                <a:cs typeface="Canva Sans"/>
                <a:sym typeface="Canva Sans"/>
              </a:rPr>
              <a:t> End-to-End Spam detection with python </a:t>
            </a:r>
          </a:p>
          <a:p>
            <a:pPr algn="l">
              <a:lnSpc>
                <a:spcPts val="6440"/>
              </a:lnSpc>
            </a:pPr>
            <a:r>
              <a:rPr lang="en-US" sz="4600">
                <a:solidFill>
                  <a:srgbClr val="191919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       ---  Article by Aman Kharwal. 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977741" y="7760846"/>
            <a:ext cx="508158" cy="543805"/>
            <a:chOff x="0" y="0"/>
            <a:chExt cx="812800" cy="869819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9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73119" y="-1315898"/>
            <a:ext cx="3499668" cy="13405540"/>
            <a:chOff x="0" y="0"/>
            <a:chExt cx="212191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2191" cy="812800"/>
            </a:xfrm>
            <a:custGeom>
              <a:avLst/>
              <a:gdLst/>
              <a:ahLst/>
              <a:cxnLst/>
              <a:rect r="r" b="b" t="t" l="l"/>
              <a:pathLst>
                <a:path h="812800" w="212191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77741" y="3315742"/>
            <a:ext cx="508158" cy="543805"/>
            <a:chOff x="0" y="0"/>
            <a:chExt cx="812800" cy="8698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77741" y="1982349"/>
            <a:ext cx="508158" cy="543805"/>
            <a:chOff x="0" y="0"/>
            <a:chExt cx="812800" cy="86981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77741" y="3983373"/>
            <a:ext cx="508158" cy="543805"/>
            <a:chOff x="0" y="0"/>
            <a:chExt cx="812800" cy="86981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77741" y="2648112"/>
            <a:ext cx="508158" cy="543805"/>
            <a:chOff x="0" y="0"/>
            <a:chExt cx="812800" cy="86981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77741" y="5318634"/>
            <a:ext cx="508158" cy="543805"/>
            <a:chOff x="0" y="0"/>
            <a:chExt cx="812800" cy="86981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6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77741" y="4651003"/>
            <a:ext cx="508158" cy="543805"/>
            <a:chOff x="0" y="0"/>
            <a:chExt cx="812800" cy="86981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028700" y="5986264"/>
            <a:ext cx="508158" cy="543805"/>
            <a:chOff x="0" y="0"/>
            <a:chExt cx="812800" cy="86981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7</a:t>
              </a: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3538756" y="459922"/>
            <a:ext cx="12489540" cy="9367155"/>
          </a:xfrm>
          <a:custGeom>
            <a:avLst/>
            <a:gdLst/>
            <a:ahLst/>
            <a:cxnLst/>
            <a:rect r="r" b="b" t="t" l="l"/>
            <a:pathLst>
              <a:path h="9367155" w="12489540">
                <a:moveTo>
                  <a:pt x="0" y="0"/>
                </a:moveTo>
                <a:lnTo>
                  <a:pt x="12489540" y="0"/>
                </a:lnTo>
                <a:lnTo>
                  <a:pt x="12489540" y="9367156"/>
                </a:lnTo>
                <a:lnTo>
                  <a:pt x="0" y="93671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735588" y="6653894"/>
            <a:ext cx="992463" cy="992463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  <a:ea typeface="Gotham"/>
                  <a:cs typeface="Gotham"/>
                  <a:sym typeface="Gotham"/>
                </a:rPr>
                <a:t>8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028700" y="7770182"/>
            <a:ext cx="508158" cy="543805"/>
            <a:chOff x="0" y="0"/>
            <a:chExt cx="812800" cy="869819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9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DAGQF9zWDB0</dc:identifier>
  <dcterms:modified xsi:type="dcterms:W3CDTF">2011-08-01T06:04:30Z</dcterms:modified>
  <cp:revision>1</cp:revision>
  <dc:title>End-to-End Spam Detection using ML in Python</dc:title>
</cp:coreProperties>
</file>