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7" r:id="rId6"/>
    <p:sldId id="276" r:id="rId7"/>
    <p:sldId id="261" r:id="rId8"/>
    <p:sldId id="278" r:id="rId9"/>
    <p:sldId id="279" r:id="rId10"/>
    <p:sldId id="263" r:id="rId11"/>
    <p:sldId id="268" r:id="rId12"/>
    <p:sldId id="269" r:id="rId13"/>
    <p:sldId id="264" r:id="rId14"/>
    <p:sldId id="280" r:id="rId15"/>
    <p:sldId id="265" r:id="rId16"/>
    <p:sldId id="270" r:id="rId17"/>
    <p:sldId id="271" r:id="rId18"/>
    <p:sldId id="266" r:id="rId19"/>
    <p:sldId id="282" r:id="rId20"/>
    <p:sldId id="273" r:id="rId21"/>
    <p:sldId id="274" r:id="rId22"/>
    <p:sldId id="267" r:id="rId23"/>
    <p:sldId id="275" r:id="rId24"/>
    <p:sldId id="281"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76AD-FB57-44A0-89AA-3780AF32D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EE5D67-EC9C-404E-9D03-058E192EF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1686BD-4D54-419F-8EFD-98D7911AE96F}"/>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5" name="Footer Placeholder 4">
            <a:extLst>
              <a:ext uri="{FF2B5EF4-FFF2-40B4-BE49-F238E27FC236}">
                <a16:creationId xmlns:a16="http://schemas.microsoft.com/office/drawing/2014/main" id="{A05B7531-5906-419F-9B7C-5CF9F3ECD5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1E156-97D7-466A-A4EA-4BEB63C3BF28}"/>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66023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362F-3ADC-4130-903E-42CEA96F7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67FB18-56DE-43B0-8D9A-F48340C10B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0B9CA-A708-4B7D-8C27-61388D68B3AA}"/>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5" name="Footer Placeholder 4">
            <a:extLst>
              <a:ext uri="{FF2B5EF4-FFF2-40B4-BE49-F238E27FC236}">
                <a16:creationId xmlns:a16="http://schemas.microsoft.com/office/drawing/2014/main" id="{83903905-8838-44C7-B1C0-68C18E39A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37F9A3-C0FE-44C5-8FE7-2788D57659AE}"/>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398214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12043-8ECE-4298-81AD-EA176A98FF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E1CDCD-8092-4ACC-8268-AE26ED2DA4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CDFDF-0DEA-44AF-9339-C383FEB20048}"/>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5" name="Footer Placeholder 4">
            <a:extLst>
              <a:ext uri="{FF2B5EF4-FFF2-40B4-BE49-F238E27FC236}">
                <a16:creationId xmlns:a16="http://schemas.microsoft.com/office/drawing/2014/main" id="{C753F832-A64D-4356-A534-87E504DAA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02CE5-E2A0-4E84-A773-F106DE3F7E47}"/>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359643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8129-63E4-474A-AD1D-5B209019B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0E21B2-A29F-411D-ACFF-1911875DF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A37E7-A517-4C0B-84CF-8A71C76FDD02}"/>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5" name="Footer Placeholder 4">
            <a:extLst>
              <a:ext uri="{FF2B5EF4-FFF2-40B4-BE49-F238E27FC236}">
                <a16:creationId xmlns:a16="http://schemas.microsoft.com/office/drawing/2014/main" id="{1EC903B7-AAF2-4CE7-915C-4F1EFCE06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FFE1D-C72B-47FD-AD33-90A49DA9EC95}"/>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173995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05CD-590F-4DFC-826B-5D0862A66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4B5415-86B0-41ED-9BCF-3D695C82D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8ABA3-695B-43E7-B2BF-5160D9FEE840}"/>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5" name="Footer Placeholder 4">
            <a:extLst>
              <a:ext uri="{FF2B5EF4-FFF2-40B4-BE49-F238E27FC236}">
                <a16:creationId xmlns:a16="http://schemas.microsoft.com/office/drawing/2014/main" id="{0D437AC7-4713-4134-A367-346ED50AC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313B3-33E9-40AF-A5F0-7B7AC6992E34}"/>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199802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5BCA-E272-4280-A23A-32C813DBC6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4D913-A768-4FC7-829E-52D0DFB37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771E27-8255-4AF5-96A7-1FB0F78B04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1F622C-E17E-4590-AE84-1F9C172306AD}"/>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6" name="Footer Placeholder 5">
            <a:extLst>
              <a:ext uri="{FF2B5EF4-FFF2-40B4-BE49-F238E27FC236}">
                <a16:creationId xmlns:a16="http://schemas.microsoft.com/office/drawing/2014/main" id="{6F0BB027-2AA7-47B9-AB60-7345CD626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96F1E0-615B-426E-9DFE-01A53C989F35}"/>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131409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4B5D-9EDD-40B6-87F3-F709578185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FC51C0-CF39-44A0-9718-70B80234F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72A1D-D8B2-4610-BC03-6D3D5C4EB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DCCE7B-1378-4D06-9986-8D8C06FD0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F3A1-77A8-44CF-BD86-CD7CE9C03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337E78-612A-45F6-A59B-1717F8C6B0BA}"/>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8" name="Footer Placeholder 7">
            <a:extLst>
              <a:ext uri="{FF2B5EF4-FFF2-40B4-BE49-F238E27FC236}">
                <a16:creationId xmlns:a16="http://schemas.microsoft.com/office/drawing/2014/main" id="{EF82B371-FB10-46D5-A634-ABB2DB80B2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EB14-6CFD-49E8-A89B-32AD4A7919B8}"/>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60455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0B8D-AD56-4974-AB8F-23438FE29A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0E0EA2-BA46-4B0E-97D6-02A1B4644CE6}"/>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4" name="Footer Placeholder 3">
            <a:extLst>
              <a:ext uri="{FF2B5EF4-FFF2-40B4-BE49-F238E27FC236}">
                <a16:creationId xmlns:a16="http://schemas.microsoft.com/office/drawing/2014/main" id="{D9A6A1C6-8083-487E-B95A-7DC0AAC438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6258C8-B985-4C08-ADAA-B0CE981C0B51}"/>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326589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4BB19A-973C-4727-BA1A-ECE380A7CB3B}"/>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3" name="Footer Placeholder 2">
            <a:extLst>
              <a:ext uri="{FF2B5EF4-FFF2-40B4-BE49-F238E27FC236}">
                <a16:creationId xmlns:a16="http://schemas.microsoft.com/office/drawing/2014/main" id="{D6FF3B0D-2354-40B9-B790-D742016F1F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E1F8A5-0823-4BC8-9E40-91BD61B1D1B1}"/>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376278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77F2-E9C2-4893-B6C1-6DB611129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CFE9AE-B9D2-4817-B1B5-2FF42C2DF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DEB6F-C7B4-4DD8-95EB-437860855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4B6DB-F5DB-40A4-8A42-DACC5F9DE653}"/>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6" name="Footer Placeholder 5">
            <a:extLst>
              <a:ext uri="{FF2B5EF4-FFF2-40B4-BE49-F238E27FC236}">
                <a16:creationId xmlns:a16="http://schemas.microsoft.com/office/drawing/2014/main" id="{4EDC7339-C531-480F-82AB-08671AB86B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B7316A-BB76-498A-961B-4A9AF2BD48C1}"/>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280200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44FF-48E1-4393-B53A-38E6C98D6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3285C7-EB12-4531-94B2-11F58E44C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E8F084-501B-4847-8AE0-9BB28055B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31475-900C-4B35-8F78-7F9D62DF090E}"/>
              </a:ext>
            </a:extLst>
          </p:cNvPr>
          <p:cNvSpPr>
            <a:spLocks noGrp="1"/>
          </p:cNvSpPr>
          <p:nvPr>
            <p:ph type="dt" sz="half" idx="10"/>
          </p:nvPr>
        </p:nvSpPr>
        <p:spPr/>
        <p:txBody>
          <a:bodyPr/>
          <a:lstStyle/>
          <a:p>
            <a:fld id="{E6E6C3B5-C7D4-4C44-8B2A-1EA627A6A6EF}" type="datetimeFigureOut">
              <a:rPr lang="en-IN" smtClean="0"/>
              <a:t>25-03-2019</a:t>
            </a:fld>
            <a:endParaRPr lang="en-IN"/>
          </a:p>
        </p:txBody>
      </p:sp>
      <p:sp>
        <p:nvSpPr>
          <p:cNvPr id="6" name="Footer Placeholder 5">
            <a:extLst>
              <a:ext uri="{FF2B5EF4-FFF2-40B4-BE49-F238E27FC236}">
                <a16:creationId xmlns:a16="http://schemas.microsoft.com/office/drawing/2014/main" id="{2D70B99A-218B-4F82-87D2-1B427F88A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379AD6-D1BC-44C4-B6CD-921A81BE8BDE}"/>
              </a:ext>
            </a:extLst>
          </p:cNvPr>
          <p:cNvSpPr>
            <a:spLocks noGrp="1"/>
          </p:cNvSpPr>
          <p:nvPr>
            <p:ph type="sldNum" sz="quarter" idx="12"/>
          </p:nvPr>
        </p:nvSpPr>
        <p:spPr/>
        <p:txBody>
          <a:bodyPr/>
          <a:lstStyle/>
          <a:p>
            <a:fld id="{BDB78923-7A63-4E94-A143-DE72E4BA3AE2}" type="slidenum">
              <a:rPr lang="en-IN" smtClean="0"/>
              <a:t>‹#›</a:t>
            </a:fld>
            <a:endParaRPr lang="en-IN"/>
          </a:p>
        </p:txBody>
      </p:sp>
    </p:spTree>
    <p:extLst>
      <p:ext uri="{BB962C8B-B14F-4D97-AF65-F5344CB8AC3E}">
        <p14:creationId xmlns:p14="http://schemas.microsoft.com/office/powerpoint/2010/main" val="205033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034C0-04EC-42A8-951E-D4EF48C53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566DF9-7005-4265-8ADB-FA8675447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26749-596B-48ED-B653-DE00A8441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6C3B5-C7D4-4C44-8B2A-1EA627A6A6EF}" type="datetimeFigureOut">
              <a:rPr lang="en-IN" smtClean="0"/>
              <a:t>25-03-2019</a:t>
            </a:fld>
            <a:endParaRPr lang="en-IN"/>
          </a:p>
        </p:txBody>
      </p:sp>
      <p:sp>
        <p:nvSpPr>
          <p:cNvPr id="5" name="Footer Placeholder 4">
            <a:extLst>
              <a:ext uri="{FF2B5EF4-FFF2-40B4-BE49-F238E27FC236}">
                <a16:creationId xmlns:a16="http://schemas.microsoft.com/office/drawing/2014/main" id="{50E2BDE4-F29F-438C-8D8B-1F3E6DAA5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3036C8-489A-461F-82C5-9798580AC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78923-7A63-4E94-A143-DE72E4BA3AE2}" type="slidenum">
              <a:rPr lang="en-IN" smtClean="0"/>
              <a:t>‹#›</a:t>
            </a:fld>
            <a:endParaRPr lang="en-IN"/>
          </a:p>
        </p:txBody>
      </p:sp>
    </p:spTree>
    <p:extLst>
      <p:ext uri="{BB962C8B-B14F-4D97-AF65-F5344CB8AC3E}">
        <p14:creationId xmlns:p14="http://schemas.microsoft.com/office/powerpoint/2010/main" val="74136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author/37857791800" TargetMode="External"/><Relationship Id="rId13" Type="http://schemas.openxmlformats.org/officeDocument/2006/relationships/hyperlink" Target="https://ieeexplore.ieee.org/document/7844946/" TargetMode="External"/><Relationship Id="rId18" Type="http://schemas.openxmlformats.org/officeDocument/2006/relationships/hyperlink" Target="https://ieeexplore.ieee.org/author/37086006596" TargetMode="External"/><Relationship Id="rId3" Type="http://schemas.openxmlformats.org/officeDocument/2006/relationships/hyperlink" Target="https://ieeexplore.ieee.org/author/37544360900" TargetMode="External"/><Relationship Id="rId7" Type="http://schemas.openxmlformats.org/officeDocument/2006/relationships/hyperlink" Target="https://ieeexplore.ieee.org/document/5716901/" TargetMode="External"/><Relationship Id="rId12" Type="http://schemas.openxmlformats.org/officeDocument/2006/relationships/hyperlink" Target="https://ieeexplore.ieee.org/xpl/mostRecentIssue.jsp?punumber=5712963" TargetMode="External"/><Relationship Id="rId17" Type="http://schemas.openxmlformats.org/officeDocument/2006/relationships/hyperlink" Target="https://ieeexplore.ieee.org/author/37086014163" TargetMode="External"/><Relationship Id="rId2" Type="http://schemas.openxmlformats.org/officeDocument/2006/relationships/hyperlink" Target="https://ieeexplore.ieee.org/author/37688779400" TargetMode="External"/><Relationship Id="rId16" Type="http://schemas.openxmlformats.org/officeDocument/2006/relationships/hyperlink" Target="https://ieeexplore.ieee.org/author/37086013535" TargetMode="External"/><Relationship Id="rId1" Type="http://schemas.openxmlformats.org/officeDocument/2006/relationships/slideLayout" Target="../slideLayouts/slideLayout7.xml"/><Relationship Id="rId6" Type="http://schemas.openxmlformats.org/officeDocument/2006/relationships/hyperlink" Target="https://ieeexplore.ieee.org/xpl/mostRecentIssue.jsp?punumber=7063806" TargetMode="External"/><Relationship Id="rId11" Type="http://schemas.openxmlformats.org/officeDocument/2006/relationships/hyperlink" Target="https://ieeexplore.ieee.org/author/37392779300" TargetMode="External"/><Relationship Id="rId5" Type="http://schemas.openxmlformats.org/officeDocument/2006/relationships/hyperlink" Target="https://ieeexplore.ieee.org/author/37272292500" TargetMode="External"/><Relationship Id="rId15" Type="http://schemas.openxmlformats.org/officeDocument/2006/relationships/hyperlink" Target="https://ieeexplore.ieee.org/author/38529091200" TargetMode="External"/><Relationship Id="rId10" Type="http://schemas.openxmlformats.org/officeDocument/2006/relationships/hyperlink" Target="https://ieeexplore.ieee.org/author/37426914900" TargetMode="External"/><Relationship Id="rId19" Type="http://schemas.openxmlformats.org/officeDocument/2006/relationships/hyperlink" Target="https://ieeexplore.ieee.org/xpl/mostRecentIssue.jsp?punumber=7830913" TargetMode="External"/><Relationship Id="rId4" Type="http://schemas.openxmlformats.org/officeDocument/2006/relationships/hyperlink" Target="https://ieeexplore.ieee.org/author/37085525129" TargetMode="External"/><Relationship Id="rId9" Type="http://schemas.openxmlformats.org/officeDocument/2006/relationships/hyperlink" Target="https://ieeexplore.ieee.org/author/37428263800" TargetMode="External"/><Relationship Id="rId14" Type="http://schemas.openxmlformats.org/officeDocument/2006/relationships/hyperlink" Target="https://ieeexplore.ieee.org/author/378643818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E7A6C-2541-47A4-B116-7CFD64AD2F09}"/>
              </a:ext>
            </a:extLst>
          </p:cNvPr>
          <p:cNvSpPr/>
          <p:nvPr/>
        </p:nvSpPr>
        <p:spPr>
          <a:xfrm>
            <a:off x="1222283" y="320267"/>
            <a:ext cx="10429458" cy="707886"/>
          </a:xfrm>
          <a:prstGeom prst="rect">
            <a:avLst/>
          </a:prstGeom>
        </p:spPr>
        <p:txBody>
          <a:bodyPr wrap="non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GURU NANAK INSTITUTE OF TECHNOLOGY</a:t>
            </a:r>
          </a:p>
        </p:txBody>
      </p:sp>
      <p:sp>
        <p:nvSpPr>
          <p:cNvPr id="3" name="Rectangle 2">
            <a:extLst>
              <a:ext uri="{FF2B5EF4-FFF2-40B4-BE49-F238E27FC236}">
                <a16:creationId xmlns:a16="http://schemas.microsoft.com/office/drawing/2014/main" id="{3BD8B85A-BA67-4000-9CD0-D97855918205}"/>
              </a:ext>
            </a:extLst>
          </p:cNvPr>
          <p:cNvSpPr/>
          <p:nvPr/>
        </p:nvSpPr>
        <p:spPr>
          <a:xfrm>
            <a:off x="3949882" y="1827556"/>
            <a:ext cx="4329327" cy="461665"/>
          </a:xfrm>
          <a:prstGeom prst="rect">
            <a:avLst/>
          </a:prstGeom>
        </p:spPr>
        <p:txBody>
          <a:bodyPr wrap="none">
            <a:spAutoFit/>
          </a:bodyPr>
          <a:lstStyle/>
          <a:p>
            <a:r>
              <a:rPr lang="en-IN" sz="2400" dirty="0"/>
              <a:t>MAJOR PROJECT PRESENTATION  </a:t>
            </a:r>
          </a:p>
        </p:txBody>
      </p:sp>
      <p:sp>
        <p:nvSpPr>
          <p:cNvPr id="4" name="Rectangle 3">
            <a:extLst>
              <a:ext uri="{FF2B5EF4-FFF2-40B4-BE49-F238E27FC236}">
                <a16:creationId xmlns:a16="http://schemas.microsoft.com/office/drawing/2014/main" id="{5EE5E571-D5B2-482F-BE8C-12B79D1FB4B8}"/>
              </a:ext>
            </a:extLst>
          </p:cNvPr>
          <p:cNvSpPr/>
          <p:nvPr/>
        </p:nvSpPr>
        <p:spPr>
          <a:xfrm>
            <a:off x="3506547" y="958829"/>
            <a:ext cx="4711546"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DEPARTMENT OF CSE</a:t>
            </a:r>
          </a:p>
        </p:txBody>
      </p:sp>
      <p:sp>
        <p:nvSpPr>
          <p:cNvPr id="5" name="Rectangle 4">
            <a:extLst>
              <a:ext uri="{FF2B5EF4-FFF2-40B4-BE49-F238E27FC236}">
                <a16:creationId xmlns:a16="http://schemas.microsoft.com/office/drawing/2014/main" id="{2D08FAC9-F40E-4078-8AB2-9BF62F157696}"/>
              </a:ext>
            </a:extLst>
          </p:cNvPr>
          <p:cNvSpPr/>
          <p:nvPr/>
        </p:nvSpPr>
        <p:spPr>
          <a:xfrm>
            <a:off x="5518153" y="2448556"/>
            <a:ext cx="824265"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TITLE</a:t>
            </a:r>
          </a:p>
        </p:txBody>
      </p:sp>
      <p:sp>
        <p:nvSpPr>
          <p:cNvPr id="6" name="Rectangle 5">
            <a:extLst>
              <a:ext uri="{FF2B5EF4-FFF2-40B4-BE49-F238E27FC236}">
                <a16:creationId xmlns:a16="http://schemas.microsoft.com/office/drawing/2014/main" id="{64202E96-8C91-40D4-BC12-F9F831321444}"/>
              </a:ext>
            </a:extLst>
          </p:cNvPr>
          <p:cNvSpPr/>
          <p:nvPr/>
        </p:nvSpPr>
        <p:spPr>
          <a:xfrm>
            <a:off x="2529225" y="2841304"/>
            <a:ext cx="7133549" cy="830997"/>
          </a:xfrm>
          <a:prstGeom prst="rect">
            <a:avLst/>
          </a:prstGeom>
          <a:noFill/>
        </p:spPr>
        <p:txBody>
          <a:bodyPr wrap="squar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Memory Game</a:t>
            </a:r>
            <a:r>
              <a:rPr lang="en-US" sz="2400" b="1" dirty="0">
                <a:ln w="9525">
                  <a:solidFill>
                    <a:schemeClr val="bg1"/>
                  </a:solidFill>
                  <a:prstDash val="solid"/>
                </a:ln>
                <a:effectLst>
                  <a:outerShdw blurRad="12700" dist="38100" dir="2700000" algn="tl" rotWithShape="0">
                    <a:schemeClr val="bg1">
                      <a:lumMod val="50000"/>
                    </a:schemeClr>
                  </a:outerShdw>
                </a:effectLst>
              </a:rPr>
              <a:t> with Score Board and Authentication using AngularJS and Firebase </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a:extLst>
              <a:ext uri="{FF2B5EF4-FFF2-40B4-BE49-F238E27FC236}">
                <a16:creationId xmlns:a16="http://schemas.microsoft.com/office/drawing/2014/main" id="{2810FE37-DCF0-43DD-8963-9AB327245506}"/>
              </a:ext>
            </a:extLst>
          </p:cNvPr>
          <p:cNvSpPr/>
          <p:nvPr/>
        </p:nvSpPr>
        <p:spPr>
          <a:xfrm>
            <a:off x="3643341" y="3717645"/>
            <a:ext cx="4498848"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mp;quot"/>
              </a:rPr>
              <a:t>PROJECT GUIDE:</a:t>
            </a:r>
          </a:p>
        </p:txBody>
      </p:sp>
      <p:sp>
        <p:nvSpPr>
          <p:cNvPr id="8" name="Rectangle 7">
            <a:extLst>
              <a:ext uri="{FF2B5EF4-FFF2-40B4-BE49-F238E27FC236}">
                <a16:creationId xmlns:a16="http://schemas.microsoft.com/office/drawing/2014/main" id="{19A7FB48-8ADD-4BDE-8C95-C332A73314AC}"/>
              </a:ext>
            </a:extLst>
          </p:cNvPr>
          <p:cNvSpPr/>
          <p:nvPr/>
        </p:nvSpPr>
        <p:spPr>
          <a:xfrm>
            <a:off x="4447713" y="4093593"/>
            <a:ext cx="2876365" cy="369332"/>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  </a:t>
            </a:r>
            <a:r>
              <a:rPr lang="en-US" b="0" cap="none" spc="0" dirty="0">
                <a:ln w="0"/>
                <a:solidFill>
                  <a:schemeClr val="tx1"/>
                </a:solidFill>
                <a:effectLst>
                  <a:outerShdw blurRad="38100" dist="19050" dir="2700000" algn="tl" rotWithShape="0">
                    <a:schemeClr val="dk1">
                      <a:alpha val="40000"/>
                    </a:schemeClr>
                  </a:outerShdw>
                </a:effectLst>
                <a:latin typeface="&amp;quot"/>
              </a:rPr>
              <a:t>Dr. S. Jayanthi</a:t>
            </a:r>
          </a:p>
        </p:txBody>
      </p:sp>
      <p:sp>
        <p:nvSpPr>
          <p:cNvPr id="9" name="Rectangle 8">
            <a:extLst>
              <a:ext uri="{FF2B5EF4-FFF2-40B4-BE49-F238E27FC236}">
                <a16:creationId xmlns:a16="http://schemas.microsoft.com/office/drawing/2014/main" id="{16C53A41-39CE-4517-AE2B-005F14E2409B}"/>
              </a:ext>
            </a:extLst>
          </p:cNvPr>
          <p:cNvSpPr/>
          <p:nvPr/>
        </p:nvSpPr>
        <p:spPr>
          <a:xfrm>
            <a:off x="4756423" y="5034804"/>
            <a:ext cx="2167580"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 </a:t>
            </a:r>
            <a:r>
              <a:rPr lang="en-US" dirty="0">
                <a:ln w="0"/>
                <a:effectLst>
                  <a:outerShdw blurRad="38100" dist="19050" dir="2700000" algn="tl" rotWithShape="0">
                    <a:schemeClr val="dk1">
                      <a:alpha val="40000"/>
                    </a:schemeClr>
                  </a:outerShdw>
                </a:effectLst>
                <a:latin typeface="&amp;quot"/>
              </a:rPr>
              <a:t>TEAM MEMBERS:</a:t>
            </a:r>
            <a:endParaRPr lang="en-US" b="0" cap="none" spc="0" dirty="0">
              <a:ln w="0"/>
              <a:solidFill>
                <a:schemeClr val="tx1"/>
              </a:solidFill>
              <a:effectLst>
                <a:outerShdw blurRad="38100" dist="19050" dir="2700000" algn="tl" rotWithShape="0">
                  <a:schemeClr val="dk1">
                    <a:alpha val="40000"/>
                  </a:schemeClr>
                </a:outerShdw>
              </a:effectLst>
              <a:latin typeface="&amp;quot"/>
            </a:endParaRPr>
          </a:p>
        </p:txBody>
      </p:sp>
      <p:sp>
        <p:nvSpPr>
          <p:cNvPr id="10" name="Rectangle 9">
            <a:extLst>
              <a:ext uri="{FF2B5EF4-FFF2-40B4-BE49-F238E27FC236}">
                <a16:creationId xmlns:a16="http://schemas.microsoft.com/office/drawing/2014/main" id="{09983994-6502-4D08-A27F-2A474DA08421}"/>
              </a:ext>
            </a:extLst>
          </p:cNvPr>
          <p:cNvSpPr/>
          <p:nvPr/>
        </p:nvSpPr>
        <p:spPr>
          <a:xfrm>
            <a:off x="3844174" y="5405780"/>
            <a:ext cx="4027576" cy="923330"/>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amp;quot"/>
              </a:rPr>
              <a:t>A. </a:t>
            </a:r>
            <a:r>
              <a:rPr lang="en-US" dirty="0" err="1">
                <a:ln w="0"/>
                <a:effectLst>
                  <a:outerShdw blurRad="38100" dist="19050" dir="2700000" algn="tl" rotWithShape="0">
                    <a:schemeClr val="dk1">
                      <a:alpha val="40000"/>
                    </a:schemeClr>
                  </a:outerShdw>
                </a:effectLst>
                <a:latin typeface="&amp;quot"/>
              </a:rPr>
              <a:t>Manasa</a:t>
            </a:r>
            <a:r>
              <a:rPr lang="en-US" dirty="0">
                <a:ln w="0"/>
                <a:effectLst>
                  <a:outerShdw blurRad="38100" dist="19050" dir="2700000" algn="tl" rotWithShape="0">
                    <a:schemeClr val="dk1">
                      <a:alpha val="40000"/>
                    </a:schemeClr>
                  </a:outerShdw>
                </a:effectLst>
                <a:latin typeface="&amp;quot"/>
              </a:rPr>
              <a:t> (15831A0503)</a:t>
            </a:r>
          </a:p>
          <a:p>
            <a:pPr algn="ctr"/>
            <a:r>
              <a:rPr lang="en-US" b="0" cap="none" spc="0" dirty="0">
                <a:ln w="0"/>
                <a:solidFill>
                  <a:schemeClr val="tx1"/>
                </a:solidFill>
                <a:effectLst>
                  <a:outerShdw blurRad="38100" dist="19050" dir="2700000" algn="tl" rotWithShape="0">
                    <a:schemeClr val="dk1">
                      <a:alpha val="40000"/>
                    </a:schemeClr>
                  </a:outerShdw>
                </a:effectLst>
                <a:latin typeface="&amp;quot"/>
              </a:rPr>
              <a:t>       C. </a:t>
            </a:r>
            <a:r>
              <a:rPr lang="en-US" b="0" cap="none" spc="0" dirty="0" err="1">
                <a:ln w="0"/>
                <a:solidFill>
                  <a:schemeClr val="tx1"/>
                </a:solidFill>
                <a:effectLst>
                  <a:outerShdw blurRad="38100" dist="19050" dir="2700000" algn="tl" rotWithShape="0">
                    <a:schemeClr val="dk1">
                      <a:alpha val="40000"/>
                    </a:schemeClr>
                  </a:outerShdw>
                </a:effectLst>
                <a:latin typeface="&amp;quot"/>
              </a:rPr>
              <a:t>Sahithi</a:t>
            </a:r>
            <a:r>
              <a:rPr lang="en-US" b="0" cap="none" spc="0" dirty="0">
                <a:ln w="0"/>
                <a:solidFill>
                  <a:schemeClr val="tx1"/>
                </a:solidFill>
                <a:effectLst>
                  <a:outerShdw blurRad="38100" dist="19050" dir="2700000" algn="tl" rotWithShape="0">
                    <a:schemeClr val="dk1">
                      <a:alpha val="40000"/>
                    </a:schemeClr>
                  </a:outerShdw>
                </a:effectLst>
                <a:latin typeface="&amp;quot"/>
              </a:rPr>
              <a:t> Priya (15831A0529)</a:t>
            </a:r>
          </a:p>
          <a:p>
            <a:pPr algn="ctr"/>
            <a:r>
              <a:rPr lang="en-US" b="0" cap="none" spc="0" dirty="0">
                <a:ln w="0"/>
                <a:solidFill>
                  <a:schemeClr val="tx1"/>
                </a:solidFill>
                <a:effectLst>
                  <a:outerShdw blurRad="38100" dist="19050" dir="2700000" algn="tl" rotWithShape="0">
                    <a:schemeClr val="dk1">
                      <a:alpha val="40000"/>
                    </a:schemeClr>
                  </a:outerShdw>
                </a:effectLst>
                <a:latin typeface="&amp;quot"/>
              </a:rPr>
              <a:t>         G. </a:t>
            </a:r>
            <a:r>
              <a:rPr lang="en-US" b="0" cap="none" spc="0" dirty="0" err="1">
                <a:ln w="0"/>
                <a:solidFill>
                  <a:schemeClr val="tx1"/>
                </a:solidFill>
                <a:effectLst>
                  <a:outerShdw blurRad="38100" dist="19050" dir="2700000" algn="tl" rotWithShape="0">
                    <a:schemeClr val="dk1">
                      <a:alpha val="40000"/>
                    </a:schemeClr>
                  </a:outerShdw>
                </a:effectLst>
                <a:latin typeface="&amp;quot"/>
              </a:rPr>
              <a:t>Poojith</a:t>
            </a:r>
            <a:r>
              <a:rPr lang="en-US" b="0" cap="none" spc="0" dirty="0">
                <a:ln w="0"/>
                <a:solidFill>
                  <a:schemeClr val="tx1"/>
                </a:solidFill>
                <a:effectLst>
                  <a:outerShdw blurRad="38100" dist="19050" dir="2700000" algn="tl" rotWithShape="0">
                    <a:schemeClr val="dk1">
                      <a:alpha val="40000"/>
                    </a:schemeClr>
                  </a:outerShdw>
                </a:effectLst>
                <a:latin typeface="&amp;quot"/>
              </a:rPr>
              <a:t> Varma (15831A0554)</a:t>
            </a:r>
          </a:p>
        </p:txBody>
      </p:sp>
      <p:sp>
        <p:nvSpPr>
          <p:cNvPr id="11" name="Rectangle 10">
            <a:extLst>
              <a:ext uri="{FF2B5EF4-FFF2-40B4-BE49-F238E27FC236}">
                <a16:creationId xmlns:a16="http://schemas.microsoft.com/office/drawing/2014/main" id="{4CF293F5-9317-471E-9ED5-0EC05D419F48}"/>
              </a:ext>
            </a:extLst>
          </p:cNvPr>
          <p:cNvSpPr/>
          <p:nvPr/>
        </p:nvSpPr>
        <p:spPr>
          <a:xfrm>
            <a:off x="5246504" y="4283497"/>
            <a:ext cx="1271502"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mp;quot"/>
              </a:rPr>
              <a:t> </a:t>
            </a:r>
            <a:r>
              <a:rPr lang="en-US" b="0" cap="none" spc="0" dirty="0">
                <a:ln w="0"/>
                <a:solidFill>
                  <a:schemeClr val="tx1"/>
                </a:solidFill>
                <a:effectLst>
                  <a:outerShdw blurRad="38100" dist="19050" dir="2700000" algn="tl" rotWithShape="0">
                    <a:schemeClr val="dk1">
                      <a:alpha val="40000"/>
                    </a:schemeClr>
                  </a:outerShdw>
                </a:effectLst>
                <a:latin typeface="&amp;quot"/>
              </a:rPr>
              <a:t>Prof</a:t>
            </a:r>
            <a:r>
              <a:rPr lang="en-US" dirty="0">
                <a:ln w="0"/>
                <a:effectLst>
                  <a:outerShdw blurRad="38100" dist="19050" dir="2700000" algn="tl" rotWithShape="0">
                    <a:schemeClr val="dk1">
                      <a:alpha val="40000"/>
                    </a:schemeClr>
                  </a:outerShdw>
                </a:effectLst>
                <a:latin typeface="&amp;quot"/>
              </a:rPr>
              <a:t>essor</a:t>
            </a:r>
            <a:endParaRPr lang="en-US" b="0" cap="none" spc="0" dirty="0">
              <a:ln w="0"/>
              <a:solidFill>
                <a:schemeClr val="tx1"/>
              </a:solidFill>
              <a:effectLst>
                <a:outerShdw blurRad="38100" dist="19050" dir="2700000" algn="tl" rotWithShape="0">
                  <a:schemeClr val="dk1">
                    <a:alpha val="40000"/>
                  </a:schemeClr>
                </a:outerShdw>
              </a:effectLst>
              <a:latin typeface="&amp;quot"/>
            </a:endParaRPr>
          </a:p>
        </p:txBody>
      </p:sp>
    </p:spTree>
    <p:extLst>
      <p:ext uri="{BB962C8B-B14F-4D97-AF65-F5344CB8AC3E}">
        <p14:creationId xmlns:p14="http://schemas.microsoft.com/office/powerpoint/2010/main" val="185271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768DC-B906-4C79-8A5A-76E3ED22A404}"/>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SYSTEM ARCHITECTURE:</a:t>
            </a:r>
          </a:p>
        </p:txBody>
      </p:sp>
      <p:pic>
        <p:nvPicPr>
          <p:cNvPr id="3" name="Picture 2" descr="Android-Activity-Lifecycle.png">
            <a:extLst>
              <a:ext uri="{FF2B5EF4-FFF2-40B4-BE49-F238E27FC236}">
                <a16:creationId xmlns:a16="http://schemas.microsoft.com/office/drawing/2014/main" id="{43DF9BF6-6321-4558-B29A-43A0C317E768}"/>
              </a:ext>
            </a:extLst>
          </p:cNvPr>
          <p:cNvPicPr/>
          <p:nvPr/>
        </p:nvPicPr>
        <p:blipFill>
          <a:blip r:embed="rId2" cstate="print"/>
          <a:srcRect/>
          <a:stretch>
            <a:fillRect/>
          </a:stretch>
        </p:blipFill>
        <p:spPr>
          <a:xfrm>
            <a:off x="3780155" y="1020127"/>
            <a:ext cx="4631690" cy="4817745"/>
          </a:xfrm>
          <a:prstGeom prst="rect">
            <a:avLst/>
          </a:prstGeom>
          <a:noFill/>
          <a:ln w="9525">
            <a:noFill/>
            <a:miter lim="800000"/>
            <a:headEnd/>
            <a:tailEnd/>
          </a:ln>
        </p:spPr>
      </p:pic>
      <p:sp>
        <p:nvSpPr>
          <p:cNvPr id="4" name="Rectangle 3">
            <a:extLst>
              <a:ext uri="{FF2B5EF4-FFF2-40B4-BE49-F238E27FC236}">
                <a16:creationId xmlns:a16="http://schemas.microsoft.com/office/drawing/2014/main" id="{51027AC4-696F-4A4E-AFF0-9A4D7C08519F}"/>
              </a:ext>
            </a:extLst>
          </p:cNvPr>
          <p:cNvSpPr/>
          <p:nvPr/>
        </p:nvSpPr>
        <p:spPr>
          <a:xfrm>
            <a:off x="3199349" y="5837872"/>
            <a:ext cx="4181594" cy="458074"/>
          </a:xfrm>
          <a:prstGeom prst="rect">
            <a:avLst/>
          </a:prstGeom>
        </p:spPr>
        <p:txBody>
          <a:bodyPr wrap="none">
            <a:spAutoFit/>
          </a:bodyPr>
          <a:lstStyle/>
          <a:p>
            <a:pPr marL="914400" indent="457200">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Figure. Data flow diagram</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035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5BEBD-4C24-4744-BAA5-CCF1A7EF92DD}"/>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SYSTEM REQUIREMENTS:</a:t>
            </a:r>
          </a:p>
        </p:txBody>
      </p:sp>
      <p:sp>
        <p:nvSpPr>
          <p:cNvPr id="3" name="Rectangle 2">
            <a:extLst>
              <a:ext uri="{FF2B5EF4-FFF2-40B4-BE49-F238E27FC236}">
                <a16:creationId xmlns:a16="http://schemas.microsoft.com/office/drawing/2014/main" id="{4906F19C-60FB-48B4-B74B-F7CC771DE2E7}"/>
              </a:ext>
            </a:extLst>
          </p:cNvPr>
          <p:cNvSpPr/>
          <p:nvPr/>
        </p:nvSpPr>
        <p:spPr>
          <a:xfrm>
            <a:off x="421178" y="1052482"/>
            <a:ext cx="6096000" cy="1959960"/>
          </a:xfrm>
          <a:prstGeom prst="rect">
            <a:avLst/>
          </a:prstGeom>
        </p:spPr>
        <p:txBody>
          <a:bodyPr>
            <a:spAutoFit/>
          </a:bodyPr>
          <a:lstStyle/>
          <a:p>
            <a:pPr>
              <a:lnSpc>
                <a:spcPct val="107000"/>
              </a:lnSpc>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Operating System –</a:t>
            </a:r>
            <a:r>
              <a:rPr lang="en-US" dirty="0">
                <a:latin typeface="Times New Roman" panose="02020603050405020304" pitchFamily="18" charset="0"/>
                <a:ea typeface="Calibri" panose="020F0502020204030204" pitchFamily="34" charset="0"/>
                <a:cs typeface="Times New Roman" panose="02020603050405020304" pitchFamily="18" charset="0"/>
              </a:rPr>
              <a:t> Windows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Processor –</a:t>
            </a:r>
            <a:r>
              <a:rPr lang="en-US" dirty="0">
                <a:latin typeface="Times New Roman" panose="02020603050405020304" pitchFamily="18" charset="0"/>
                <a:ea typeface="Calibri" panose="020F0502020204030204" pitchFamily="34" charset="0"/>
                <a:cs typeface="Times New Roman" panose="02020603050405020304" pitchFamily="18" charset="0"/>
              </a:rPr>
              <a:t> 2 GHZ or Higher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Ram –</a:t>
            </a:r>
            <a:r>
              <a:rPr lang="en-US" dirty="0">
                <a:latin typeface="Times New Roman" panose="02020603050405020304" pitchFamily="18" charset="0"/>
                <a:ea typeface="Calibri" panose="020F0502020204030204" pitchFamily="34" charset="0"/>
                <a:cs typeface="Times New Roman" panose="02020603050405020304" pitchFamily="18" charset="0"/>
              </a:rPr>
              <a:t> 4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Hard Disk –</a:t>
            </a:r>
            <a:r>
              <a:rPr lang="en-US" dirty="0">
                <a:latin typeface="Times New Roman" panose="02020603050405020304" pitchFamily="18" charset="0"/>
                <a:ea typeface="Calibri" panose="020F0502020204030204" pitchFamily="34" charset="0"/>
                <a:cs typeface="Times New Roman" panose="02020603050405020304" pitchFamily="18" charset="0"/>
              </a:rPr>
              <a:t> 20 GB</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6B1C7499-0671-48B2-B644-83D5E91D90CE}"/>
              </a:ext>
            </a:extLst>
          </p:cNvPr>
          <p:cNvSpPr/>
          <p:nvPr/>
        </p:nvSpPr>
        <p:spPr>
          <a:xfrm>
            <a:off x="421178" y="2956468"/>
            <a:ext cx="11599026" cy="2757871"/>
          </a:xfrm>
          <a:prstGeom prst="rect">
            <a:avLst/>
          </a:prstGeom>
        </p:spPr>
        <p:txBody>
          <a:bodyPr wrap="square">
            <a:spAutoFit/>
          </a:bodyPr>
          <a:lstStyle/>
          <a:p>
            <a:pPr algn="just">
              <a:lnSpc>
                <a:spcPct val="107000"/>
              </a:lnSpc>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Software Requirement:-</a:t>
            </a: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Technologies Used – </a:t>
            </a:r>
            <a:r>
              <a:rPr lang="en-US" dirty="0">
                <a:latin typeface="Times New Roman" panose="02020603050405020304" pitchFamily="18" charset="0"/>
                <a:ea typeface="Calibri" panose="020F0502020204030204" pitchFamily="34" charset="0"/>
                <a:cs typeface="Times New Roman" panose="02020603050405020304" pitchFamily="18" charset="0"/>
              </a:rPr>
              <a:t>Libraries of </a:t>
            </a:r>
            <a:r>
              <a:rPr lang="en-US" dirty="0" err="1">
                <a:latin typeface="Times New Roman" panose="02020603050405020304" pitchFamily="18" charset="0"/>
                <a:ea typeface="Calibri" panose="020F0502020204030204" pitchFamily="34" charset="0"/>
                <a:cs typeface="Times New Roman" panose="02020603050405020304" pitchFamily="18" charset="0"/>
              </a:rPr>
              <a:t>Npm</a:t>
            </a:r>
            <a:r>
              <a:rPr lang="en-US" dirty="0">
                <a:latin typeface="Times New Roman" panose="02020603050405020304" pitchFamily="18" charset="0"/>
                <a:ea typeface="Calibri" panose="020F0502020204030204" pitchFamily="34" charset="0"/>
                <a:cs typeface="Times New Roman" panose="02020603050405020304" pitchFamily="18" charset="0"/>
              </a:rPr>
              <a:t> and amp, Angular </a:t>
            </a:r>
            <a:r>
              <a:rPr lang="en-US" dirty="0" err="1">
                <a:latin typeface="Times New Roman" panose="02020603050405020304" pitchFamily="18" charset="0"/>
                <a:ea typeface="Calibri" panose="020F0502020204030204" pitchFamily="34" charset="0"/>
                <a:cs typeface="Times New Roman" panose="02020603050405020304" pitchFamily="18" charset="0"/>
              </a:rPr>
              <a:t>Cli</a:t>
            </a:r>
            <a:r>
              <a:rPr lang="en-US" dirty="0">
                <a:latin typeface="Times New Roman" panose="02020603050405020304" pitchFamily="18" charset="0"/>
                <a:ea typeface="Calibri" panose="020F0502020204030204" pitchFamily="34" charset="0"/>
                <a:cs typeface="Times New Roman" panose="02020603050405020304" pitchFamily="18" charset="0"/>
              </a:rPr>
              <a:t>, Yarn, </a:t>
            </a:r>
            <a:r>
              <a:rPr lang="en-US" dirty="0" err="1">
                <a:latin typeface="Times New Roman" panose="02020603050405020304" pitchFamily="18" charset="0"/>
                <a:ea typeface="Calibri" panose="020F0502020204030204" pitchFamily="34" charset="0"/>
                <a:cs typeface="Times New Roman" panose="02020603050405020304" pitchFamily="18" charset="0"/>
              </a:rPr>
              <a:t>AuthGaurd</a:t>
            </a:r>
            <a:r>
              <a:rPr lang="en-US" dirty="0">
                <a:latin typeface="Times New Roman" panose="02020603050405020304" pitchFamily="18" charset="0"/>
                <a:ea typeface="Calibri" panose="020F0502020204030204" pitchFamily="34" charset="0"/>
                <a:cs typeface="Times New Roman" panose="02020603050405020304" pitchFamily="18" charset="0"/>
              </a:rPr>
              <a:t>, Angular material, </a:t>
            </a:r>
            <a:r>
              <a:rPr lang="en-US" dirty="0" err="1">
                <a:latin typeface="Times New Roman" panose="02020603050405020304" pitchFamily="18" charset="0"/>
                <a:ea typeface="Calibri" panose="020F0502020204030204" pitchFamily="34" charset="0"/>
                <a:cs typeface="Times New Roman" panose="02020603050405020304" pitchFamily="18" charset="0"/>
              </a:rPr>
              <a:t>rxjs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HttpClientModule</a:t>
            </a:r>
            <a:r>
              <a:rPr lang="en-US" dirty="0">
                <a:latin typeface="Times New Roman" panose="02020603050405020304" pitchFamily="18" charset="0"/>
                <a:ea typeface="Calibri" panose="020F0502020204030204" pitchFamily="34" charset="0"/>
                <a:cs typeface="Times New Roman" panose="02020603050405020304" pitchFamily="18" charset="0"/>
              </a:rPr>
              <a:t>, External API’s, Chocolatey, Cordova, Cordova-android, Electron </a:t>
            </a:r>
            <a:r>
              <a:rPr lang="en-US" dirty="0" err="1">
                <a:latin typeface="Times New Roman" panose="02020603050405020304" pitchFamily="18" charset="0"/>
                <a:ea typeface="Calibri" panose="020F0502020204030204" pitchFamily="34" charset="0"/>
                <a:cs typeface="Times New Roman" panose="02020603050405020304" pitchFamily="18" charset="0"/>
              </a:rPr>
              <a:t>js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Language – </a:t>
            </a:r>
            <a:r>
              <a:rPr lang="en-US" dirty="0">
                <a:latin typeface="Times New Roman" panose="02020603050405020304" pitchFamily="18" charset="0"/>
                <a:ea typeface="Calibri" panose="020F0502020204030204" pitchFamily="34" charset="0"/>
                <a:cs typeface="Times New Roman" panose="02020603050405020304" pitchFamily="18" charset="0"/>
              </a:rPr>
              <a:t>Html, </a:t>
            </a:r>
            <a:r>
              <a:rPr lang="en-US" dirty="0" err="1">
                <a:latin typeface="Times New Roman" panose="02020603050405020304" pitchFamily="18" charset="0"/>
                <a:ea typeface="Calibri" panose="020F0502020204030204" pitchFamily="34" charset="0"/>
                <a:cs typeface="Times New Roman" panose="02020603050405020304" pitchFamily="18" charset="0"/>
              </a:rPr>
              <a:t>Css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AngularJs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Jquery</a:t>
            </a:r>
            <a:r>
              <a:rPr lang="en-US" dirty="0">
                <a:latin typeface="Times New Roman" panose="02020603050405020304" pitchFamily="18" charset="0"/>
                <a:ea typeface="Calibri" panose="020F0502020204030204" pitchFamily="34" charset="0"/>
                <a:cs typeface="Times New Roman" panose="02020603050405020304" pitchFamily="18" charset="0"/>
              </a:rPr>
              <a:t>, Libraries of </a:t>
            </a:r>
            <a:r>
              <a:rPr lang="en-US" dirty="0" err="1">
                <a:latin typeface="Times New Roman" panose="02020603050405020304" pitchFamily="18" charset="0"/>
                <a:ea typeface="Calibri" panose="020F0502020204030204" pitchFamily="34" charset="0"/>
                <a:cs typeface="Times New Roman" panose="02020603050405020304" pitchFamily="18" charset="0"/>
              </a:rPr>
              <a:t>Npm</a:t>
            </a:r>
            <a:r>
              <a:rPr lang="en-US" dirty="0">
                <a:latin typeface="Times New Roman" panose="02020603050405020304" pitchFamily="18" charset="0"/>
                <a:ea typeface="Calibri" panose="020F0502020204030204" pitchFamily="34" charset="0"/>
                <a:cs typeface="Times New Roman" panose="02020603050405020304" pitchFamily="18" charset="0"/>
              </a:rPr>
              <a:t> &amp; amp, Ng , </a:t>
            </a:r>
            <a:r>
              <a:rPr lang="en-US" dirty="0" err="1">
                <a:latin typeface="Times New Roman" panose="02020603050405020304" pitchFamily="18" charset="0"/>
                <a:ea typeface="Calibri" panose="020F0502020204030204" pitchFamily="34" charset="0"/>
                <a:cs typeface="Times New Roman" panose="02020603050405020304" pitchFamily="18" charset="0"/>
              </a:rPr>
              <a:t>MaterialJs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Software – </a:t>
            </a:r>
            <a:r>
              <a:rPr lang="en-US" dirty="0">
                <a:latin typeface="Times New Roman" panose="02020603050405020304" pitchFamily="18" charset="0"/>
                <a:ea typeface="Calibri" panose="020F0502020204030204" pitchFamily="34" charset="0"/>
                <a:cs typeface="Times New Roman" panose="02020603050405020304" pitchFamily="18" charset="0"/>
              </a:rPr>
              <a:t>NPM, Angular CLI , Firebase, GitHub, Android Studio ,Java 1.8.0+ SDK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Tool –</a:t>
            </a:r>
            <a:r>
              <a:rPr lang="en-US" dirty="0">
                <a:latin typeface="Times New Roman" panose="02020603050405020304" pitchFamily="18" charset="0"/>
                <a:ea typeface="Calibri" panose="020F0502020204030204" pitchFamily="34" charset="0"/>
                <a:cs typeface="Times New Roman" panose="02020603050405020304" pitchFamily="18" charset="0"/>
              </a:rPr>
              <a:t>Visual Studio Code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Database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Firestore</a:t>
            </a:r>
            <a:r>
              <a:rPr lang="en-US" dirty="0">
                <a:latin typeface="Times New Roman" panose="02020603050405020304" pitchFamily="18" charset="0"/>
                <a:ea typeface="Calibri" panose="020F0502020204030204" pitchFamily="34" charset="0"/>
                <a:cs typeface="Times New Roman" panose="02020603050405020304" pitchFamily="18" charset="0"/>
              </a:rPr>
              <a:t> using Firebase Cloud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473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0680A-74EB-444E-BA94-8F6008D7F2C1}"/>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SYSTEM DESIGN:</a:t>
            </a:r>
          </a:p>
        </p:txBody>
      </p:sp>
      <p:pic>
        <p:nvPicPr>
          <p:cNvPr id="21" name="Picture 20" descr="final">
            <a:extLst>
              <a:ext uri="{FF2B5EF4-FFF2-40B4-BE49-F238E27FC236}">
                <a16:creationId xmlns:a16="http://schemas.microsoft.com/office/drawing/2014/main" id="{265A22B6-313B-4411-A346-B021436CFC9D}"/>
              </a:ext>
            </a:extLst>
          </p:cNvPr>
          <p:cNvPicPr/>
          <p:nvPr/>
        </p:nvPicPr>
        <p:blipFill>
          <a:blip r:embed="rId2"/>
          <a:stretch>
            <a:fillRect/>
          </a:stretch>
        </p:blipFill>
        <p:spPr>
          <a:xfrm>
            <a:off x="2715594" y="3180324"/>
            <a:ext cx="668251" cy="579005"/>
          </a:xfrm>
          <a:prstGeom prst="rect">
            <a:avLst/>
          </a:prstGeom>
        </p:spPr>
      </p:pic>
      <p:sp>
        <p:nvSpPr>
          <p:cNvPr id="20" name="Oval 19">
            <a:extLst>
              <a:ext uri="{FF2B5EF4-FFF2-40B4-BE49-F238E27FC236}">
                <a16:creationId xmlns:a16="http://schemas.microsoft.com/office/drawing/2014/main" id="{209FE951-B3C2-417A-B4F2-A6A4096AEA6A}"/>
              </a:ext>
            </a:extLst>
          </p:cNvPr>
          <p:cNvSpPr>
            <a:spLocks noChangeArrowheads="1"/>
          </p:cNvSpPr>
          <p:nvPr/>
        </p:nvSpPr>
        <p:spPr bwMode="auto">
          <a:xfrm>
            <a:off x="6096000" y="1531519"/>
            <a:ext cx="841375" cy="284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Oval 20">
            <a:extLst>
              <a:ext uri="{FF2B5EF4-FFF2-40B4-BE49-F238E27FC236}">
                <a16:creationId xmlns:a16="http://schemas.microsoft.com/office/drawing/2014/main" id="{32C44E15-BD50-4D18-A3D4-20859AA286AA}"/>
              </a:ext>
            </a:extLst>
          </p:cNvPr>
          <p:cNvSpPr>
            <a:spLocks noChangeArrowheads="1"/>
          </p:cNvSpPr>
          <p:nvPr/>
        </p:nvSpPr>
        <p:spPr bwMode="auto">
          <a:xfrm>
            <a:off x="6096000" y="2503343"/>
            <a:ext cx="841375" cy="284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Oval 21">
            <a:extLst>
              <a:ext uri="{FF2B5EF4-FFF2-40B4-BE49-F238E27FC236}">
                <a16:creationId xmlns:a16="http://schemas.microsoft.com/office/drawing/2014/main" id="{032C551D-A0D1-4150-AF9D-7EC05F344AFD}"/>
              </a:ext>
            </a:extLst>
          </p:cNvPr>
          <p:cNvSpPr>
            <a:spLocks noChangeArrowheads="1"/>
          </p:cNvSpPr>
          <p:nvPr/>
        </p:nvSpPr>
        <p:spPr bwMode="auto">
          <a:xfrm>
            <a:off x="6096000" y="3617248"/>
            <a:ext cx="841375" cy="284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Oval 22">
            <a:extLst>
              <a:ext uri="{FF2B5EF4-FFF2-40B4-BE49-F238E27FC236}">
                <a16:creationId xmlns:a16="http://schemas.microsoft.com/office/drawing/2014/main" id="{2F7BD9F1-1BCA-4134-BB39-6B78B6331592}"/>
              </a:ext>
            </a:extLst>
          </p:cNvPr>
          <p:cNvSpPr>
            <a:spLocks noChangeArrowheads="1"/>
          </p:cNvSpPr>
          <p:nvPr/>
        </p:nvSpPr>
        <p:spPr bwMode="auto">
          <a:xfrm>
            <a:off x="6096000" y="4731153"/>
            <a:ext cx="841375" cy="284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Oval 23">
            <a:extLst>
              <a:ext uri="{FF2B5EF4-FFF2-40B4-BE49-F238E27FC236}">
                <a16:creationId xmlns:a16="http://schemas.microsoft.com/office/drawing/2014/main" id="{82E63194-0275-4778-81CA-56F365CE2FF5}"/>
              </a:ext>
            </a:extLst>
          </p:cNvPr>
          <p:cNvSpPr>
            <a:spLocks noChangeArrowheads="1"/>
          </p:cNvSpPr>
          <p:nvPr/>
        </p:nvSpPr>
        <p:spPr bwMode="auto">
          <a:xfrm>
            <a:off x="6096000" y="5845058"/>
            <a:ext cx="841375" cy="28416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cxnSp>
        <p:nvCxnSpPr>
          <p:cNvPr id="27" name="Straight Arrow Connector 26">
            <a:extLst>
              <a:ext uri="{FF2B5EF4-FFF2-40B4-BE49-F238E27FC236}">
                <a16:creationId xmlns:a16="http://schemas.microsoft.com/office/drawing/2014/main" id="{5A8B05E6-2A1C-458B-A914-BD2AF4612EBC}"/>
              </a:ext>
            </a:extLst>
          </p:cNvPr>
          <p:cNvCxnSpPr/>
          <p:nvPr/>
        </p:nvCxnSpPr>
        <p:spPr>
          <a:xfrm flipV="1">
            <a:off x="3533474" y="1673601"/>
            <a:ext cx="2562526" cy="140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44DD8E-54B1-4547-B2E4-BBBF5B827326}"/>
              </a:ext>
            </a:extLst>
          </p:cNvPr>
          <p:cNvCxnSpPr/>
          <p:nvPr/>
        </p:nvCxnSpPr>
        <p:spPr>
          <a:xfrm>
            <a:off x="3533474" y="3469826"/>
            <a:ext cx="2562526" cy="289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FF8D1EC9-681E-4914-9CE3-3B19054A5927}"/>
              </a:ext>
            </a:extLst>
          </p:cNvPr>
          <p:cNvCxnSpPr>
            <a:endCxn id="24" idx="2"/>
          </p:cNvCxnSpPr>
          <p:nvPr/>
        </p:nvCxnSpPr>
        <p:spPr>
          <a:xfrm>
            <a:off x="3533474" y="3759329"/>
            <a:ext cx="2562526" cy="111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A799F205-0FEC-4023-B383-DC7DD04FC41D}"/>
              </a:ext>
            </a:extLst>
          </p:cNvPr>
          <p:cNvCxnSpPr>
            <a:endCxn id="25" idx="2"/>
          </p:cNvCxnSpPr>
          <p:nvPr/>
        </p:nvCxnSpPr>
        <p:spPr>
          <a:xfrm>
            <a:off x="3383845" y="4023360"/>
            <a:ext cx="2712155" cy="196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2C9FDD53-E790-4908-B9A9-05164019D75B}"/>
              </a:ext>
            </a:extLst>
          </p:cNvPr>
          <p:cNvCxnSpPr>
            <a:endCxn id="22" idx="2"/>
          </p:cNvCxnSpPr>
          <p:nvPr/>
        </p:nvCxnSpPr>
        <p:spPr>
          <a:xfrm flipV="1">
            <a:off x="3533474" y="2645425"/>
            <a:ext cx="2562526" cy="66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9" name="Rectangle 2058">
            <a:extLst>
              <a:ext uri="{FF2B5EF4-FFF2-40B4-BE49-F238E27FC236}">
                <a16:creationId xmlns:a16="http://schemas.microsoft.com/office/drawing/2014/main" id="{EC75DFFA-6D83-41C0-9308-4EDC09B26DC5}"/>
              </a:ext>
            </a:extLst>
          </p:cNvPr>
          <p:cNvSpPr/>
          <p:nvPr/>
        </p:nvSpPr>
        <p:spPr>
          <a:xfrm>
            <a:off x="3796772" y="5387918"/>
            <a:ext cx="3121367" cy="458074"/>
          </a:xfrm>
          <a:prstGeom prst="rect">
            <a:avLst/>
          </a:prstGeom>
        </p:spPr>
        <p:txBody>
          <a:bodyPr wrap="none">
            <a:spAutoFit/>
          </a:bodyPr>
          <a:lstStyle/>
          <a:p>
            <a:pPr marL="1828800" indent="457200" algn="just">
              <a:lnSpc>
                <a:spcPct val="150000"/>
              </a:lnSpc>
              <a:spcBef>
                <a:spcPts val="1200"/>
              </a:spcBef>
              <a:spcAft>
                <a:spcPts val="1600"/>
              </a:spcAft>
            </a:pPr>
            <a:r>
              <a:rPr lang="en-IN" dirty="0">
                <a:solidFill>
                  <a:srgbClr val="000000"/>
                </a:solidFill>
                <a:latin typeface="Times New Roman" panose="02020603050405020304" pitchFamily="18" charset="0"/>
                <a:ea typeface="Times New Roman" panose="02020603050405020304" pitchFamily="18" charset="0"/>
              </a:rPr>
              <a:t>Profile</a:t>
            </a:r>
            <a:endParaRPr lang="en-IN" dirty="0">
              <a:latin typeface="Times New Roman" panose="02020603050405020304" pitchFamily="18" charset="0"/>
              <a:ea typeface="Times New Roman" panose="02020603050405020304" pitchFamily="18" charset="0"/>
            </a:endParaRPr>
          </a:p>
        </p:txBody>
      </p:sp>
      <p:sp>
        <p:nvSpPr>
          <p:cNvPr id="2060" name="Rectangle 2059">
            <a:extLst>
              <a:ext uri="{FF2B5EF4-FFF2-40B4-BE49-F238E27FC236}">
                <a16:creationId xmlns:a16="http://schemas.microsoft.com/office/drawing/2014/main" id="{29C61564-768B-4A1B-86CD-D322CE07CDB0}"/>
              </a:ext>
            </a:extLst>
          </p:cNvPr>
          <p:cNvSpPr/>
          <p:nvPr/>
        </p:nvSpPr>
        <p:spPr>
          <a:xfrm>
            <a:off x="3277399" y="4315815"/>
            <a:ext cx="4160113" cy="458074"/>
          </a:xfrm>
          <a:prstGeom prst="rect">
            <a:avLst/>
          </a:prstGeom>
        </p:spPr>
        <p:txBody>
          <a:bodyPr wrap="none">
            <a:spAutoFit/>
          </a:bodyPr>
          <a:lstStyle/>
          <a:p>
            <a:pPr marL="1828800" indent="457200" algn="just">
              <a:lnSpc>
                <a:spcPct val="150000"/>
              </a:lnSpc>
              <a:spcBef>
                <a:spcPts val="1200"/>
              </a:spcBef>
              <a:spcAft>
                <a:spcPts val="1600"/>
              </a:spcAft>
            </a:pPr>
            <a:r>
              <a:rPr lang="en-IN" dirty="0">
                <a:solidFill>
                  <a:srgbClr val="000000"/>
                </a:solidFill>
                <a:latin typeface="Times New Roman" panose="02020603050405020304" pitchFamily="18" charset="0"/>
                <a:ea typeface="Times New Roman" panose="02020603050405020304" pitchFamily="18" charset="0"/>
              </a:rPr>
              <a:t>Accomplishments</a:t>
            </a:r>
            <a:endParaRPr lang="en-IN" dirty="0">
              <a:latin typeface="Times New Roman" panose="02020603050405020304" pitchFamily="18" charset="0"/>
              <a:ea typeface="Times New Roman" panose="02020603050405020304" pitchFamily="18" charset="0"/>
            </a:endParaRPr>
          </a:p>
        </p:txBody>
      </p:sp>
      <p:sp>
        <p:nvSpPr>
          <p:cNvPr id="2061" name="Rectangle 2060">
            <a:extLst>
              <a:ext uri="{FF2B5EF4-FFF2-40B4-BE49-F238E27FC236}">
                <a16:creationId xmlns:a16="http://schemas.microsoft.com/office/drawing/2014/main" id="{8BCE0FC7-42B5-448B-A4F7-39067CDE213F}"/>
              </a:ext>
            </a:extLst>
          </p:cNvPr>
          <p:cNvSpPr/>
          <p:nvPr/>
        </p:nvSpPr>
        <p:spPr>
          <a:xfrm>
            <a:off x="3912187" y="3215797"/>
            <a:ext cx="2890535" cy="458074"/>
          </a:xfrm>
          <a:prstGeom prst="rect">
            <a:avLst/>
          </a:prstGeom>
        </p:spPr>
        <p:txBody>
          <a:bodyPr wrap="none">
            <a:spAutoFit/>
          </a:bodyPr>
          <a:lstStyle/>
          <a:p>
            <a:pPr marL="1828800" indent="457200" algn="just">
              <a:lnSpc>
                <a:spcPct val="150000"/>
              </a:lnSpc>
              <a:spcBef>
                <a:spcPts val="1200"/>
              </a:spcBef>
              <a:spcAft>
                <a:spcPts val="1600"/>
              </a:spcAft>
            </a:pPr>
            <a:r>
              <a:rPr lang="en-IN" dirty="0">
                <a:solidFill>
                  <a:srgbClr val="000000"/>
                </a:solidFill>
                <a:latin typeface="Times New Roman" panose="02020603050405020304" pitchFamily="18" charset="0"/>
                <a:ea typeface="Times New Roman" panose="02020603050405020304" pitchFamily="18" charset="0"/>
              </a:rPr>
              <a:t>start</a:t>
            </a:r>
            <a:endParaRPr lang="en-IN" dirty="0">
              <a:latin typeface="Times New Roman" panose="02020603050405020304" pitchFamily="18" charset="0"/>
              <a:ea typeface="Times New Roman" panose="02020603050405020304" pitchFamily="18" charset="0"/>
            </a:endParaRPr>
          </a:p>
        </p:txBody>
      </p:sp>
      <p:sp>
        <p:nvSpPr>
          <p:cNvPr id="2062" name="Rectangle 2061">
            <a:extLst>
              <a:ext uri="{FF2B5EF4-FFF2-40B4-BE49-F238E27FC236}">
                <a16:creationId xmlns:a16="http://schemas.microsoft.com/office/drawing/2014/main" id="{95D0A9A1-282B-4600-90F8-102434AA8618}"/>
              </a:ext>
            </a:extLst>
          </p:cNvPr>
          <p:cNvSpPr/>
          <p:nvPr/>
        </p:nvSpPr>
        <p:spPr>
          <a:xfrm>
            <a:off x="3726238" y="2088005"/>
            <a:ext cx="3262432" cy="458074"/>
          </a:xfrm>
          <a:prstGeom prst="rect">
            <a:avLst/>
          </a:prstGeom>
        </p:spPr>
        <p:txBody>
          <a:bodyPr wrap="none">
            <a:spAutoFit/>
          </a:bodyPr>
          <a:lstStyle/>
          <a:p>
            <a:pPr marL="1828800" indent="457200" algn="just">
              <a:lnSpc>
                <a:spcPct val="150000"/>
              </a:lnSpc>
              <a:spcBef>
                <a:spcPts val="1200"/>
              </a:spcBef>
              <a:spcAft>
                <a:spcPts val="1600"/>
              </a:spcAft>
            </a:pPr>
            <a:r>
              <a:rPr lang="en-IN" dirty="0">
                <a:solidFill>
                  <a:srgbClr val="000000"/>
                </a:solidFill>
                <a:latin typeface="Times New Roman" panose="02020603050405020304" pitchFamily="18" charset="0"/>
                <a:ea typeface="Times New Roman" panose="02020603050405020304" pitchFamily="18" charset="0"/>
              </a:rPr>
              <a:t>Register</a:t>
            </a:r>
            <a:endParaRPr lang="en-IN" dirty="0">
              <a:latin typeface="Times New Roman" panose="02020603050405020304" pitchFamily="18" charset="0"/>
              <a:ea typeface="Times New Roman" panose="02020603050405020304" pitchFamily="18" charset="0"/>
            </a:endParaRPr>
          </a:p>
        </p:txBody>
      </p:sp>
      <p:sp>
        <p:nvSpPr>
          <p:cNvPr id="2063" name="Rectangle 2062">
            <a:extLst>
              <a:ext uri="{FF2B5EF4-FFF2-40B4-BE49-F238E27FC236}">
                <a16:creationId xmlns:a16="http://schemas.microsoft.com/office/drawing/2014/main" id="{FACEB0D5-695C-4459-824E-708170986126}"/>
              </a:ext>
            </a:extLst>
          </p:cNvPr>
          <p:cNvSpPr/>
          <p:nvPr/>
        </p:nvSpPr>
        <p:spPr>
          <a:xfrm>
            <a:off x="3835241" y="1101757"/>
            <a:ext cx="3044423" cy="458074"/>
          </a:xfrm>
          <a:prstGeom prst="rect">
            <a:avLst/>
          </a:prstGeom>
        </p:spPr>
        <p:txBody>
          <a:bodyPr wrap="none">
            <a:spAutoFit/>
          </a:bodyPr>
          <a:lstStyle/>
          <a:p>
            <a:pPr marL="1828800" indent="457200" algn="just">
              <a:lnSpc>
                <a:spcPct val="150000"/>
              </a:lnSpc>
              <a:spcBef>
                <a:spcPts val="1200"/>
              </a:spcBef>
              <a:spcAft>
                <a:spcPts val="1600"/>
              </a:spcAft>
            </a:pPr>
            <a:r>
              <a:rPr lang="en-IN" dirty="0">
                <a:solidFill>
                  <a:srgbClr val="000000"/>
                </a:solidFill>
                <a:latin typeface="Times New Roman" panose="02020603050405020304" pitchFamily="18" charset="0"/>
                <a:ea typeface="Times New Roman" panose="02020603050405020304" pitchFamily="18" charset="0"/>
              </a:rPr>
              <a:t>Login</a:t>
            </a:r>
            <a:endParaRPr lang="en-IN" dirty="0">
              <a:latin typeface="Times New Roman" panose="02020603050405020304" pitchFamily="18" charset="0"/>
              <a:ea typeface="Times New Roman" panose="02020603050405020304" pitchFamily="18" charset="0"/>
            </a:endParaRPr>
          </a:p>
        </p:txBody>
      </p:sp>
      <p:sp>
        <p:nvSpPr>
          <p:cNvPr id="2064" name="Rectangle 2063">
            <a:extLst>
              <a:ext uri="{FF2B5EF4-FFF2-40B4-BE49-F238E27FC236}">
                <a16:creationId xmlns:a16="http://schemas.microsoft.com/office/drawing/2014/main" id="{2B137D80-A4AA-48DA-B187-97FA906D9572}"/>
              </a:ext>
            </a:extLst>
          </p:cNvPr>
          <p:cNvSpPr/>
          <p:nvPr/>
        </p:nvSpPr>
        <p:spPr>
          <a:xfrm>
            <a:off x="4217120" y="6303132"/>
            <a:ext cx="2828659"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Figure. Use Case Diagram</a:t>
            </a:r>
            <a:endParaRPr lang="en-IN" dirty="0"/>
          </a:p>
        </p:txBody>
      </p:sp>
    </p:spTree>
    <p:extLst>
      <p:ext uri="{BB962C8B-B14F-4D97-AF65-F5344CB8AC3E}">
        <p14:creationId xmlns:p14="http://schemas.microsoft.com/office/powerpoint/2010/main" val="190578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DB929-CD94-4D97-9946-09E65F985FD7}"/>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CODING:</a:t>
            </a:r>
          </a:p>
        </p:txBody>
      </p:sp>
      <p:sp>
        <p:nvSpPr>
          <p:cNvPr id="7" name="Rectangle 6">
            <a:extLst>
              <a:ext uri="{FF2B5EF4-FFF2-40B4-BE49-F238E27FC236}">
                <a16:creationId xmlns:a16="http://schemas.microsoft.com/office/drawing/2014/main" id="{65EEE8C2-521E-4C88-B526-ADE3B8CCC3DF}"/>
              </a:ext>
            </a:extLst>
          </p:cNvPr>
          <p:cNvSpPr/>
          <p:nvPr/>
        </p:nvSpPr>
        <p:spPr>
          <a:xfrm>
            <a:off x="269289" y="1512993"/>
            <a:ext cx="11922711" cy="5078313"/>
          </a:xfrm>
          <a:prstGeom prst="rect">
            <a:avLst/>
          </a:prstGeom>
        </p:spPr>
        <p:txBody>
          <a:bodyPr wrap="square">
            <a:spAutoFit/>
          </a:bodyPr>
          <a:lstStyle/>
          <a:p>
            <a:r>
              <a:rPr lang="en-IN" dirty="0"/>
              <a:t>&lt;div class="jumbotron"&gt;</a:t>
            </a:r>
          </a:p>
          <a:p>
            <a:r>
              <a:rPr lang="en-IN" dirty="0"/>
              <a:t>  &lt;h1 class="text-</a:t>
            </a:r>
            <a:r>
              <a:rPr lang="en-IN" dirty="0" err="1"/>
              <a:t>center</a:t>
            </a:r>
            <a:r>
              <a:rPr lang="en-IN" dirty="0"/>
              <a:t>"&gt;Memory Game&lt;/h1&gt;&lt;</a:t>
            </a:r>
            <a:r>
              <a:rPr lang="en-IN" dirty="0" err="1"/>
              <a:t>br</a:t>
            </a:r>
            <a:r>
              <a:rPr lang="en-IN" dirty="0"/>
              <a:t>&gt;&lt;</a:t>
            </a:r>
            <a:r>
              <a:rPr lang="en-IN" dirty="0" err="1"/>
              <a:t>br</a:t>
            </a:r>
            <a:r>
              <a:rPr lang="en-IN" dirty="0"/>
              <a:t>&gt;</a:t>
            </a:r>
          </a:p>
          <a:p>
            <a:endParaRPr lang="en-IN" dirty="0"/>
          </a:p>
          <a:p>
            <a:endParaRPr lang="en-IN" dirty="0"/>
          </a:p>
          <a:p>
            <a:r>
              <a:rPr lang="en-IN" dirty="0"/>
              <a:t>    &lt;</a:t>
            </a:r>
            <a:r>
              <a:rPr lang="en-IN" dirty="0" err="1"/>
              <a:t>img</a:t>
            </a:r>
            <a:r>
              <a:rPr lang="en-IN" dirty="0"/>
              <a:t> </a:t>
            </a:r>
            <a:r>
              <a:rPr lang="en-IN" dirty="0" err="1"/>
              <a:t>src</a:t>
            </a:r>
            <a:r>
              <a:rPr lang="en-IN" dirty="0"/>
              <a:t>="../favicon.ico" alt="logo" class="</a:t>
            </a:r>
            <a:r>
              <a:rPr lang="en-IN" dirty="0" err="1"/>
              <a:t>img</a:t>
            </a:r>
            <a:r>
              <a:rPr lang="en-IN" dirty="0"/>
              <a:t>-responsive </a:t>
            </a:r>
            <a:r>
              <a:rPr lang="en-IN" dirty="0" err="1"/>
              <a:t>center</a:t>
            </a:r>
            <a:r>
              <a:rPr lang="en-IN" dirty="0"/>
              <a:t>-block </a:t>
            </a:r>
            <a:r>
              <a:rPr lang="en-IN" dirty="0" err="1"/>
              <a:t>img</a:t>
            </a:r>
            <a:r>
              <a:rPr lang="en-IN" dirty="0"/>
              <a:t>-thumbnail" /&gt;&lt;</a:t>
            </a:r>
            <a:r>
              <a:rPr lang="en-IN" dirty="0" err="1"/>
              <a:t>br</a:t>
            </a:r>
            <a:r>
              <a:rPr lang="en-IN" dirty="0"/>
              <a:t>&gt;&lt;</a:t>
            </a:r>
            <a:r>
              <a:rPr lang="en-IN" dirty="0" err="1"/>
              <a:t>br</a:t>
            </a:r>
            <a:r>
              <a:rPr lang="en-IN" dirty="0"/>
              <a:t>&gt;</a:t>
            </a:r>
          </a:p>
          <a:p>
            <a:endParaRPr lang="en-IN" dirty="0"/>
          </a:p>
          <a:p>
            <a:r>
              <a:rPr lang="en-IN" dirty="0"/>
              <a:t>    &lt;!-- ACCOMPLISHMENTS SECTION --&gt;</a:t>
            </a:r>
          </a:p>
          <a:p>
            <a:r>
              <a:rPr lang="en-IN" dirty="0"/>
              <a:t>    &lt;label class="text-info" for="list-accomplishments"&gt;Accomplishments:&lt;/label&gt;</a:t>
            </a:r>
          </a:p>
          <a:p>
            <a:r>
              <a:rPr lang="en-IN" dirty="0"/>
              <a:t>    &lt;p class="text-warning" *</a:t>
            </a:r>
            <a:r>
              <a:rPr lang="en-IN" dirty="0" err="1"/>
              <a:t>ngIf</a:t>
            </a:r>
            <a:r>
              <a:rPr lang="en-IN" dirty="0"/>
              <a:t>="</a:t>
            </a:r>
            <a:r>
              <a:rPr lang="en-IN" dirty="0" err="1"/>
              <a:t>players.length</a:t>
            </a:r>
            <a:r>
              <a:rPr lang="en-IN" dirty="0"/>
              <a:t> === 0"&gt;there is no accomplishments yet!&lt;/p&gt;</a:t>
            </a:r>
          </a:p>
          <a:p>
            <a:r>
              <a:rPr lang="en-IN" dirty="0"/>
              <a:t>    &lt;ul class="list-group" style="width: 290px;" id="list-accomplishments"&gt;</a:t>
            </a:r>
          </a:p>
          <a:p>
            <a:r>
              <a:rPr lang="en-IN" dirty="0"/>
              <a:t>      &lt;li class="list-group-item" *</a:t>
            </a:r>
            <a:r>
              <a:rPr lang="en-IN" dirty="0" err="1"/>
              <a:t>ngFor</a:t>
            </a:r>
            <a:r>
              <a:rPr lang="en-IN" dirty="0"/>
              <a:t>="let player of players | </a:t>
            </a:r>
            <a:r>
              <a:rPr lang="en-IN" dirty="0" err="1"/>
              <a:t>sortPlayers</a:t>
            </a:r>
            <a:r>
              <a:rPr lang="en-IN" dirty="0"/>
              <a:t>"&gt;</a:t>
            </a:r>
          </a:p>
          <a:p>
            <a:r>
              <a:rPr lang="en-IN" dirty="0"/>
              <a:t>        {{player.name}}, finished at -</a:t>
            </a:r>
          </a:p>
          <a:p>
            <a:r>
              <a:rPr lang="en-IN" dirty="0"/>
              <a:t>        &lt;span class="text-warning"&gt;{{</a:t>
            </a:r>
            <a:r>
              <a:rPr lang="en-IN" dirty="0" err="1"/>
              <a:t>player.minutes</a:t>
            </a:r>
            <a:r>
              <a:rPr lang="en-IN" dirty="0"/>
              <a:t> | </a:t>
            </a:r>
            <a:r>
              <a:rPr lang="en-IN" dirty="0" err="1"/>
              <a:t>countPipe</a:t>
            </a:r>
            <a:r>
              <a:rPr lang="en-IN" dirty="0"/>
              <a:t>}}:{{</a:t>
            </a:r>
            <a:r>
              <a:rPr lang="en-IN" dirty="0" err="1"/>
              <a:t>player.seconds</a:t>
            </a:r>
            <a:r>
              <a:rPr lang="en-IN" dirty="0"/>
              <a:t> | </a:t>
            </a:r>
            <a:r>
              <a:rPr lang="en-IN" dirty="0" err="1"/>
              <a:t>countPipe</a:t>
            </a:r>
            <a:r>
              <a:rPr lang="en-IN" dirty="0"/>
              <a:t>}}&lt;/span&gt;</a:t>
            </a:r>
          </a:p>
          <a:p>
            <a:r>
              <a:rPr lang="en-IN" dirty="0"/>
              <a:t>        , on - &lt;span class="text-danger"&gt;{{</a:t>
            </a:r>
            <a:r>
              <a:rPr lang="en-IN" dirty="0" err="1"/>
              <a:t>player.size</a:t>
            </a:r>
            <a:r>
              <a:rPr lang="en-IN" dirty="0"/>
              <a:t> === 4 ? '4x4' : '6x6'}}&lt;/span&gt;.&lt;/li&gt;</a:t>
            </a:r>
          </a:p>
          <a:p>
            <a:r>
              <a:rPr lang="en-IN" dirty="0"/>
              <a:t>    &lt;/ul&gt;</a:t>
            </a:r>
          </a:p>
          <a:p>
            <a:r>
              <a:rPr lang="en-IN" dirty="0"/>
              <a:t>    &lt;ul&gt;</a:t>
            </a:r>
          </a:p>
          <a:p>
            <a:r>
              <a:rPr lang="en-IN" dirty="0"/>
              <a:t>        &lt;button class="common-</a:t>
            </a:r>
            <a:r>
              <a:rPr lang="en-IN" dirty="0" err="1"/>
              <a:t>btn</a:t>
            </a:r>
            <a:r>
              <a:rPr lang="en-IN" dirty="0"/>
              <a:t> </a:t>
            </a:r>
            <a:r>
              <a:rPr lang="en-IN" dirty="0" err="1"/>
              <a:t>btn</a:t>
            </a:r>
            <a:r>
              <a:rPr lang="en-IN" dirty="0"/>
              <a:t>"  </a:t>
            </a:r>
            <a:r>
              <a:rPr lang="en-IN" dirty="0" err="1"/>
              <a:t>routerLink</a:t>
            </a:r>
            <a:r>
              <a:rPr lang="en-IN" dirty="0"/>
              <a:t>='/board'&gt;board&lt;/button&gt;&lt;/ul&gt;</a:t>
            </a:r>
          </a:p>
          <a:p>
            <a:r>
              <a:rPr lang="en-IN" dirty="0"/>
              <a:t>&lt;/div&gt;</a:t>
            </a:r>
          </a:p>
        </p:txBody>
      </p:sp>
      <p:sp>
        <p:nvSpPr>
          <p:cNvPr id="8" name="TextBox 7">
            <a:extLst>
              <a:ext uri="{FF2B5EF4-FFF2-40B4-BE49-F238E27FC236}">
                <a16:creationId xmlns:a16="http://schemas.microsoft.com/office/drawing/2014/main" id="{32B4E9E8-E1F4-4329-A6DE-F689BF2A64DA}"/>
              </a:ext>
            </a:extLst>
          </p:cNvPr>
          <p:cNvSpPr txBox="1"/>
          <p:nvPr/>
        </p:nvSpPr>
        <p:spPr>
          <a:xfrm>
            <a:off x="269289" y="1018989"/>
            <a:ext cx="4083728" cy="400110"/>
          </a:xfrm>
          <a:prstGeom prst="rect">
            <a:avLst/>
          </a:prstGeom>
          <a:noFill/>
        </p:spPr>
        <p:txBody>
          <a:bodyPr wrap="square" rtlCol="0">
            <a:spAutoFit/>
          </a:bodyPr>
          <a:lstStyle/>
          <a:p>
            <a:r>
              <a:rPr lang="en-IN" sz="2000" b="1" dirty="0"/>
              <a:t>game.component.html</a:t>
            </a:r>
            <a:r>
              <a:rPr lang="en-IN" b="1" dirty="0"/>
              <a:t>:</a:t>
            </a:r>
          </a:p>
        </p:txBody>
      </p:sp>
    </p:spTree>
    <p:extLst>
      <p:ext uri="{BB962C8B-B14F-4D97-AF65-F5344CB8AC3E}">
        <p14:creationId xmlns:p14="http://schemas.microsoft.com/office/powerpoint/2010/main" val="30886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8B20A-A904-4D93-BFF9-A887D4528188}"/>
              </a:ext>
            </a:extLst>
          </p:cNvPr>
          <p:cNvSpPr/>
          <p:nvPr/>
        </p:nvSpPr>
        <p:spPr>
          <a:xfrm>
            <a:off x="473476" y="962656"/>
            <a:ext cx="6096000" cy="4524315"/>
          </a:xfrm>
          <a:prstGeom prst="rect">
            <a:avLst/>
          </a:prstGeom>
        </p:spPr>
        <p:txBody>
          <a:bodyPr>
            <a:spAutoFit/>
          </a:bodyPr>
          <a:lstStyle/>
          <a:p>
            <a:r>
              <a:rPr lang="en-IN" dirty="0"/>
              <a:t>import { </a:t>
            </a:r>
            <a:r>
              <a:rPr lang="en-IN" dirty="0" err="1"/>
              <a:t>NgModule</a:t>
            </a:r>
            <a:r>
              <a:rPr lang="en-IN" dirty="0"/>
              <a:t> } from '@angular/core';</a:t>
            </a:r>
          </a:p>
          <a:p>
            <a:r>
              <a:rPr lang="en-IN" dirty="0"/>
              <a:t>import { </a:t>
            </a:r>
            <a:r>
              <a:rPr lang="en-IN" dirty="0" err="1"/>
              <a:t>CommonModule</a:t>
            </a:r>
            <a:r>
              <a:rPr lang="en-IN" dirty="0"/>
              <a:t> } from '@angular/common';</a:t>
            </a:r>
          </a:p>
          <a:p>
            <a:r>
              <a:rPr lang="en-IN" dirty="0"/>
              <a:t>//import { </a:t>
            </a:r>
            <a:r>
              <a:rPr lang="en-IN" dirty="0" err="1"/>
              <a:t>GameComponent</a:t>
            </a:r>
            <a:r>
              <a:rPr lang="en-IN" dirty="0"/>
              <a:t> } from './</a:t>
            </a:r>
            <a:r>
              <a:rPr lang="en-IN" dirty="0" err="1"/>
              <a:t>game.component</a:t>
            </a:r>
            <a:r>
              <a:rPr lang="en-IN" dirty="0"/>
              <a:t>';</a:t>
            </a:r>
          </a:p>
          <a:p>
            <a:endParaRPr lang="en-IN" dirty="0"/>
          </a:p>
          <a:p>
            <a:endParaRPr lang="en-IN" dirty="0"/>
          </a:p>
          <a:p>
            <a:endParaRPr lang="en-IN" dirty="0"/>
          </a:p>
          <a:p>
            <a:r>
              <a:rPr lang="en-IN" dirty="0"/>
              <a:t>@</a:t>
            </a:r>
            <a:r>
              <a:rPr lang="en-IN" dirty="0" err="1"/>
              <a:t>NgModule</a:t>
            </a:r>
            <a:r>
              <a:rPr lang="en-IN" dirty="0"/>
              <a:t>({</a:t>
            </a:r>
          </a:p>
          <a:p>
            <a:r>
              <a:rPr lang="en-IN" dirty="0"/>
              <a:t>  imports: [</a:t>
            </a:r>
          </a:p>
          <a:p>
            <a:r>
              <a:rPr lang="en-IN" dirty="0"/>
              <a:t>    </a:t>
            </a:r>
            <a:r>
              <a:rPr lang="en-IN" dirty="0" err="1"/>
              <a:t>CommonModule</a:t>
            </a:r>
            <a:r>
              <a:rPr lang="en-IN" dirty="0"/>
              <a:t>,</a:t>
            </a:r>
          </a:p>
          <a:p>
            <a:r>
              <a:rPr lang="en-IN" dirty="0"/>
              <a:t>    </a:t>
            </a:r>
          </a:p>
          <a:p>
            <a:r>
              <a:rPr lang="en-IN" dirty="0"/>
              <a:t> ],</a:t>
            </a:r>
          </a:p>
          <a:p>
            <a:r>
              <a:rPr lang="en-IN" dirty="0"/>
              <a:t>  declarations: [</a:t>
            </a:r>
          </a:p>
          <a:p>
            <a:r>
              <a:rPr lang="en-IN" dirty="0"/>
              <a:t>  </a:t>
            </a:r>
          </a:p>
          <a:p>
            <a:r>
              <a:rPr lang="en-IN" dirty="0"/>
              <a:t>  ]</a:t>
            </a:r>
          </a:p>
          <a:p>
            <a:r>
              <a:rPr lang="en-IN" dirty="0"/>
              <a:t>})</a:t>
            </a:r>
          </a:p>
          <a:p>
            <a:r>
              <a:rPr lang="en-IN" dirty="0"/>
              <a:t>export class </a:t>
            </a:r>
            <a:r>
              <a:rPr lang="en-IN" dirty="0" err="1"/>
              <a:t>GameModule</a:t>
            </a:r>
            <a:r>
              <a:rPr lang="en-IN" dirty="0"/>
              <a:t> { }</a:t>
            </a:r>
          </a:p>
        </p:txBody>
      </p:sp>
      <p:sp>
        <p:nvSpPr>
          <p:cNvPr id="4" name="TextBox 3">
            <a:extLst>
              <a:ext uri="{FF2B5EF4-FFF2-40B4-BE49-F238E27FC236}">
                <a16:creationId xmlns:a16="http://schemas.microsoft.com/office/drawing/2014/main" id="{B954E6F0-0697-48E9-BCA9-3B5BA8FD6919}"/>
              </a:ext>
            </a:extLst>
          </p:cNvPr>
          <p:cNvSpPr txBox="1"/>
          <p:nvPr/>
        </p:nvSpPr>
        <p:spPr>
          <a:xfrm>
            <a:off x="473476" y="381740"/>
            <a:ext cx="2207580" cy="400110"/>
          </a:xfrm>
          <a:prstGeom prst="rect">
            <a:avLst/>
          </a:prstGeom>
          <a:noFill/>
        </p:spPr>
        <p:txBody>
          <a:bodyPr wrap="square" rtlCol="0">
            <a:spAutoFit/>
          </a:bodyPr>
          <a:lstStyle/>
          <a:p>
            <a:r>
              <a:rPr lang="en-IN" sz="2000" b="1" dirty="0" err="1"/>
              <a:t>game.module.ts</a:t>
            </a:r>
            <a:r>
              <a:rPr lang="en-IN" dirty="0"/>
              <a:t>:</a:t>
            </a:r>
          </a:p>
        </p:txBody>
      </p:sp>
    </p:spTree>
    <p:extLst>
      <p:ext uri="{BB962C8B-B14F-4D97-AF65-F5344CB8AC3E}">
        <p14:creationId xmlns:p14="http://schemas.microsoft.com/office/powerpoint/2010/main" val="9602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96DA2-AA66-4684-B27A-1F4B2CE41812}"/>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TESTING:</a:t>
            </a:r>
          </a:p>
        </p:txBody>
      </p:sp>
      <p:sp>
        <p:nvSpPr>
          <p:cNvPr id="4" name="Rectangle 3">
            <a:extLst>
              <a:ext uri="{FF2B5EF4-FFF2-40B4-BE49-F238E27FC236}">
                <a16:creationId xmlns:a16="http://schemas.microsoft.com/office/drawing/2014/main" id="{ECAC5787-974F-46BF-A37A-CEE754A1FDF4}"/>
              </a:ext>
            </a:extLst>
          </p:cNvPr>
          <p:cNvSpPr/>
          <p:nvPr/>
        </p:nvSpPr>
        <p:spPr>
          <a:xfrm>
            <a:off x="365761" y="791498"/>
            <a:ext cx="11728586" cy="5880071"/>
          </a:xfrm>
          <a:prstGeom prst="rect">
            <a:avLst/>
          </a:prstGeom>
        </p:spPr>
        <p:txBody>
          <a:bodyPr wrap="square">
            <a:spAutoFit/>
          </a:bodyPr>
          <a:lstStyle/>
          <a:p>
            <a:pPr marL="228600" indent="-228600" algn="just">
              <a:lnSpc>
                <a:spcPct val="150000"/>
              </a:lnSpc>
              <a:spcBef>
                <a:spcPts val="1200"/>
              </a:spcBef>
              <a:spcAft>
                <a:spcPts val="1600"/>
              </a:spcAft>
              <a:tabLst>
                <a:tab pos="57150" algn="l"/>
              </a:tabLst>
            </a:pPr>
            <a:r>
              <a:rPr lang="en-US" b="1" dirty="0">
                <a:solidFill>
                  <a:srgbClr val="000000"/>
                </a:solidFill>
                <a:latin typeface="Times New Roman" panose="02020603050405020304" pitchFamily="18" charset="0"/>
                <a:ea typeface="Times New Roman" panose="02020603050405020304" pitchFamily="18" charset="0"/>
              </a:rPr>
              <a:t>CASE 1</a:t>
            </a:r>
            <a:endParaRPr lang="en-IN" dirty="0">
              <a:latin typeface="Times New Roman" panose="02020603050405020304" pitchFamily="18" charset="0"/>
              <a:ea typeface="Times New Roman" panose="02020603050405020304" pitchFamily="18" charset="0"/>
            </a:endParaRPr>
          </a:p>
          <a:p>
            <a:pPr marL="228600" indent="-228600" algn="just">
              <a:lnSpc>
                <a:spcPct val="150000"/>
              </a:lnSpc>
              <a:spcBef>
                <a:spcPts val="1200"/>
              </a:spcBef>
              <a:spcAft>
                <a:spcPts val="1600"/>
              </a:spcAft>
              <a:tabLst>
                <a:tab pos="57150" algn="l"/>
              </a:tabLst>
            </a:pPr>
            <a:r>
              <a:rPr lang="en-US" b="1" dirty="0">
                <a:solidFill>
                  <a:srgbClr val="000000"/>
                </a:solidFill>
                <a:latin typeface="Times New Roman" panose="02020603050405020304" pitchFamily="18" charset="0"/>
                <a:ea typeface="Times New Roman" panose="02020603050405020304" pitchFamily="18" charset="0"/>
              </a:rPr>
              <a:t>TITLE</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User Login.</a:t>
            </a:r>
            <a:endParaRPr lang="en-IN" dirty="0">
              <a:latin typeface="Times New Roman" panose="02020603050405020304" pitchFamily="18" charset="0"/>
              <a:ea typeface="Times New Roman" panose="02020603050405020304" pitchFamily="18" charset="0"/>
            </a:endParaRPr>
          </a:p>
          <a:p>
            <a:pPr>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DESCRIPTION</a:t>
            </a:r>
            <a:r>
              <a:rPr lang="en-US" dirty="0">
                <a:solidFill>
                  <a:srgbClr val="000000"/>
                </a:solidFill>
                <a:latin typeface="Times New Roman" panose="02020603050405020304" pitchFamily="18" charset="0"/>
                <a:ea typeface="Times New Roman" panose="02020603050405020304" pitchFamily="18" charset="0"/>
              </a:rPr>
              <a:t>: User login is which enables registered user to login into the application.</a:t>
            </a:r>
            <a:endParaRPr lang="en-IN" dirty="0">
              <a:latin typeface="Times New Roman" panose="02020603050405020304" pitchFamily="18" charset="0"/>
              <a:ea typeface="Times New Roman" panose="02020603050405020304" pitchFamily="18" charset="0"/>
            </a:endParaRPr>
          </a:p>
          <a:p>
            <a:pPr marL="1085850" indent="-1085850">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ASSUMPTION</a:t>
            </a:r>
            <a:r>
              <a:rPr lang="en-US" dirty="0">
                <a:solidFill>
                  <a:srgbClr val="000000"/>
                </a:solidFill>
                <a:latin typeface="Times New Roman" panose="02020603050405020304" pitchFamily="18" charset="0"/>
                <a:ea typeface="Times New Roman" panose="02020603050405020304" pitchFamily="18" charset="0"/>
              </a:rPr>
              <a:t>: It is assumed user can login if his account exists else can register to the application.</a:t>
            </a:r>
            <a:endParaRPr lang="en-IN" dirty="0">
              <a:latin typeface="Times New Roman" panose="02020603050405020304" pitchFamily="18" charset="0"/>
              <a:ea typeface="Times New Roman" panose="02020603050405020304" pitchFamily="18" charset="0"/>
            </a:endParaRPr>
          </a:p>
          <a:p>
            <a:pPr>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STEPS</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1. User can get access to application by</a:t>
            </a:r>
            <a:r>
              <a:rPr lang="en-IN" dirty="0">
                <a:solidFill>
                  <a:srgbClr val="000000"/>
                </a:solidFill>
                <a:latin typeface="Times New Roman" panose="02020603050405020304" pitchFamily="18" charset="0"/>
                <a:ea typeface="Times New Roman" panose="02020603050405020304" pitchFamily="18" charset="0"/>
              </a:rPr>
              <a:t> running the web page</a:t>
            </a:r>
            <a:endParaRPr lang="en-IN" dirty="0">
              <a:latin typeface="Times New Roman" panose="02020603050405020304" pitchFamily="18" charset="0"/>
              <a:ea typeface="Times New Roman" panose="02020603050405020304" pitchFamily="18" charset="0"/>
            </a:endParaRPr>
          </a:p>
          <a:p>
            <a:pPr marL="571500">
              <a:lnSpc>
                <a:spcPct val="150000"/>
              </a:lnSpc>
              <a:spcBef>
                <a:spcPts val="1200"/>
              </a:spcBef>
              <a:spcAft>
                <a:spcPts val="1600"/>
              </a:spcAft>
            </a:pPr>
            <a:r>
              <a:rPr lang="en-US" dirty="0">
                <a:solidFill>
                  <a:srgbClr val="000000"/>
                </a:solidFill>
                <a:latin typeface="Times New Roman" panose="02020603050405020304" pitchFamily="18" charset="0"/>
                <a:ea typeface="Times New Roman" panose="02020603050405020304" pitchFamily="18" charset="0"/>
              </a:rPr>
              <a:t>2. User can login into his account by entering username and password else can register to the application.</a:t>
            </a:r>
            <a:endParaRPr lang="en-IN" dirty="0">
              <a:latin typeface="Times New Roman" panose="02020603050405020304" pitchFamily="18" charset="0"/>
              <a:ea typeface="Times New Roman" panose="02020603050405020304" pitchFamily="18" charset="0"/>
            </a:endParaRPr>
          </a:p>
          <a:p>
            <a:pPr>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EXPECTED OUTPUT</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User will login into his account else can register to the application.</a:t>
            </a:r>
            <a:endParaRPr lang="en-IN" dirty="0">
              <a:latin typeface="Times New Roman" panose="02020603050405020304" pitchFamily="18" charset="0"/>
              <a:ea typeface="Times New Roman" panose="02020603050405020304" pitchFamily="18" charset="0"/>
            </a:endParaRPr>
          </a:p>
          <a:p>
            <a:pPr>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541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4EF45D-1F17-4171-8DE0-7A40870004B9}"/>
              </a:ext>
            </a:extLst>
          </p:cNvPr>
          <p:cNvSpPr/>
          <p:nvPr/>
        </p:nvSpPr>
        <p:spPr>
          <a:xfrm>
            <a:off x="266007" y="378953"/>
            <a:ext cx="12103331" cy="5169620"/>
          </a:xfrm>
          <a:prstGeom prst="rect">
            <a:avLst/>
          </a:prstGeom>
        </p:spPr>
        <p:txBody>
          <a:bodyPr wrap="square">
            <a:spAutoFit/>
          </a:bodyPr>
          <a:lstStyle/>
          <a:p>
            <a:pPr>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CASE 2</a:t>
            </a:r>
            <a:endParaRPr lang="en-IN" dirty="0">
              <a:latin typeface="Times New Roman" panose="02020603050405020304" pitchFamily="18" charset="0"/>
              <a:ea typeface="Times New Roman" panose="02020603050405020304" pitchFamily="18" charset="0"/>
            </a:endParaRPr>
          </a:p>
          <a:p>
            <a:pPr>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TITLE</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Registration page.</a:t>
            </a:r>
            <a:endParaRPr lang="en-IN" dirty="0">
              <a:latin typeface="Times New Roman" panose="02020603050405020304" pitchFamily="18" charset="0"/>
              <a:ea typeface="Times New Roman" panose="02020603050405020304" pitchFamily="18" charset="0"/>
            </a:endParaRPr>
          </a:p>
          <a:p>
            <a:pPr>
              <a:lnSpc>
                <a:spcPct val="150000"/>
              </a:lnSpc>
              <a:spcBef>
                <a:spcPts val="1200"/>
              </a:spcBef>
              <a:spcAft>
                <a:spcPts val="2100"/>
              </a:spcAft>
            </a:pPr>
            <a:r>
              <a:rPr lang="en-US" b="1" dirty="0">
                <a:solidFill>
                  <a:srgbClr val="000000"/>
                </a:solidFill>
                <a:latin typeface="Times New Roman" panose="02020603050405020304" pitchFamily="18" charset="0"/>
                <a:ea typeface="Times New Roman" panose="02020603050405020304" pitchFamily="18" charset="0"/>
              </a:rPr>
              <a:t>DESCRIPTION</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It is used for new users to register themselves into application.</a:t>
            </a:r>
            <a:endParaRPr lang="en-IN" dirty="0">
              <a:latin typeface="Times New Roman" panose="02020603050405020304" pitchFamily="18" charset="0"/>
              <a:ea typeface="Times New Roman" panose="02020603050405020304" pitchFamily="18" charset="0"/>
            </a:endParaRPr>
          </a:p>
          <a:p>
            <a:pPr marL="1085850" indent="-1085850">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ASSUMPTION</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It is assumed that any new user can register by providing their details.</a:t>
            </a:r>
            <a:endParaRPr lang="en-IN" dirty="0">
              <a:latin typeface="Times New Roman" panose="02020603050405020304" pitchFamily="18" charset="0"/>
              <a:ea typeface="Times New Roman" panose="02020603050405020304" pitchFamily="18" charset="0"/>
            </a:endParaRPr>
          </a:p>
          <a:p>
            <a:pPr marL="1085850" indent="-1085850">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STEPS</a:t>
            </a:r>
            <a:r>
              <a:rPr lang="en-US" dirty="0">
                <a:solidFill>
                  <a:srgbClr val="000000"/>
                </a:solidFill>
                <a:latin typeface="Times New Roman" panose="02020603050405020304" pitchFamily="18" charset="0"/>
                <a:ea typeface="Times New Roman" panose="02020603050405020304" pitchFamily="18" charset="0"/>
              </a:rPr>
              <a:t>: 1.User can register by going through user login</a:t>
            </a:r>
            <a:endParaRPr lang="en-IN" dirty="0">
              <a:latin typeface="Times New Roman" panose="02020603050405020304" pitchFamily="18" charset="0"/>
              <a:ea typeface="Times New Roman" panose="02020603050405020304" pitchFamily="18" charset="0"/>
            </a:endParaRPr>
          </a:p>
          <a:p>
            <a:pPr marL="571500" indent="-571500">
              <a:lnSpc>
                <a:spcPct val="150000"/>
              </a:lnSpc>
              <a:spcBef>
                <a:spcPts val="1200"/>
              </a:spcBef>
              <a:spcAft>
                <a:spcPts val="1600"/>
              </a:spcAft>
            </a:pPr>
            <a:r>
              <a:rPr lang="en-US" dirty="0">
                <a:solidFill>
                  <a:srgbClr val="000000"/>
                </a:solidFill>
                <a:latin typeface="Times New Roman" panose="02020603050405020304" pitchFamily="18" charset="0"/>
                <a:ea typeface="Times New Roman" panose="02020603050405020304" pitchFamily="18" charset="0"/>
              </a:rPr>
              <a:t>               2. New user has to provide valid details in order to register into the application.</a:t>
            </a:r>
            <a:endParaRPr lang="en-IN" dirty="0">
              <a:latin typeface="Times New Roman" panose="02020603050405020304" pitchFamily="18" charset="0"/>
              <a:ea typeface="Times New Roman" panose="02020603050405020304" pitchFamily="18" charset="0"/>
            </a:endParaRPr>
          </a:p>
          <a:p>
            <a:pPr marL="571500" indent="-571500">
              <a:lnSpc>
                <a:spcPct val="150000"/>
              </a:lnSpc>
              <a:spcBef>
                <a:spcPts val="1200"/>
              </a:spcBef>
              <a:spcAft>
                <a:spcPts val="1600"/>
              </a:spcAft>
            </a:pPr>
            <a:r>
              <a:rPr lang="en-US" b="1" dirty="0">
                <a:solidFill>
                  <a:srgbClr val="000000"/>
                </a:solidFill>
                <a:latin typeface="Times New Roman" panose="02020603050405020304" pitchFamily="18" charset="0"/>
                <a:ea typeface="Times New Roman" panose="02020603050405020304" pitchFamily="18" charset="0"/>
              </a:rPr>
              <a:t>EXPECTED OUTPUT</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A new user can register into the application successfully.</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6000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B8F62D-4603-4415-A87B-C9124B660CB9}"/>
              </a:ext>
            </a:extLst>
          </p:cNvPr>
          <p:cNvSpPr/>
          <p:nvPr/>
        </p:nvSpPr>
        <p:spPr>
          <a:xfrm>
            <a:off x="159799" y="476928"/>
            <a:ext cx="11212497" cy="4330929"/>
          </a:xfrm>
          <a:prstGeom prst="rect">
            <a:avLst/>
          </a:prstGeom>
        </p:spPr>
        <p:txBody>
          <a:bodyPr wrap="square">
            <a:spAutoFit/>
          </a:bodyPr>
          <a:lstStyle/>
          <a:p>
            <a:pPr marL="1600200" indent="-1657350">
              <a:lnSpc>
                <a:spcPct val="150000"/>
              </a:lnSpc>
              <a:spcBef>
                <a:spcPts val="1200"/>
              </a:spcBef>
              <a:spcAft>
                <a:spcPts val="1600"/>
              </a:spcAft>
              <a:tabLst>
                <a:tab pos="1200150" algn="l"/>
              </a:tabLst>
            </a:pPr>
            <a:r>
              <a:rPr lang="en-US" b="1" dirty="0">
                <a:solidFill>
                  <a:srgbClr val="000000"/>
                </a:solidFill>
                <a:latin typeface="Times New Roman" panose="02020603050405020304" pitchFamily="18" charset="0"/>
                <a:ea typeface="Times New Roman" panose="02020603050405020304" pitchFamily="18" charset="0"/>
              </a:rPr>
              <a:t>CASE 3</a:t>
            </a:r>
            <a:endParaRPr lang="en-IN" dirty="0">
              <a:latin typeface="Times New Roman" panose="02020603050405020304" pitchFamily="18" charset="0"/>
              <a:ea typeface="Times New Roman" panose="02020603050405020304" pitchFamily="18" charset="0"/>
            </a:endParaRPr>
          </a:p>
          <a:p>
            <a:pPr marL="1600200" indent="-1657350">
              <a:lnSpc>
                <a:spcPct val="150000"/>
              </a:lnSpc>
              <a:spcBef>
                <a:spcPts val="1200"/>
              </a:spcBef>
              <a:spcAft>
                <a:spcPts val="1600"/>
              </a:spcAft>
              <a:tabLst>
                <a:tab pos="1200150" algn="l"/>
              </a:tabLst>
            </a:pPr>
            <a:r>
              <a:rPr lang="en-US" b="1" dirty="0">
                <a:solidFill>
                  <a:srgbClr val="000000"/>
                </a:solidFill>
                <a:latin typeface="Times New Roman" panose="02020603050405020304" pitchFamily="18" charset="0"/>
                <a:ea typeface="Times New Roman" panose="02020603050405020304" pitchFamily="18" charset="0"/>
              </a:rPr>
              <a:t>TITLE</a:t>
            </a:r>
            <a:r>
              <a:rPr lang="en-US"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Start and Play</a:t>
            </a:r>
            <a:r>
              <a:rPr lang="en-US" dirty="0">
                <a:solidFill>
                  <a:srgbClr val="000000"/>
                </a:solidFill>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1600200" indent="-1657350">
              <a:lnSpc>
                <a:spcPct val="150000"/>
              </a:lnSpc>
              <a:spcBef>
                <a:spcPts val="1200"/>
              </a:spcBef>
              <a:spcAft>
                <a:spcPts val="1600"/>
              </a:spcAft>
              <a:tabLst>
                <a:tab pos="1200150" algn="l"/>
              </a:tabLst>
            </a:pPr>
            <a:r>
              <a:rPr lang="en-US" b="1" dirty="0">
                <a:solidFill>
                  <a:srgbClr val="000000"/>
                </a:solidFill>
                <a:latin typeface="Times New Roman" panose="02020603050405020304" pitchFamily="18" charset="0"/>
                <a:ea typeface="Times New Roman" panose="02020603050405020304" pitchFamily="18" charset="0"/>
              </a:rPr>
              <a:t>DESCRIPTION</a:t>
            </a:r>
            <a:r>
              <a:rPr lang="en-US"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This  Module helps the user to Start and Play   the game</a:t>
            </a:r>
            <a:r>
              <a:rPr lang="en-US" dirty="0">
                <a:solidFill>
                  <a:srgbClr val="000000"/>
                </a:solidFill>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1600200" indent="-1657350">
              <a:lnSpc>
                <a:spcPct val="150000"/>
              </a:lnSpc>
              <a:spcBef>
                <a:spcPts val="1200"/>
              </a:spcBef>
              <a:spcAft>
                <a:spcPts val="1600"/>
              </a:spcAft>
              <a:tabLst>
                <a:tab pos="1200150" algn="l"/>
              </a:tabLst>
            </a:pPr>
            <a:r>
              <a:rPr lang="en-US" b="1" dirty="0">
                <a:solidFill>
                  <a:srgbClr val="000000"/>
                </a:solidFill>
                <a:latin typeface="Times New Roman" panose="02020603050405020304" pitchFamily="18" charset="0"/>
                <a:ea typeface="Times New Roman" panose="02020603050405020304" pitchFamily="18" charset="0"/>
              </a:rPr>
              <a:t>ASSUMPTION</a:t>
            </a:r>
            <a:r>
              <a:rPr lang="en-US" dirty="0">
                <a:solidFill>
                  <a:srgbClr val="000000"/>
                </a:solidFill>
                <a:latin typeface="Times New Roman" panose="02020603050405020304" pitchFamily="18" charset="0"/>
                <a:ea typeface="Times New Roman" panose="02020603050405020304" pitchFamily="18" charset="0"/>
              </a:rPr>
              <a:t>: It is assumed that </a:t>
            </a:r>
            <a:r>
              <a:rPr lang="en-IN" dirty="0">
                <a:solidFill>
                  <a:srgbClr val="000000"/>
                </a:solidFill>
                <a:latin typeface="Times New Roman" panose="02020603050405020304" pitchFamily="18" charset="0"/>
                <a:ea typeface="Times New Roman" panose="02020603050405020304" pitchFamily="18" charset="0"/>
              </a:rPr>
              <a:t>user can Start and Play the game</a:t>
            </a:r>
            <a:r>
              <a:rPr lang="en-US" dirty="0">
                <a:solidFill>
                  <a:srgbClr val="000000"/>
                </a:solidFill>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571500" indent="-628650">
              <a:lnSpc>
                <a:spcPct val="150000"/>
              </a:lnSpc>
              <a:spcBef>
                <a:spcPts val="1200"/>
              </a:spcBef>
              <a:spcAft>
                <a:spcPts val="1600"/>
              </a:spcAft>
              <a:tabLst>
                <a:tab pos="1200150" algn="l"/>
                <a:tab pos="1543050" algn="l"/>
              </a:tabLst>
            </a:pPr>
            <a:r>
              <a:rPr lang="en-US" b="1" dirty="0">
                <a:solidFill>
                  <a:srgbClr val="000000"/>
                </a:solidFill>
                <a:latin typeface="Times New Roman" panose="02020603050405020304" pitchFamily="18" charset="0"/>
                <a:ea typeface="Times New Roman" panose="02020603050405020304" pitchFamily="18" charset="0"/>
              </a:rPr>
              <a:t>STEPS</a:t>
            </a:r>
            <a:r>
              <a:rPr lang="en-US"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This page  </a:t>
            </a:r>
            <a:r>
              <a:rPr lang="en-US" dirty="0">
                <a:solidFill>
                  <a:srgbClr val="000000"/>
                </a:solidFill>
                <a:latin typeface="Times New Roman" panose="02020603050405020304" pitchFamily="18" charset="0"/>
                <a:ea typeface="Times New Roman" panose="02020603050405020304" pitchFamily="18" charset="0"/>
              </a:rPr>
              <a:t> can be accessed after user logging in, </a:t>
            </a:r>
            <a:r>
              <a:rPr lang="en-IN" dirty="0">
                <a:solidFill>
                  <a:srgbClr val="000000"/>
                </a:solidFill>
                <a:latin typeface="Times New Roman" panose="02020603050405020304" pitchFamily="18" charset="0"/>
                <a:ea typeface="Times New Roman" panose="02020603050405020304" pitchFamily="18" charset="0"/>
              </a:rPr>
              <a:t>user can Start and Play the game.</a:t>
            </a:r>
            <a:endParaRPr lang="en-IN" dirty="0">
              <a:latin typeface="Times New Roman" panose="02020603050405020304" pitchFamily="18" charset="0"/>
              <a:ea typeface="Times New Roman" panose="02020603050405020304" pitchFamily="18" charset="0"/>
            </a:endParaRPr>
          </a:p>
          <a:p>
            <a:pPr marL="1600200" indent="-1657350">
              <a:lnSpc>
                <a:spcPct val="150000"/>
              </a:lnSpc>
              <a:spcBef>
                <a:spcPts val="1200"/>
              </a:spcBef>
              <a:spcAft>
                <a:spcPts val="1600"/>
              </a:spcAft>
              <a:tabLst>
                <a:tab pos="1200150" algn="l"/>
              </a:tabLst>
            </a:pPr>
            <a:r>
              <a:rPr lang="en-US" b="1" dirty="0">
                <a:solidFill>
                  <a:srgbClr val="000000"/>
                </a:solidFill>
                <a:latin typeface="Times New Roman" panose="02020603050405020304" pitchFamily="18" charset="0"/>
                <a:ea typeface="Times New Roman" panose="02020603050405020304" pitchFamily="18" charset="0"/>
              </a:rPr>
              <a:t>EXPECTED OUTPUT</a:t>
            </a:r>
            <a:r>
              <a:rPr lang="en-US" dirty="0">
                <a:solidFill>
                  <a:srgbClr val="000000"/>
                </a:solidFill>
                <a:latin typeface="Times New Roman" panose="02020603050405020304" pitchFamily="18" charset="0"/>
                <a:ea typeface="Times New Roman" panose="02020603050405020304" pitchFamily="18" charset="0"/>
              </a:rPr>
              <a:t>: Every user can </a:t>
            </a:r>
            <a:r>
              <a:rPr lang="en-IN" dirty="0">
                <a:solidFill>
                  <a:srgbClr val="000000"/>
                </a:solidFill>
                <a:latin typeface="Times New Roman" panose="02020603050405020304" pitchFamily="18" charset="0"/>
                <a:ea typeface="Times New Roman" panose="02020603050405020304" pitchFamily="18" charset="0"/>
              </a:rPr>
              <a:t>Start and Play the game.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619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0DF8A-89B9-4953-B0AA-08C4EF4A9D70}"/>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IMPLIMENTATION:</a:t>
            </a:r>
          </a:p>
        </p:txBody>
      </p:sp>
      <p:sp>
        <p:nvSpPr>
          <p:cNvPr id="3" name="Rectangle 2">
            <a:extLst>
              <a:ext uri="{FF2B5EF4-FFF2-40B4-BE49-F238E27FC236}">
                <a16:creationId xmlns:a16="http://schemas.microsoft.com/office/drawing/2014/main" id="{0874AF74-9B15-4782-8B02-A9C2378F96DC}"/>
              </a:ext>
            </a:extLst>
          </p:cNvPr>
          <p:cNvSpPr/>
          <p:nvPr/>
        </p:nvSpPr>
        <p:spPr>
          <a:xfrm>
            <a:off x="406793" y="1049774"/>
            <a:ext cx="1635897"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LOGIN PAGE</a:t>
            </a:r>
            <a:endParaRPr lang="en-IN" dirty="0"/>
          </a:p>
        </p:txBody>
      </p:sp>
      <p:pic>
        <p:nvPicPr>
          <p:cNvPr id="5" name="Picture 4">
            <a:extLst>
              <a:ext uri="{FF2B5EF4-FFF2-40B4-BE49-F238E27FC236}">
                <a16:creationId xmlns:a16="http://schemas.microsoft.com/office/drawing/2014/main" id="{4D247C77-AAA3-45E6-AD39-45AC35E6A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347" y="1574563"/>
            <a:ext cx="8877669" cy="4993689"/>
          </a:xfrm>
          <a:prstGeom prst="rect">
            <a:avLst/>
          </a:prstGeom>
        </p:spPr>
      </p:pic>
    </p:spTree>
    <p:extLst>
      <p:ext uri="{BB962C8B-B14F-4D97-AF65-F5344CB8AC3E}">
        <p14:creationId xmlns:p14="http://schemas.microsoft.com/office/powerpoint/2010/main" val="214650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007DBE-3A2F-4942-94EC-586D49FFA72A}"/>
              </a:ext>
            </a:extLst>
          </p:cNvPr>
          <p:cNvSpPr/>
          <p:nvPr/>
        </p:nvSpPr>
        <p:spPr>
          <a:xfrm>
            <a:off x="457476" y="598788"/>
            <a:ext cx="2123210"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WELCOME PAGE</a:t>
            </a:r>
            <a:endParaRPr lang="en-IN" dirty="0"/>
          </a:p>
        </p:txBody>
      </p:sp>
      <p:pic>
        <p:nvPicPr>
          <p:cNvPr id="4" name="Picture 3">
            <a:extLst>
              <a:ext uri="{FF2B5EF4-FFF2-40B4-BE49-F238E27FC236}">
                <a16:creationId xmlns:a16="http://schemas.microsoft.com/office/drawing/2014/main" id="{BBBD7CC8-8A2A-438C-A6F3-02EC272D8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95" y="1269505"/>
            <a:ext cx="9114409" cy="5126855"/>
          </a:xfrm>
          <a:prstGeom prst="rect">
            <a:avLst/>
          </a:prstGeom>
        </p:spPr>
      </p:pic>
    </p:spTree>
    <p:extLst>
      <p:ext uri="{BB962C8B-B14F-4D97-AF65-F5344CB8AC3E}">
        <p14:creationId xmlns:p14="http://schemas.microsoft.com/office/powerpoint/2010/main" val="364084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3EB989-5324-4265-91A6-FCEEA717CEEF}"/>
              </a:ext>
            </a:extLst>
          </p:cNvPr>
          <p:cNvSpPr/>
          <p:nvPr/>
        </p:nvSpPr>
        <p:spPr>
          <a:xfrm>
            <a:off x="151920" y="252223"/>
            <a:ext cx="2933816" cy="707886"/>
          </a:xfrm>
          <a:prstGeom prst="rect">
            <a:avLst/>
          </a:prstGeom>
          <a:noFill/>
        </p:spPr>
        <p:txBody>
          <a:bodyPr wrap="none" lIns="91440" tIns="45720" rIns="91440" bIns="4572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CONTENTS: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Arrow: Right 2">
            <a:extLst>
              <a:ext uri="{FF2B5EF4-FFF2-40B4-BE49-F238E27FC236}">
                <a16:creationId xmlns:a16="http://schemas.microsoft.com/office/drawing/2014/main" id="{F2895506-7FC9-4E6E-ACA9-18BC8D2BE1F7}"/>
              </a:ext>
            </a:extLst>
          </p:cNvPr>
          <p:cNvSpPr/>
          <p:nvPr/>
        </p:nvSpPr>
        <p:spPr>
          <a:xfrm>
            <a:off x="568960" y="1521404"/>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D9A28A8D-2CE8-4221-A5BF-D4C81CEFD7A9}"/>
              </a:ext>
            </a:extLst>
          </p:cNvPr>
          <p:cNvSpPr/>
          <p:nvPr/>
        </p:nvSpPr>
        <p:spPr>
          <a:xfrm>
            <a:off x="568960" y="2051373"/>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F5A0DEBF-A7FC-41DB-827C-E9B6C740B4A4}"/>
              </a:ext>
            </a:extLst>
          </p:cNvPr>
          <p:cNvSpPr/>
          <p:nvPr/>
        </p:nvSpPr>
        <p:spPr>
          <a:xfrm>
            <a:off x="568960" y="2560320"/>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8EC2922-2263-480B-9CFA-E37108167CBA}"/>
              </a:ext>
            </a:extLst>
          </p:cNvPr>
          <p:cNvSpPr/>
          <p:nvPr/>
        </p:nvSpPr>
        <p:spPr>
          <a:xfrm>
            <a:off x="982179" y="1283943"/>
            <a:ext cx="1399422"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mp;quot"/>
              </a:rPr>
              <a:t>Abstract</a:t>
            </a:r>
            <a:endParaRPr lang="en-US" sz="2800" b="0" cap="none" spc="0" dirty="0">
              <a:ln w="0"/>
              <a:solidFill>
                <a:schemeClr val="tx1"/>
              </a:solidFill>
              <a:effectLst>
                <a:outerShdw blurRad="38100" dist="19050" dir="2700000" algn="tl" rotWithShape="0">
                  <a:schemeClr val="dk1">
                    <a:alpha val="40000"/>
                  </a:schemeClr>
                </a:outerShdw>
              </a:effectLst>
              <a:latin typeface="&amp;quot"/>
            </a:endParaRPr>
          </a:p>
        </p:txBody>
      </p:sp>
      <p:sp>
        <p:nvSpPr>
          <p:cNvPr id="7" name="Rectangle 6">
            <a:extLst>
              <a:ext uri="{FF2B5EF4-FFF2-40B4-BE49-F238E27FC236}">
                <a16:creationId xmlns:a16="http://schemas.microsoft.com/office/drawing/2014/main" id="{410C643C-481A-4DD6-BDCA-C140BD64B845}"/>
              </a:ext>
            </a:extLst>
          </p:cNvPr>
          <p:cNvSpPr/>
          <p:nvPr/>
        </p:nvSpPr>
        <p:spPr>
          <a:xfrm>
            <a:off x="949410" y="2340690"/>
            <a:ext cx="2665152"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mp;quot"/>
              </a:rPr>
              <a:t>Literature Survey</a:t>
            </a:r>
          </a:p>
        </p:txBody>
      </p:sp>
      <p:sp>
        <p:nvSpPr>
          <p:cNvPr id="8" name="Arrow: Right 7">
            <a:extLst>
              <a:ext uri="{FF2B5EF4-FFF2-40B4-BE49-F238E27FC236}">
                <a16:creationId xmlns:a16="http://schemas.microsoft.com/office/drawing/2014/main" id="{75E8FEF2-6519-4867-95AD-85A0F7DD2613}"/>
              </a:ext>
            </a:extLst>
          </p:cNvPr>
          <p:cNvSpPr/>
          <p:nvPr/>
        </p:nvSpPr>
        <p:spPr>
          <a:xfrm>
            <a:off x="568960" y="3121819"/>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1B28E63B-5F09-4B6B-8E5B-714FBC64B8CB}"/>
              </a:ext>
            </a:extLst>
          </p:cNvPr>
          <p:cNvSpPr/>
          <p:nvPr/>
        </p:nvSpPr>
        <p:spPr>
          <a:xfrm>
            <a:off x="600490" y="4198326"/>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135285-0D13-4EAF-8CC3-616D468E0B55}"/>
              </a:ext>
            </a:extLst>
          </p:cNvPr>
          <p:cNvSpPr/>
          <p:nvPr/>
        </p:nvSpPr>
        <p:spPr>
          <a:xfrm>
            <a:off x="805032" y="3409434"/>
            <a:ext cx="338047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mp;quot"/>
              </a:rPr>
              <a:t>System Architecture</a:t>
            </a:r>
          </a:p>
        </p:txBody>
      </p:sp>
      <p:sp>
        <p:nvSpPr>
          <p:cNvPr id="11" name="Arrow: Right 10">
            <a:extLst>
              <a:ext uri="{FF2B5EF4-FFF2-40B4-BE49-F238E27FC236}">
                <a16:creationId xmlns:a16="http://schemas.microsoft.com/office/drawing/2014/main" id="{2F5036D6-4554-4AC7-8496-2554936835FB}"/>
              </a:ext>
            </a:extLst>
          </p:cNvPr>
          <p:cNvSpPr/>
          <p:nvPr/>
        </p:nvSpPr>
        <p:spPr>
          <a:xfrm>
            <a:off x="589981" y="4670628"/>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9286588-3547-44B7-9DA3-4B96E9375BA7}"/>
              </a:ext>
            </a:extLst>
          </p:cNvPr>
          <p:cNvSpPr/>
          <p:nvPr/>
        </p:nvSpPr>
        <p:spPr>
          <a:xfrm>
            <a:off x="6325562" y="3436882"/>
            <a:ext cx="2024913"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mp;quot"/>
              </a:rPr>
              <a:t>References</a:t>
            </a:r>
          </a:p>
        </p:txBody>
      </p:sp>
      <p:sp>
        <p:nvSpPr>
          <p:cNvPr id="13" name="Arrow: Right 13">
            <a:extLst>
              <a:ext uri="{FF2B5EF4-FFF2-40B4-BE49-F238E27FC236}">
                <a16:creationId xmlns:a16="http://schemas.microsoft.com/office/drawing/2014/main" id="{301F7A4E-6B36-452D-A7F8-50771186CFFB}"/>
              </a:ext>
            </a:extLst>
          </p:cNvPr>
          <p:cNvSpPr/>
          <p:nvPr/>
        </p:nvSpPr>
        <p:spPr>
          <a:xfrm>
            <a:off x="605747" y="5127828"/>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40D898C-749C-4CA8-B7B9-CA25AE4EC65C}"/>
              </a:ext>
            </a:extLst>
          </p:cNvPr>
          <p:cNvSpPr/>
          <p:nvPr/>
        </p:nvSpPr>
        <p:spPr>
          <a:xfrm>
            <a:off x="6355861" y="2834921"/>
            <a:ext cx="2020244" cy="526424"/>
          </a:xfrm>
          <a:prstGeom prst="rect">
            <a:avLst/>
          </a:prstGeom>
          <a:noFill/>
        </p:spPr>
        <p:txBody>
          <a:bodyPr wrap="square" lIns="91440" tIns="45720" rIns="91440" bIns="45720">
            <a:spAutoFit/>
          </a:bodyPr>
          <a:lstStyle/>
          <a:p>
            <a:pPr algn="ctr"/>
            <a:r>
              <a:rPr lang="en-IN" sz="2800" dirty="0">
                <a:ln w="0"/>
                <a:effectLst>
                  <a:outerShdw blurRad="38100" dist="19050" dir="2700000" algn="tl" rotWithShape="0">
                    <a:schemeClr val="dk1">
                      <a:alpha val="40000"/>
                    </a:schemeClr>
                  </a:outerShdw>
                </a:effectLst>
                <a:latin typeface="&amp;quot"/>
              </a:rPr>
              <a:t>Conclusion</a:t>
            </a:r>
            <a:endParaRPr lang="en-US" sz="2800" b="0" cap="none" spc="0" dirty="0">
              <a:ln w="0"/>
              <a:solidFill>
                <a:schemeClr val="tx1"/>
              </a:solidFill>
              <a:effectLst>
                <a:outerShdw blurRad="38100" dist="19050" dir="2700000" algn="tl" rotWithShape="0">
                  <a:schemeClr val="dk1">
                    <a:alpha val="40000"/>
                  </a:schemeClr>
                </a:outerShdw>
              </a:effectLst>
              <a:latin typeface="&amp;quot"/>
            </a:endParaRPr>
          </a:p>
        </p:txBody>
      </p:sp>
      <p:sp>
        <p:nvSpPr>
          <p:cNvPr id="15" name="Arrow: Right 9">
            <a:extLst>
              <a:ext uri="{FF2B5EF4-FFF2-40B4-BE49-F238E27FC236}">
                <a16:creationId xmlns:a16="http://schemas.microsoft.com/office/drawing/2014/main" id="{D2980F32-820C-43E1-BC55-D6720FC1666B}"/>
              </a:ext>
            </a:extLst>
          </p:cNvPr>
          <p:cNvSpPr/>
          <p:nvPr/>
        </p:nvSpPr>
        <p:spPr>
          <a:xfrm>
            <a:off x="584726" y="3652592"/>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A0FD294-E45B-4F9D-9F19-38DB407E651F}"/>
              </a:ext>
            </a:extLst>
          </p:cNvPr>
          <p:cNvSpPr/>
          <p:nvPr/>
        </p:nvSpPr>
        <p:spPr>
          <a:xfrm>
            <a:off x="568960" y="3920746"/>
            <a:ext cx="4130457" cy="1384995"/>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amp;quot"/>
              </a:rPr>
              <a:t>System Requirements</a:t>
            </a:r>
          </a:p>
          <a:p>
            <a:pPr algn="ctr"/>
            <a:endParaRPr lang="en-US" sz="2800" b="0" cap="none" spc="0" dirty="0">
              <a:ln w="0"/>
              <a:solidFill>
                <a:schemeClr val="tx1"/>
              </a:solidFill>
              <a:effectLst>
                <a:outerShdw blurRad="38100" dist="19050" dir="2700000" algn="tl" rotWithShape="0">
                  <a:schemeClr val="dk1">
                    <a:alpha val="40000"/>
                  </a:schemeClr>
                </a:outerShdw>
              </a:effectLst>
              <a:latin typeface="&amp;quot"/>
            </a:endParaRPr>
          </a:p>
          <a:p>
            <a:pPr algn="ctr"/>
            <a:endParaRPr lang="en-US" sz="2800" b="0" cap="none" spc="0" dirty="0">
              <a:ln w="0"/>
              <a:solidFill>
                <a:schemeClr val="tx1"/>
              </a:solidFill>
              <a:effectLst>
                <a:outerShdw blurRad="38100" dist="19050" dir="2700000" algn="tl" rotWithShape="0">
                  <a:schemeClr val="dk1">
                    <a:alpha val="40000"/>
                  </a:schemeClr>
                </a:outerShdw>
              </a:effectLst>
              <a:latin typeface="&amp;quot"/>
            </a:endParaRPr>
          </a:p>
        </p:txBody>
      </p:sp>
      <p:sp>
        <p:nvSpPr>
          <p:cNvPr id="17" name="Arrow: Right 16">
            <a:extLst>
              <a:ext uri="{FF2B5EF4-FFF2-40B4-BE49-F238E27FC236}">
                <a16:creationId xmlns:a16="http://schemas.microsoft.com/office/drawing/2014/main" id="{4965823C-3BE2-4C2B-9946-F5CD2A345032}"/>
              </a:ext>
            </a:extLst>
          </p:cNvPr>
          <p:cNvSpPr/>
          <p:nvPr/>
        </p:nvSpPr>
        <p:spPr>
          <a:xfrm>
            <a:off x="6102042" y="1521404"/>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298D2DD3-02E0-449C-AA68-4EADF135AD09}"/>
              </a:ext>
            </a:extLst>
          </p:cNvPr>
          <p:cNvSpPr/>
          <p:nvPr/>
        </p:nvSpPr>
        <p:spPr>
          <a:xfrm>
            <a:off x="6105255" y="2051373"/>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C9E60610-3C04-4AB7-9A65-AB9A21E7F74A}"/>
              </a:ext>
            </a:extLst>
          </p:cNvPr>
          <p:cNvSpPr/>
          <p:nvPr/>
        </p:nvSpPr>
        <p:spPr>
          <a:xfrm>
            <a:off x="6107622" y="2502390"/>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8FC50414-1F6D-49C1-8438-CDE052D7AB25}"/>
              </a:ext>
            </a:extLst>
          </p:cNvPr>
          <p:cNvSpPr txBox="1"/>
          <p:nvPr/>
        </p:nvSpPr>
        <p:spPr>
          <a:xfrm>
            <a:off x="949410" y="1782368"/>
            <a:ext cx="2044470" cy="523220"/>
          </a:xfrm>
          <a:prstGeom prst="rect">
            <a:avLst/>
          </a:prstGeom>
          <a:noFill/>
        </p:spPr>
        <p:txBody>
          <a:bodyPr wrap="none" rtlCol="0">
            <a:spAutoFit/>
          </a:bodyPr>
          <a:lstStyle/>
          <a:p>
            <a:pPr algn="ctr"/>
            <a:r>
              <a:rPr lang="en-IN" sz="2800" dirty="0">
                <a:effectLst>
                  <a:outerShdw blurRad="38100" dist="38100" dir="2700000" algn="tl">
                    <a:srgbClr val="000000">
                      <a:alpha val="43137"/>
                    </a:srgbClr>
                  </a:outerShdw>
                </a:effectLst>
                <a:latin typeface="&amp;quot"/>
              </a:rPr>
              <a:t>Introduction</a:t>
            </a:r>
          </a:p>
        </p:txBody>
      </p:sp>
      <p:sp>
        <p:nvSpPr>
          <p:cNvPr id="21" name="TextBox 20">
            <a:extLst>
              <a:ext uri="{FF2B5EF4-FFF2-40B4-BE49-F238E27FC236}">
                <a16:creationId xmlns:a16="http://schemas.microsoft.com/office/drawing/2014/main" id="{7498F8BE-B3FF-4767-BDDF-1043967C2078}"/>
              </a:ext>
            </a:extLst>
          </p:cNvPr>
          <p:cNvSpPr txBox="1"/>
          <p:nvPr/>
        </p:nvSpPr>
        <p:spPr>
          <a:xfrm>
            <a:off x="6495258" y="1298397"/>
            <a:ext cx="1201867" cy="523220"/>
          </a:xfrm>
          <a:prstGeom prst="rect">
            <a:avLst/>
          </a:prstGeom>
          <a:noFill/>
        </p:spPr>
        <p:txBody>
          <a:bodyPr wrap="none" rtlCol="0">
            <a:spAutoFit/>
          </a:bodyPr>
          <a:lstStyle/>
          <a:p>
            <a:pPr algn="ctr"/>
            <a:r>
              <a:rPr lang="en-IN" sz="2800" dirty="0">
                <a:effectLst>
                  <a:outerShdw blurRad="38100" dist="38100" dir="2700000" algn="tl">
                    <a:srgbClr val="000000">
                      <a:alpha val="43137"/>
                    </a:srgbClr>
                  </a:outerShdw>
                </a:effectLst>
                <a:latin typeface="&amp;quot"/>
              </a:rPr>
              <a:t>Testing</a:t>
            </a:r>
          </a:p>
        </p:txBody>
      </p:sp>
      <p:sp>
        <p:nvSpPr>
          <p:cNvPr id="22" name="TextBox 21">
            <a:extLst>
              <a:ext uri="{FF2B5EF4-FFF2-40B4-BE49-F238E27FC236}">
                <a16:creationId xmlns:a16="http://schemas.microsoft.com/office/drawing/2014/main" id="{2CBE3790-F40E-4CB1-8C5C-7E1A6455B7CF}"/>
              </a:ext>
            </a:extLst>
          </p:cNvPr>
          <p:cNvSpPr txBox="1"/>
          <p:nvPr/>
        </p:nvSpPr>
        <p:spPr>
          <a:xfrm>
            <a:off x="949410" y="4933553"/>
            <a:ext cx="1192955" cy="523220"/>
          </a:xfrm>
          <a:prstGeom prst="rect">
            <a:avLst/>
          </a:prstGeom>
          <a:noFill/>
        </p:spPr>
        <p:txBody>
          <a:bodyPr wrap="none" rtlCol="0">
            <a:spAutoFit/>
          </a:bodyPr>
          <a:lstStyle/>
          <a:p>
            <a:r>
              <a:rPr lang="en-IN" sz="2800" dirty="0">
                <a:effectLst>
                  <a:outerShdw blurRad="38100" dist="38100" dir="2700000" algn="tl">
                    <a:srgbClr val="000000">
                      <a:alpha val="43137"/>
                    </a:srgbClr>
                  </a:outerShdw>
                </a:effectLst>
                <a:latin typeface="&amp;quot"/>
              </a:rPr>
              <a:t>Coding</a:t>
            </a:r>
          </a:p>
        </p:txBody>
      </p:sp>
      <p:sp>
        <p:nvSpPr>
          <p:cNvPr id="23" name="TextBox 22">
            <a:extLst>
              <a:ext uri="{FF2B5EF4-FFF2-40B4-BE49-F238E27FC236}">
                <a16:creationId xmlns:a16="http://schemas.microsoft.com/office/drawing/2014/main" id="{B6463AAE-F7A3-4805-AE94-3D3B5EC4A751}"/>
              </a:ext>
            </a:extLst>
          </p:cNvPr>
          <p:cNvSpPr txBox="1"/>
          <p:nvPr/>
        </p:nvSpPr>
        <p:spPr>
          <a:xfrm>
            <a:off x="6495258" y="1817470"/>
            <a:ext cx="3053948" cy="523220"/>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latin typeface="&amp;quot"/>
              </a:rPr>
              <a:t>Implementation</a:t>
            </a:r>
          </a:p>
        </p:txBody>
      </p:sp>
      <p:sp>
        <p:nvSpPr>
          <p:cNvPr id="24" name="TextBox 23">
            <a:extLst>
              <a:ext uri="{FF2B5EF4-FFF2-40B4-BE49-F238E27FC236}">
                <a16:creationId xmlns:a16="http://schemas.microsoft.com/office/drawing/2014/main" id="{A3B2611F-1D7F-4807-B414-4DA1E8CC30C4}"/>
              </a:ext>
            </a:extLst>
          </p:cNvPr>
          <p:cNvSpPr txBox="1"/>
          <p:nvPr/>
        </p:nvSpPr>
        <p:spPr>
          <a:xfrm>
            <a:off x="949410" y="2899012"/>
            <a:ext cx="4506618" cy="523220"/>
          </a:xfrm>
          <a:prstGeom prst="rect">
            <a:avLst/>
          </a:prstGeom>
          <a:noFill/>
        </p:spPr>
        <p:txBody>
          <a:bodyPr wrap="none" rtlCol="0">
            <a:spAutoFit/>
          </a:bodyPr>
          <a:lstStyle/>
          <a:p>
            <a:r>
              <a:rPr lang="en-IN" sz="2800" dirty="0">
                <a:effectLst>
                  <a:outerShdw blurRad="38100" dist="38100" dir="2700000" algn="tl">
                    <a:srgbClr val="000000">
                      <a:alpha val="43137"/>
                    </a:srgbClr>
                  </a:outerShdw>
                </a:effectLst>
                <a:latin typeface="&amp;quot"/>
              </a:rPr>
              <a:t>Existing and Proposed System</a:t>
            </a:r>
          </a:p>
        </p:txBody>
      </p:sp>
      <p:sp>
        <p:nvSpPr>
          <p:cNvPr id="25" name="TextBox 24">
            <a:extLst>
              <a:ext uri="{FF2B5EF4-FFF2-40B4-BE49-F238E27FC236}">
                <a16:creationId xmlns:a16="http://schemas.microsoft.com/office/drawing/2014/main" id="{CE11CCEA-61FC-4A3D-B999-10E91C8B0826}"/>
              </a:ext>
            </a:extLst>
          </p:cNvPr>
          <p:cNvSpPr txBox="1"/>
          <p:nvPr/>
        </p:nvSpPr>
        <p:spPr>
          <a:xfrm flipH="1">
            <a:off x="420376" y="4435304"/>
            <a:ext cx="3397021" cy="523220"/>
          </a:xfrm>
          <a:prstGeom prst="rect">
            <a:avLst/>
          </a:prstGeom>
          <a:noFill/>
        </p:spPr>
        <p:txBody>
          <a:bodyPr wrap="square" rtlCol="0">
            <a:spAutoFit/>
          </a:bodyPr>
          <a:lstStyle/>
          <a:p>
            <a:pPr algn="ctr"/>
            <a:r>
              <a:rPr lang="en-IN" sz="2800" dirty="0">
                <a:effectLst>
                  <a:outerShdw blurRad="38100" dist="38100" dir="2700000" algn="tl">
                    <a:srgbClr val="000000">
                      <a:alpha val="43137"/>
                    </a:srgbClr>
                  </a:outerShdw>
                </a:effectLst>
                <a:latin typeface="&amp;quot"/>
              </a:rPr>
              <a:t>System Design</a:t>
            </a:r>
          </a:p>
        </p:txBody>
      </p:sp>
      <p:sp>
        <p:nvSpPr>
          <p:cNvPr id="26" name="TextBox 25">
            <a:extLst>
              <a:ext uri="{FF2B5EF4-FFF2-40B4-BE49-F238E27FC236}">
                <a16:creationId xmlns:a16="http://schemas.microsoft.com/office/drawing/2014/main" id="{66E826A0-0B63-457D-AEF8-9C10FF115C39}"/>
              </a:ext>
            </a:extLst>
          </p:cNvPr>
          <p:cNvSpPr txBox="1"/>
          <p:nvPr/>
        </p:nvSpPr>
        <p:spPr>
          <a:xfrm>
            <a:off x="5983622" y="2291580"/>
            <a:ext cx="4199138" cy="523220"/>
          </a:xfrm>
          <a:prstGeom prst="rect">
            <a:avLst/>
          </a:prstGeom>
          <a:noFill/>
        </p:spPr>
        <p:txBody>
          <a:bodyPr wrap="square" rtlCol="0">
            <a:spAutoFit/>
          </a:bodyPr>
          <a:lstStyle/>
          <a:p>
            <a:pPr algn="ctr"/>
            <a:r>
              <a:rPr lang="en-IN" sz="2800" dirty="0">
                <a:effectLst>
                  <a:outerShdw blurRad="38100" dist="38100" dir="2700000" algn="tl">
                    <a:srgbClr val="000000">
                      <a:alpha val="43137"/>
                    </a:srgbClr>
                  </a:outerShdw>
                </a:effectLst>
                <a:latin typeface="&amp;quot"/>
              </a:rPr>
              <a:t>Future Enhancement</a:t>
            </a:r>
          </a:p>
        </p:txBody>
      </p:sp>
      <p:sp>
        <p:nvSpPr>
          <p:cNvPr id="27" name="Arrow: Right 26">
            <a:extLst>
              <a:ext uri="{FF2B5EF4-FFF2-40B4-BE49-F238E27FC236}">
                <a16:creationId xmlns:a16="http://schemas.microsoft.com/office/drawing/2014/main" id="{539B1EF7-6DD6-4412-8B43-831CAB3B9F3C}"/>
              </a:ext>
            </a:extLst>
          </p:cNvPr>
          <p:cNvSpPr/>
          <p:nvPr/>
        </p:nvSpPr>
        <p:spPr>
          <a:xfrm>
            <a:off x="6105255" y="3071019"/>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B33416F1-4AC2-4AAA-9BF0-DAC7BB3F8638}"/>
              </a:ext>
            </a:extLst>
          </p:cNvPr>
          <p:cNvSpPr/>
          <p:nvPr/>
        </p:nvSpPr>
        <p:spPr>
          <a:xfrm>
            <a:off x="6091551" y="3658799"/>
            <a:ext cx="223520" cy="101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8950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8BDBB7-26D7-452D-BF82-945CA70AACB2}"/>
              </a:ext>
            </a:extLst>
          </p:cNvPr>
          <p:cNvSpPr/>
          <p:nvPr/>
        </p:nvSpPr>
        <p:spPr>
          <a:xfrm>
            <a:off x="550786" y="733891"/>
            <a:ext cx="2644698"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REGISTRATION PAGE</a:t>
            </a:r>
            <a:endParaRPr lang="en-IN" dirty="0"/>
          </a:p>
        </p:txBody>
      </p:sp>
      <p:pic>
        <p:nvPicPr>
          <p:cNvPr id="4" name="Picture 3">
            <a:extLst>
              <a:ext uri="{FF2B5EF4-FFF2-40B4-BE49-F238E27FC236}">
                <a16:creationId xmlns:a16="http://schemas.microsoft.com/office/drawing/2014/main" id="{42C5B485-CABC-49B0-8F2F-1A0567B4D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04" y="1248421"/>
            <a:ext cx="9357064" cy="5263349"/>
          </a:xfrm>
          <a:prstGeom prst="rect">
            <a:avLst/>
          </a:prstGeom>
        </p:spPr>
      </p:pic>
    </p:spTree>
    <p:extLst>
      <p:ext uri="{BB962C8B-B14F-4D97-AF65-F5344CB8AC3E}">
        <p14:creationId xmlns:p14="http://schemas.microsoft.com/office/powerpoint/2010/main" val="371626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AC02A-04E7-40DB-996A-F252DE4D8870}"/>
              </a:ext>
            </a:extLst>
          </p:cNvPr>
          <p:cNvSpPr/>
          <p:nvPr/>
        </p:nvSpPr>
        <p:spPr>
          <a:xfrm>
            <a:off x="413358" y="684014"/>
            <a:ext cx="2886303" cy="369332"/>
          </a:xfrm>
          <a:prstGeom prst="rect">
            <a:avLst/>
          </a:prstGeom>
        </p:spPr>
        <p:txBody>
          <a:bodyPr wrap="none">
            <a:spAutoFit/>
          </a:bodyPr>
          <a:lstStyle/>
          <a:p>
            <a:r>
              <a:rPr lang="en-US" b="1" dirty="0">
                <a:solidFill>
                  <a:srgbClr val="000000"/>
                </a:solidFill>
                <a:latin typeface="Times New Roman" panose="02020603050405020304" pitchFamily="18" charset="0"/>
                <a:ea typeface="Times New Roman" panose="02020603050405020304" pitchFamily="18" charset="0"/>
              </a:rPr>
              <a:t>USER ACTIVITIES PAGE</a:t>
            </a:r>
            <a:endParaRPr lang="en-IN" dirty="0"/>
          </a:p>
        </p:txBody>
      </p:sp>
      <p:pic>
        <p:nvPicPr>
          <p:cNvPr id="6" name="Picture 5">
            <a:extLst>
              <a:ext uri="{FF2B5EF4-FFF2-40B4-BE49-F238E27FC236}">
                <a16:creationId xmlns:a16="http://schemas.microsoft.com/office/drawing/2014/main" id="{6483FE56-F5C4-44AE-9EAD-DD120DB9D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853" y="1053346"/>
            <a:ext cx="9666796" cy="5437573"/>
          </a:xfrm>
          <a:prstGeom prst="rect">
            <a:avLst/>
          </a:prstGeom>
        </p:spPr>
      </p:pic>
    </p:spTree>
    <p:extLst>
      <p:ext uri="{BB962C8B-B14F-4D97-AF65-F5344CB8AC3E}">
        <p14:creationId xmlns:p14="http://schemas.microsoft.com/office/powerpoint/2010/main" val="345506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05F67-C9EF-4498-9961-E48393437EE0}"/>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FUTURE ENHANCEMENT:</a:t>
            </a:r>
          </a:p>
        </p:txBody>
      </p:sp>
      <p:sp>
        <p:nvSpPr>
          <p:cNvPr id="3" name="Rectangle 2">
            <a:extLst>
              <a:ext uri="{FF2B5EF4-FFF2-40B4-BE49-F238E27FC236}">
                <a16:creationId xmlns:a16="http://schemas.microsoft.com/office/drawing/2014/main" id="{0607BD32-86F7-4A55-89F6-1309ACFAE9D4}"/>
              </a:ext>
            </a:extLst>
          </p:cNvPr>
          <p:cNvSpPr/>
          <p:nvPr/>
        </p:nvSpPr>
        <p:spPr>
          <a:xfrm>
            <a:off x="-234856" y="1172072"/>
            <a:ext cx="12094347" cy="1289071"/>
          </a:xfrm>
          <a:prstGeom prst="rect">
            <a:avLst/>
          </a:prstGeom>
        </p:spPr>
        <p:txBody>
          <a:bodyPr wrap="square">
            <a:spAutoFit/>
          </a:bodyPr>
          <a:lstStyle/>
          <a:p>
            <a:pPr marL="457200" indent="457200" algn="just">
              <a:lnSpc>
                <a:spcPct val="150000"/>
              </a:lnSpc>
              <a:spcBef>
                <a:spcPts val="1200"/>
              </a:spcBef>
              <a:spcAft>
                <a:spcPts val="1600"/>
              </a:spcAft>
            </a:pPr>
            <a:r>
              <a:rPr lang="en-US" dirty="0">
                <a:solidFill>
                  <a:srgbClr val="000000"/>
                </a:solidFill>
                <a:latin typeface="Times New Roman" panose="02020603050405020304" pitchFamily="18" charset="0"/>
                <a:ea typeface="Times New Roman" panose="02020603050405020304" pitchFamily="18" charset="0"/>
              </a:rPr>
              <a:t>We have used few technologies in our project, among them </a:t>
            </a:r>
            <a:r>
              <a:rPr lang="en-IN" dirty="0">
                <a:solidFill>
                  <a:srgbClr val="000000"/>
                </a:solidFill>
                <a:latin typeface="Times New Roman" panose="02020603050405020304" pitchFamily="18" charset="0"/>
                <a:ea typeface="Times New Roman" panose="02020603050405020304" pitchFamily="18" charset="0"/>
              </a:rPr>
              <a:t>Angular and Node </a:t>
            </a:r>
            <a:r>
              <a:rPr lang="en-US" dirty="0">
                <a:solidFill>
                  <a:srgbClr val="000000"/>
                </a:solidFill>
                <a:latin typeface="Times New Roman" panose="02020603050405020304" pitchFamily="18" charset="0"/>
                <a:ea typeface="Times New Roman" panose="02020603050405020304" pitchFamily="18" charset="0"/>
              </a:rPr>
              <a:t>is very important as our final application should run on this platform. Using these technologies a project can be developed on different platforms like web, desktop and mobile app. Our application will be successfully built on this as we were able to use many built-in features of A</a:t>
            </a:r>
            <a:r>
              <a:rPr lang="en-IN" dirty="0" err="1">
                <a:solidFill>
                  <a:srgbClr val="000000"/>
                </a:solidFill>
                <a:latin typeface="Times New Roman" panose="02020603050405020304" pitchFamily="18" charset="0"/>
                <a:ea typeface="Times New Roman" panose="02020603050405020304" pitchFamily="18" charset="0"/>
              </a:rPr>
              <a:t>ngular</a:t>
            </a:r>
            <a:r>
              <a:rPr lang="en-US" dirty="0">
                <a:solidFill>
                  <a:srgbClr val="000000"/>
                </a:solidFill>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987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07624-A672-402B-9902-EDB197B512A8}"/>
              </a:ext>
            </a:extLst>
          </p:cNvPr>
          <p:cNvSpPr txBox="1"/>
          <p:nvPr/>
        </p:nvSpPr>
        <p:spPr>
          <a:xfrm>
            <a:off x="97654" y="186431"/>
            <a:ext cx="5896670"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CONCLUSION:</a:t>
            </a:r>
          </a:p>
        </p:txBody>
      </p:sp>
      <p:sp>
        <p:nvSpPr>
          <p:cNvPr id="4" name="Rectangle 3">
            <a:extLst>
              <a:ext uri="{FF2B5EF4-FFF2-40B4-BE49-F238E27FC236}">
                <a16:creationId xmlns:a16="http://schemas.microsoft.com/office/drawing/2014/main" id="{5738A144-9B5B-4044-A565-3B890A7FB578}"/>
              </a:ext>
            </a:extLst>
          </p:cNvPr>
          <p:cNvSpPr/>
          <p:nvPr/>
        </p:nvSpPr>
        <p:spPr>
          <a:xfrm>
            <a:off x="192915" y="1144168"/>
            <a:ext cx="11561281" cy="1294393"/>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The</a:t>
            </a:r>
            <a:r>
              <a:rPr lang="en-IN" dirty="0">
                <a:latin typeface="Times New Roman" panose="02020603050405020304" pitchFamily="18" charset="0"/>
                <a:ea typeface="Times New Roman" panose="02020603050405020304" pitchFamily="18" charset="0"/>
              </a:rPr>
              <a:t> Developed web page shows how is the working functionality of  guessing game. The conclusion  is to develop a game of  memory. Match each square by logo! we can click the squares to flip them. Score multipliers are applied if one or both of your  matching squares were viewed for the first time.</a:t>
            </a:r>
            <a:endParaRPr lang="en-IN" dirty="0"/>
          </a:p>
        </p:txBody>
      </p:sp>
    </p:spTree>
    <p:extLst>
      <p:ext uri="{BB962C8B-B14F-4D97-AF65-F5344CB8AC3E}">
        <p14:creationId xmlns:p14="http://schemas.microsoft.com/office/powerpoint/2010/main" val="790203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B0BB04-DCE9-437D-B597-46FCD87C7D01}"/>
              </a:ext>
            </a:extLst>
          </p:cNvPr>
          <p:cNvSpPr txBox="1"/>
          <p:nvPr/>
        </p:nvSpPr>
        <p:spPr>
          <a:xfrm>
            <a:off x="97654" y="186431"/>
            <a:ext cx="5896670"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REFERENCES:</a:t>
            </a:r>
          </a:p>
        </p:txBody>
      </p:sp>
      <p:sp>
        <p:nvSpPr>
          <p:cNvPr id="4" name="Rectangle 3">
            <a:extLst>
              <a:ext uri="{FF2B5EF4-FFF2-40B4-BE49-F238E27FC236}">
                <a16:creationId xmlns:a16="http://schemas.microsoft.com/office/drawing/2014/main" id="{63907C60-EEF3-402C-9097-45948F461A3F}"/>
              </a:ext>
            </a:extLst>
          </p:cNvPr>
          <p:cNvSpPr/>
          <p:nvPr/>
        </p:nvSpPr>
        <p:spPr>
          <a:xfrm>
            <a:off x="405413" y="2505670"/>
            <a:ext cx="11381173" cy="923330"/>
          </a:xfrm>
          <a:prstGeom prst="rect">
            <a:avLst/>
          </a:prstGeom>
        </p:spPr>
        <p:txBody>
          <a:bodyPr wrap="square">
            <a:spAutoFit/>
          </a:bodyPr>
          <a:lstStyle/>
          <a:p>
            <a:r>
              <a:rPr lang="en-IN" b="1" dirty="0">
                <a:solidFill>
                  <a:srgbClr val="006699"/>
                </a:solidFill>
                <a:latin typeface="Arial" panose="020B0604020202020204" pitchFamily="34" charset="0"/>
              </a:rPr>
              <a:t>Evaluate children learning experience of multitouch flash </a:t>
            </a:r>
            <a:r>
              <a:rPr lang="en-IN" b="1" dirty="0">
                <a:solidFill>
                  <a:srgbClr val="008000"/>
                </a:solidFill>
                <a:latin typeface="Arial" panose="020B0604020202020204" pitchFamily="34" charset="0"/>
              </a:rPr>
              <a:t>memory</a:t>
            </a:r>
            <a:r>
              <a:rPr lang="en-IN" b="1" dirty="0">
                <a:solidFill>
                  <a:srgbClr val="006699"/>
                </a:solidFill>
                <a:latin typeface="Arial" panose="020B0604020202020204" pitchFamily="34" charset="0"/>
              </a:rPr>
              <a:t> </a:t>
            </a:r>
            <a:r>
              <a:rPr lang="en-IN" b="1" dirty="0">
                <a:solidFill>
                  <a:srgbClr val="008000"/>
                </a:solidFill>
                <a:latin typeface="Arial" panose="020B0604020202020204" pitchFamily="34" charset="0"/>
              </a:rPr>
              <a:t>game,</a:t>
            </a:r>
            <a:endParaRPr lang="en-IN" b="1" i="0" dirty="0">
              <a:solidFill>
                <a:srgbClr val="333333"/>
              </a:solidFill>
              <a:effectLst/>
              <a:latin typeface="Arial" panose="020B0604020202020204" pitchFamily="34" charset="0"/>
            </a:endParaRPr>
          </a:p>
          <a:p>
            <a:r>
              <a:rPr lang="en-IN" b="0" i="0" u="none" strike="noStrike" dirty="0">
                <a:solidFill>
                  <a:srgbClr val="006699"/>
                </a:solidFill>
                <a:effectLst/>
                <a:latin typeface="Arial" panose="020B0604020202020204" pitchFamily="34" charset="0"/>
                <a:hlinkClick r:id="rId2"/>
              </a:rPr>
              <a:t>Liew </a:t>
            </a:r>
            <a:r>
              <a:rPr lang="en-IN" b="0" i="0" u="none" strike="noStrike" dirty="0" err="1">
                <a:solidFill>
                  <a:srgbClr val="006699"/>
                </a:solidFill>
                <a:effectLst/>
                <a:latin typeface="Arial" panose="020B0604020202020204" pitchFamily="34" charset="0"/>
                <a:hlinkClick r:id="rId2"/>
              </a:rPr>
              <a:t>Tze</a:t>
            </a:r>
            <a:r>
              <a:rPr lang="en-IN" b="0" i="0" u="none" strike="noStrike" dirty="0">
                <a:solidFill>
                  <a:srgbClr val="006699"/>
                </a:solidFill>
                <a:effectLst/>
                <a:latin typeface="Arial" panose="020B0604020202020204" pitchFamily="34" charset="0"/>
                <a:hlinkClick r:id="rId2"/>
              </a:rPr>
              <a:t> Hui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3"/>
              </a:rPr>
              <a:t>Lau </a:t>
            </a:r>
            <a:r>
              <a:rPr lang="en-IN" b="0" i="0" u="none" strike="noStrike" dirty="0" err="1">
                <a:solidFill>
                  <a:srgbClr val="006699"/>
                </a:solidFill>
                <a:effectLst/>
                <a:latin typeface="Arial" panose="020B0604020202020204" pitchFamily="34" charset="0"/>
                <a:hlinkClick r:id="rId3"/>
              </a:rPr>
              <a:t>Siong</a:t>
            </a:r>
            <a:r>
              <a:rPr lang="en-IN" b="0" i="0" u="none" strike="noStrike" dirty="0">
                <a:solidFill>
                  <a:srgbClr val="006699"/>
                </a:solidFill>
                <a:effectLst/>
                <a:latin typeface="Arial" panose="020B0604020202020204" pitchFamily="34" charset="0"/>
                <a:hlinkClick r:id="rId3"/>
              </a:rPr>
              <a:t> Hoe </a:t>
            </a:r>
            <a:r>
              <a:rPr lang="en-IN" b="0" i="0" dirty="0">
                <a:solidFill>
                  <a:srgbClr val="333333"/>
                </a:solidFill>
                <a:effectLst/>
                <a:latin typeface="Arial" panose="020B0604020202020204" pitchFamily="34" charset="0"/>
              </a:rPr>
              <a:t>; </a:t>
            </a:r>
            <a:r>
              <a:rPr lang="en-IN" b="0" i="0" u="none" strike="noStrike" dirty="0" err="1">
                <a:solidFill>
                  <a:srgbClr val="006699"/>
                </a:solidFill>
                <a:effectLst/>
                <a:latin typeface="Arial" panose="020B0604020202020204" pitchFamily="34" charset="0"/>
                <a:hlinkClick r:id="rId4"/>
              </a:rPr>
              <a:t>Hishamuddin</a:t>
            </a:r>
            <a:r>
              <a:rPr lang="en-IN" b="0" i="0" u="none" strike="noStrike" dirty="0">
                <a:solidFill>
                  <a:srgbClr val="006699"/>
                </a:solidFill>
                <a:effectLst/>
                <a:latin typeface="Arial" panose="020B0604020202020204" pitchFamily="34" charset="0"/>
                <a:hlinkClick r:id="rId4"/>
              </a:rPr>
              <a:t> Ismail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5"/>
              </a:rPr>
              <a:t>Neo Han </a:t>
            </a:r>
            <a:r>
              <a:rPr lang="en-IN" b="0" i="0" u="none" strike="noStrike" dirty="0" err="1">
                <a:solidFill>
                  <a:srgbClr val="006699"/>
                </a:solidFill>
                <a:effectLst/>
                <a:latin typeface="Arial" panose="020B0604020202020204" pitchFamily="34" charset="0"/>
                <a:hlinkClick r:id="rId5"/>
              </a:rPr>
              <a:t>Foon</a:t>
            </a:r>
            <a:r>
              <a:rPr lang="en-IN" b="0" i="0" u="none" strike="noStrike" dirty="0">
                <a:solidFill>
                  <a:srgbClr val="006699"/>
                </a:solidFill>
                <a:effectLst/>
                <a:latin typeface="Arial" panose="020B0604020202020204" pitchFamily="34" charset="0"/>
                <a:hlinkClick r:id="rId5"/>
              </a:rPr>
              <a:t>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rPr>
              <a:t>Goh </a:t>
            </a:r>
            <a:r>
              <a:rPr lang="en-IN" b="0" i="0" u="none" strike="noStrike" dirty="0" err="1">
                <a:solidFill>
                  <a:srgbClr val="006699"/>
                </a:solidFill>
                <a:effectLst/>
                <a:latin typeface="Arial" panose="020B0604020202020204" pitchFamily="34" charset="0"/>
              </a:rPr>
              <a:t>Kah</a:t>
            </a:r>
            <a:r>
              <a:rPr lang="en-IN" b="0" i="0" u="none" strike="noStrike" dirty="0">
                <a:solidFill>
                  <a:srgbClr val="006699"/>
                </a:solidFill>
                <a:effectLst/>
                <a:latin typeface="Arial" panose="020B0604020202020204" pitchFamily="34" charset="0"/>
              </a:rPr>
              <a:t> Ong Michael</a:t>
            </a:r>
            <a:endParaRPr lang="en-IN" b="0" i="0" dirty="0">
              <a:solidFill>
                <a:srgbClr val="333333"/>
              </a:solidFill>
              <a:effectLst/>
              <a:latin typeface="Arial" panose="020B0604020202020204" pitchFamily="34" charset="0"/>
            </a:endParaRPr>
          </a:p>
          <a:p>
            <a:r>
              <a:rPr lang="en-IN" b="0" i="0" u="none" strike="noStrike" dirty="0">
                <a:solidFill>
                  <a:srgbClr val="006699"/>
                </a:solidFill>
                <a:effectLst/>
                <a:latin typeface="Arial" panose="020B0604020202020204" pitchFamily="34" charset="0"/>
                <a:hlinkClick r:id="rId6"/>
              </a:rPr>
              <a:t>2014 4th World Congress on Information and Communication Technologies (WICT 2014)</a:t>
            </a:r>
            <a:endParaRPr lang="en-IN" b="0" i="0" dirty="0">
              <a:solidFill>
                <a:srgbClr val="333333"/>
              </a:solidFill>
              <a:effectLst/>
              <a:latin typeface="Arial" panose="020B0604020202020204" pitchFamily="34" charset="0"/>
            </a:endParaRPr>
          </a:p>
        </p:txBody>
      </p:sp>
      <p:sp>
        <p:nvSpPr>
          <p:cNvPr id="5" name="Rectangle 4">
            <a:extLst>
              <a:ext uri="{FF2B5EF4-FFF2-40B4-BE49-F238E27FC236}">
                <a16:creationId xmlns:a16="http://schemas.microsoft.com/office/drawing/2014/main" id="{B7E8B7D5-F437-4172-BF49-71DDEB93ABBE}"/>
              </a:ext>
            </a:extLst>
          </p:cNvPr>
          <p:cNvSpPr/>
          <p:nvPr/>
        </p:nvSpPr>
        <p:spPr>
          <a:xfrm>
            <a:off x="405413" y="1238328"/>
            <a:ext cx="11310151" cy="923330"/>
          </a:xfrm>
          <a:prstGeom prst="rect">
            <a:avLst/>
          </a:prstGeom>
        </p:spPr>
        <p:txBody>
          <a:bodyPr wrap="square">
            <a:spAutoFit/>
          </a:bodyPr>
          <a:lstStyle/>
          <a:p>
            <a:r>
              <a:rPr lang="en-IN" b="1" i="0" u="none" strike="noStrike" dirty="0" err="1">
                <a:solidFill>
                  <a:srgbClr val="006699"/>
                </a:solidFill>
                <a:effectLst/>
                <a:latin typeface="Arial" panose="020B0604020202020204" pitchFamily="34" charset="0"/>
                <a:hlinkClick r:id="rId7"/>
              </a:rPr>
              <a:t>MindTactics</a:t>
            </a:r>
            <a:r>
              <a:rPr lang="en-IN" b="1" i="0" u="none" strike="noStrike" dirty="0">
                <a:solidFill>
                  <a:srgbClr val="006699"/>
                </a:solidFill>
                <a:effectLst/>
                <a:latin typeface="Arial" panose="020B0604020202020204" pitchFamily="34" charset="0"/>
                <a:hlinkClick r:id="rId7"/>
              </a:rPr>
              <a:t>: A Brain Computer Interface </a:t>
            </a:r>
            <a:r>
              <a:rPr lang="en-IN" b="1" i="0" u="none" strike="noStrike" dirty="0">
                <a:solidFill>
                  <a:srgbClr val="008000"/>
                </a:solidFill>
                <a:effectLst/>
                <a:latin typeface="Arial" panose="020B0604020202020204" pitchFamily="34" charset="0"/>
                <a:hlinkClick r:id="rId7"/>
              </a:rPr>
              <a:t>gaming</a:t>
            </a:r>
            <a:r>
              <a:rPr lang="en-IN" b="1" i="0" u="none" strike="noStrike" dirty="0">
                <a:solidFill>
                  <a:srgbClr val="006699"/>
                </a:solidFill>
                <a:effectLst/>
                <a:latin typeface="Arial" panose="020B0604020202020204" pitchFamily="34" charset="0"/>
                <a:hlinkClick r:id="rId7"/>
              </a:rPr>
              <a:t> platform</a:t>
            </a:r>
            <a:endParaRPr lang="en-IN" b="1" i="0" dirty="0">
              <a:solidFill>
                <a:srgbClr val="333333"/>
              </a:solidFill>
              <a:effectLst/>
              <a:latin typeface="Arial" panose="020B0604020202020204" pitchFamily="34" charset="0"/>
            </a:endParaRPr>
          </a:p>
          <a:p>
            <a:r>
              <a:rPr lang="en-IN" b="0" i="0" u="none" strike="noStrike" dirty="0">
                <a:solidFill>
                  <a:srgbClr val="006699"/>
                </a:solidFill>
                <a:effectLst/>
                <a:latin typeface="Arial" panose="020B0604020202020204" pitchFamily="34" charset="0"/>
                <a:hlinkClick r:id="rId8"/>
              </a:rPr>
              <a:t>Kenneth </a:t>
            </a:r>
            <a:r>
              <a:rPr lang="en-IN" b="0" i="0" u="none" strike="noStrike" dirty="0" err="1">
                <a:solidFill>
                  <a:srgbClr val="006699"/>
                </a:solidFill>
                <a:effectLst/>
                <a:latin typeface="Arial" panose="020B0604020202020204" pitchFamily="34" charset="0"/>
                <a:hlinkClick r:id="rId8"/>
              </a:rPr>
              <a:t>Oum</a:t>
            </a:r>
            <a:r>
              <a:rPr lang="en-IN" b="0" i="0" u="none" strike="noStrike" dirty="0">
                <a:solidFill>
                  <a:srgbClr val="006699"/>
                </a:solidFill>
                <a:effectLst/>
                <a:latin typeface="Arial" panose="020B0604020202020204" pitchFamily="34" charset="0"/>
                <a:hlinkClick r:id="rId8"/>
              </a:rPr>
              <a:t>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9"/>
              </a:rPr>
              <a:t>Hasan Ayaz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10"/>
              </a:rPr>
              <a:t>Patricia A. </a:t>
            </a:r>
            <a:r>
              <a:rPr lang="en-IN" b="0" i="0" u="none" strike="noStrike" dirty="0" err="1">
                <a:solidFill>
                  <a:srgbClr val="006699"/>
                </a:solidFill>
                <a:effectLst/>
                <a:latin typeface="Arial" panose="020B0604020202020204" pitchFamily="34" charset="0"/>
                <a:hlinkClick r:id="rId10"/>
              </a:rPr>
              <a:t>Shewokis</a:t>
            </a:r>
            <a:r>
              <a:rPr lang="en-IN" b="0" i="0" u="none" strike="noStrike" dirty="0">
                <a:solidFill>
                  <a:srgbClr val="006699"/>
                </a:solidFill>
                <a:effectLst/>
                <a:latin typeface="Arial" panose="020B0604020202020204" pitchFamily="34" charset="0"/>
                <a:hlinkClick r:id="rId10"/>
              </a:rPr>
              <a:t>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11"/>
              </a:rPr>
              <a:t>Paul </a:t>
            </a:r>
            <a:r>
              <a:rPr lang="en-IN" b="0" i="0" u="none" strike="noStrike" dirty="0" err="1">
                <a:solidFill>
                  <a:srgbClr val="006699"/>
                </a:solidFill>
                <a:effectLst/>
                <a:latin typeface="Arial" panose="020B0604020202020204" pitchFamily="34" charset="0"/>
                <a:hlinkClick r:id="rId11"/>
              </a:rPr>
              <a:t>Diefenbach</a:t>
            </a:r>
            <a:endParaRPr lang="en-IN" b="0" i="0" dirty="0">
              <a:solidFill>
                <a:srgbClr val="333333"/>
              </a:solidFill>
              <a:effectLst/>
              <a:latin typeface="Arial" panose="020B0604020202020204" pitchFamily="34" charset="0"/>
            </a:endParaRPr>
          </a:p>
          <a:p>
            <a:r>
              <a:rPr lang="en-IN" b="0" i="0" u="none" strike="noStrike" dirty="0">
                <a:solidFill>
                  <a:srgbClr val="006699"/>
                </a:solidFill>
                <a:effectLst/>
                <a:latin typeface="Arial" panose="020B0604020202020204" pitchFamily="34" charset="0"/>
                <a:hlinkClick r:id="rId12"/>
              </a:rPr>
              <a:t>2010 2nd International IEEE Consumer Electronics Society's </a:t>
            </a:r>
            <a:r>
              <a:rPr lang="en-IN" b="0" i="0" u="none" strike="noStrike" dirty="0">
                <a:solidFill>
                  <a:srgbClr val="008000"/>
                </a:solidFill>
                <a:effectLst/>
                <a:latin typeface="Arial" panose="020B0604020202020204" pitchFamily="34" charset="0"/>
                <a:hlinkClick r:id="rId12"/>
              </a:rPr>
              <a:t>Games</a:t>
            </a:r>
            <a:r>
              <a:rPr lang="en-IN" b="0" i="0" u="none" strike="noStrike" dirty="0">
                <a:solidFill>
                  <a:srgbClr val="006699"/>
                </a:solidFill>
                <a:effectLst/>
                <a:latin typeface="Arial" panose="020B0604020202020204" pitchFamily="34" charset="0"/>
                <a:hlinkClick r:id="rId12"/>
              </a:rPr>
              <a:t> Innovations Conference</a:t>
            </a:r>
            <a:endParaRPr lang="en-IN" b="0" i="0" dirty="0">
              <a:solidFill>
                <a:srgbClr val="333333"/>
              </a:solidFill>
              <a:effectLst/>
              <a:latin typeface="Arial" panose="020B0604020202020204" pitchFamily="34" charset="0"/>
            </a:endParaRPr>
          </a:p>
        </p:txBody>
      </p:sp>
      <p:sp>
        <p:nvSpPr>
          <p:cNvPr id="6" name="Rectangle 5">
            <a:extLst>
              <a:ext uri="{FF2B5EF4-FFF2-40B4-BE49-F238E27FC236}">
                <a16:creationId xmlns:a16="http://schemas.microsoft.com/office/drawing/2014/main" id="{9C9F1AA4-43DE-4C71-B9F0-65710309CF0D}"/>
              </a:ext>
            </a:extLst>
          </p:cNvPr>
          <p:cNvSpPr/>
          <p:nvPr/>
        </p:nvSpPr>
        <p:spPr>
          <a:xfrm>
            <a:off x="339248" y="3773012"/>
            <a:ext cx="11447338" cy="923330"/>
          </a:xfrm>
          <a:prstGeom prst="rect">
            <a:avLst/>
          </a:prstGeom>
        </p:spPr>
        <p:txBody>
          <a:bodyPr wrap="square">
            <a:spAutoFit/>
          </a:bodyPr>
          <a:lstStyle/>
          <a:p>
            <a:r>
              <a:rPr lang="en-IN" b="1" i="0" u="none" strike="noStrike" dirty="0">
                <a:solidFill>
                  <a:srgbClr val="006699"/>
                </a:solidFill>
                <a:effectLst/>
                <a:latin typeface="Arial" panose="020B0604020202020204" pitchFamily="34" charset="0"/>
                <a:hlinkClick r:id="rId13"/>
              </a:rPr>
              <a:t>Visuospatial working </a:t>
            </a:r>
            <a:r>
              <a:rPr lang="en-IN" b="1" i="0" u="none" strike="noStrike" dirty="0">
                <a:solidFill>
                  <a:srgbClr val="008000"/>
                </a:solidFill>
                <a:effectLst/>
                <a:latin typeface="Arial" panose="020B0604020202020204" pitchFamily="34" charset="0"/>
                <a:hlinkClick r:id="rId13"/>
              </a:rPr>
              <a:t>memory</a:t>
            </a:r>
            <a:r>
              <a:rPr lang="en-IN" b="1" i="0" u="none" strike="noStrike" dirty="0">
                <a:solidFill>
                  <a:srgbClr val="006699"/>
                </a:solidFill>
                <a:effectLst/>
                <a:latin typeface="Arial" panose="020B0604020202020204" pitchFamily="34" charset="0"/>
                <a:hlinkClick r:id="rId13"/>
              </a:rPr>
              <a:t> </a:t>
            </a:r>
            <a:r>
              <a:rPr lang="en-IN" b="1" i="0" u="none" strike="noStrike" dirty="0">
                <a:solidFill>
                  <a:srgbClr val="008000"/>
                </a:solidFill>
                <a:effectLst/>
                <a:latin typeface="Arial" panose="020B0604020202020204" pitchFamily="34" charset="0"/>
                <a:hlinkClick r:id="rId13"/>
              </a:rPr>
              <a:t>game</a:t>
            </a:r>
            <a:r>
              <a:rPr lang="en-IN" b="1" i="0" u="none" strike="noStrike" dirty="0">
                <a:solidFill>
                  <a:srgbClr val="006699"/>
                </a:solidFill>
                <a:effectLst/>
                <a:latin typeface="Arial" panose="020B0604020202020204" pitchFamily="34" charset="0"/>
                <a:hlinkClick r:id="rId13"/>
              </a:rPr>
              <a:t> and measured </a:t>
            </a:r>
            <a:r>
              <a:rPr lang="en-IN" b="1" i="0" u="none" strike="noStrike" dirty="0">
                <a:solidFill>
                  <a:srgbClr val="008000"/>
                </a:solidFill>
                <a:effectLst/>
                <a:latin typeface="Arial" panose="020B0604020202020204" pitchFamily="34" charset="0"/>
                <a:hlinkClick r:id="rId13"/>
              </a:rPr>
              <a:t>memory</a:t>
            </a:r>
            <a:r>
              <a:rPr lang="en-IN" b="1" i="0" u="none" strike="noStrike" dirty="0">
                <a:solidFill>
                  <a:srgbClr val="006699"/>
                </a:solidFill>
                <a:effectLst/>
                <a:latin typeface="Arial" panose="020B0604020202020204" pitchFamily="34" charset="0"/>
                <a:hlinkClick r:id="rId13"/>
              </a:rPr>
              <a:t> performances at various ages</a:t>
            </a:r>
            <a:endParaRPr lang="en-IN" b="1" i="0" dirty="0">
              <a:solidFill>
                <a:srgbClr val="333333"/>
              </a:solidFill>
              <a:effectLst/>
              <a:latin typeface="Arial" panose="020B0604020202020204" pitchFamily="34" charset="0"/>
            </a:endParaRPr>
          </a:p>
          <a:p>
            <a:r>
              <a:rPr lang="en-IN" b="0" i="0" u="none" strike="noStrike" dirty="0">
                <a:solidFill>
                  <a:srgbClr val="006699"/>
                </a:solidFill>
                <a:effectLst/>
                <a:latin typeface="Arial" panose="020B0604020202020204" pitchFamily="34" charset="0"/>
                <a:hlinkClick r:id="rId14"/>
              </a:rPr>
              <a:t>Takahiro Miura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15"/>
              </a:rPr>
              <a:t>Ken-</a:t>
            </a:r>
            <a:r>
              <a:rPr lang="en-IN" b="0" i="0" u="none" strike="noStrike" dirty="0" err="1">
                <a:solidFill>
                  <a:srgbClr val="006699"/>
                </a:solidFill>
                <a:effectLst/>
                <a:latin typeface="Arial" panose="020B0604020202020204" pitchFamily="34" charset="0"/>
                <a:hlinkClick r:id="rId15"/>
              </a:rPr>
              <a:t>ichiro</a:t>
            </a:r>
            <a:r>
              <a:rPr lang="en-IN" b="0" i="0" u="none" strike="noStrike" dirty="0">
                <a:solidFill>
                  <a:srgbClr val="006699"/>
                </a:solidFill>
                <a:effectLst/>
                <a:latin typeface="Arial" panose="020B0604020202020204" pitchFamily="34" charset="0"/>
                <a:hlinkClick r:id="rId15"/>
              </a:rPr>
              <a:t> </a:t>
            </a:r>
            <a:r>
              <a:rPr lang="en-IN" b="0" i="0" u="none" strike="noStrike" dirty="0" err="1">
                <a:solidFill>
                  <a:srgbClr val="006699"/>
                </a:solidFill>
                <a:effectLst/>
                <a:latin typeface="Arial" panose="020B0604020202020204" pitchFamily="34" charset="0"/>
                <a:hlinkClick r:id="rId15"/>
              </a:rPr>
              <a:t>Yabu</a:t>
            </a:r>
            <a:r>
              <a:rPr lang="en-IN" b="0" i="0" u="none" strike="noStrike" dirty="0">
                <a:solidFill>
                  <a:srgbClr val="006699"/>
                </a:solidFill>
                <a:effectLst/>
                <a:latin typeface="Arial" panose="020B0604020202020204" pitchFamily="34" charset="0"/>
                <a:hlinkClick r:id="rId15"/>
              </a:rPr>
              <a:t> </a:t>
            </a:r>
            <a:r>
              <a:rPr lang="en-IN" b="0" i="0" dirty="0">
                <a:solidFill>
                  <a:srgbClr val="333333"/>
                </a:solidFill>
                <a:effectLst/>
                <a:latin typeface="Arial" panose="020B0604020202020204" pitchFamily="34" charset="0"/>
              </a:rPr>
              <a:t>; </a:t>
            </a:r>
            <a:r>
              <a:rPr lang="en-IN" b="0" i="0" u="none" strike="noStrike" dirty="0">
                <a:solidFill>
                  <a:srgbClr val="006699"/>
                </a:solidFill>
                <a:effectLst/>
                <a:latin typeface="Arial" panose="020B0604020202020204" pitchFamily="34" charset="0"/>
                <a:hlinkClick r:id="rId16"/>
              </a:rPr>
              <a:t>Kenichi Tanaka </a:t>
            </a:r>
            <a:r>
              <a:rPr lang="en-IN" b="0" i="0" dirty="0">
                <a:solidFill>
                  <a:srgbClr val="333333"/>
                </a:solidFill>
                <a:effectLst/>
                <a:latin typeface="Arial" panose="020B0604020202020204" pitchFamily="34" charset="0"/>
              </a:rPr>
              <a:t>; </a:t>
            </a:r>
            <a:r>
              <a:rPr lang="en-IN" b="0" i="0" u="none" strike="noStrike" dirty="0" err="1">
                <a:solidFill>
                  <a:srgbClr val="006699"/>
                </a:solidFill>
                <a:effectLst/>
                <a:latin typeface="Arial" panose="020B0604020202020204" pitchFamily="34" charset="0"/>
                <a:hlinkClick r:id="rId17"/>
              </a:rPr>
              <a:t>Kazutaka</a:t>
            </a:r>
            <a:r>
              <a:rPr lang="en-IN" b="0" i="0" u="none" strike="noStrike" dirty="0">
                <a:solidFill>
                  <a:srgbClr val="006699"/>
                </a:solidFill>
                <a:effectLst/>
                <a:latin typeface="Arial" panose="020B0604020202020204" pitchFamily="34" charset="0"/>
                <a:hlinkClick r:id="rId17"/>
              </a:rPr>
              <a:t> Ueda </a:t>
            </a:r>
            <a:r>
              <a:rPr lang="en-IN" b="0" i="0" dirty="0">
                <a:solidFill>
                  <a:srgbClr val="333333"/>
                </a:solidFill>
                <a:effectLst/>
                <a:latin typeface="Arial" panose="020B0604020202020204" pitchFamily="34" charset="0"/>
              </a:rPr>
              <a:t>; </a:t>
            </a:r>
            <a:r>
              <a:rPr lang="en-IN" b="0" i="0" u="none" strike="noStrike" dirty="0" err="1">
                <a:solidFill>
                  <a:srgbClr val="006699"/>
                </a:solidFill>
                <a:effectLst/>
                <a:latin typeface="Arial" panose="020B0604020202020204" pitchFamily="34" charset="0"/>
                <a:hlinkClick r:id="rId18"/>
              </a:rPr>
              <a:t>Tohru</a:t>
            </a:r>
            <a:r>
              <a:rPr lang="en-IN" b="0" i="0" u="none" strike="noStrike" dirty="0">
                <a:solidFill>
                  <a:srgbClr val="006699"/>
                </a:solidFill>
                <a:effectLst/>
                <a:latin typeface="Arial" panose="020B0604020202020204" pitchFamily="34" charset="0"/>
                <a:hlinkClick r:id="rId18"/>
              </a:rPr>
              <a:t> </a:t>
            </a:r>
            <a:r>
              <a:rPr lang="en-IN" b="0" i="0" u="none" strike="noStrike" dirty="0" err="1">
                <a:solidFill>
                  <a:srgbClr val="006699"/>
                </a:solidFill>
                <a:effectLst/>
                <a:latin typeface="Arial" panose="020B0604020202020204" pitchFamily="34" charset="0"/>
                <a:hlinkClick r:id="rId18"/>
              </a:rPr>
              <a:t>Ifukube</a:t>
            </a:r>
            <a:endParaRPr lang="en-IN" b="0" i="0" dirty="0">
              <a:solidFill>
                <a:srgbClr val="333333"/>
              </a:solidFill>
              <a:effectLst/>
              <a:latin typeface="Arial" panose="020B0604020202020204" pitchFamily="34" charset="0"/>
            </a:endParaRPr>
          </a:p>
          <a:p>
            <a:r>
              <a:rPr lang="en-IN" b="0" i="0" u="none" strike="noStrike" dirty="0">
                <a:solidFill>
                  <a:srgbClr val="006699"/>
                </a:solidFill>
                <a:effectLst/>
                <a:latin typeface="Arial" panose="020B0604020202020204" pitchFamily="34" charset="0"/>
                <a:hlinkClick r:id="rId19"/>
              </a:rPr>
              <a:t>2016 IEEE International Conference on Systems, Man, and Cybernetics (SMC)</a:t>
            </a:r>
            <a:endParaRPr lang="en-IN"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82709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24057-82CA-430B-9C5B-045A2C3E2A65}"/>
              </a:ext>
            </a:extLst>
          </p:cNvPr>
          <p:cNvSpPr txBox="1"/>
          <p:nvPr/>
        </p:nvSpPr>
        <p:spPr>
          <a:xfrm>
            <a:off x="4271638" y="2721114"/>
            <a:ext cx="3648723" cy="707886"/>
          </a:xfrm>
          <a:prstGeom prst="rect">
            <a:avLst/>
          </a:prstGeom>
          <a:noFill/>
        </p:spPr>
        <p:txBody>
          <a:bodyPr wrap="square" rtlCol="0">
            <a:spAutoFit/>
          </a:bodyPr>
          <a:lstStyle/>
          <a:p>
            <a:r>
              <a:rPr lang="en-IN" sz="4000" dirty="0"/>
              <a:t>THANK YOU</a:t>
            </a:r>
          </a:p>
        </p:txBody>
      </p:sp>
    </p:spTree>
    <p:extLst>
      <p:ext uri="{BB962C8B-B14F-4D97-AF65-F5344CB8AC3E}">
        <p14:creationId xmlns:p14="http://schemas.microsoft.com/office/powerpoint/2010/main" val="162922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B8B627-86AF-46F3-A7B4-BAB08470DFB4}"/>
              </a:ext>
            </a:extLst>
          </p:cNvPr>
          <p:cNvSpPr/>
          <p:nvPr/>
        </p:nvSpPr>
        <p:spPr>
          <a:xfrm>
            <a:off x="6003631" y="2967335"/>
            <a:ext cx="184731" cy="338554"/>
          </a:xfrm>
          <a:prstGeom prst="rect">
            <a:avLst/>
          </a:prstGeom>
          <a:noFill/>
        </p:spPr>
        <p:txBody>
          <a:bodyPr wrap="none" lIns="91440" tIns="45720" rIns="91440" bIns="45720">
            <a:spAutoFit/>
          </a:bodyPr>
          <a:lstStyle/>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5D6F9DEB-E134-4588-B9C0-850FAF87DA05}"/>
              </a:ext>
            </a:extLst>
          </p:cNvPr>
          <p:cNvSpPr txBox="1"/>
          <p:nvPr/>
        </p:nvSpPr>
        <p:spPr>
          <a:xfrm>
            <a:off x="257453" y="150920"/>
            <a:ext cx="3249227"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ABSTRACT:</a:t>
            </a:r>
          </a:p>
        </p:txBody>
      </p:sp>
      <p:sp>
        <p:nvSpPr>
          <p:cNvPr id="6" name="Rectangle 5">
            <a:extLst>
              <a:ext uri="{FF2B5EF4-FFF2-40B4-BE49-F238E27FC236}">
                <a16:creationId xmlns:a16="http://schemas.microsoft.com/office/drawing/2014/main" id="{EF10C806-7A8E-4075-B90D-458E555AF126}"/>
              </a:ext>
            </a:extLst>
          </p:cNvPr>
          <p:cNvSpPr/>
          <p:nvPr/>
        </p:nvSpPr>
        <p:spPr>
          <a:xfrm>
            <a:off x="325797" y="1170280"/>
            <a:ext cx="11345272" cy="1295868"/>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project, we can check the player have a perfect memory, the memory game can be seen as a game of strategy. In this application, the player has to match each square by logo. Click the squares to flip them. Score multipliers are applied if one or both of your matching squares were viewed for the first time.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14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973C3A-4AFB-446A-92EC-A7EC159916CC}"/>
              </a:ext>
            </a:extLst>
          </p:cNvPr>
          <p:cNvSpPr txBox="1"/>
          <p:nvPr/>
        </p:nvSpPr>
        <p:spPr>
          <a:xfrm>
            <a:off x="97654" y="186431"/>
            <a:ext cx="4154750"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INTRODUCTION:</a:t>
            </a:r>
          </a:p>
        </p:txBody>
      </p:sp>
      <p:sp>
        <p:nvSpPr>
          <p:cNvPr id="10" name="Rectangle 9">
            <a:extLst>
              <a:ext uri="{FF2B5EF4-FFF2-40B4-BE49-F238E27FC236}">
                <a16:creationId xmlns:a16="http://schemas.microsoft.com/office/drawing/2014/main" id="{DDA608FD-9170-4C02-9B56-6AB3D769F698}"/>
              </a:ext>
            </a:extLst>
          </p:cNvPr>
          <p:cNvSpPr/>
          <p:nvPr/>
        </p:nvSpPr>
        <p:spPr>
          <a:xfrm>
            <a:off x="97654" y="1138682"/>
            <a:ext cx="11604567" cy="1289071"/>
          </a:xfrm>
          <a:prstGeom prst="rect">
            <a:avLst/>
          </a:prstGeom>
        </p:spPr>
        <p:txBody>
          <a:bodyPr wrap="square">
            <a:spAutoFit/>
          </a:bodyPr>
          <a:lstStyle/>
          <a:p>
            <a:pPr algn="just">
              <a:lnSpc>
                <a:spcPct val="150000"/>
              </a:lnSpc>
              <a:spcBef>
                <a:spcPts val="1200"/>
              </a:spcBef>
              <a:spcAft>
                <a:spcPts val="1600"/>
              </a:spcAft>
            </a:pPr>
            <a:r>
              <a:rPr lang="en-US" dirty="0">
                <a:latin typeface="Times New Roman" panose="02020603050405020304" pitchFamily="18" charset="0"/>
                <a:ea typeface="Times New Roman" panose="02020603050405020304" pitchFamily="18" charset="0"/>
              </a:rPr>
              <a:t>T</a:t>
            </a:r>
            <a:r>
              <a:rPr lang="en-IN" dirty="0">
                <a:latin typeface="Times New Roman" panose="02020603050405020304" pitchFamily="18" charset="0"/>
                <a:ea typeface="Times New Roman" panose="02020603050405020304" pitchFamily="18" charset="0"/>
              </a:rPr>
              <a:t>he main scope of this game is the guessing game which is used by </a:t>
            </a:r>
            <a:r>
              <a:rPr lang="en-IN" dirty="0" err="1">
                <a:latin typeface="Times New Roman" panose="02020603050405020304" pitchFamily="18" charset="0"/>
                <a:ea typeface="Times New Roman" panose="02020603050405020304" pitchFamily="18" charset="0"/>
              </a:rPr>
              <a:t>color</a:t>
            </a:r>
            <a:r>
              <a:rPr lang="en-IN" dirty="0">
                <a:latin typeface="Times New Roman" panose="02020603050405020304" pitchFamily="18" charset="0"/>
                <a:ea typeface="Times New Roman" panose="02020603050405020304" pitchFamily="18" charset="0"/>
              </a:rPr>
              <a:t> tiles. We can Match each square by </a:t>
            </a:r>
            <a:r>
              <a:rPr lang="en-IN" dirty="0" err="1">
                <a:latin typeface="Times New Roman" panose="02020603050405020304" pitchFamily="18" charset="0"/>
                <a:ea typeface="Times New Roman" panose="02020603050405020304" pitchFamily="18" charset="0"/>
              </a:rPr>
              <a:t>color</a:t>
            </a:r>
            <a:r>
              <a:rPr lang="en-IN" dirty="0">
                <a:latin typeface="Times New Roman" panose="02020603050405020304" pitchFamily="18" charset="0"/>
                <a:ea typeface="Times New Roman" panose="02020603050405020304" pitchFamily="18" charset="0"/>
              </a:rPr>
              <a:t>. we can click the squares to flip them. Score multipliers are applied if one or both of your matching squares were viewed for the first time.</a:t>
            </a:r>
          </a:p>
        </p:txBody>
      </p:sp>
    </p:spTree>
    <p:extLst>
      <p:ext uri="{BB962C8B-B14F-4D97-AF65-F5344CB8AC3E}">
        <p14:creationId xmlns:p14="http://schemas.microsoft.com/office/powerpoint/2010/main" val="246981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EA1626-5947-40A7-9147-228A4C6C47C1}"/>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LITERATURE SURVEY:</a:t>
            </a:r>
          </a:p>
        </p:txBody>
      </p:sp>
      <p:sp>
        <p:nvSpPr>
          <p:cNvPr id="3" name="Rectangle 2">
            <a:extLst>
              <a:ext uri="{FF2B5EF4-FFF2-40B4-BE49-F238E27FC236}">
                <a16:creationId xmlns:a16="http://schemas.microsoft.com/office/drawing/2014/main" id="{5D481F5E-E805-463D-BECC-3FA0DE6FC90C}"/>
              </a:ext>
            </a:extLst>
          </p:cNvPr>
          <p:cNvSpPr/>
          <p:nvPr/>
        </p:nvSpPr>
        <p:spPr>
          <a:xfrm>
            <a:off x="97653" y="1132904"/>
            <a:ext cx="11856049" cy="3458896"/>
          </a:xfrm>
          <a:prstGeom prst="rect">
            <a:avLst/>
          </a:prstGeom>
        </p:spPr>
        <p:txBody>
          <a:bodyPr wrap="square">
            <a:spAutoFit/>
          </a:bodyPr>
          <a:lstStyle/>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Title: “</a:t>
            </a:r>
            <a:r>
              <a:rPr lang="en-IN" b="1" dirty="0" err="1"/>
              <a:t>MindTactics</a:t>
            </a:r>
            <a:r>
              <a:rPr lang="en-US" b="1" dirty="0">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Author</a:t>
            </a:r>
            <a:r>
              <a:rPr lang="en-US" dirty="0">
                <a:latin typeface="Times New Roman" panose="02020603050405020304" pitchFamily="18" charset="0"/>
                <a:ea typeface="Times New Roman" panose="02020603050405020304" pitchFamily="18" charset="0"/>
              </a:rPr>
              <a:t>:  Kenneth </a:t>
            </a:r>
            <a:r>
              <a:rPr lang="en-US" dirty="0" err="1">
                <a:latin typeface="Times New Roman" panose="02020603050405020304" pitchFamily="18" charset="0"/>
                <a:ea typeface="Times New Roman" panose="02020603050405020304" pitchFamily="18" charset="0"/>
              </a:rPr>
              <a:t>oum</a:t>
            </a:r>
            <a:r>
              <a:rPr lang="en-US" dirty="0">
                <a:latin typeface="Times New Roman" panose="02020603050405020304" pitchFamily="18" charset="0"/>
                <a:ea typeface="Times New Roman" panose="02020603050405020304" pitchFamily="18" charset="0"/>
              </a:rPr>
              <a:t>, Hasan Ayaz</a:t>
            </a:r>
          </a:p>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Year</a:t>
            </a:r>
            <a:r>
              <a:rPr lang="en-US" dirty="0">
                <a:latin typeface="Times New Roman" panose="02020603050405020304" pitchFamily="18" charset="0"/>
                <a:ea typeface="Times New Roman" panose="02020603050405020304" pitchFamily="18" charset="0"/>
              </a:rPr>
              <a:t>: 2010</a:t>
            </a:r>
            <a:endParaRPr lang="en-IN"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Description:</a:t>
            </a:r>
            <a:r>
              <a:rPr lang="en-US" dirty="0"/>
              <a:t> </a:t>
            </a:r>
            <a:r>
              <a:rPr lang="en-US" dirty="0">
                <a:latin typeface="Times New Roman" panose="02020603050405020304" pitchFamily="18" charset="0"/>
                <a:cs typeface="Times New Roman" panose="02020603050405020304" pitchFamily="18" charset="0"/>
              </a:rPr>
              <a:t>The purpose of this project is to develop compelling BCI game design methods. </a:t>
            </a:r>
            <a:r>
              <a:rPr lang="en-US" dirty="0" err="1">
                <a:latin typeface="Times New Roman" panose="02020603050405020304" pitchFamily="18" charset="0"/>
                <a:cs typeface="Times New Roman" panose="02020603050405020304" pitchFamily="18" charset="0"/>
              </a:rPr>
              <a:t>MindTactics</a:t>
            </a:r>
            <a:r>
              <a:rPr lang="en-US" dirty="0">
                <a:latin typeface="Times New Roman" panose="02020603050405020304" pitchFamily="18" charset="0"/>
                <a:cs typeface="Times New Roman" panose="02020603050405020304" pitchFamily="18" charset="0"/>
              </a:rPr>
              <a:t> is capable of integrating data from multiple devices including the optical brain imaging based BCI developed at Drexel University, and it records behavioral log files for further analysis.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45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2E6444-277E-4E52-870F-E6C01187C42F}"/>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LITERATURE SURVEY:</a:t>
            </a:r>
          </a:p>
        </p:txBody>
      </p:sp>
      <p:sp>
        <p:nvSpPr>
          <p:cNvPr id="3" name="Rectangle 2">
            <a:extLst>
              <a:ext uri="{FF2B5EF4-FFF2-40B4-BE49-F238E27FC236}">
                <a16:creationId xmlns:a16="http://schemas.microsoft.com/office/drawing/2014/main" id="{B9734A75-E6E4-4DB1-827A-7933C1B839BA}"/>
              </a:ext>
            </a:extLst>
          </p:cNvPr>
          <p:cNvSpPr/>
          <p:nvPr/>
        </p:nvSpPr>
        <p:spPr>
          <a:xfrm>
            <a:off x="97653" y="1132904"/>
            <a:ext cx="11856049" cy="3505062"/>
          </a:xfrm>
          <a:prstGeom prst="rect">
            <a:avLst/>
          </a:prstGeom>
        </p:spPr>
        <p:txBody>
          <a:bodyPr wrap="square">
            <a:spAutoFit/>
          </a:bodyPr>
          <a:lstStyle/>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Title: “</a:t>
            </a:r>
            <a:r>
              <a:rPr lang="en-US" b="1" dirty="0"/>
              <a:t>Evaluate children learning experience of multitouch flash memory game</a:t>
            </a:r>
            <a:r>
              <a:rPr lang="en-US" b="1" dirty="0">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Author</a:t>
            </a:r>
            <a:r>
              <a:rPr lang="en-US" dirty="0">
                <a:latin typeface="Times New Roman" panose="02020603050405020304" pitchFamily="18" charset="0"/>
                <a:ea typeface="Times New Roman" panose="02020603050405020304" pitchFamily="18" charset="0"/>
              </a:rPr>
              <a:t>: </a:t>
            </a:r>
            <a:r>
              <a:rPr lang="en-IN" dirty="0"/>
              <a:t> Lau </a:t>
            </a:r>
            <a:r>
              <a:rPr lang="en-IN" dirty="0" err="1"/>
              <a:t>Siong</a:t>
            </a:r>
            <a:r>
              <a:rPr lang="en-IN" dirty="0"/>
              <a:t> Hoe</a:t>
            </a:r>
            <a:endParaRPr lang="en-US"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Year</a:t>
            </a:r>
            <a:r>
              <a:rPr lang="en-US" dirty="0">
                <a:latin typeface="Times New Roman" panose="02020603050405020304" pitchFamily="18" charset="0"/>
                <a:ea typeface="Times New Roman" panose="02020603050405020304" pitchFamily="18" charset="0"/>
              </a:rPr>
              <a:t>: 2014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Description</a:t>
            </a:r>
            <a:r>
              <a:rPr lang="en-US" sz="20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Flash [::memory::] [::game::] based on multitouch technology is designed with richness of artistic effects which enhances children learning experience. It offers an opportunity for children to learn more effectively in a fun and enjoyable environment which improve their thinking, memorization and social skills.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81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3BEF88-0703-41C7-ADF0-0379B1339DD0}"/>
              </a:ext>
            </a:extLst>
          </p:cNvPr>
          <p:cNvSpPr txBox="1"/>
          <p:nvPr/>
        </p:nvSpPr>
        <p:spPr>
          <a:xfrm>
            <a:off x="97653" y="186431"/>
            <a:ext cx="6203393"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LITERATURE SURVEY:</a:t>
            </a:r>
          </a:p>
        </p:txBody>
      </p:sp>
      <p:sp>
        <p:nvSpPr>
          <p:cNvPr id="5" name="Rectangle 4">
            <a:extLst>
              <a:ext uri="{FF2B5EF4-FFF2-40B4-BE49-F238E27FC236}">
                <a16:creationId xmlns:a16="http://schemas.microsoft.com/office/drawing/2014/main" id="{0545A667-6E96-44D5-940C-129FD90B3DD8}"/>
              </a:ext>
            </a:extLst>
          </p:cNvPr>
          <p:cNvSpPr/>
          <p:nvPr/>
        </p:nvSpPr>
        <p:spPr>
          <a:xfrm>
            <a:off x="97653" y="1132904"/>
            <a:ext cx="11856049" cy="3920560"/>
          </a:xfrm>
          <a:prstGeom prst="rect">
            <a:avLst/>
          </a:prstGeom>
        </p:spPr>
        <p:txBody>
          <a:bodyPr wrap="square">
            <a:spAutoFit/>
          </a:bodyPr>
          <a:lstStyle/>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Title: “</a:t>
            </a:r>
            <a:r>
              <a:rPr lang="en-US" b="1" dirty="0"/>
              <a:t>Visuospatial working memory game and measured memory performances at various ages</a:t>
            </a:r>
            <a:r>
              <a:rPr lang="en-US" b="1" dirty="0">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Author</a:t>
            </a:r>
            <a:r>
              <a:rPr lang="en-US" dirty="0">
                <a:latin typeface="Times New Roman" panose="02020603050405020304" pitchFamily="18" charset="0"/>
                <a:ea typeface="Times New Roman" panose="02020603050405020304" pitchFamily="18" charset="0"/>
              </a:rPr>
              <a:t>: </a:t>
            </a:r>
            <a:r>
              <a:rPr lang="en-IN" dirty="0"/>
              <a:t>Takahiro Miura</a:t>
            </a:r>
            <a:endParaRPr lang="en-US"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600"/>
              </a:spcAft>
            </a:pPr>
            <a:r>
              <a:rPr lang="en-US" b="1" dirty="0">
                <a:latin typeface="Times New Roman" panose="02020603050405020304" pitchFamily="18" charset="0"/>
                <a:ea typeface="Times New Roman" panose="02020603050405020304" pitchFamily="18" charset="0"/>
              </a:rPr>
              <a:t>Year</a:t>
            </a:r>
            <a:r>
              <a:rPr lang="en-US" dirty="0">
                <a:latin typeface="Times New Roman" panose="02020603050405020304" pitchFamily="18" charset="0"/>
                <a:ea typeface="Times New Roman" panose="02020603050405020304" pitchFamily="18" charset="0"/>
              </a:rPr>
              <a:t>: 2016</a:t>
            </a:r>
            <a:endParaRPr lang="en-IN" dirty="0">
              <a:latin typeface="Times New Roman" panose="02020603050405020304" pitchFamily="18" charset="0"/>
              <a:ea typeface="Times New Roman" panose="02020603050405020304" pitchFamily="18" charset="0"/>
            </a:endParaRPr>
          </a:p>
          <a:p>
            <a:pPr algn="just">
              <a:lnSpc>
                <a:spcPct val="150000"/>
              </a:lnSpc>
            </a:pPr>
            <a:r>
              <a:rPr lang="en-US" b="1" dirty="0">
                <a:latin typeface="Times New Roman" panose="02020603050405020304" pitchFamily="18" charset="0"/>
                <a:ea typeface="Times New Roman" panose="02020603050405020304" pitchFamily="18" charset="0"/>
              </a:rPr>
              <a:t>Description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Because of rapid population aging, it is necessary to design and develop senior-friendly or disability-friendly interfaces that can decrease the cognitive workload caused by an interface. At that time, the design implications and evaluation criteria of an interface should be needed for creating senior-friendly and disability-friendly interfaces. One of the elements that relate to memory functions for manipulating interfaces include working memory.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1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D45EFF-77DD-4783-96E2-E8551525C1C7}"/>
              </a:ext>
            </a:extLst>
          </p:cNvPr>
          <p:cNvSpPr/>
          <p:nvPr/>
        </p:nvSpPr>
        <p:spPr>
          <a:xfrm>
            <a:off x="6003631" y="2967335"/>
            <a:ext cx="184731" cy="338554"/>
          </a:xfrm>
          <a:prstGeom prst="rect">
            <a:avLst/>
          </a:prstGeom>
          <a:noFill/>
        </p:spPr>
        <p:txBody>
          <a:bodyPr wrap="none" lIns="91440" tIns="45720" rIns="91440" bIns="45720">
            <a:spAutoFit/>
          </a:bodyPr>
          <a:lstStyle/>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BCC4B01-148A-4C98-BCCB-53EE3A17D61E}"/>
              </a:ext>
            </a:extLst>
          </p:cNvPr>
          <p:cNvSpPr txBox="1"/>
          <p:nvPr/>
        </p:nvSpPr>
        <p:spPr>
          <a:xfrm>
            <a:off x="257453" y="150920"/>
            <a:ext cx="4746809"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EXISTING SYSTEM:</a:t>
            </a:r>
          </a:p>
        </p:txBody>
      </p:sp>
      <p:sp>
        <p:nvSpPr>
          <p:cNvPr id="5" name="Rectangle 4">
            <a:extLst>
              <a:ext uri="{FF2B5EF4-FFF2-40B4-BE49-F238E27FC236}">
                <a16:creationId xmlns:a16="http://schemas.microsoft.com/office/drawing/2014/main" id="{17D21403-E485-456D-A8C5-CDA0F3629A76}"/>
              </a:ext>
            </a:extLst>
          </p:cNvPr>
          <p:cNvSpPr/>
          <p:nvPr/>
        </p:nvSpPr>
        <p:spPr>
          <a:xfrm>
            <a:off x="186912" y="858806"/>
            <a:ext cx="11818168" cy="5597943"/>
          </a:xfrm>
          <a:prstGeom prst="rect">
            <a:avLst/>
          </a:prstGeom>
        </p:spPr>
        <p:txBody>
          <a:bodyPr wrap="square">
            <a:spAutoFit/>
          </a:bodyPr>
          <a:lstStyle/>
          <a:p>
            <a:pPr marL="342900" lvl="0" indent="-342900">
              <a:lnSpc>
                <a:spcPct val="200000"/>
              </a:lnSpc>
              <a:spcBef>
                <a:spcPts val="1200"/>
              </a:spcBef>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In the existing system, the interface of the applications is not user-friendly and responsive. The user     interface is much complex when compared to UX and UI.</a:t>
            </a:r>
          </a:p>
          <a:p>
            <a:pPr marL="342900" lvl="0" indent="-342900">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Making integration with the cloud makes the server side complex when compared to having a local server. </a:t>
            </a:r>
          </a:p>
          <a:p>
            <a:pPr marL="342900" lvl="0" indent="-342900">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In the existing system it is much harder to set up integration with API like Cloud API, Google API but with firebase and angular connecting to external API makes it much simpler.</a:t>
            </a:r>
          </a:p>
          <a:p>
            <a:pPr marL="342900" lvl="0" indent="-342900">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In existing system are time-consuming and it is much harder to control multiple data information coming from the database.</a:t>
            </a:r>
          </a:p>
          <a:p>
            <a:pPr marL="342900" lvl="0" indent="-342900">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It has a more complex code and difficult to understand by the developer.</a:t>
            </a:r>
          </a:p>
          <a:p>
            <a:pPr marL="342900" lvl="0" indent="-342900">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rPr>
              <a:t>In the Existing system it’s very difficult to create Mobile Application like android, IOS , blackberry or any.</a:t>
            </a:r>
          </a:p>
          <a:p>
            <a:pPr algn="just">
              <a:lnSpc>
                <a:spcPct val="150000"/>
              </a:lnSpc>
              <a:spcBef>
                <a:spcPts val="1200"/>
              </a:spcBef>
              <a:spcAft>
                <a:spcPts val="1600"/>
              </a:spcAft>
            </a:pPr>
            <a:r>
              <a:rPr lang="en-IN" dirty="0">
                <a:latin typeface="Times New Roman" panose="02020603050405020304" pitchFamily="18" charset="0"/>
                <a:ea typeface="Times New Roman" panose="02020603050405020304" pitchFamily="18" charset="0"/>
              </a:rPr>
              <a:t>In the Existing system, it's very difficult to create Desktop Applications like Windows 32- Bit /64- Bit, IOS or any.</a:t>
            </a:r>
          </a:p>
        </p:txBody>
      </p:sp>
    </p:spTree>
    <p:extLst>
      <p:ext uri="{BB962C8B-B14F-4D97-AF65-F5344CB8AC3E}">
        <p14:creationId xmlns:p14="http://schemas.microsoft.com/office/powerpoint/2010/main" val="118708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7735F-E3CC-44FC-B9B5-67D01083B15C}"/>
              </a:ext>
            </a:extLst>
          </p:cNvPr>
          <p:cNvSpPr/>
          <p:nvPr/>
        </p:nvSpPr>
        <p:spPr>
          <a:xfrm>
            <a:off x="6003631" y="2967335"/>
            <a:ext cx="184731" cy="338554"/>
          </a:xfrm>
          <a:prstGeom prst="rect">
            <a:avLst/>
          </a:prstGeom>
          <a:noFill/>
        </p:spPr>
        <p:txBody>
          <a:bodyPr wrap="none" lIns="91440" tIns="45720" rIns="91440" bIns="45720">
            <a:spAutoFit/>
          </a:bodyPr>
          <a:lstStyle/>
          <a:p>
            <a:pPr algn="ctr"/>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B10BF2EC-78A2-48D3-86E0-997CE85AF56C}"/>
              </a:ext>
            </a:extLst>
          </p:cNvPr>
          <p:cNvSpPr txBox="1"/>
          <p:nvPr/>
        </p:nvSpPr>
        <p:spPr>
          <a:xfrm>
            <a:off x="257453" y="150920"/>
            <a:ext cx="4746809"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rPr>
              <a:t>PROPOSED SYSTEM:</a:t>
            </a:r>
          </a:p>
        </p:txBody>
      </p:sp>
      <p:sp>
        <p:nvSpPr>
          <p:cNvPr id="4" name="Rectangle 3">
            <a:extLst>
              <a:ext uri="{FF2B5EF4-FFF2-40B4-BE49-F238E27FC236}">
                <a16:creationId xmlns:a16="http://schemas.microsoft.com/office/drawing/2014/main" id="{F3979B8D-644A-423A-847B-B38BE205C249}"/>
              </a:ext>
            </a:extLst>
          </p:cNvPr>
          <p:cNvSpPr/>
          <p:nvPr/>
        </p:nvSpPr>
        <p:spPr>
          <a:xfrm>
            <a:off x="221088" y="858806"/>
            <a:ext cx="11934547" cy="3885936"/>
          </a:xfrm>
          <a:prstGeom prst="rect">
            <a:avLst/>
          </a:prstGeom>
        </p:spPr>
        <p:txBody>
          <a:bodyPr wrap="square">
            <a:spAutoFit/>
          </a:bodyPr>
          <a:lstStyle/>
          <a:p>
            <a:pPr marL="342900" lvl="0" indent="-342900" algn="just">
              <a:lnSpc>
                <a:spcPct val="200000"/>
              </a:lnSpc>
              <a:spcBef>
                <a:spcPts val="1200"/>
              </a:spcBef>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It has cloud Integration, which makes application server less and makes the application to render fast.  </a:t>
            </a:r>
            <a:endParaRPr lang="en-IN" dirty="0">
              <a:latin typeface="Times New Roman" panose="02020603050405020304" pitchFamily="18" charset="0"/>
              <a:ea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Database integration with cloud and it includes offline support and makes it ready for the desktop, mobile, and web ready.</a:t>
            </a:r>
            <a:endParaRPr lang="en-IN" dirty="0">
              <a:latin typeface="Times New Roman" panose="02020603050405020304" pitchFamily="18" charset="0"/>
              <a:ea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Using Google Authentication &amp; Authorization The user can Login with Google Login/Signup, Guest Login/Signup, Direct Login/Signup.</a:t>
            </a:r>
            <a:endParaRPr lang="en-IN" dirty="0">
              <a:latin typeface="Times New Roman" panose="02020603050405020304" pitchFamily="18" charset="0"/>
              <a:ea typeface="Times New Roman" panose="02020603050405020304" pitchFamily="18" charset="0"/>
            </a:endParaRPr>
          </a:p>
          <a:p>
            <a:pPr marL="342900" lvl="0" indent="-342900" algn="just">
              <a:lnSpc>
                <a:spcPct val="200000"/>
              </a:lnSpc>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It can also integrate with Facebook, GitHub, and other online services easily.</a:t>
            </a:r>
            <a:endParaRPr lang="en-IN" dirty="0">
              <a:latin typeface="Times New Roman" panose="02020603050405020304" pitchFamily="18" charset="0"/>
              <a:ea typeface="Times New Roman" panose="02020603050405020304" pitchFamily="18" charset="0"/>
            </a:endParaRPr>
          </a:p>
          <a:p>
            <a:pPr marL="342900" lvl="0" indent="-342900" algn="just">
              <a:lnSpc>
                <a:spcPct val="200000"/>
              </a:lnSpc>
              <a:spcAft>
                <a:spcPts val="160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In this application, we can create Android Application, Desktop Application, IOS Applications, Windows Applications by adding Interfaces, API’s, in a much-simplified pattern.</a:t>
            </a:r>
            <a:endParaRPr lang="en-IN"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DD1947E-44B2-4D40-AB8E-C2CE0C7AF07E}"/>
              </a:ext>
            </a:extLst>
          </p:cNvPr>
          <p:cNvSpPr/>
          <p:nvPr/>
        </p:nvSpPr>
        <p:spPr>
          <a:xfrm>
            <a:off x="221087" y="4744742"/>
            <a:ext cx="11934547" cy="1115947"/>
          </a:xfrm>
          <a:prstGeom prst="rect">
            <a:avLst/>
          </a:prstGeom>
        </p:spPr>
        <p:txBody>
          <a:bodyPr wrap="square">
            <a:spAutoFit/>
          </a:bodyPr>
          <a:lstStyle/>
          <a:p>
            <a:pPr marL="342900" lvl="0" indent="-342900" algn="just">
              <a:lnSpc>
                <a:spcPct val="200000"/>
              </a:lnSpc>
              <a:spcBef>
                <a:spcPts val="1200"/>
              </a:spcBef>
              <a:spcAft>
                <a:spcPts val="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The developer can code complex applications with much easier code readability compared to existing web frameworks.</a:t>
            </a:r>
            <a:endParaRPr lang="en-IN" dirty="0">
              <a:latin typeface="Times New Roman" panose="02020603050405020304" pitchFamily="18" charset="0"/>
              <a:ea typeface="Times New Roman" panose="02020603050405020304" pitchFamily="18" charset="0"/>
            </a:endParaRPr>
          </a:p>
          <a:p>
            <a:pPr marL="342900" lvl="0" indent="-342900" algn="just">
              <a:lnSpc>
                <a:spcPct val="200000"/>
              </a:lnSpc>
              <a:spcAft>
                <a:spcPts val="160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Calibri" panose="020F0502020204030204" pitchFamily="34" charset="0"/>
              </a:rPr>
              <a:t>Using angular application, we can reduce the files sizes by 18% - 45% compared to Java, PHP, and Ajax.</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66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1465</Words>
  <Application>Microsoft Office PowerPoint</Application>
  <PresentationFormat>Widescreen</PresentationFormat>
  <Paragraphs>162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&amp;quot</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C</dc:creator>
  <cp:lastModifiedBy>Priya C</cp:lastModifiedBy>
  <cp:revision>24</cp:revision>
  <dcterms:created xsi:type="dcterms:W3CDTF">2019-03-25T11:06:13Z</dcterms:created>
  <dcterms:modified xsi:type="dcterms:W3CDTF">2019-03-25T19:17:11Z</dcterms:modified>
</cp:coreProperties>
</file>