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02" r:id="rId2"/>
    <p:sldId id="257" r:id="rId3"/>
    <p:sldId id="258" r:id="rId4"/>
    <p:sldId id="259" r:id="rId5"/>
    <p:sldId id="260" r:id="rId6"/>
    <p:sldId id="287" r:id="rId7"/>
    <p:sldId id="288" r:id="rId8"/>
    <p:sldId id="273" r:id="rId9"/>
    <p:sldId id="286" r:id="rId10"/>
    <p:sldId id="289" r:id="rId11"/>
    <p:sldId id="274" r:id="rId12"/>
    <p:sldId id="290" r:id="rId13"/>
    <p:sldId id="291" r:id="rId14"/>
    <p:sldId id="275" r:id="rId15"/>
    <p:sldId id="292" r:id="rId16"/>
    <p:sldId id="293" r:id="rId17"/>
    <p:sldId id="278" r:id="rId18"/>
    <p:sldId id="294" r:id="rId19"/>
    <p:sldId id="295" r:id="rId20"/>
    <p:sldId id="276" r:id="rId21"/>
    <p:sldId id="296" r:id="rId22"/>
    <p:sldId id="297" r:id="rId23"/>
    <p:sldId id="277" r:id="rId24"/>
    <p:sldId id="298" r:id="rId25"/>
    <p:sldId id="299" r:id="rId26"/>
    <p:sldId id="279" r:id="rId27"/>
    <p:sldId id="300" r:id="rId28"/>
    <p:sldId id="301" r:id="rId29"/>
    <p:sldId id="280" r:id="rId30"/>
    <p:sldId id="281"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52A9"/>
    <a:srgbClr val="4822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www.kaggle.com/datasets"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E4C581-10EF-42C8-9BE7-05E9FFD0CDF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A791AF-0664-41E0-879A-43EB1C9EDF87}">
      <dgm:prSet custT="1"/>
      <dgm:spPr/>
      <dgm:t>
        <a:bodyPr/>
        <a:lstStyle/>
        <a:p>
          <a:pPr>
            <a:lnSpc>
              <a:spcPct val="100000"/>
            </a:lnSpc>
          </a:pPr>
          <a:r>
            <a:rPr lang="en-US" sz="2000" b="1" dirty="0">
              <a:latin typeface="Tahoma" panose="020B0604030504040204" pitchFamily="34" charset="0"/>
              <a:ea typeface="Tahoma" panose="020B0604030504040204" pitchFamily="34" charset="0"/>
              <a:cs typeface="Tahoma" panose="020B0604030504040204" pitchFamily="34" charset="0"/>
            </a:rPr>
            <a:t>Domain: </a:t>
          </a:r>
          <a:r>
            <a:rPr lang="en-US" sz="2000" dirty="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1"/>
            </a:rPr>
            <a:t>https://www.kaggle.com/datasets</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D934EDFE-A431-4799-AC4C-722489518BFB}" type="parTrans" cxnId="{1061947B-1755-4A89-9717-84ADFF5F8CE0}">
      <dgm:prSet/>
      <dgm:spPr/>
      <dgm:t>
        <a:bodyPr/>
        <a:lstStyle/>
        <a:p>
          <a:endParaRPr lang="en-US"/>
        </a:p>
      </dgm:t>
    </dgm:pt>
    <dgm:pt modelId="{FDF5B21A-6D7A-4291-8F70-B3059DE496C9}" type="sibTrans" cxnId="{1061947B-1755-4A89-9717-84ADFF5F8CE0}">
      <dgm:prSet/>
      <dgm:spPr/>
      <dgm:t>
        <a:bodyPr/>
        <a:lstStyle/>
        <a:p>
          <a:endParaRPr lang="en-US"/>
        </a:p>
      </dgm:t>
    </dgm:pt>
    <dgm:pt modelId="{C3DDCCAF-15D8-4389-A3BD-2F8384996547}">
      <dgm:prSet custT="1"/>
      <dgm:spPr/>
      <dgm:t>
        <a:bodyPr/>
        <a:lstStyle/>
        <a:p>
          <a:pPr>
            <a:lnSpc>
              <a:spcPct val="100000"/>
            </a:lnSpc>
          </a:pPr>
          <a:r>
            <a:rPr lang="en-US" sz="1800" b="1" dirty="0">
              <a:latin typeface="Tahoma" panose="020B0604030504040204" pitchFamily="34" charset="0"/>
              <a:ea typeface="Tahoma" panose="020B0604030504040204" pitchFamily="34" charset="0"/>
              <a:cs typeface="Tahoma" panose="020B0604030504040204" pitchFamily="34" charset="0"/>
            </a:rPr>
            <a:t>Data File</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u="sng" dirty="0">
              <a:latin typeface="Tahoma" panose="020B0604030504040204" pitchFamily="34" charset="0"/>
              <a:ea typeface="Tahoma" panose="020B0604030504040204" pitchFamily="34" charset="0"/>
              <a:cs typeface="Tahoma" panose="020B0604030504040204" pitchFamily="34" charset="0"/>
            </a:rPr>
            <a:t>https://www.kaggle.com/datasets/bhavyadhingra00020/complete-pokemon-dataset-9th-gen-img-tabular</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7E67664F-F226-49D3-A525-057162115D57}" type="parTrans" cxnId="{DA5D3F48-37CA-4447-BC57-080BC67D0D13}">
      <dgm:prSet/>
      <dgm:spPr/>
      <dgm:t>
        <a:bodyPr/>
        <a:lstStyle/>
        <a:p>
          <a:endParaRPr lang="en-US"/>
        </a:p>
      </dgm:t>
    </dgm:pt>
    <dgm:pt modelId="{9224914A-5BFC-44DA-BD4E-B1643D3E345F}" type="sibTrans" cxnId="{DA5D3F48-37CA-4447-BC57-080BC67D0D13}">
      <dgm:prSet/>
      <dgm:spPr/>
      <dgm:t>
        <a:bodyPr/>
        <a:lstStyle/>
        <a:p>
          <a:endParaRPr lang="en-US"/>
        </a:p>
      </dgm:t>
    </dgm:pt>
    <dgm:pt modelId="{A4A3EF4E-19B5-4874-8C2B-A8F553214E83}">
      <dgm:prSet custT="1"/>
      <dgm:spPr/>
      <dgm:t>
        <a:bodyPr/>
        <a:lstStyle/>
        <a:p>
          <a:pPr>
            <a:lnSpc>
              <a:spcPct val="100000"/>
            </a:lnSpc>
          </a:pPr>
          <a:r>
            <a:rPr lang="en-US" sz="2000" b="1" dirty="0">
              <a:latin typeface="Tahoma" panose="020B0604030504040204" pitchFamily="34" charset="0"/>
              <a:ea typeface="Tahoma" panose="020B0604030504040204" pitchFamily="34" charset="0"/>
              <a:cs typeface="Tahoma" panose="020B0604030504040204" pitchFamily="34" charset="0"/>
            </a:rPr>
            <a:t>Number of records and columns: </a:t>
          </a:r>
          <a:r>
            <a:rPr lang="en-US" sz="2000" dirty="0">
              <a:latin typeface="Tahoma" panose="020B0604030504040204" pitchFamily="34" charset="0"/>
              <a:ea typeface="Tahoma" panose="020B0604030504040204" pitchFamily="34" charset="0"/>
              <a:cs typeface="Tahoma" panose="020B0604030504040204" pitchFamily="34" charset="0"/>
            </a:rPr>
            <a:t>1025 records,</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18 columns</a:t>
          </a:r>
        </a:p>
      </dgm:t>
    </dgm:pt>
    <dgm:pt modelId="{89905A3F-E173-4158-8AA2-3863544A9A24}" type="parTrans" cxnId="{C51703D0-3DE6-4122-AF4D-39F3FD39789D}">
      <dgm:prSet/>
      <dgm:spPr/>
      <dgm:t>
        <a:bodyPr/>
        <a:lstStyle/>
        <a:p>
          <a:endParaRPr lang="en-US"/>
        </a:p>
      </dgm:t>
    </dgm:pt>
    <dgm:pt modelId="{E9780098-F19C-42A8-A064-9EB4EBDDA42E}" type="sibTrans" cxnId="{C51703D0-3DE6-4122-AF4D-39F3FD39789D}">
      <dgm:prSet/>
      <dgm:spPr/>
      <dgm:t>
        <a:bodyPr/>
        <a:lstStyle/>
        <a:p>
          <a:endParaRPr lang="en-US"/>
        </a:p>
      </dgm:t>
    </dgm:pt>
    <dgm:pt modelId="{2F2F2124-4E38-49C1-B989-78D966BA1E5C}" type="pres">
      <dgm:prSet presAssocID="{07E4C581-10EF-42C8-9BE7-05E9FFD0CDF3}" presName="root" presStyleCnt="0">
        <dgm:presLayoutVars>
          <dgm:dir/>
          <dgm:resizeHandles val="exact"/>
        </dgm:presLayoutVars>
      </dgm:prSet>
      <dgm:spPr/>
    </dgm:pt>
    <dgm:pt modelId="{4263D85A-2F0D-4D67-B71A-B43B41DE5B06}" type="pres">
      <dgm:prSet presAssocID="{52A791AF-0664-41E0-879A-43EB1C9EDF87}" presName="compNode" presStyleCnt="0"/>
      <dgm:spPr/>
    </dgm:pt>
    <dgm:pt modelId="{03A91EA4-F7C9-47D9-A3B5-ACAC2D2ADBCB}" type="pres">
      <dgm:prSet presAssocID="{52A791AF-0664-41E0-879A-43EB1C9EDF87}" presName="bgRect" presStyleLbl="bgShp" presStyleIdx="0" presStyleCnt="3"/>
      <dgm:spPr/>
    </dgm:pt>
    <dgm:pt modelId="{7A0F1480-A145-4776-9B9B-3704AE837710}" type="pres">
      <dgm:prSet presAssocID="{52A791AF-0664-41E0-879A-43EB1C9EDF87}"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House"/>
        </a:ext>
      </dgm:extLst>
    </dgm:pt>
    <dgm:pt modelId="{4E01A93E-9DCA-4215-9187-0EDE1A372338}" type="pres">
      <dgm:prSet presAssocID="{52A791AF-0664-41E0-879A-43EB1C9EDF87}" presName="spaceRect" presStyleCnt="0"/>
      <dgm:spPr/>
    </dgm:pt>
    <dgm:pt modelId="{9AFF1075-82D8-49B6-B614-A8553E644E7E}" type="pres">
      <dgm:prSet presAssocID="{52A791AF-0664-41E0-879A-43EB1C9EDF87}" presName="parTx" presStyleLbl="revTx" presStyleIdx="0" presStyleCnt="3">
        <dgm:presLayoutVars>
          <dgm:chMax val="0"/>
          <dgm:chPref val="0"/>
        </dgm:presLayoutVars>
      </dgm:prSet>
      <dgm:spPr/>
    </dgm:pt>
    <dgm:pt modelId="{692CE01D-83AE-4707-B439-3D082E09C7C1}" type="pres">
      <dgm:prSet presAssocID="{FDF5B21A-6D7A-4291-8F70-B3059DE496C9}" presName="sibTrans" presStyleCnt="0"/>
      <dgm:spPr/>
    </dgm:pt>
    <dgm:pt modelId="{F61AE3A1-EB1A-485B-A9DF-CD5261190966}" type="pres">
      <dgm:prSet presAssocID="{C3DDCCAF-15D8-4389-A3BD-2F8384996547}" presName="compNode" presStyleCnt="0"/>
      <dgm:spPr/>
    </dgm:pt>
    <dgm:pt modelId="{F2CE3159-9AD5-4E39-9620-002995573634}" type="pres">
      <dgm:prSet presAssocID="{C3DDCCAF-15D8-4389-A3BD-2F8384996547}" presName="bgRect" presStyleLbl="bgShp" presStyleIdx="1" presStyleCnt="3"/>
      <dgm:spPr/>
    </dgm:pt>
    <dgm:pt modelId="{E9A17032-25D4-46DD-BF6C-379B8A25B426}" type="pres">
      <dgm:prSet presAssocID="{C3DDCCAF-15D8-4389-A3BD-2F8384996547}"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Open Folder"/>
        </a:ext>
      </dgm:extLst>
    </dgm:pt>
    <dgm:pt modelId="{8C8EBCCA-B14A-434B-AF4C-8F1F67B27323}" type="pres">
      <dgm:prSet presAssocID="{C3DDCCAF-15D8-4389-A3BD-2F8384996547}" presName="spaceRect" presStyleCnt="0"/>
      <dgm:spPr/>
    </dgm:pt>
    <dgm:pt modelId="{6362034A-EEC6-42E3-8563-06279409FFE9}" type="pres">
      <dgm:prSet presAssocID="{C3DDCCAF-15D8-4389-A3BD-2F8384996547}" presName="parTx" presStyleLbl="revTx" presStyleIdx="1" presStyleCnt="3">
        <dgm:presLayoutVars>
          <dgm:chMax val="0"/>
          <dgm:chPref val="0"/>
        </dgm:presLayoutVars>
      </dgm:prSet>
      <dgm:spPr/>
    </dgm:pt>
    <dgm:pt modelId="{1ED269FB-E248-4666-971A-539788AA43E2}" type="pres">
      <dgm:prSet presAssocID="{9224914A-5BFC-44DA-BD4E-B1643D3E345F}" presName="sibTrans" presStyleCnt="0"/>
      <dgm:spPr/>
    </dgm:pt>
    <dgm:pt modelId="{E39E6A6F-B8FE-46DD-B28C-FDD7EB60D500}" type="pres">
      <dgm:prSet presAssocID="{A4A3EF4E-19B5-4874-8C2B-A8F553214E83}" presName="compNode" presStyleCnt="0"/>
      <dgm:spPr/>
    </dgm:pt>
    <dgm:pt modelId="{E3004927-B448-46DB-8254-D08ED1A4EA69}" type="pres">
      <dgm:prSet presAssocID="{A4A3EF4E-19B5-4874-8C2B-A8F553214E83}" presName="bgRect" presStyleLbl="bgShp" presStyleIdx="2" presStyleCnt="3"/>
      <dgm:spPr/>
    </dgm:pt>
    <dgm:pt modelId="{181BBBED-3767-4E2B-89E2-ED2CAB14615E}" type="pres">
      <dgm:prSet presAssocID="{A4A3EF4E-19B5-4874-8C2B-A8F553214E83}"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Table"/>
        </a:ext>
      </dgm:extLst>
    </dgm:pt>
    <dgm:pt modelId="{56428C95-32F8-40B7-A0E6-B78296C4800F}" type="pres">
      <dgm:prSet presAssocID="{A4A3EF4E-19B5-4874-8C2B-A8F553214E83}" presName="spaceRect" presStyleCnt="0"/>
      <dgm:spPr/>
    </dgm:pt>
    <dgm:pt modelId="{CA8D9B50-A6F4-47A2-81BF-93B8400FBBA1}" type="pres">
      <dgm:prSet presAssocID="{A4A3EF4E-19B5-4874-8C2B-A8F553214E83}" presName="parTx" presStyleLbl="revTx" presStyleIdx="2" presStyleCnt="3">
        <dgm:presLayoutVars>
          <dgm:chMax val="0"/>
          <dgm:chPref val="0"/>
        </dgm:presLayoutVars>
      </dgm:prSet>
      <dgm:spPr/>
    </dgm:pt>
  </dgm:ptLst>
  <dgm:cxnLst>
    <dgm:cxn modelId="{DA5D3F48-37CA-4447-BC57-080BC67D0D13}" srcId="{07E4C581-10EF-42C8-9BE7-05E9FFD0CDF3}" destId="{C3DDCCAF-15D8-4389-A3BD-2F8384996547}" srcOrd="1" destOrd="0" parTransId="{7E67664F-F226-49D3-A525-057162115D57}" sibTransId="{9224914A-5BFC-44DA-BD4E-B1643D3E345F}"/>
    <dgm:cxn modelId="{1061947B-1755-4A89-9717-84ADFF5F8CE0}" srcId="{07E4C581-10EF-42C8-9BE7-05E9FFD0CDF3}" destId="{52A791AF-0664-41E0-879A-43EB1C9EDF87}" srcOrd="0" destOrd="0" parTransId="{D934EDFE-A431-4799-AC4C-722489518BFB}" sibTransId="{FDF5B21A-6D7A-4291-8F70-B3059DE496C9}"/>
    <dgm:cxn modelId="{07134897-0CDD-4181-AE50-C51ABA7AF299}" type="presOf" srcId="{07E4C581-10EF-42C8-9BE7-05E9FFD0CDF3}" destId="{2F2F2124-4E38-49C1-B989-78D966BA1E5C}" srcOrd="0" destOrd="0" presId="urn:microsoft.com/office/officeart/2018/2/layout/IconVerticalSolidList"/>
    <dgm:cxn modelId="{EA558EC2-EC8F-48DC-96C3-01E66E6BA6A0}" type="presOf" srcId="{A4A3EF4E-19B5-4874-8C2B-A8F553214E83}" destId="{CA8D9B50-A6F4-47A2-81BF-93B8400FBBA1}" srcOrd="0" destOrd="0" presId="urn:microsoft.com/office/officeart/2018/2/layout/IconVerticalSolidList"/>
    <dgm:cxn modelId="{B8DA9ACC-A329-4CFC-BCA7-6CBCD0E0717C}" type="presOf" srcId="{52A791AF-0664-41E0-879A-43EB1C9EDF87}" destId="{9AFF1075-82D8-49B6-B614-A8553E644E7E}" srcOrd="0" destOrd="0" presId="urn:microsoft.com/office/officeart/2018/2/layout/IconVerticalSolidList"/>
    <dgm:cxn modelId="{C51703D0-3DE6-4122-AF4D-39F3FD39789D}" srcId="{07E4C581-10EF-42C8-9BE7-05E9FFD0CDF3}" destId="{A4A3EF4E-19B5-4874-8C2B-A8F553214E83}" srcOrd="2" destOrd="0" parTransId="{89905A3F-E173-4158-8AA2-3863544A9A24}" sibTransId="{E9780098-F19C-42A8-A064-9EB4EBDDA42E}"/>
    <dgm:cxn modelId="{4238BAF0-4F3B-4FDF-9E53-15E164A7BB5A}" type="presOf" srcId="{C3DDCCAF-15D8-4389-A3BD-2F8384996547}" destId="{6362034A-EEC6-42E3-8563-06279409FFE9}" srcOrd="0" destOrd="0" presId="urn:microsoft.com/office/officeart/2018/2/layout/IconVerticalSolidList"/>
    <dgm:cxn modelId="{9E40DB97-37D7-4455-AE6A-7B655AAA002C}" type="presParOf" srcId="{2F2F2124-4E38-49C1-B989-78D966BA1E5C}" destId="{4263D85A-2F0D-4D67-B71A-B43B41DE5B06}" srcOrd="0" destOrd="0" presId="urn:microsoft.com/office/officeart/2018/2/layout/IconVerticalSolidList"/>
    <dgm:cxn modelId="{F03E0CC3-B9D3-4E2D-B1F8-16BEE5C6BF33}" type="presParOf" srcId="{4263D85A-2F0D-4D67-B71A-B43B41DE5B06}" destId="{03A91EA4-F7C9-47D9-A3B5-ACAC2D2ADBCB}" srcOrd="0" destOrd="0" presId="urn:microsoft.com/office/officeart/2018/2/layout/IconVerticalSolidList"/>
    <dgm:cxn modelId="{148CB6F1-8B44-40EE-8A0F-BD70797302A1}" type="presParOf" srcId="{4263D85A-2F0D-4D67-B71A-B43B41DE5B06}" destId="{7A0F1480-A145-4776-9B9B-3704AE837710}" srcOrd="1" destOrd="0" presId="urn:microsoft.com/office/officeart/2018/2/layout/IconVerticalSolidList"/>
    <dgm:cxn modelId="{1269B3AF-9F87-4CA4-B133-41BAE26D1118}" type="presParOf" srcId="{4263D85A-2F0D-4D67-B71A-B43B41DE5B06}" destId="{4E01A93E-9DCA-4215-9187-0EDE1A372338}" srcOrd="2" destOrd="0" presId="urn:microsoft.com/office/officeart/2018/2/layout/IconVerticalSolidList"/>
    <dgm:cxn modelId="{0936F5D1-DB58-4D7A-B142-4B58EC390AAD}" type="presParOf" srcId="{4263D85A-2F0D-4D67-B71A-B43B41DE5B06}" destId="{9AFF1075-82D8-49B6-B614-A8553E644E7E}" srcOrd="3" destOrd="0" presId="urn:microsoft.com/office/officeart/2018/2/layout/IconVerticalSolidList"/>
    <dgm:cxn modelId="{DF9E8AB3-0D1B-4261-9831-49B676E52B4B}" type="presParOf" srcId="{2F2F2124-4E38-49C1-B989-78D966BA1E5C}" destId="{692CE01D-83AE-4707-B439-3D082E09C7C1}" srcOrd="1" destOrd="0" presId="urn:microsoft.com/office/officeart/2018/2/layout/IconVerticalSolidList"/>
    <dgm:cxn modelId="{49CCD87B-29AC-4C62-A66C-3CCC33CC383C}" type="presParOf" srcId="{2F2F2124-4E38-49C1-B989-78D966BA1E5C}" destId="{F61AE3A1-EB1A-485B-A9DF-CD5261190966}" srcOrd="2" destOrd="0" presId="urn:microsoft.com/office/officeart/2018/2/layout/IconVerticalSolidList"/>
    <dgm:cxn modelId="{BE351618-06FD-44E1-B6AB-C7FF73946BCD}" type="presParOf" srcId="{F61AE3A1-EB1A-485B-A9DF-CD5261190966}" destId="{F2CE3159-9AD5-4E39-9620-002995573634}" srcOrd="0" destOrd="0" presId="urn:microsoft.com/office/officeart/2018/2/layout/IconVerticalSolidList"/>
    <dgm:cxn modelId="{268F027B-E25D-4D21-84A2-30852E9E5F6F}" type="presParOf" srcId="{F61AE3A1-EB1A-485B-A9DF-CD5261190966}" destId="{E9A17032-25D4-46DD-BF6C-379B8A25B426}" srcOrd="1" destOrd="0" presId="urn:microsoft.com/office/officeart/2018/2/layout/IconVerticalSolidList"/>
    <dgm:cxn modelId="{986BFB9E-E63F-48A6-A1D1-52AEC716ACA2}" type="presParOf" srcId="{F61AE3A1-EB1A-485B-A9DF-CD5261190966}" destId="{8C8EBCCA-B14A-434B-AF4C-8F1F67B27323}" srcOrd="2" destOrd="0" presId="urn:microsoft.com/office/officeart/2018/2/layout/IconVerticalSolidList"/>
    <dgm:cxn modelId="{0967151F-EDE5-4215-97D7-AA5A55A8AB4F}" type="presParOf" srcId="{F61AE3A1-EB1A-485B-A9DF-CD5261190966}" destId="{6362034A-EEC6-42E3-8563-06279409FFE9}" srcOrd="3" destOrd="0" presId="urn:microsoft.com/office/officeart/2018/2/layout/IconVerticalSolidList"/>
    <dgm:cxn modelId="{ABE649D7-50BF-4960-AC9C-1D42621ADCD7}" type="presParOf" srcId="{2F2F2124-4E38-49C1-B989-78D966BA1E5C}" destId="{1ED269FB-E248-4666-971A-539788AA43E2}" srcOrd="3" destOrd="0" presId="urn:microsoft.com/office/officeart/2018/2/layout/IconVerticalSolidList"/>
    <dgm:cxn modelId="{06CB0CB8-E6B0-42F6-B5C4-63BF08A26C6A}" type="presParOf" srcId="{2F2F2124-4E38-49C1-B989-78D966BA1E5C}" destId="{E39E6A6F-B8FE-46DD-B28C-FDD7EB60D500}" srcOrd="4" destOrd="0" presId="urn:microsoft.com/office/officeart/2018/2/layout/IconVerticalSolidList"/>
    <dgm:cxn modelId="{762641A9-9C0B-4E81-9893-B56A68A8B722}" type="presParOf" srcId="{E39E6A6F-B8FE-46DD-B28C-FDD7EB60D500}" destId="{E3004927-B448-46DB-8254-D08ED1A4EA69}" srcOrd="0" destOrd="0" presId="urn:microsoft.com/office/officeart/2018/2/layout/IconVerticalSolidList"/>
    <dgm:cxn modelId="{2C9C956E-C0A4-4C6B-B1DD-6227B590B3F7}" type="presParOf" srcId="{E39E6A6F-B8FE-46DD-B28C-FDD7EB60D500}" destId="{181BBBED-3767-4E2B-89E2-ED2CAB14615E}" srcOrd="1" destOrd="0" presId="urn:microsoft.com/office/officeart/2018/2/layout/IconVerticalSolidList"/>
    <dgm:cxn modelId="{B3383D21-889B-413B-9B69-FCC4983951E3}" type="presParOf" srcId="{E39E6A6F-B8FE-46DD-B28C-FDD7EB60D500}" destId="{56428C95-32F8-40B7-A0E6-B78296C4800F}" srcOrd="2" destOrd="0" presId="urn:microsoft.com/office/officeart/2018/2/layout/IconVerticalSolidList"/>
    <dgm:cxn modelId="{2275C61A-E9C9-420E-9588-1DB3AD8B47B6}" type="presParOf" srcId="{E39E6A6F-B8FE-46DD-B28C-FDD7EB60D500}" destId="{CA8D9B50-A6F4-47A2-81BF-93B8400FBB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37BE77-2CE8-4DC5-85B0-53E23F2401C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B7682B2-F17F-4236-B4C5-8F30EBB511F5}">
      <dgm:prSet/>
      <dgm:spPr/>
      <dgm:t>
        <a:bodyPr/>
        <a:lstStyle/>
        <a:p>
          <a:r>
            <a:rPr lang="en-US" b="0" i="0" baseline="0" dirty="0">
              <a:latin typeface="Tahoma" panose="020B0604030504040204" pitchFamily="34" charset="0"/>
              <a:ea typeface="Tahoma" panose="020B0604030504040204" pitchFamily="34" charset="0"/>
              <a:cs typeface="Tahoma" panose="020B0604030504040204" pitchFamily="34" charset="0"/>
            </a:rPr>
            <a:t>We completed a comprehensive study of Pokémon data using PySpark, including evolutionary patterns, fight statistics, ranking analysis, and more.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64C77F13-FE03-4F26-B98E-45C96A240FD6}" type="parTrans" cxnId="{2DD74BAA-06A1-4EF6-B2E0-953CC70DAB6E}">
      <dgm:prSet/>
      <dgm:spPr/>
      <dgm:t>
        <a:bodyPr/>
        <a:lstStyle/>
        <a:p>
          <a:endParaRPr lang="en-US"/>
        </a:p>
      </dgm:t>
    </dgm:pt>
    <dgm:pt modelId="{6D9885C5-94B3-4D8D-A843-64AB5ADB7800}" type="sibTrans" cxnId="{2DD74BAA-06A1-4EF6-B2E0-953CC70DAB6E}">
      <dgm:prSet/>
      <dgm:spPr/>
      <dgm:t>
        <a:bodyPr/>
        <a:lstStyle/>
        <a:p>
          <a:endParaRPr lang="en-US"/>
        </a:p>
      </dgm:t>
    </dgm:pt>
    <dgm:pt modelId="{5426699A-0386-42DB-8844-65C69EE880AC}">
      <dgm:prSet/>
      <dgm:spPr/>
      <dgm:t>
        <a:bodyPr/>
        <a:lstStyle/>
        <a:p>
          <a:r>
            <a:rPr lang="en-US" b="0" i="0" dirty="0">
              <a:latin typeface="Tahoma" panose="020B0604030504040204" pitchFamily="34" charset="0"/>
              <a:ea typeface="Tahoma" panose="020B0604030504040204" pitchFamily="34" charset="0"/>
              <a:cs typeface="Tahoma" panose="020B0604030504040204" pitchFamily="34" charset="0"/>
            </a:rPr>
            <a:t>By exploring different generations, types, abilities, and attributes of Pokémon, we gained insights into how the Pokémon universe has evolved over time and identified trends and patterns that contribute to its rich gameplay experience.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D8307ED-0A6C-4E85-BF68-49FBD8634679}" type="parTrans" cxnId="{A5DC3A92-034C-410D-B63C-162A76EEE729}">
      <dgm:prSet/>
      <dgm:spPr/>
      <dgm:t>
        <a:bodyPr/>
        <a:lstStyle/>
        <a:p>
          <a:endParaRPr lang="en-US"/>
        </a:p>
      </dgm:t>
    </dgm:pt>
    <dgm:pt modelId="{34046456-5571-4FF0-9A69-D23BB85F8088}" type="sibTrans" cxnId="{A5DC3A92-034C-410D-B63C-162A76EEE729}">
      <dgm:prSet/>
      <dgm:spPr/>
      <dgm:t>
        <a:bodyPr/>
        <a:lstStyle/>
        <a:p>
          <a:endParaRPr lang="en-US"/>
        </a:p>
      </dgm:t>
    </dgm:pt>
    <dgm:pt modelId="{B2B95A42-46C3-403C-8366-F57973F64252}">
      <dgm:prSet/>
      <dgm:spPr/>
      <dgm:t>
        <a:bodyPr/>
        <a:lstStyle/>
        <a:p>
          <a:r>
            <a:rPr lang="en-US" b="0" i="0" dirty="0">
              <a:latin typeface="Tahoma" panose="020B0604030504040204" pitchFamily="34" charset="0"/>
              <a:ea typeface="Tahoma" panose="020B0604030504040204" pitchFamily="34" charset="0"/>
              <a:cs typeface="Tahoma" panose="020B0604030504040204" pitchFamily="34" charset="0"/>
            </a:rPr>
            <a:t>We leveraged matplotlib and other visualization tools to present our findings in an intuitive and visually appealing manner, making it easier to interpret complex data and communicate our analysis effectively</a:t>
          </a:r>
          <a:r>
            <a:rPr lang="en-US" b="0" i="0" dirty="0"/>
            <a:t>.</a:t>
          </a:r>
          <a:endParaRPr lang="en-US" dirty="0"/>
        </a:p>
      </dgm:t>
    </dgm:pt>
    <dgm:pt modelId="{FDEEB23D-34BC-4BF2-A633-B1B515EC5236}" type="parTrans" cxnId="{ED537F07-6C70-494A-9DED-ECBF7BFA65B4}">
      <dgm:prSet/>
      <dgm:spPr/>
      <dgm:t>
        <a:bodyPr/>
        <a:lstStyle/>
        <a:p>
          <a:endParaRPr lang="en-US"/>
        </a:p>
      </dgm:t>
    </dgm:pt>
    <dgm:pt modelId="{6CF0ACFE-1C86-42B3-B20E-5114CC39AAB7}" type="sibTrans" cxnId="{ED537F07-6C70-494A-9DED-ECBF7BFA65B4}">
      <dgm:prSet/>
      <dgm:spPr/>
      <dgm:t>
        <a:bodyPr/>
        <a:lstStyle/>
        <a:p>
          <a:endParaRPr lang="en-US"/>
        </a:p>
      </dgm:t>
    </dgm:pt>
    <dgm:pt modelId="{9362CE1D-3435-4FE6-8730-08AB125E13F6}" type="pres">
      <dgm:prSet presAssocID="{8F37BE77-2CE8-4DC5-85B0-53E23F2401CE}" presName="linear" presStyleCnt="0">
        <dgm:presLayoutVars>
          <dgm:animLvl val="lvl"/>
          <dgm:resizeHandles val="exact"/>
        </dgm:presLayoutVars>
      </dgm:prSet>
      <dgm:spPr/>
    </dgm:pt>
    <dgm:pt modelId="{A41D4CF9-35D3-4CD0-ADB3-9E0A09B24724}" type="pres">
      <dgm:prSet presAssocID="{4B7682B2-F17F-4236-B4C5-8F30EBB511F5}" presName="parentText" presStyleLbl="node1" presStyleIdx="0" presStyleCnt="3">
        <dgm:presLayoutVars>
          <dgm:chMax val="0"/>
          <dgm:bulletEnabled val="1"/>
        </dgm:presLayoutVars>
      </dgm:prSet>
      <dgm:spPr/>
    </dgm:pt>
    <dgm:pt modelId="{1B64602D-C621-4054-956C-343799E84963}" type="pres">
      <dgm:prSet presAssocID="{6D9885C5-94B3-4D8D-A843-64AB5ADB7800}" presName="spacer" presStyleCnt="0"/>
      <dgm:spPr/>
    </dgm:pt>
    <dgm:pt modelId="{652227F6-056C-4601-8541-F9F9E1CC52E2}" type="pres">
      <dgm:prSet presAssocID="{5426699A-0386-42DB-8844-65C69EE880AC}" presName="parentText" presStyleLbl="node1" presStyleIdx="1" presStyleCnt="3">
        <dgm:presLayoutVars>
          <dgm:chMax val="0"/>
          <dgm:bulletEnabled val="1"/>
        </dgm:presLayoutVars>
      </dgm:prSet>
      <dgm:spPr/>
    </dgm:pt>
    <dgm:pt modelId="{1B9567B3-EAEB-4F04-A2E2-25396047509F}" type="pres">
      <dgm:prSet presAssocID="{34046456-5571-4FF0-9A69-D23BB85F8088}" presName="spacer" presStyleCnt="0"/>
      <dgm:spPr/>
    </dgm:pt>
    <dgm:pt modelId="{649CBED2-C07F-4B21-AD36-E481AAB42F2E}" type="pres">
      <dgm:prSet presAssocID="{B2B95A42-46C3-403C-8366-F57973F64252}" presName="parentText" presStyleLbl="node1" presStyleIdx="2" presStyleCnt="3">
        <dgm:presLayoutVars>
          <dgm:chMax val="0"/>
          <dgm:bulletEnabled val="1"/>
        </dgm:presLayoutVars>
      </dgm:prSet>
      <dgm:spPr/>
    </dgm:pt>
  </dgm:ptLst>
  <dgm:cxnLst>
    <dgm:cxn modelId="{ED537F07-6C70-494A-9DED-ECBF7BFA65B4}" srcId="{8F37BE77-2CE8-4DC5-85B0-53E23F2401CE}" destId="{B2B95A42-46C3-403C-8366-F57973F64252}" srcOrd="2" destOrd="0" parTransId="{FDEEB23D-34BC-4BF2-A633-B1B515EC5236}" sibTransId="{6CF0ACFE-1C86-42B3-B20E-5114CC39AAB7}"/>
    <dgm:cxn modelId="{DE0F1D0E-4542-4EC5-B20A-51B12EF13AF7}" type="presOf" srcId="{5426699A-0386-42DB-8844-65C69EE880AC}" destId="{652227F6-056C-4601-8541-F9F9E1CC52E2}" srcOrd="0" destOrd="0" presId="urn:microsoft.com/office/officeart/2005/8/layout/vList2"/>
    <dgm:cxn modelId="{1C381A7D-C074-4868-86A9-540B30BC0D94}" type="presOf" srcId="{B2B95A42-46C3-403C-8366-F57973F64252}" destId="{649CBED2-C07F-4B21-AD36-E481AAB42F2E}" srcOrd="0" destOrd="0" presId="urn:microsoft.com/office/officeart/2005/8/layout/vList2"/>
    <dgm:cxn modelId="{AE801F87-C405-41DC-8E83-B9E4CAAB6FDB}" type="presOf" srcId="{4B7682B2-F17F-4236-B4C5-8F30EBB511F5}" destId="{A41D4CF9-35D3-4CD0-ADB3-9E0A09B24724}" srcOrd="0" destOrd="0" presId="urn:microsoft.com/office/officeart/2005/8/layout/vList2"/>
    <dgm:cxn modelId="{556E958F-56BA-4CF1-8384-FD0E144FCF2F}" type="presOf" srcId="{8F37BE77-2CE8-4DC5-85B0-53E23F2401CE}" destId="{9362CE1D-3435-4FE6-8730-08AB125E13F6}" srcOrd="0" destOrd="0" presId="urn:microsoft.com/office/officeart/2005/8/layout/vList2"/>
    <dgm:cxn modelId="{A5DC3A92-034C-410D-B63C-162A76EEE729}" srcId="{8F37BE77-2CE8-4DC5-85B0-53E23F2401CE}" destId="{5426699A-0386-42DB-8844-65C69EE880AC}" srcOrd="1" destOrd="0" parTransId="{5D8307ED-0A6C-4E85-BF68-49FBD8634679}" sibTransId="{34046456-5571-4FF0-9A69-D23BB85F8088}"/>
    <dgm:cxn modelId="{2DD74BAA-06A1-4EF6-B2E0-953CC70DAB6E}" srcId="{8F37BE77-2CE8-4DC5-85B0-53E23F2401CE}" destId="{4B7682B2-F17F-4236-B4C5-8F30EBB511F5}" srcOrd="0" destOrd="0" parTransId="{64C77F13-FE03-4F26-B98E-45C96A240FD6}" sibTransId="{6D9885C5-94B3-4D8D-A843-64AB5ADB7800}"/>
    <dgm:cxn modelId="{292218FF-3E5F-4480-88EC-7A580C914A55}" type="presParOf" srcId="{9362CE1D-3435-4FE6-8730-08AB125E13F6}" destId="{A41D4CF9-35D3-4CD0-ADB3-9E0A09B24724}" srcOrd="0" destOrd="0" presId="urn:microsoft.com/office/officeart/2005/8/layout/vList2"/>
    <dgm:cxn modelId="{F9F20610-79FA-423F-9926-83A40EAD0504}" type="presParOf" srcId="{9362CE1D-3435-4FE6-8730-08AB125E13F6}" destId="{1B64602D-C621-4054-956C-343799E84963}" srcOrd="1" destOrd="0" presId="urn:microsoft.com/office/officeart/2005/8/layout/vList2"/>
    <dgm:cxn modelId="{9EE121B8-CCB7-42F5-9453-F0CDB782AD98}" type="presParOf" srcId="{9362CE1D-3435-4FE6-8730-08AB125E13F6}" destId="{652227F6-056C-4601-8541-F9F9E1CC52E2}" srcOrd="2" destOrd="0" presId="urn:microsoft.com/office/officeart/2005/8/layout/vList2"/>
    <dgm:cxn modelId="{596CCC0D-8BCC-4C0E-9B1F-10FDBA7AC712}" type="presParOf" srcId="{9362CE1D-3435-4FE6-8730-08AB125E13F6}" destId="{1B9567B3-EAEB-4F04-A2E2-25396047509F}" srcOrd="3" destOrd="0" presId="urn:microsoft.com/office/officeart/2005/8/layout/vList2"/>
    <dgm:cxn modelId="{4D7319A7-8FA1-4CD1-99E6-1B107F34A106}" type="presParOf" srcId="{9362CE1D-3435-4FE6-8730-08AB125E13F6}" destId="{649CBED2-C07F-4B21-AD36-E481AAB42F2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91EA4-F7C9-47D9-A3B5-ACAC2D2ADBCB}">
      <dsp:nvSpPr>
        <dsp:cNvPr id="0" name=""/>
        <dsp:cNvSpPr/>
      </dsp:nvSpPr>
      <dsp:spPr>
        <a:xfrm>
          <a:off x="0" y="1906"/>
          <a:ext cx="9941318" cy="9113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F1480-A145-4776-9B9B-3704AE837710}">
      <dsp:nvSpPr>
        <dsp:cNvPr id="0" name=""/>
        <dsp:cNvSpPr/>
      </dsp:nvSpPr>
      <dsp:spPr>
        <a:xfrm>
          <a:off x="275685" y="206961"/>
          <a:ext cx="501735" cy="5012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FF1075-82D8-49B6-B614-A8553E644E7E}">
      <dsp:nvSpPr>
        <dsp:cNvPr id="0" name=""/>
        <dsp:cNvSpPr/>
      </dsp:nvSpPr>
      <dsp:spPr>
        <a:xfrm>
          <a:off x="1053106" y="1906"/>
          <a:ext cx="8776632" cy="912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546" tIns="96546" rIns="96546" bIns="96546"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Tahoma" panose="020B0604030504040204" pitchFamily="34" charset="0"/>
              <a:ea typeface="Tahoma" panose="020B0604030504040204" pitchFamily="34" charset="0"/>
              <a:cs typeface="Tahoma" panose="020B0604030504040204" pitchFamily="34" charset="0"/>
            </a:rPr>
            <a:t>Domain: </a:t>
          </a:r>
          <a:r>
            <a:rPr lang="en-US" sz="2000" kern="1200" dirty="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3"/>
            </a:rPr>
            <a:t>https://www.kaggle.com/datasets</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1053106" y="1906"/>
        <a:ext cx="8776632" cy="912246"/>
      </dsp:txXfrm>
    </dsp:sp>
    <dsp:sp modelId="{F2CE3159-9AD5-4E39-9620-002995573634}">
      <dsp:nvSpPr>
        <dsp:cNvPr id="0" name=""/>
        <dsp:cNvSpPr/>
      </dsp:nvSpPr>
      <dsp:spPr>
        <a:xfrm>
          <a:off x="0" y="1106205"/>
          <a:ext cx="9941318" cy="9113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A17032-25D4-46DD-BF6C-379B8A25B426}">
      <dsp:nvSpPr>
        <dsp:cNvPr id="0" name=""/>
        <dsp:cNvSpPr/>
      </dsp:nvSpPr>
      <dsp:spPr>
        <a:xfrm>
          <a:off x="275685" y="1311260"/>
          <a:ext cx="501735" cy="50124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62034A-EEC6-42E3-8563-06279409FFE9}">
      <dsp:nvSpPr>
        <dsp:cNvPr id="0" name=""/>
        <dsp:cNvSpPr/>
      </dsp:nvSpPr>
      <dsp:spPr>
        <a:xfrm>
          <a:off x="1053106" y="1106205"/>
          <a:ext cx="8776632" cy="912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546" tIns="96546" rIns="96546" bIns="96546"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ahoma" panose="020B0604030504040204" pitchFamily="34" charset="0"/>
              <a:ea typeface="Tahoma" panose="020B0604030504040204" pitchFamily="34" charset="0"/>
              <a:cs typeface="Tahoma" panose="020B0604030504040204" pitchFamily="34" charset="0"/>
            </a:rPr>
            <a:t>Data File</a:t>
          </a:r>
          <a:r>
            <a:rPr lang="en-US" sz="1800" kern="1200" dirty="0">
              <a:latin typeface="Tahoma" panose="020B0604030504040204" pitchFamily="34" charset="0"/>
              <a:ea typeface="Tahoma" panose="020B0604030504040204" pitchFamily="34" charset="0"/>
              <a:cs typeface="Tahoma" panose="020B0604030504040204" pitchFamily="34" charset="0"/>
            </a:rPr>
            <a:t>: </a:t>
          </a:r>
          <a:r>
            <a:rPr lang="en-US" sz="1800" u="sng" kern="1200" dirty="0">
              <a:latin typeface="Tahoma" panose="020B0604030504040204" pitchFamily="34" charset="0"/>
              <a:ea typeface="Tahoma" panose="020B0604030504040204" pitchFamily="34" charset="0"/>
              <a:cs typeface="Tahoma" panose="020B0604030504040204" pitchFamily="34" charset="0"/>
            </a:rPr>
            <a:t>https://www.kaggle.com/datasets/bhavyadhingra00020/complete-pokemon-dataset-9th-gen-img-tabular</a:t>
          </a:r>
          <a:br>
            <a:rPr lang="en-US" sz="2000" kern="1200" dirty="0">
              <a:latin typeface="Tahoma" panose="020B0604030504040204" pitchFamily="34" charset="0"/>
              <a:ea typeface="Tahoma" panose="020B0604030504040204" pitchFamily="34" charset="0"/>
              <a:cs typeface="Tahoma" panose="020B0604030504040204" pitchFamily="34" charset="0"/>
            </a:rPr>
          </a:b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1053106" y="1106205"/>
        <a:ext cx="8776632" cy="912246"/>
      </dsp:txXfrm>
    </dsp:sp>
    <dsp:sp modelId="{E3004927-B448-46DB-8254-D08ED1A4EA69}">
      <dsp:nvSpPr>
        <dsp:cNvPr id="0" name=""/>
        <dsp:cNvSpPr/>
      </dsp:nvSpPr>
      <dsp:spPr>
        <a:xfrm>
          <a:off x="0" y="2210504"/>
          <a:ext cx="9941318" cy="9113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BBBED-3767-4E2B-89E2-ED2CAB14615E}">
      <dsp:nvSpPr>
        <dsp:cNvPr id="0" name=""/>
        <dsp:cNvSpPr/>
      </dsp:nvSpPr>
      <dsp:spPr>
        <a:xfrm>
          <a:off x="275685" y="2415559"/>
          <a:ext cx="501735" cy="501245"/>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8D9B50-A6F4-47A2-81BF-93B8400FBBA1}">
      <dsp:nvSpPr>
        <dsp:cNvPr id="0" name=""/>
        <dsp:cNvSpPr/>
      </dsp:nvSpPr>
      <dsp:spPr>
        <a:xfrm>
          <a:off x="1053106" y="2210504"/>
          <a:ext cx="8776632" cy="912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546" tIns="96546" rIns="96546" bIns="96546"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Tahoma" panose="020B0604030504040204" pitchFamily="34" charset="0"/>
              <a:ea typeface="Tahoma" panose="020B0604030504040204" pitchFamily="34" charset="0"/>
              <a:cs typeface="Tahoma" panose="020B0604030504040204" pitchFamily="34" charset="0"/>
            </a:rPr>
            <a:t>Number of records and columns: </a:t>
          </a:r>
          <a:r>
            <a:rPr lang="en-US" sz="2000" kern="1200" dirty="0">
              <a:latin typeface="Tahoma" panose="020B0604030504040204" pitchFamily="34" charset="0"/>
              <a:ea typeface="Tahoma" panose="020B0604030504040204" pitchFamily="34" charset="0"/>
              <a:cs typeface="Tahoma" panose="020B0604030504040204" pitchFamily="34" charset="0"/>
            </a:rPr>
            <a:t>1025 records,</a:t>
          </a:r>
          <a:r>
            <a:rPr lang="en-US" sz="2000" b="1" kern="1200" dirty="0">
              <a:latin typeface="Tahoma" panose="020B0604030504040204" pitchFamily="34" charset="0"/>
              <a:ea typeface="Tahoma" panose="020B0604030504040204" pitchFamily="34" charset="0"/>
              <a:cs typeface="Tahoma" panose="020B0604030504040204" pitchFamily="34" charset="0"/>
            </a:rPr>
            <a:t> </a:t>
          </a:r>
          <a:r>
            <a:rPr lang="en-US" sz="2000" kern="1200" dirty="0">
              <a:latin typeface="Tahoma" panose="020B0604030504040204" pitchFamily="34" charset="0"/>
              <a:ea typeface="Tahoma" panose="020B0604030504040204" pitchFamily="34" charset="0"/>
              <a:cs typeface="Tahoma" panose="020B0604030504040204" pitchFamily="34" charset="0"/>
            </a:rPr>
            <a:t>18 columns</a:t>
          </a:r>
        </a:p>
      </dsp:txBody>
      <dsp:txXfrm>
        <a:off x="1053106" y="2210504"/>
        <a:ext cx="8776632" cy="912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D4CF9-35D3-4CD0-ADB3-9E0A09B24724}">
      <dsp:nvSpPr>
        <dsp:cNvPr id="0" name=""/>
        <dsp:cNvSpPr/>
      </dsp:nvSpPr>
      <dsp:spPr>
        <a:xfrm>
          <a:off x="0" y="60035"/>
          <a:ext cx="10254465" cy="11281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Tahoma" panose="020B0604030504040204" pitchFamily="34" charset="0"/>
              <a:ea typeface="Tahoma" panose="020B0604030504040204" pitchFamily="34" charset="0"/>
              <a:cs typeface="Tahoma" panose="020B0604030504040204" pitchFamily="34" charset="0"/>
            </a:rPr>
            <a:t>We completed a comprehensive study of Pokémon data using PySpark, including evolutionary patterns, fight statistics, ranking analysis, and more.</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55071" y="115106"/>
        <a:ext cx="10144323" cy="1017993"/>
      </dsp:txXfrm>
    </dsp:sp>
    <dsp:sp modelId="{652227F6-056C-4601-8541-F9F9E1CC52E2}">
      <dsp:nvSpPr>
        <dsp:cNvPr id="0" name=""/>
        <dsp:cNvSpPr/>
      </dsp:nvSpPr>
      <dsp:spPr>
        <a:xfrm>
          <a:off x="0" y="1245771"/>
          <a:ext cx="10254465" cy="11281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ahoma" panose="020B0604030504040204" pitchFamily="34" charset="0"/>
              <a:ea typeface="Tahoma" panose="020B0604030504040204" pitchFamily="34" charset="0"/>
              <a:cs typeface="Tahoma" panose="020B0604030504040204" pitchFamily="34" charset="0"/>
            </a:rPr>
            <a:t>By exploring different generations, types, abilities, and attributes of Pokémon, we gained insights into how the Pokémon universe has evolved over time and identified trends and patterns that contribute to its rich gameplay experience.</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55071" y="1300842"/>
        <a:ext cx="10144323" cy="1017993"/>
      </dsp:txXfrm>
    </dsp:sp>
    <dsp:sp modelId="{649CBED2-C07F-4B21-AD36-E481AAB42F2E}">
      <dsp:nvSpPr>
        <dsp:cNvPr id="0" name=""/>
        <dsp:cNvSpPr/>
      </dsp:nvSpPr>
      <dsp:spPr>
        <a:xfrm>
          <a:off x="0" y="2431506"/>
          <a:ext cx="10254465" cy="11281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ahoma" panose="020B0604030504040204" pitchFamily="34" charset="0"/>
              <a:ea typeface="Tahoma" panose="020B0604030504040204" pitchFamily="34" charset="0"/>
              <a:cs typeface="Tahoma" panose="020B0604030504040204" pitchFamily="34" charset="0"/>
            </a:rPr>
            <a:t>We leveraged matplotlib and other visualization tools to present our findings in an intuitive and visually appealing manner, making it easier to interpret complex data and communicate our analysis effectively</a:t>
          </a:r>
          <a:r>
            <a:rPr lang="en-US" sz="2000" b="0" i="0" kern="1200" dirty="0"/>
            <a:t>.</a:t>
          </a:r>
          <a:endParaRPr lang="en-US" sz="2000" kern="1200" dirty="0"/>
        </a:p>
      </dsp:txBody>
      <dsp:txXfrm>
        <a:off x="55071" y="2486577"/>
        <a:ext cx="10144323" cy="10179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94E75-D4C7-415D-94AC-B4CBD5F7623D}"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F78BE-EA10-4E4A-8032-6A15D86FAA42}" type="slidenum">
              <a:rPr lang="en-US" smtClean="0"/>
              <a:t>‹#›</a:t>
            </a:fld>
            <a:endParaRPr lang="en-US"/>
          </a:p>
        </p:txBody>
      </p:sp>
    </p:spTree>
    <p:extLst>
      <p:ext uri="{BB962C8B-B14F-4D97-AF65-F5344CB8AC3E}">
        <p14:creationId xmlns:p14="http://schemas.microsoft.com/office/powerpoint/2010/main" val="3390227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F78BE-EA10-4E4A-8032-6A15D86FAA42}" type="slidenum">
              <a:rPr lang="en-US" smtClean="0"/>
              <a:t>7</a:t>
            </a:fld>
            <a:endParaRPr lang="en-US"/>
          </a:p>
        </p:txBody>
      </p:sp>
    </p:spTree>
    <p:extLst>
      <p:ext uri="{BB962C8B-B14F-4D97-AF65-F5344CB8AC3E}">
        <p14:creationId xmlns:p14="http://schemas.microsoft.com/office/powerpoint/2010/main" val="3757806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1DFD-0361-283A-75CF-5C51696DC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B88AAD-4E42-446E-0E88-0DBAFE68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BD319A-F876-2896-745F-163729FCDC7D}"/>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5" name="Footer Placeholder 4">
            <a:extLst>
              <a:ext uri="{FF2B5EF4-FFF2-40B4-BE49-F238E27FC236}">
                <a16:creationId xmlns:a16="http://schemas.microsoft.com/office/drawing/2014/main" id="{65C20515-A1EE-F356-EFA1-3AB4334B7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9E80B-B52E-467E-F03F-2795006234AE}"/>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23586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5548-FE36-A7FC-C2BB-B6141FA59A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31A865-CDB5-0BFA-90B0-35D7786B9F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CE853-77EA-A345-1135-33FCB552E0A6}"/>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5" name="Footer Placeholder 4">
            <a:extLst>
              <a:ext uri="{FF2B5EF4-FFF2-40B4-BE49-F238E27FC236}">
                <a16:creationId xmlns:a16="http://schemas.microsoft.com/office/drawing/2014/main" id="{66C7B496-FE7E-443B-5C85-AD8332DAB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5EA1E-5660-6251-99EE-918959B08774}"/>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40871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23B-D31C-E581-A85E-4A725000A0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6D407D-F72B-70F6-8089-1D263A1A2F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15B7B-C7B7-C117-FD9F-82CDC9C7D63D}"/>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5" name="Footer Placeholder 4">
            <a:extLst>
              <a:ext uri="{FF2B5EF4-FFF2-40B4-BE49-F238E27FC236}">
                <a16:creationId xmlns:a16="http://schemas.microsoft.com/office/drawing/2014/main" id="{FC1D6D3E-35C5-DFF3-5FA1-3A8877C18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2BA9F-883F-962F-05C6-9FAF386BCAF6}"/>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90487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599BE-A057-6F75-7159-5CFF1E3E4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863307-98FB-2C6F-7C5C-FB2A56E9CE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9EBC9-4905-DD60-37CB-C404DE9F7D65}"/>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5" name="Footer Placeholder 4">
            <a:extLst>
              <a:ext uri="{FF2B5EF4-FFF2-40B4-BE49-F238E27FC236}">
                <a16:creationId xmlns:a16="http://schemas.microsoft.com/office/drawing/2014/main" id="{9382B968-DB2C-9C02-0D5A-49C4FC3F6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B4F21-3B87-C348-C1C6-94DE41A1F143}"/>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235543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059E-1C3D-DFEE-3E20-23155E3481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A6330-1AAD-4F1C-C6D0-B707368DE7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41FDB-F8E3-F9D5-4ADE-9A8A5D446DE8}"/>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5" name="Footer Placeholder 4">
            <a:extLst>
              <a:ext uri="{FF2B5EF4-FFF2-40B4-BE49-F238E27FC236}">
                <a16:creationId xmlns:a16="http://schemas.microsoft.com/office/drawing/2014/main" id="{0E1867E9-9D1C-ED9D-A555-2215E04DE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0D016-2EF8-8AB5-D70B-BA4CB14A3D59}"/>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260347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D9C8-429A-BFB1-9FB2-37C908F84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040A8-8702-6ED4-889C-6B6AC2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2E280-254B-0A67-8C39-521D55A701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E096FF-99BB-DC66-C86D-2A7DCDA71691}"/>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6" name="Footer Placeholder 5">
            <a:extLst>
              <a:ext uri="{FF2B5EF4-FFF2-40B4-BE49-F238E27FC236}">
                <a16:creationId xmlns:a16="http://schemas.microsoft.com/office/drawing/2014/main" id="{9D410524-764A-3EB0-CE09-A95C0E034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56825-0B87-6FC3-6D2F-ED186745B591}"/>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304185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4C4-6D29-8CEF-B25B-A2FB8E221F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12C260-EEED-4958-C1F8-0269C6108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A65892-A83F-BCB2-191C-19A7A18B43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941E4-9FD1-A3B4-DAE9-A7AD52542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F46C64-2D3D-C24A-D62C-D54CB36BB6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F617BE-CB0E-4A10-5429-37589A681BD4}"/>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8" name="Footer Placeholder 7">
            <a:extLst>
              <a:ext uri="{FF2B5EF4-FFF2-40B4-BE49-F238E27FC236}">
                <a16:creationId xmlns:a16="http://schemas.microsoft.com/office/drawing/2014/main" id="{B511C662-7852-458B-5407-4BD0E2F6F2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07AAA-2E19-93C7-6A86-115435A2C64A}"/>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313699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9CDB-E8FD-4D42-0E6F-B45C897164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7D0CC7-9E97-7C78-84F0-CADEC50E3933}"/>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4" name="Footer Placeholder 3">
            <a:extLst>
              <a:ext uri="{FF2B5EF4-FFF2-40B4-BE49-F238E27FC236}">
                <a16:creationId xmlns:a16="http://schemas.microsoft.com/office/drawing/2014/main" id="{4DEDC19D-D390-92DE-99C5-B5737E539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83E29-A81E-FDD8-4F24-DA3AC581976A}"/>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351367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A7F14-3AB2-5711-A2BE-90E7119ED05B}"/>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3" name="Footer Placeholder 2">
            <a:extLst>
              <a:ext uri="{FF2B5EF4-FFF2-40B4-BE49-F238E27FC236}">
                <a16:creationId xmlns:a16="http://schemas.microsoft.com/office/drawing/2014/main" id="{AA0AB8E2-CE46-754F-A08A-D2594D56B2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AEE299-08A8-1992-2BF8-2E9C7E24B59D}"/>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271726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1575-8670-D395-0D71-BF1D3195C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30A1E5-1243-937E-30E7-9F0C94A20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C75275-8FAB-D2D0-39E7-AA97757D0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1EE24-8655-8047-DD39-A8664AC1C67A}"/>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6" name="Footer Placeholder 5">
            <a:extLst>
              <a:ext uri="{FF2B5EF4-FFF2-40B4-BE49-F238E27FC236}">
                <a16:creationId xmlns:a16="http://schemas.microsoft.com/office/drawing/2014/main" id="{A9937BBF-B949-CBB9-659C-A6D993B3C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ED7D1-CA9F-0B12-3D79-230A17016931}"/>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394262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A566-90F4-1DFA-D259-51D673517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63D567-E803-19B8-C084-ABC7C9371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01990F-912B-5B27-0FF0-B40B2CA6F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802F2-7D68-7373-72A1-101ED1D7A5A7}"/>
              </a:ext>
            </a:extLst>
          </p:cNvPr>
          <p:cNvSpPr>
            <a:spLocks noGrp="1"/>
          </p:cNvSpPr>
          <p:nvPr>
            <p:ph type="dt" sz="half" idx="10"/>
          </p:nvPr>
        </p:nvSpPr>
        <p:spPr/>
        <p:txBody>
          <a:bodyPr/>
          <a:lstStyle/>
          <a:p>
            <a:fld id="{83D0ECE6-6F13-473D-8581-B86F4FD8F48B}" type="datetimeFigureOut">
              <a:rPr lang="en-US" smtClean="0"/>
              <a:t>4/24/2024</a:t>
            </a:fld>
            <a:endParaRPr lang="en-US"/>
          </a:p>
        </p:txBody>
      </p:sp>
      <p:sp>
        <p:nvSpPr>
          <p:cNvPr id="6" name="Footer Placeholder 5">
            <a:extLst>
              <a:ext uri="{FF2B5EF4-FFF2-40B4-BE49-F238E27FC236}">
                <a16:creationId xmlns:a16="http://schemas.microsoft.com/office/drawing/2014/main" id="{6F5C7F5D-E9CE-B555-E74E-A6A393CF9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977CF-C9EF-543A-8C37-92023984E5DB}"/>
              </a:ext>
            </a:extLst>
          </p:cNvPr>
          <p:cNvSpPr>
            <a:spLocks noGrp="1"/>
          </p:cNvSpPr>
          <p:nvPr>
            <p:ph type="sldNum" sz="quarter" idx="12"/>
          </p:nvPr>
        </p:nvSpPr>
        <p:spPr/>
        <p:txBody>
          <a:bodyPr/>
          <a:lstStyle/>
          <a:p>
            <a:fld id="{689BACD8-3B88-498B-BCFD-6C2B361D8AC0}" type="slidenum">
              <a:rPr lang="en-US" smtClean="0"/>
              <a:t>‹#›</a:t>
            </a:fld>
            <a:endParaRPr lang="en-US"/>
          </a:p>
        </p:txBody>
      </p:sp>
    </p:spTree>
    <p:extLst>
      <p:ext uri="{BB962C8B-B14F-4D97-AF65-F5344CB8AC3E}">
        <p14:creationId xmlns:p14="http://schemas.microsoft.com/office/powerpoint/2010/main" val="403132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4C7CDE-6E67-3638-36C1-B29036EF6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EC3963-99CD-78CD-CE99-4B829A375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D0E4E-905D-E35C-1E8A-B4C0FB5C5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D0ECE6-6F13-473D-8581-B86F4FD8F48B}" type="datetimeFigureOut">
              <a:rPr lang="en-US" smtClean="0"/>
              <a:t>4/24/2024</a:t>
            </a:fld>
            <a:endParaRPr lang="en-US"/>
          </a:p>
        </p:txBody>
      </p:sp>
      <p:sp>
        <p:nvSpPr>
          <p:cNvPr id="5" name="Footer Placeholder 4">
            <a:extLst>
              <a:ext uri="{FF2B5EF4-FFF2-40B4-BE49-F238E27FC236}">
                <a16:creationId xmlns:a16="http://schemas.microsoft.com/office/drawing/2014/main" id="{D2AB2D7D-2EEA-D098-0CAE-A582E95B3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44CBFE-931A-528D-D300-1B403FFE2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9BACD8-3B88-498B-BCFD-6C2B361D8AC0}" type="slidenum">
              <a:rPr lang="en-US" smtClean="0"/>
              <a:t>‹#›</a:t>
            </a:fld>
            <a:endParaRPr lang="en-US"/>
          </a:p>
        </p:txBody>
      </p:sp>
    </p:spTree>
    <p:extLst>
      <p:ext uri="{BB962C8B-B14F-4D97-AF65-F5344CB8AC3E}">
        <p14:creationId xmlns:p14="http://schemas.microsoft.com/office/powerpoint/2010/main" val="352537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AF7E-9C96-970C-06A7-94E26C77FFA8}"/>
              </a:ext>
            </a:extLst>
          </p:cNvPr>
          <p:cNvSpPr>
            <a:spLocks noGrp="1"/>
          </p:cNvSpPr>
          <p:nvPr>
            <p:ph type="title"/>
          </p:nvPr>
        </p:nvSpPr>
        <p:spPr/>
        <p:txBody>
          <a:bodyPr/>
          <a:lstStyle/>
          <a:p>
            <a:r>
              <a:rPr lang="en-US" sz="4400" dirty="0">
                <a:solidFill>
                  <a:srgbClr val="1752A9"/>
                </a:solidFill>
                <a:latin typeface="Tahoma" panose="020B0604030504040204" pitchFamily="34" charset="0"/>
                <a:ea typeface="Tahoma" panose="020B0604030504040204" pitchFamily="34" charset="0"/>
                <a:cs typeface="Tahoma" panose="020B0604030504040204" pitchFamily="34" charset="0"/>
              </a:rPr>
              <a:t>Comprehensive Analysis of Pokemon data</a:t>
            </a:r>
            <a:endParaRPr lang="en-US" dirty="0">
              <a:solidFill>
                <a:srgbClr val="1752A9"/>
              </a:solidFill>
            </a:endParaRPr>
          </a:p>
        </p:txBody>
      </p:sp>
      <p:sp>
        <p:nvSpPr>
          <p:cNvPr id="3" name="Content Placeholder 2">
            <a:extLst>
              <a:ext uri="{FF2B5EF4-FFF2-40B4-BE49-F238E27FC236}">
                <a16:creationId xmlns:a16="http://schemas.microsoft.com/office/drawing/2014/main" id="{439BA856-CA98-9FB3-4AA6-D738F5C350D9}"/>
              </a:ext>
            </a:extLst>
          </p:cNvPr>
          <p:cNvSpPr>
            <a:spLocks noGrp="1"/>
          </p:cNvSpPr>
          <p:nvPr>
            <p:ph idx="1"/>
          </p:nvPr>
        </p:nvSpPr>
        <p:spPr/>
        <p:txBody>
          <a:bodyPr>
            <a:normAutofit fontScale="92500"/>
          </a:bodyPr>
          <a:lstStyle/>
          <a:p>
            <a:pPr marL="0" indent="0">
              <a:buNone/>
            </a:pPr>
            <a:r>
              <a:rPr lang="en-US" sz="28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600" dirty="0">
                <a:latin typeface="Tahoma" panose="020B0604030504040204" pitchFamily="34" charset="0"/>
                <a:ea typeface="Tahoma" panose="020B0604030504040204" pitchFamily="34" charset="0"/>
                <a:cs typeface="Tahoma" panose="020B0604030504040204" pitchFamily="34" charset="0"/>
              </a:rPr>
              <a:t>Under the guidance of</a:t>
            </a:r>
          </a:p>
          <a:p>
            <a:pPr marL="0" indent="0">
              <a:buNone/>
            </a:pPr>
            <a:r>
              <a:rPr lang="en-US" sz="2800" dirty="0">
                <a:latin typeface="Tahoma" panose="020B0604030504040204" pitchFamily="34" charset="0"/>
                <a:ea typeface="Tahoma" panose="020B0604030504040204" pitchFamily="34" charset="0"/>
                <a:cs typeface="Tahoma" panose="020B0604030504040204" pitchFamily="34" charset="0"/>
              </a:rPr>
              <a:t>				      Dr. Mark Chai</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algn="ctr">
              <a:buNone/>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p>
          <a:p>
            <a:pPr marL="0" indent="0" algn="ctr">
              <a:buNone/>
            </a:pP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Team: </a:t>
            </a:r>
            <a:r>
              <a:rPr lang="en-US" sz="2800" dirty="0">
                <a:latin typeface="Tahoma" panose="020B0604030504040204" pitchFamily="34" charset="0"/>
                <a:ea typeface="Tahoma" panose="020B0604030504040204" pitchFamily="34" charset="0"/>
                <a:cs typeface="Tahoma" panose="020B0604030504040204" pitchFamily="34" charset="0"/>
              </a:rPr>
              <a:t>Data Wizards</a:t>
            </a:r>
            <a:br>
              <a:rPr lang="en-US" sz="28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                                                		Manasa Akula - S560998</a:t>
            </a:r>
            <a:br>
              <a:rPr lang="en-US" sz="28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                                                     	         Mounika Jakkula S560445</a:t>
            </a:r>
            <a:br>
              <a:rPr lang="en-US" sz="28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                                                         Gayathri Nangineni - S559973</a:t>
            </a:r>
            <a:br>
              <a:rPr lang="en-US" sz="28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                                                         PoojaSri Ramineni - S559300</a:t>
            </a:r>
          </a:p>
          <a:p>
            <a:pPr marL="0" indent="0">
              <a:buNone/>
            </a:pP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 </a:t>
            </a:r>
            <a:endParaRPr lang="en-US" dirty="0"/>
          </a:p>
        </p:txBody>
      </p:sp>
      <p:pic>
        <p:nvPicPr>
          <p:cNvPr id="1028" name="Picture 4" descr="810x430-best-practice-data-project-management">
            <a:extLst>
              <a:ext uri="{FF2B5EF4-FFF2-40B4-BE49-F238E27FC236}">
                <a16:creationId xmlns:a16="http://schemas.microsoft.com/office/drawing/2014/main" id="{6106A7A4-BEE0-3D4E-2C14-357046EAC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94" y="3560798"/>
            <a:ext cx="3971039" cy="2303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700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A3184-44BB-7D36-C260-CAC4417F1D55}"/>
              </a:ext>
            </a:extLst>
          </p:cNvPr>
          <p:cNvSpPr>
            <a:spLocks noGrp="1"/>
          </p:cNvSpPr>
          <p:nvPr>
            <p:ph idx="1"/>
          </p:nvPr>
        </p:nvSpPr>
        <p:spPr>
          <a:xfrm>
            <a:off x="838200" y="1333500"/>
            <a:ext cx="10515600" cy="4843463"/>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 2- Output:</a:t>
            </a:r>
          </a:p>
          <a:p>
            <a:pPr marL="0" indent="0">
              <a:buNone/>
            </a:pPr>
            <a:endParaRPr lang="en-US" dirty="0"/>
          </a:p>
        </p:txBody>
      </p:sp>
      <p:pic>
        <p:nvPicPr>
          <p:cNvPr id="5" name="Picture 4">
            <a:extLst>
              <a:ext uri="{FF2B5EF4-FFF2-40B4-BE49-F238E27FC236}">
                <a16:creationId xmlns:a16="http://schemas.microsoft.com/office/drawing/2014/main" id="{5292B2BA-CCDC-3E09-7D87-ABA3BAAAF998}"/>
              </a:ext>
            </a:extLst>
          </p:cNvPr>
          <p:cNvPicPr>
            <a:picLocks noChangeAspect="1"/>
          </p:cNvPicPr>
          <p:nvPr/>
        </p:nvPicPr>
        <p:blipFill>
          <a:blip r:embed="rId2"/>
          <a:stretch>
            <a:fillRect/>
          </a:stretch>
        </p:blipFill>
        <p:spPr>
          <a:xfrm>
            <a:off x="1016000" y="2247900"/>
            <a:ext cx="9829799" cy="1824037"/>
          </a:xfrm>
          <a:prstGeom prst="rect">
            <a:avLst/>
          </a:prstGeom>
        </p:spPr>
      </p:pic>
    </p:spTree>
    <p:extLst>
      <p:ext uri="{BB962C8B-B14F-4D97-AF65-F5344CB8AC3E}">
        <p14:creationId xmlns:p14="http://schemas.microsoft.com/office/powerpoint/2010/main" val="361951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1CD882-1CD5-F51B-922E-0FC8EC9BEF16}"/>
              </a:ext>
            </a:extLst>
          </p:cNvPr>
          <p:cNvSpPr>
            <a:spLocks noGrp="1"/>
          </p:cNvSpPr>
          <p:nvPr>
            <p:ph type="title"/>
          </p:nvPr>
        </p:nvSpPr>
        <p:spPr>
          <a:xfrm>
            <a:off x="1137034" y="609597"/>
            <a:ext cx="10430677" cy="1330841"/>
          </a:xfrm>
        </p:spPr>
        <p:txBody>
          <a:bodyPr>
            <a:normAutofit/>
          </a:bodyPr>
          <a:lstStyle/>
          <a:p>
            <a:r>
              <a:rPr lang="en-US" sz="3800" dirty="0">
                <a:latin typeface="Tahoma" panose="020B0604030504040204" pitchFamily="34" charset="0"/>
                <a:ea typeface="Tahoma" panose="020B0604030504040204" pitchFamily="34" charset="0"/>
                <a:cs typeface="Tahoma" panose="020B0604030504040204" pitchFamily="34" charset="0"/>
              </a:rPr>
              <a:t>Goal-2: Physical Attributes Exploration Graph</a:t>
            </a:r>
          </a:p>
        </p:txBody>
      </p:sp>
      <p:pic>
        <p:nvPicPr>
          <p:cNvPr id="5" name="Content Placeholder 4" descr="A graph showing different colored squares&#10;&#10;Description automatically generated">
            <a:extLst>
              <a:ext uri="{FF2B5EF4-FFF2-40B4-BE49-F238E27FC236}">
                <a16:creationId xmlns:a16="http://schemas.microsoft.com/office/drawing/2014/main" id="{8443C9EA-DA27-F3BC-C1EB-DE8091EC6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301" y="1940438"/>
            <a:ext cx="7289799" cy="4473061"/>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8470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E1DC1-8D0C-9278-07C7-4E2DD6C233EF}"/>
              </a:ext>
            </a:extLst>
          </p:cNvPr>
          <p:cNvSpPr>
            <a:spLocks noGrp="1"/>
          </p:cNvSpPr>
          <p:nvPr>
            <p:ph type="title"/>
          </p:nvPr>
        </p:nvSpPr>
        <p:spPr>
          <a:xfrm>
            <a:off x="589559" y="856180"/>
            <a:ext cx="5096249" cy="1128068"/>
          </a:xfrm>
        </p:spPr>
        <p:txBody>
          <a:bodyPr anchor="ctr">
            <a:noAutofit/>
          </a:bodyPr>
          <a:lstStyle/>
          <a:p>
            <a:r>
              <a:rPr lang="en-US" sz="3800" dirty="0">
                <a:latin typeface="Tahoma" panose="020B0604030504040204" pitchFamily="34" charset="0"/>
                <a:ea typeface="Tahoma" panose="020B0604030504040204" pitchFamily="34" charset="0"/>
                <a:cs typeface="Tahoma" panose="020B0604030504040204" pitchFamily="34" charset="0"/>
              </a:rPr>
              <a:t>Goal-3: Ranking Analysis</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ADE2892-9D3D-ED39-EE4E-ED4F04E9F2D5}"/>
              </a:ext>
            </a:extLst>
          </p:cNvPr>
          <p:cNvPicPr>
            <a:picLocks noChangeAspect="1"/>
          </p:cNvPicPr>
          <p:nvPr/>
        </p:nvPicPr>
        <p:blipFill rotWithShape="1">
          <a:blip r:embed="rId2"/>
          <a:srcRect l="3140" r="13817" b="-1"/>
          <a:stretch/>
        </p:blipFill>
        <p:spPr>
          <a:xfrm>
            <a:off x="5977788" y="799352"/>
            <a:ext cx="5425410" cy="5259296"/>
          </a:xfrm>
          <a:prstGeom prst="rect">
            <a:avLst/>
          </a:prstGeom>
        </p:spPr>
      </p:pic>
      <p:sp>
        <p:nvSpPr>
          <p:cNvPr id="3" name="TextBox 2">
            <a:extLst>
              <a:ext uri="{FF2B5EF4-FFF2-40B4-BE49-F238E27FC236}">
                <a16:creationId xmlns:a16="http://schemas.microsoft.com/office/drawing/2014/main" id="{F1FC44D7-C4B5-FEF0-2100-D0D997CB3828}"/>
              </a:ext>
            </a:extLst>
          </p:cNvPr>
          <p:cNvSpPr txBox="1"/>
          <p:nvPr/>
        </p:nvSpPr>
        <p:spPr>
          <a:xfrm>
            <a:off x="665085" y="2265384"/>
            <a:ext cx="4832332" cy="3693319"/>
          </a:xfrm>
          <a:prstGeom prst="rect">
            <a:avLst/>
          </a:prstGeom>
          <a:noFill/>
        </p:spPr>
        <p:txBody>
          <a:bodyPr wrap="square" rtlCol="0">
            <a:spAutoFit/>
          </a:bodyPr>
          <a:lstStyle/>
          <a:p>
            <a:r>
              <a:rPr lang="en-US" sz="2600" dirty="0">
                <a:latin typeface="Tahoma" panose="020B0604030504040204" pitchFamily="34" charset="0"/>
                <a:ea typeface="Tahoma" panose="020B0604030504040204" pitchFamily="34" charset="0"/>
                <a:cs typeface="Tahoma" panose="020B0604030504040204" pitchFamily="34" charset="0"/>
              </a:rPr>
              <a:t>Analyzing Pokemon rankings to understand the factors influencing a Pokemon’s rank, such as its base stats, evolutionary stage, or abilities, and identify any patterns or trends in how Pokemon are ranked across different generations or types.</a:t>
            </a:r>
          </a:p>
        </p:txBody>
      </p:sp>
    </p:spTree>
    <p:extLst>
      <p:ext uri="{BB962C8B-B14F-4D97-AF65-F5344CB8AC3E}">
        <p14:creationId xmlns:p14="http://schemas.microsoft.com/office/powerpoint/2010/main" val="27613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38C30-9DE0-B96C-B2B0-4F8F71DF40FA}"/>
              </a:ext>
            </a:extLst>
          </p:cNvPr>
          <p:cNvSpPr>
            <a:spLocks noGrp="1"/>
          </p:cNvSpPr>
          <p:nvPr>
            <p:ph idx="1"/>
          </p:nvPr>
        </p:nvSpPr>
        <p:spPr>
          <a:xfrm>
            <a:off x="838200" y="952500"/>
            <a:ext cx="10515600" cy="5224463"/>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 3- Output:</a:t>
            </a:r>
          </a:p>
          <a:p>
            <a:pPr marL="0" indent="0">
              <a:buNone/>
            </a:pPr>
            <a:endParaRPr lang="en-US" dirty="0"/>
          </a:p>
        </p:txBody>
      </p:sp>
      <p:pic>
        <p:nvPicPr>
          <p:cNvPr id="5" name="Picture 4">
            <a:extLst>
              <a:ext uri="{FF2B5EF4-FFF2-40B4-BE49-F238E27FC236}">
                <a16:creationId xmlns:a16="http://schemas.microsoft.com/office/drawing/2014/main" id="{01881754-2A3B-788E-CB74-5E6C49FE775B}"/>
              </a:ext>
            </a:extLst>
          </p:cNvPr>
          <p:cNvPicPr>
            <a:picLocks noChangeAspect="1"/>
          </p:cNvPicPr>
          <p:nvPr/>
        </p:nvPicPr>
        <p:blipFill>
          <a:blip r:embed="rId2"/>
          <a:stretch>
            <a:fillRect/>
          </a:stretch>
        </p:blipFill>
        <p:spPr>
          <a:xfrm>
            <a:off x="749300" y="2494231"/>
            <a:ext cx="10934700" cy="2611169"/>
          </a:xfrm>
          <a:prstGeom prst="rect">
            <a:avLst/>
          </a:prstGeom>
        </p:spPr>
      </p:pic>
    </p:spTree>
    <p:extLst>
      <p:ext uri="{BB962C8B-B14F-4D97-AF65-F5344CB8AC3E}">
        <p14:creationId xmlns:p14="http://schemas.microsoft.com/office/powerpoint/2010/main" val="1722870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77513A-30FC-C38E-30FE-DDADA90F2FEB}"/>
              </a:ext>
            </a:extLst>
          </p:cNvPr>
          <p:cNvSpPr>
            <a:spLocks noGrp="1"/>
          </p:cNvSpPr>
          <p:nvPr>
            <p:ph type="title"/>
          </p:nvPr>
        </p:nvSpPr>
        <p:spPr>
          <a:xfrm>
            <a:off x="1137034" y="609597"/>
            <a:ext cx="9392421" cy="1330841"/>
          </a:xfrm>
        </p:spPr>
        <p:txBody>
          <a:bodyPr>
            <a:normAutofit/>
          </a:bodyPr>
          <a:lstStyle/>
          <a:p>
            <a:r>
              <a:rPr lang="en-US" sz="4600" dirty="0">
                <a:latin typeface="Tahoma" panose="020B0604030504040204" pitchFamily="34" charset="0"/>
                <a:ea typeface="Tahoma" panose="020B0604030504040204" pitchFamily="34" charset="0"/>
                <a:cs typeface="Tahoma" panose="020B0604030504040204" pitchFamily="34" charset="0"/>
              </a:rPr>
              <a:t>Goal-3: Ranking Analysis Graph</a:t>
            </a:r>
          </a:p>
        </p:txBody>
      </p:sp>
      <p:pic>
        <p:nvPicPr>
          <p:cNvPr id="7" name="Content Placeholder 6" descr="A graph showing different colored bars&#10;&#10;Description automatically generated">
            <a:extLst>
              <a:ext uri="{FF2B5EF4-FFF2-40B4-BE49-F238E27FC236}">
                <a16:creationId xmlns:a16="http://schemas.microsoft.com/office/drawing/2014/main" id="{9049F9AA-34CB-57E6-B392-77667836F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01" y="1940438"/>
            <a:ext cx="8548772" cy="4485762"/>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8261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27CDA-E1BA-45F8-5177-58FE66FF9960}"/>
              </a:ext>
            </a:extLst>
          </p:cNvPr>
          <p:cNvSpPr>
            <a:spLocks noGrp="1"/>
          </p:cNvSpPr>
          <p:nvPr>
            <p:ph type="title"/>
          </p:nvPr>
        </p:nvSpPr>
        <p:spPr>
          <a:xfrm>
            <a:off x="793662" y="386930"/>
            <a:ext cx="10066122" cy="1298448"/>
          </a:xfrm>
        </p:spPr>
        <p:txBody>
          <a:bodyPr anchor="b">
            <a:normAutofit/>
          </a:bodyPr>
          <a:lstStyle/>
          <a:p>
            <a:r>
              <a:rPr lang="en-US" sz="4800"/>
              <a:t>Goal-4: Generation Trend Analysis:</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A077D51-C930-EBBD-9B61-C500902A0F7E}"/>
              </a:ext>
            </a:extLst>
          </p:cNvPr>
          <p:cNvPicPr>
            <a:picLocks noChangeAspect="1"/>
          </p:cNvPicPr>
          <p:nvPr/>
        </p:nvPicPr>
        <p:blipFill>
          <a:blip r:embed="rId2"/>
          <a:stretch>
            <a:fillRect/>
          </a:stretch>
        </p:blipFill>
        <p:spPr>
          <a:xfrm>
            <a:off x="4542988" y="2389218"/>
            <a:ext cx="6991274" cy="3568700"/>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9C11A6-5C7A-8040-F251-1F66CF4C216B}"/>
              </a:ext>
            </a:extLst>
          </p:cNvPr>
          <p:cNvSpPr txBox="1"/>
          <p:nvPr/>
        </p:nvSpPr>
        <p:spPr>
          <a:xfrm>
            <a:off x="484742" y="2434728"/>
            <a:ext cx="4087258" cy="4062651"/>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Analyzing trends in Pokemon characteristics (such as base stats, types, and abilities) across different generations to understand how the Pokemon universe has evolved over time and identify any significant changes or developments in gameplay mechanics.</a:t>
            </a:r>
          </a:p>
          <a:p>
            <a:endParaRPr lang="en-US" dirty="0"/>
          </a:p>
        </p:txBody>
      </p:sp>
    </p:spTree>
    <p:extLst>
      <p:ext uri="{BB962C8B-B14F-4D97-AF65-F5344CB8AC3E}">
        <p14:creationId xmlns:p14="http://schemas.microsoft.com/office/powerpoint/2010/main" val="112655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845C4-D685-68CA-2BD8-4E8059C5D08D}"/>
              </a:ext>
            </a:extLst>
          </p:cNvPr>
          <p:cNvSpPr>
            <a:spLocks noGrp="1"/>
          </p:cNvSpPr>
          <p:nvPr>
            <p:ph idx="1"/>
          </p:nvPr>
        </p:nvSpPr>
        <p:spPr>
          <a:xfrm>
            <a:off x="381000" y="1143000"/>
            <a:ext cx="10972800" cy="4938311"/>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 4- Output:</a:t>
            </a:r>
          </a:p>
          <a:p>
            <a:pPr marL="0" indent="0">
              <a:buNone/>
            </a:pPr>
            <a:endParaRPr lang="en-US" dirty="0"/>
          </a:p>
        </p:txBody>
      </p:sp>
      <p:pic>
        <p:nvPicPr>
          <p:cNvPr id="5" name="Picture 4">
            <a:extLst>
              <a:ext uri="{FF2B5EF4-FFF2-40B4-BE49-F238E27FC236}">
                <a16:creationId xmlns:a16="http://schemas.microsoft.com/office/drawing/2014/main" id="{C4474F60-E314-03CC-E662-591DDC26D541}"/>
              </a:ext>
            </a:extLst>
          </p:cNvPr>
          <p:cNvPicPr>
            <a:picLocks noChangeAspect="1"/>
          </p:cNvPicPr>
          <p:nvPr/>
        </p:nvPicPr>
        <p:blipFill>
          <a:blip r:embed="rId2"/>
          <a:stretch>
            <a:fillRect/>
          </a:stretch>
        </p:blipFill>
        <p:spPr>
          <a:xfrm>
            <a:off x="635000" y="2158284"/>
            <a:ext cx="11176000" cy="2541431"/>
          </a:xfrm>
          <a:prstGeom prst="rect">
            <a:avLst/>
          </a:prstGeom>
        </p:spPr>
      </p:pic>
    </p:spTree>
    <p:extLst>
      <p:ext uri="{BB962C8B-B14F-4D97-AF65-F5344CB8AC3E}">
        <p14:creationId xmlns:p14="http://schemas.microsoft.com/office/powerpoint/2010/main" val="2103562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439C0A-50BF-91DB-DC3B-64093D9DA7A2}"/>
              </a:ext>
            </a:extLst>
          </p:cNvPr>
          <p:cNvSpPr>
            <a:spLocks noGrp="1"/>
          </p:cNvSpPr>
          <p:nvPr>
            <p:ph type="title"/>
          </p:nvPr>
        </p:nvSpPr>
        <p:spPr>
          <a:xfrm>
            <a:off x="1137034" y="609597"/>
            <a:ext cx="10430677" cy="1330841"/>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Goal-4: Generation Trend Analysis Graph</a:t>
            </a:r>
          </a:p>
        </p:txBody>
      </p:sp>
      <p:pic>
        <p:nvPicPr>
          <p:cNvPr id="5" name="Content Placeholder 4" descr="A graph showing the growth of a trend&#10;&#10;Description automatically generated with medium confidence">
            <a:extLst>
              <a:ext uri="{FF2B5EF4-FFF2-40B4-BE49-F238E27FC236}">
                <a16:creationId xmlns:a16="http://schemas.microsoft.com/office/drawing/2014/main" id="{A73B3D22-E1F6-B6CA-5623-BB8970644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1" y="1940438"/>
            <a:ext cx="8153400" cy="4625462"/>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849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0E00B-B000-1BC0-9F52-9713022CE6E9}"/>
              </a:ext>
            </a:extLst>
          </p:cNvPr>
          <p:cNvSpPr>
            <a:spLocks noGrp="1"/>
          </p:cNvSpPr>
          <p:nvPr>
            <p:ph type="title"/>
          </p:nvPr>
        </p:nvSpPr>
        <p:spPr>
          <a:xfrm>
            <a:off x="645064" y="525982"/>
            <a:ext cx="4282983" cy="1200361"/>
          </a:xfrm>
        </p:spPr>
        <p:txBody>
          <a:bodyPr anchor="b">
            <a:normAutofit/>
          </a:bodyPr>
          <a:lstStyle/>
          <a:p>
            <a:r>
              <a:rPr lang="en-US" sz="3600"/>
              <a:t>Goal-5: Weight-Class Segmentation</a:t>
            </a: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8F82EA7-D0EC-A37A-E8E0-8AD6E337126E}"/>
              </a:ext>
            </a:extLst>
          </p:cNvPr>
          <p:cNvPicPr>
            <a:picLocks noChangeAspect="1"/>
          </p:cNvPicPr>
          <p:nvPr/>
        </p:nvPicPr>
        <p:blipFill>
          <a:blip r:embed="rId2"/>
          <a:stretch>
            <a:fillRect/>
          </a:stretch>
        </p:blipFill>
        <p:spPr>
          <a:xfrm>
            <a:off x="5629975" y="1363365"/>
            <a:ext cx="6251791" cy="4386506"/>
          </a:xfrm>
          <a:prstGeom prst="rect">
            <a:avLst/>
          </a:prstGeom>
        </p:spPr>
      </p:pic>
      <p:sp>
        <p:nvSpPr>
          <p:cNvPr id="3" name="TextBox 2">
            <a:extLst>
              <a:ext uri="{FF2B5EF4-FFF2-40B4-BE49-F238E27FC236}">
                <a16:creationId xmlns:a16="http://schemas.microsoft.com/office/drawing/2014/main" id="{920B9B4A-8620-F7ED-B61C-0C7F25904414}"/>
              </a:ext>
            </a:extLst>
          </p:cNvPr>
          <p:cNvSpPr txBox="1"/>
          <p:nvPr/>
        </p:nvSpPr>
        <p:spPr>
          <a:xfrm>
            <a:off x="616533" y="2269475"/>
            <a:ext cx="4828889" cy="3693319"/>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Segmenting Pokemon based on weight classes (e.g., lightweight, middleweight, heavyweight) to analyze how weight influences factors like base stats, abilities, and evolutionary patterns, and identify any correlations between weight class and competitive performance.</a:t>
            </a:r>
          </a:p>
          <a:p>
            <a:endParaRPr lang="en-US" dirty="0"/>
          </a:p>
        </p:txBody>
      </p:sp>
    </p:spTree>
    <p:extLst>
      <p:ext uri="{BB962C8B-B14F-4D97-AF65-F5344CB8AC3E}">
        <p14:creationId xmlns:p14="http://schemas.microsoft.com/office/powerpoint/2010/main" val="368055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CC54D-67F8-C3BE-B5D4-7C57F7022216}"/>
              </a:ext>
            </a:extLst>
          </p:cNvPr>
          <p:cNvSpPr>
            <a:spLocks noGrp="1"/>
          </p:cNvSpPr>
          <p:nvPr>
            <p:ph idx="1"/>
          </p:nvPr>
        </p:nvSpPr>
        <p:spPr>
          <a:xfrm>
            <a:off x="838200" y="1003300"/>
            <a:ext cx="10515600" cy="5173663"/>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Goal5 -Output:</a:t>
            </a:r>
          </a:p>
          <a:p>
            <a:pPr marL="0" indent="0">
              <a:buNone/>
            </a:pPr>
            <a:endParaRPr lang="en-US" dirty="0"/>
          </a:p>
        </p:txBody>
      </p:sp>
      <p:pic>
        <p:nvPicPr>
          <p:cNvPr id="5" name="Picture 4">
            <a:extLst>
              <a:ext uri="{FF2B5EF4-FFF2-40B4-BE49-F238E27FC236}">
                <a16:creationId xmlns:a16="http://schemas.microsoft.com/office/drawing/2014/main" id="{731B3E16-F5FD-1827-82B8-3D14803E0A6D}"/>
              </a:ext>
            </a:extLst>
          </p:cNvPr>
          <p:cNvPicPr>
            <a:picLocks noChangeAspect="1"/>
          </p:cNvPicPr>
          <p:nvPr/>
        </p:nvPicPr>
        <p:blipFill>
          <a:blip r:embed="rId2"/>
          <a:stretch>
            <a:fillRect/>
          </a:stretch>
        </p:blipFill>
        <p:spPr>
          <a:xfrm>
            <a:off x="838200" y="2298700"/>
            <a:ext cx="10833100" cy="2616200"/>
          </a:xfrm>
          <a:prstGeom prst="rect">
            <a:avLst/>
          </a:prstGeom>
        </p:spPr>
      </p:pic>
    </p:spTree>
    <p:extLst>
      <p:ext uri="{BB962C8B-B14F-4D97-AF65-F5344CB8AC3E}">
        <p14:creationId xmlns:p14="http://schemas.microsoft.com/office/powerpoint/2010/main" val="347216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4F653-EC8A-5965-C592-CB1E65E5DDD7}"/>
              </a:ext>
            </a:extLst>
          </p:cNvPr>
          <p:cNvSpPr>
            <a:spLocks noGrp="1"/>
          </p:cNvSpPr>
          <p:nvPr>
            <p:ph type="title"/>
          </p:nvPr>
        </p:nvSpPr>
        <p:spPr>
          <a:xfrm>
            <a:off x="1043631" y="809898"/>
            <a:ext cx="9942716" cy="1554480"/>
          </a:xfrm>
        </p:spPr>
        <p:txBody>
          <a:bodyPr anchor="ctr">
            <a:normAutofit/>
          </a:bodyPr>
          <a:lstStyle/>
          <a:p>
            <a:r>
              <a:rPr lang="en-US" sz="4800" dirty="0">
                <a:latin typeface="Tahoma" panose="020B0604030504040204" pitchFamily="34" charset="0"/>
                <a:ea typeface="Tahoma" panose="020B0604030504040204" pitchFamily="34" charset="0"/>
                <a:cs typeface="Tahoma" panose="020B0604030504040204" pitchFamily="34" charset="0"/>
              </a:rPr>
              <a:t>              Project Outline</a:t>
            </a:r>
          </a:p>
        </p:txBody>
      </p:sp>
      <p:sp>
        <p:nvSpPr>
          <p:cNvPr id="3" name="Content Placeholder 2">
            <a:extLst>
              <a:ext uri="{FF2B5EF4-FFF2-40B4-BE49-F238E27FC236}">
                <a16:creationId xmlns:a16="http://schemas.microsoft.com/office/drawing/2014/main" id="{B3E4CBE6-6BF5-C0D3-C38B-0EBF606F44A2}"/>
              </a:ext>
            </a:extLst>
          </p:cNvPr>
          <p:cNvSpPr>
            <a:spLocks noGrp="1"/>
          </p:cNvSpPr>
          <p:nvPr>
            <p:ph idx="1"/>
          </p:nvPr>
        </p:nvSpPr>
        <p:spPr>
          <a:xfrm>
            <a:off x="1067075" y="2704014"/>
            <a:ext cx="9919272" cy="3079001"/>
          </a:xfrm>
        </p:spPr>
        <p:txBody>
          <a:bodyPr anchor="ctr">
            <a:normAutofit/>
          </a:bodyPr>
          <a:lstStyle/>
          <a:p>
            <a:pPr marL="0" indent="0">
              <a:buNone/>
            </a:pPr>
            <a:endParaRPr lang="en-US" sz="2000" dirty="0"/>
          </a:p>
          <a:p>
            <a:pPr marL="0" indent="0">
              <a:buNone/>
            </a:pPr>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96C90ED-7E47-39C6-EFA2-5DF0524B72BF}"/>
              </a:ext>
            </a:extLst>
          </p:cNvPr>
          <p:cNvSpPr txBox="1"/>
          <p:nvPr/>
        </p:nvSpPr>
        <p:spPr>
          <a:xfrm>
            <a:off x="936950" y="3010896"/>
            <a:ext cx="10907487" cy="2800767"/>
          </a:xfrm>
          <a:prstGeom prst="rect">
            <a:avLst/>
          </a:prstGeom>
          <a:noFill/>
        </p:spPr>
        <p:txBody>
          <a:bodyPr wrap="square">
            <a:spAutoFit/>
          </a:bodyPr>
          <a:lstStyle/>
          <a:p>
            <a:pPr marL="342900" indent="-342900">
              <a:buFont typeface="Wingdings" panose="05000000000000000000" pitchFamily="2" charset="2"/>
              <a:buChar char="§"/>
            </a:pPr>
            <a:r>
              <a:rPr lang="en-US" sz="2200" dirty="0">
                <a:latin typeface="Tahoma" panose="020B0604030504040204" pitchFamily="34" charset="0"/>
                <a:ea typeface="Tahoma" panose="020B0604030504040204" pitchFamily="34" charset="0"/>
                <a:cs typeface="Tahoma" panose="020B0604030504040204" pitchFamily="34" charset="0"/>
              </a:rPr>
              <a:t>PySpark analysis of the Pokemon dataset explored characteristics, evolutionary paths, and trends across generations.</a:t>
            </a:r>
          </a:p>
          <a:p>
            <a:pPr marL="342900" indent="-342900">
              <a:buFont typeface="Wingdings" panose="05000000000000000000" pitchFamily="2" charset="2"/>
              <a:buChar char="§"/>
            </a:pPr>
            <a:endParaRPr lang="en-US" sz="22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
            </a:pPr>
            <a:r>
              <a:rPr lang="en-US" sz="2200" dirty="0">
                <a:latin typeface="Tahoma" panose="020B0604030504040204" pitchFamily="34" charset="0"/>
                <a:ea typeface="Tahoma" panose="020B0604030504040204" pitchFamily="34" charset="0"/>
                <a:cs typeface="Tahoma" panose="020B0604030504040204" pitchFamily="34" charset="0"/>
              </a:rPr>
              <a:t>Insights provide valuable knowledge for mastering battles, understanding rankings, and gameplay mechanics.</a:t>
            </a:r>
          </a:p>
          <a:p>
            <a:pPr marL="342900" indent="-342900">
              <a:buFont typeface="Wingdings" panose="05000000000000000000" pitchFamily="2" charset="2"/>
              <a:buChar char="§"/>
            </a:pPr>
            <a:endParaRPr lang="en-US" sz="22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
            </a:pPr>
            <a:r>
              <a:rPr lang="en-US" sz="2200" dirty="0">
                <a:latin typeface="Tahoma" panose="020B0604030504040204" pitchFamily="34" charset="0"/>
                <a:ea typeface="Tahoma" panose="020B0604030504040204" pitchFamily="34" charset="0"/>
                <a:cs typeface="Tahoma" panose="020B0604030504040204" pitchFamily="34" charset="0"/>
              </a:rPr>
              <a:t>By leveraging PySpark, we delved into Pokemon lore, unraveling mysteries and empowering trainers to become masters.</a:t>
            </a:r>
          </a:p>
        </p:txBody>
      </p:sp>
    </p:spTree>
    <p:extLst>
      <p:ext uri="{BB962C8B-B14F-4D97-AF65-F5344CB8AC3E}">
        <p14:creationId xmlns:p14="http://schemas.microsoft.com/office/powerpoint/2010/main" val="929151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49178B-5F1D-AEEE-AE86-CCE37AD28BE4}"/>
              </a:ext>
            </a:extLst>
          </p:cNvPr>
          <p:cNvSpPr>
            <a:spLocks noGrp="1"/>
          </p:cNvSpPr>
          <p:nvPr>
            <p:ph type="title"/>
          </p:nvPr>
        </p:nvSpPr>
        <p:spPr>
          <a:xfrm>
            <a:off x="894663" y="434458"/>
            <a:ext cx="10629142" cy="1330841"/>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Goal-5: Weight-Class Segmentation Graph</a:t>
            </a:r>
          </a:p>
        </p:txBody>
      </p:sp>
      <p:pic>
        <p:nvPicPr>
          <p:cNvPr id="7" name="Content Placeholder 6" descr="A graph showing the results of a weight loss&#10;&#10;Description automatically generated with medium confidence">
            <a:extLst>
              <a:ext uri="{FF2B5EF4-FFF2-40B4-BE49-F238E27FC236}">
                <a16:creationId xmlns:a16="http://schemas.microsoft.com/office/drawing/2014/main" id="{DB1AEBAD-24CB-9BB2-98FA-5A689C093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101" y="1765300"/>
            <a:ext cx="7316354" cy="4724400"/>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0049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1990D-AE5B-7E29-8A4B-F7259D414427}"/>
              </a:ext>
            </a:extLst>
          </p:cNvPr>
          <p:cNvSpPr>
            <a:spLocks noGrp="1"/>
          </p:cNvSpPr>
          <p:nvPr>
            <p:ph type="title"/>
          </p:nvPr>
        </p:nvSpPr>
        <p:spPr>
          <a:xfrm>
            <a:off x="645064" y="525982"/>
            <a:ext cx="5342674" cy="1200361"/>
          </a:xfrm>
        </p:spPr>
        <p:txBody>
          <a:bodyPr anchor="b">
            <a:normAutofit/>
          </a:bodyPr>
          <a:lstStyle/>
          <a:p>
            <a:r>
              <a:rPr lang="en-US" sz="3600" dirty="0">
                <a:latin typeface="Tahoma" panose="020B0604030504040204" pitchFamily="34" charset="0"/>
                <a:ea typeface="Tahoma" panose="020B0604030504040204" pitchFamily="34" charset="0"/>
                <a:cs typeface="Tahoma" panose="020B0604030504040204" pitchFamily="34" charset="0"/>
              </a:rPr>
              <a:t>Goal-6: Descendants Analysis</a:t>
            </a: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B126C65-B339-550B-27A2-E3ACF591185B}"/>
              </a:ext>
            </a:extLst>
          </p:cNvPr>
          <p:cNvPicPr>
            <a:picLocks noChangeAspect="1"/>
          </p:cNvPicPr>
          <p:nvPr/>
        </p:nvPicPr>
        <p:blipFill>
          <a:blip r:embed="rId2"/>
          <a:stretch>
            <a:fillRect/>
          </a:stretch>
        </p:blipFill>
        <p:spPr>
          <a:xfrm>
            <a:off x="5987738" y="2299522"/>
            <a:ext cx="5628018" cy="2026085"/>
          </a:xfrm>
          <a:prstGeom prst="rect">
            <a:avLst/>
          </a:prstGeom>
        </p:spPr>
      </p:pic>
      <p:sp>
        <p:nvSpPr>
          <p:cNvPr id="3" name="TextBox 2">
            <a:extLst>
              <a:ext uri="{FF2B5EF4-FFF2-40B4-BE49-F238E27FC236}">
                <a16:creationId xmlns:a16="http://schemas.microsoft.com/office/drawing/2014/main" id="{A422644D-DC9C-56A2-E01B-E0B80D55D260}"/>
              </a:ext>
            </a:extLst>
          </p:cNvPr>
          <p:cNvSpPr txBox="1"/>
          <p:nvPr/>
        </p:nvSpPr>
        <p:spPr>
          <a:xfrm>
            <a:off x="495759" y="2467778"/>
            <a:ext cx="4935024" cy="3046988"/>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Investigating the descendants of Pokemon species by tracing the evolutionary paths of Pokemon mentioned in the evolves from column, identifying any evolutionary trends or patterns that emerge across generations and types of Pokemon.</a:t>
            </a:r>
          </a:p>
        </p:txBody>
      </p:sp>
    </p:spTree>
    <p:extLst>
      <p:ext uri="{BB962C8B-B14F-4D97-AF65-F5344CB8AC3E}">
        <p14:creationId xmlns:p14="http://schemas.microsoft.com/office/powerpoint/2010/main" val="1468044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025C1-21E5-EE10-FCBC-89582D182BB2}"/>
              </a:ext>
            </a:extLst>
          </p:cNvPr>
          <p:cNvSpPr>
            <a:spLocks noGrp="1"/>
          </p:cNvSpPr>
          <p:nvPr>
            <p:ph idx="1"/>
          </p:nvPr>
        </p:nvSpPr>
        <p:spPr>
          <a:xfrm>
            <a:off x="838200" y="1016000"/>
            <a:ext cx="10515600" cy="5160963"/>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 6-Output:</a:t>
            </a:r>
          </a:p>
          <a:p>
            <a:pPr marL="0" indent="0">
              <a:buNone/>
            </a:pPr>
            <a:endParaRPr lang="en-US" dirty="0"/>
          </a:p>
        </p:txBody>
      </p:sp>
      <p:pic>
        <p:nvPicPr>
          <p:cNvPr id="5" name="Picture 4">
            <a:extLst>
              <a:ext uri="{FF2B5EF4-FFF2-40B4-BE49-F238E27FC236}">
                <a16:creationId xmlns:a16="http://schemas.microsoft.com/office/drawing/2014/main" id="{3C60E08F-6557-4663-7AE1-16D1D61DCB21}"/>
              </a:ext>
            </a:extLst>
          </p:cNvPr>
          <p:cNvPicPr>
            <a:picLocks noChangeAspect="1"/>
          </p:cNvPicPr>
          <p:nvPr/>
        </p:nvPicPr>
        <p:blipFill>
          <a:blip r:embed="rId2"/>
          <a:stretch>
            <a:fillRect/>
          </a:stretch>
        </p:blipFill>
        <p:spPr>
          <a:xfrm>
            <a:off x="5097137" y="1251332"/>
            <a:ext cx="3712205" cy="5016501"/>
          </a:xfrm>
          <a:prstGeom prst="rect">
            <a:avLst/>
          </a:prstGeom>
        </p:spPr>
      </p:pic>
    </p:spTree>
    <p:extLst>
      <p:ext uri="{BB962C8B-B14F-4D97-AF65-F5344CB8AC3E}">
        <p14:creationId xmlns:p14="http://schemas.microsoft.com/office/powerpoint/2010/main" val="1082156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CBC700-9ACB-D811-D434-A7741893AAD0}"/>
              </a:ext>
            </a:extLst>
          </p:cNvPr>
          <p:cNvSpPr>
            <a:spLocks noGrp="1"/>
          </p:cNvSpPr>
          <p:nvPr>
            <p:ph type="title"/>
          </p:nvPr>
        </p:nvSpPr>
        <p:spPr>
          <a:xfrm>
            <a:off x="1137034" y="609597"/>
            <a:ext cx="9392421" cy="1330841"/>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Goal-6: Descendants Analysis Graph</a:t>
            </a:r>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7F2F182-7FEF-1102-7282-07ACAC3A2F7E}"/>
              </a:ext>
            </a:extLst>
          </p:cNvPr>
          <p:cNvPicPr>
            <a:picLocks noChangeAspect="1"/>
          </p:cNvPicPr>
          <p:nvPr/>
        </p:nvPicPr>
        <p:blipFill>
          <a:blip r:embed="rId2"/>
          <a:stretch>
            <a:fillRect/>
          </a:stretch>
        </p:blipFill>
        <p:spPr>
          <a:xfrm>
            <a:off x="1876425" y="1940438"/>
            <a:ext cx="8439150" cy="4577320"/>
          </a:xfrm>
          <a:prstGeom prst="rect">
            <a:avLst/>
          </a:prstGeom>
        </p:spPr>
      </p:pic>
    </p:spTree>
    <p:extLst>
      <p:ext uri="{BB962C8B-B14F-4D97-AF65-F5344CB8AC3E}">
        <p14:creationId xmlns:p14="http://schemas.microsoft.com/office/powerpoint/2010/main" val="1475077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9ACF8-25C5-25C6-D62D-335360AD0210}"/>
              </a:ext>
            </a:extLst>
          </p:cNvPr>
          <p:cNvSpPr>
            <a:spLocks noGrp="1"/>
          </p:cNvSpPr>
          <p:nvPr>
            <p:ph type="title"/>
          </p:nvPr>
        </p:nvSpPr>
        <p:spPr>
          <a:xfrm>
            <a:off x="793662" y="386930"/>
            <a:ext cx="10066122" cy="1298448"/>
          </a:xfrm>
        </p:spPr>
        <p:txBody>
          <a:bodyPr anchor="b">
            <a:normAutofit/>
          </a:bodyPr>
          <a:lstStyle/>
          <a:p>
            <a:r>
              <a:rPr lang="en-US" sz="4800"/>
              <a:t>Goal-7: Legendary Pokémon Analysis</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4FCFEF7-857A-4D12-057C-46B823D3A7E0}"/>
              </a:ext>
            </a:extLst>
          </p:cNvPr>
          <p:cNvPicPr>
            <a:picLocks noChangeAspect="1"/>
          </p:cNvPicPr>
          <p:nvPr/>
        </p:nvPicPr>
        <p:blipFill>
          <a:blip r:embed="rId2"/>
          <a:stretch>
            <a:fillRect/>
          </a:stretch>
        </p:blipFill>
        <p:spPr>
          <a:xfrm>
            <a:off x="4481082" y="2343600"/>
            <a:ext cx="6866665" cy="3721099"/>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7A258B5-3E77-55D8-6084-B3139782967D}"/>
              </a:ext>
            </a:extLst>
          </p:cNvPr>
          <p:cNvSpPr txBox="1"/>
          <p:nvPr/>
        </p:nvSpPr>
        <p:spPr>
          <a:xfrm>
            <a:off x="506776" y="2390660"/>
            <a:ext cx="4081152" cy="3693319"/>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Exploring the characteristics and attributes of legendary Pokemon, including their base stats, abilities, and rarity, and analyze how they differ from non-legendary Pokemon in terms of gameplay mechanics and competitive viability. </a:t>
            </a:r>
          </a:p>
          <a:p>
            <a:endParaRPr lang="en-US" dirty="0"/>
          </a:p>
        </p:txBody>
      </p:sp>
    </p:spTree>
    <p:extLst>
      <p:ext uri="{BB962C8B-B14F-4D97-AF65-F5344CB8AC3E}">
        <p14:creationId xmlns:p14="http://schemas.microsoft.com/office/powerpoint/2010/main" val="3329354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BB0F10-CB48-D346-FC2D-9772785999BA}"/>
              </a:ext>
            </a:extLst>
          </p:cNvPr>
          <p:cNvSpPr>
            <a:spLocks noGrp="1"/>
          </p:cNvSpPr>
          <p:nvPr>
            <p:ph idx="1"/>
          </p:nvPr>
        </p:nvSpPr>
        <p:spPr>
          <a:xfrm>
            <a:off x="406400" y="1117600"/>
            <a:ext cx="11613002" cy="5580655"/>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 7- Output:</a:t>
            </a:r>
          </a:p>
          <a:p>
            <a:pPr marL="0" indent="0">
              <a:buNone/>
            </a:pPr>
            <a:endParaRPr lang="en-US" dirty="0"/>
          </a:p>
        </p:txBody>
      </p:sp>
      <p:pic>
        <p:nvPicPr>
          <p:cNvPr id="5" name="Picture 4">
            <a:extLst>
              <a:ext uri="{FF2B5EF4-FFF2-40B4-BE49-F238E27FC236}">
                <a16:creationId xmlns:a16="http://schemas.microsoft.com/office/drawing/2014/main" id="{F21B549F-37DF-9784-85E3-2B8DCE9E3A11}"/>
              </a:ext>
            </a:extLst>
          </p:cNvPr>
          <p:cNvPicPr>
            <a:picLocks noChangeAspect="1"/>
          </p:cNvPicPr>
          <p:nvPr/>
        </p:nvPicPr>
        <p:blipFill>
          <a:blip r:embed="rId2"/>
          <a:stretch>
            <a:fillRect/>
          </a:stretch>
        </p:blipFill>
        <p:spPr>
          <a:xfrm>
            <a:off x="495300" y="1698927"/>
            <a:ext cx="11290300" cy="4752674"/>
          </a:xfrm>
          <a:prstGeom prst="rect">
            <a:avLst/>
          </a:prstGeom>
        </p:spPr>
      </p:pic>
    </p:spTree>
    <p:extLst>
      <p:ext uri="{BB962C8B-B14F-4D97-AF65-F5344CB8AC3E}">
        <p14:creationId xmlns:p14="http://schemas.microsoft.com/office/powerpoint/2010/main" val="3144201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7CC60A-9152-11B3-8A27-3872E5DC6B2A}"/>
              </a:ext>
            </a:extLst>
          </p:cNvPr>
          <p:cNvSpPr>
            <a:spLocks noGrp="1"/>
          </p:cNvSpPr>
          <p:nvPr>
            <p:ph type="title"/>
          </p:nvPr>
        </p:nvSpPr>
        <p:spPr>
          <a:xfrm>
            <a:off x="1137034" y="609597"/>
            <a:ext cx="9392421" cy="1330841"/>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Goal-7: Legendary Pokémon Analysis</a:t>
            </a:r>
          </a:p>
        </p:txBody>
      </p:sp>
      <p:pic>
        <p:nvPicPr>
          <p:cNvPr id="5" name="Content Placeholder 4" descr="A graph of blue and orange bars&#10;&#10;Description automatically generated">
            <a:extLst>
              <a:ext uri="{FF2B5EF4-FFF2-40B4-BE49-F238E27FC236}">
                <a16:creationId xmlns:a16="http://schemas.microsoft.com/office/drawing/2014/main" id="{D9E2C244-BCFA-4790-7D85-D060A4CDC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401" y="1940438"/>
            <a:ext cx="7950200" cy="4307965"/>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2240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75D29-31AF-9DFF-5398-DF9EC3DA06A3}"/>
              </a:ext>
            </a:extLst>
          </p:cNvPr>
          <p:cNvSpPr>
            <a:spLocks noGrp="1"/>
          </p:cNvSpPr>
          <p:nvPr>
            <p:ph type="title"/>
          </p:nvPr>
        </p:nvSpPr>
        <p:spPr>
          <a:xfrm>
            <a:off x="793662" y="386930"/>
            <a:ext cx="10066122" cy="1298448"/>
          </a:xfrm>
        </p:spPr>
        <p:txBody>
          <a:bodyPr anchor="b">
            <a:normAutofit/>
          </a:bodyPr>
          <a:lstStyle/>
          <a:p>
            <a:r>
              <a:rPr lang="en-US" sz="4800"/>
              <a:t>Goal-8: Ranking Analysis</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DEA5D88-D395-C073-D323-F993CD09A42B}"/>
              </a:ext>
            </a:extLst>
          </p:cNvPr>
          <p:cNvPicPr>
            <a:picLocks noChangeAspect="1"/>
          </p:cNvPicPr>
          <p:nvPr/>
        </p:nvPicPr>
        <p:blipFill>
          <a:blip r:embed="rId2"/>
          <a:stretch>
            <a:fillRect/>
          </a:stretch>
        </p:blipFill>
        <p:spPr>
          <a:xfrm>
            <a:off x="4767754" y="2389218"/>
            <a:ext cx="6651224" cy="3733800"/>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076B62-36AE-5D32-8887-F056F3790FF1}"/>
              </a:ext>
            </a:extLst>
          </p:cNvPr>
          <p:cNvSpPr txBox="1"/>
          <p:nvPr/>
        </p:nvSpPr>
        <p:spPr>
          <a:xfrm>
            <a:off x="737407" y="2250188"/>
            <a:ext cx="4053760" cy="3785652"/>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Analyzing Pokemon rankings to understand the factors influencing a Pokemon’s rank, such as its base stats, evolutionary stage, or abilities, and identify any patterns or trends in how Pokemon are ranked across different generations or types.</a:t>
            </a:r>
          </a:p>
        </p:txBody>
      </p:sp>
    </p:spTree>
    <p:extLst>
      <p:ext uri="{BB962C8B-B14F-4D97-AF65-F5344CB8AC3E}">
        <p14:creationId xmlns:p14="http://schemas.microsoft.com/office/powerpoint/2010/main" val="2322473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328A0-4693-CF20-97F2-DC281A550D99}"/>
              </a:ext>
            </a:extLst>
          </p:cNvPr>
          <p:cNvSpPr>
            <a:spLocks noGrp="1"/>
          </p:cNvSpPr>
          <p:nvPr>
            <p:ph idx="1"/>
          </p:nvPr>
        </p:nvSpPr>
        <p:spPr>
          <a:xfrm>
            <a:off x="838200" y="914400"/>
            <a:ext cx="10515600" cy="5262563"/>
          </a:xfrm>
        </p:spPr>
        <p:txBody>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 8-Output:</a:t>
            </a:r>
          </a:p>
          <a:p>
            <a:pPr marL="0" indent="0">
              <a:buNone/>
            </a:pPr>
            <a:endParaRPr lang="en-US" dirty="0"/>
          </a:p>
        </p:txBody>
      </p:sp>
      <p:pic>
        <p:nvPicPr>
          <p:cNvPr id="5" name="Picture 4">
            <a:extLst>
              <a:ext uri="{FF2B5EF4-FFF2-40B4-BE49-F238E27FC236}">
                <a16:creationId xmlns:a16="http://schemas.microsoft.com/office/drawing/2014/main" id="{31F17282-B422-C2E4-F647-948D8552117B}"/>
              </a:ext>
            </a:extLst>
          </p:cNvPr>
          <p:cNvPicPr>
            <a:picLocks noChangeAspect="1"/>
          </p:cNvPicPr>
          <p:nvPr/>
        </p:nvPicPr>
        <p:blipFill>
          <a:blip r:embed="rId2"/>
          <a:stretch>
            <a:fillRect/>
          </a:stretch>
        </p:blipFill>
        <p:spPr>
          <a:xfrm>
            <a:off x="838200" y="1473200"/>
            <a:ext cx="10820400" cy="4813300"/>
          </a:xfrm>
          <a:prstGeom prst="rect">
            <a:avLst/>
          </a:prstGeom>
        </p:spPr>
      </p:pic>
    </p:spTree>
    <p:extLst>
      <p:ext uri="{BB962C8B-B14F-4D97-AF65-F5344CB8AC3E}">
        <p14:creationId xmlns:p14="http://schemas.microsoft.com/office/powerpoint/2010/main" val="1589547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2FA0E9-36D0-775F-C666-6D1D491FAD82}"/>
              </a:ext>
            </a:extLst>
          </p:cNvPr>
          <p:cNvSpPr>
            <a:spLocks noGrp="1"/>
          </p:cNvSpPr>
          <p:nvPr>
            <p:ph type="title"/>
          </p:nvPr>
        </p:nvSpPr>
        <p:spPr>
          <a:xfrm>
            <a:off x="1137034" y="609597"/>
            <a:ext cx="9392421" cy="1330841"/>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Goal-8: Ranking Analysis</a:t>
            </a:r>
          </a:p>
        </p:txBody>
      </p:sp>
      <p:pic>
        <p:nvPicPr>
          <p:cNvPr id="5" name="Content Placeholder 4" descr="A graph of multiple colored bars&#10;&#10;Description automatically generated with medium confidence">
            <a:extLst>
              <a:ext uri="{FF2B5EF4-FFF2-40B4-BE49-F238E27FC236}">
                <a16:creationId xmlns:a16="http://schemas.microsoft.com/office/drawing/2014/main" id="{D7CF96A7-259C-0D9E-0B91-D32491939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101" y="1727199"/>
            <a:ext cx="7188199" cy="4521203"/>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4397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7C5D72-EEDE-4F54-8BDD-228612D84152}"/>
              </a:ext>
            </a:extLst>
          </p:cNvPr>
          <p:cNvSpPr>
            <a:spLocks noGrp="1"/>
          </p:cNvSpPr>
          <p:nvPr>
            <p:ph type="title"/>
          </p:nvPr>
        </p:nvSpPr>
        <p:spPr>
          <a:xfrm>
            <a:off x="1043631" y="809898"/>
            <a:ext cx="9942716" cy="1554480"/>
          </a:xfrm>
        </p:spPr>
        <p:txBody>
          <a:bodyPr anchor="ctr">
            <a:normAutofit/>
          </a:bodyPr>
          <a:lstStyle/>
          <a:p>
            <a:r>
              <a:rPr lang="en-US" sz="4800" dirty="0"/>
              <a:t>                                  </a:t>
            </a:r>
            <a:r>
              <a:rPr lang="en-US" sz="4800" dirty="0">
                <a:latin typeface="Tahoma" panose="020B0604030504040204" pitchFamily="34" charset="0"/>
                <a:ea typeface="Tahoma" panose="020B0604030504040204" pitchFamily="34" charset="0"/>
                <a:cs typeface="Tahoma" panose="020B0604030504040204" pitchFamily="34" charset="0"/>
              </a:rPr>
              <a:t>Dataset</a:t>
            </a:r>
          </a:p>
        </p:txBody>
      </p:sp>
      <p:graphicFrame>
        <p:nvGraphicFramePr>
          <p:cNvPr id="22" name="Content Placeholder 2">
            <a:extLst>
              <a:ext uri="{FF2B5EF4-FFF2-40B4-BE49-F238E27FC236}">
                <a16:creationId xmlns:a16="http://schemas.microsoft.com/office/drawing/2014/main" id="{2A7A77B9-E5B9-327B-BCA4-8C780F704C84}"/>
              </a:ext>
            </a:extLst>
          </p:cNvPr>
          <p:cNvGraphicFramePr>
            <a:graphicFrameLocks noGrp="1"/>
          </p:cNvGraphicFramePr>
          <p:nvPr>
            <p:ph idx="1"/>
            <p:extLst>
              <p:ext uri="{D42A27DB-BD31-4B8C-83A1-F6EECF244321}">
                <p14:modId xmlns:p14="http://schemas.microsoft.com/office/powerpoint/2010/main" val="2517674074"/>
              </p:ext>
            </p:extLst>
          </p:nvPr>
        </p:nvGraphicFramePr>
        <p:xfrm>
          <a:off x="1045028" y="3017522"/>
          <a:ext cx="9941319" cy="3124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868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9841B-95BE-D363-80B3-7420D4BFC310}"/>
              </a:ext>
            </a:extLst>
          </p:cNvPr>
          <p:cNvSpPr>
            <a:spLocks noGrp="1"/>
          </p:cNvSpPr>
          <p:nvPr>
            <p:ph type="title"/>
          </p:nvPr>
        </p:nvSpPr>
        <p:spPr>
          <a:xfrm>
            <a:off x="808638" y="386930"/>
            <a:ext cx="9236700" cy="1188950"/>
          </a:xfrm>
        </p:spPr>
        <p:txBody>
          <a:bodyPr anchor="b">
            <a:noAutofit/>
          </a:bodyPr>
          <a:lstStyle/>
          <a:p>
            <a:r>
              <a:rPr lang="en-US" dirty="0">
                <a:latin typeface="Tahoma" panose="020B0604030504040204" pitchFamily="34" charset="0"/>
                <a:ea typeface="Tahoma" panose="020B0604030504040204" pitchFamily="34" charset="0"/>
                <a:cs typeface="Tahoma" panose="020B0604030504040204" pitchFamily="34" charset="0"/>
              </a:rPr>
              <a:t>                                                     			Challenges Faced</a:t>
            </a:r>
          </a:p>
        </p:txBody>
      </p:sp>
      <p:grpSp>
        <p:nvGrpSpPr>
          <p:cNvPr id="16" name="Group 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CF2156-B602-84FF-7E8C-A896EB76FB81}"/>
              </a:ext>
            </a:extLst>
          </p:cNvPr>
          <p:cNvSpPr>
            <a:spLocks noGrp="1"/>
          </p:cNvSpPr>
          <p:nvPr>
            <p:ph idx="1"/>
          </p:nvPr>
        </p:nvSpPr>
        <p:spPr>
          <a:xfrm>
            <a:off x="496919" y="2203079"/>
            <a:ext cx="10440409" cy="3831961"/>
          </a:xfrm>
        </p:spPr>
        <p:txBody>
          <a:bodyPr anchor="ctr">
            <a:normAutofit/>
          </a:bodyPr>
          <a:lstStyle/>
          <a:p>
            <a:pPr marL="0" indent="0">
              <a:buNone/>
            </a:pPr>
            <a:r>
              <a:rPr lang="en-US" sz="2400" dirty="0">
                <a:latin typeface="Tahoma" panose="020B0604030504040204" pitchFamily="34" charset="0"/>
                <a:ea typeface="Tahoma" panose="020B0604030504040204" pitchFamily="34" charset="0"/>
                <a:cs typeface="Tahoma" panose="020B0604030504040204" pitchFamily="34" charset="0"/>
              </a:rPr>
              <a:t>The challenges we encountered during project:</a:t>
            </a:r>
          </a:p>
          <a:p>
            <a:pPr>
              <a:buFont typeface="Wingdings" panose="05000000000000000000" pitchFamily="2" charset="2"/>
              <a:buChar char="§"/>
            </a:pPr>
            <a:r>
              <a:rPr lang="en-US" sz="2400" b="0" i="0" dirty="0">
                <a:effectLst/>
                <a:highlight>
                  <a:srgbClr val="FFFFFF"/>
                </a:highlight>
                <a:latin typeface="Tahoma" panose="020B0604030504040204" pitchFamily="34" charset="0"/>
                <a:ea typeface="Tahoma" panose="020B0604030504040204" pitchFamily="34" charset="0"/>
                <a:cs typeface="Tahoma" panose="020B0604030504040204" pitchFamily="34" charset="0"/>
              </a:rPr>
              <a:t>Dataset often contain missing or inconsistent data, requiring thorough data cleaning.  </a:t>
            </a:r>
          </a:p>
          <a:p>
            <a:pPr>
              <a:buFont typeface="Wingdings" panose="05000000000000000000" pitchFamily="2" charset="2"/>
              <a:buChar char="§"/>
            </a:pPr>
            <a:r>
              <a:rPr lang="en-US" sz="2400" dirty="0">
                <a:highlight>
                  <a:srgbClr val="FFFFFF"/>
                </a:highlight>
                <a:latin typeface="Tahoma" panose="020B0604030504040204" pitchFamily="34" charset="0"/>
                <a:ea typeface="Tahoma" panose="020B0604030504040204" pitchFamily="34" charset="0"/>
                <a:cs typeface="Tahoma" panose="020B0604030504040204" pitchFamily="34" charset="0"/>
              </a:rPr>
              <a:t>Integrating with kafka while producing and consuming the data is </a:t>
            </a:r>
            <a:r>
              <a:rPr lang="en-US" sz="2400" b="0" i="0" dirty="0">
                <a:effectLst/>
                <a:highlight>
                  <a:srgbClr val="FFFFFF"/>
                </a:highlight>
                <a:latin typeface="Tahoma" panose="020B0604030504040204" pitchFamily="34" charset="0"/>
                <a:ea typeface="Tahoma" panose="020B0604030504040204" pitchFamily="34" charset="0"/>
                <a:cs typeface="Tahoma" panose="020B0604030504040204" pitchFamily="34" charset="0"/>
              </a:rPr>
              <a:t>challenging.</a:t>
            </a:r>
          </a:p>
          <a:p>
            <a:pPr>
              <a:buFont typeface="Wingdings" panose="05000000000000000000" pitchFamily="2" charset="2"/>
              <a:buChar char="§"/>
            </a:pPr>
            <a:r>
              <a:rPr lang="en-US" sz="2400" dirty="0">
                <a:highlight>
                  <a:srgbClr val="FFFFFF"/>
                </a:highlight>
                <a:latin typeface="Tahoma" panose="020B0604030504040204" pitchFamily="34" charset="0"/>
                <a:ea typeface="Tahoma" panose="020B0604030504040204" pitchFamily="34" charset="0"/>
                <a:cs typeface="Tahoma" panose="020B0604030504040204" pitchFamily="34" charset="0"/>
              </a:rPr>
              <a:t> </a:t>
            </a:r>
            <a:r>
              <a:rPr lang="en-US" sz="2400" b="0" i="0" dirty="0">
                <a:effectLst/>
                <a:highlight>
                  <a:srgbClr val="FFFFFF"/>
                </a:highlight>
                <a:latin typeface="Tahoma" panose="020B0604030504040204" pitchFamily="34" charset="0"/>
                <a:ea typeface="Tahoma" panose="020B0604030504040204" pitchFamily="34" charset="0"/>
                <a:cs typeface="Tahoma" panose="020B0604030504040204" pitchFamily="34" charset="0"/>
              </a:rPr>
              <a:t>Generating meaningful visualizations from PySpark DataFrames is challenging.</a:t>
            </a:r>
            <a:r>
              <a:rPr lang="en-US" sz="2400" dirty="0">
                <a:highlight>
                  <a:srgbClr val="FFFFFF"/>
                </a:highlight>
                <a:latin typeface="Tahoma" panose="020B0604030504040204" pitchFamily="34" charset="0"/>
                <a:ea typeface="Tahoma" panose="020B0604030504040204" pitchFamily="34" charset="0"/>
                <a:cs typeface="Tahoma" panose="020B0604030504040204" pitchFamily="34" charset="0"/>
              </a:rPr>
              <a:t>     </a:t>
            </a:r>
          </a:p>
          <a:p>
            <a:pPr>
              <a:buFont typeface="Wingdings" panose="05000000000000000000" pitchFamily="2" charset="2"/>
              <a:buChar char="§"/>
            </a:pPr>
            <a:r>
              <a:rPr lang="en-US" sz="2400" b="0" i="0" dirty="0">
                <a:effectLst/>
                <a:highlight>
                  <a:srgbClr val="FFFFFF"/>
                </a:highlight>
                <a:latin typeface="Tahoma" panose="020B0604030504040204" pitchFamily="34" charset="0"/>
                <a:ea typeface="Tahoma" panose="020B0604030504040204" pitchFamily="34" charset="0"/>
                <a:cs typeface="Tahoma" panose="020B0604030504040204" pitchFamily="34" charset="0"/>
              </a:rPr>
              <a:t>PySpark execution plans, interpreting error messages</a:t>
            </a:r>
            <a:r>
              <a:rPr lang="en-US" sz="2400" dirty="0">
                <a:highlight>
                  <a:srgbClr val="FFFFFF"/>
                </a:highlight>
                <a:latin typeface="Tahoma" panose="020B0604030504040204" pitchFamily="34" charset="0"/>
                <a:ea typeface="Tahoma" panose="020B0604030504040204" pitchFamily="34" charset="0"/>
                <a:cs typeface="Tahoma" panose="020B0604030504040204" pitchFamily="34" charset="0"/>
              </a:rPr>
              <a:t>  became difficult to understand.          </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60677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A135-F893-8C27-9BD8-162D1DD2A212}"/>
              </a:ext>
            </a:extLst>
          </p:cNvPr>
          <p:cNvSpPr>
            <a:spLocks noGrp="1"/>
          </p:cNvSpPr>
          <p:nvPr>
            <p:ph type="title"/>
          </p:nvPr>
        </p:nvSpPr>
        <p:spPr>
          <a:xfrm>
            <a:off x="1099334" y="365125"/>
            <a:ext cx="10254466" cy="1325563"/>
          </a:xfrm>
        </p:spPr>
        <p:txBody>
          <a:bodyPr/>
          <a:lstStyle/>
          <a:p>
            <a:r>
              <a:rPr lang="en-US" dirty="0"/>
              <a:t>                                 </a:t>
            </a:r>
            <a:r>
              <a:rPr lang="en-US" dirty="0">
                <a:latin typeface="Tahoma" panose="020B0604030504040204" pitchFamily="34" charset="0"/>
                <a:ea typeface="Tahoma" panose="020B0604030504040204" pitchFamily="34" charset="0"/>
                <a:cs typeface="Tahoma" panose="020B0604030504040204" pitchFamily="34" charset="0"/>
              </a:rPr>
              <a:t>Conclusion</a:t>
            </a:r>
          </a:p>
        </p:txBody>
      </p:sp>
      <p:graphicFrame>
        <p:nvGraphicFramePr>
          <p:cNvPr id="5" name="Content Placeholder 2">
            <a:extLst>
              <a:ext uri="{FF2B5EF4-FFF2-40B4-BE49-F238E27FC236}">
                <a16:creationId xmlns:a16="http://schemas.microsoft.com/office/drawing/2014/main" id="{E8CFE400-0D83-E2B6-D77A-76F64A9505C3}"/>
              </a:ext>
            </a:extLst>
          </p:cNvPr>
          <p:cNvGraphicFramePr>
            <a:graphicFrameLocks noGrp="1"/>
          </p:cNvGraphicFramePr>
          <p:nvPr>
            <p:ph idx="1"/>
            <p:extLst>
              <p:ext uri="{D42A27DB-BD31-4B8C-83A1-F6EECF244321}">
                <p14:modId xmlns:p14="http://schemas.microsoft.com/office/powerpoint/2010/main" val="2509165379"/>
              </p:ext>
            </p:extLst>
          </p:nvPr>
        </p:nvGraphicFramePr>
        <p:xfrm>
          <a:off x="1099334" y="1825625"/>
          <a:ext cx="10254465" cy="3619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1253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ard with a drawing of cactus and succulents&#10;&#10;Description automatically generated">
            <a:extLst>
              <a:ext uri="{FF2B5EF4-FFF2-40B4-BE49-F238E27FC236}">
                <a16:creationId xmlns:a16="http://schemas.microsoft.com/office/drawing/2014/main" id="{FDA19409-B271-95C3-6F95-D1C37840E5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p:spPr>
      </p:pic>
    </p:spTree>
    <p:extLst>
      <p:ext uri="{BB962C8B-B14F-4D97-AF65-F5344CB8AC3E}">
        <p14:creationId xmlns:p14="http://schemas.microsoft.com/office/powerpoint/2010/main" val="180172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8A404-B8CA-73B9-E6A6-2662E4E4D915}"/>
              </a:ext>
            </a:extLst>
          </p:cNvPr>
          <p:cNvSpPr>
            <a:spLocks noGrp="1"/>
          </p:cNvSpPr>
          <p:nvPr>
            <p:ph type="title"/>
          </p:nvPr>
        </p:nvSpPr>
        <p:spPr>
          <a:xfrm>
            <a:off x="808638" y="386930"/>
            <a:ext cx="9236700" cy="1188950"/>
          </a:xfrm>
        </p:spPr>
        <p:txBody>
          <a:bodyPr anchor="b">
            <a:normAutofit fontScale="90000"/>
          </a:bodyPr>
          <a:lstStyle/>
          <a:p>
            <a:r>
              <a:rPr lang="en-US" sz="3800" dirty="0"/>
              <a:t>                             </a:t>
            </a:r>
            <a:r>
              <a:rPr lang="en-US" sz="4800" dirty="0">
                <a:latin typeface="Tahoma" panose="020B0604030504040204" pitchFamily="34" charset="0"/>
                <a:ea typeface="Tahoma" panose="020B0604030504040204" pitchFamily="34" charset="0"/>
                <a:cs typeface="Tahoma" panose="020B0604030504040204" pitchFamily="34" charset="0"/>
              </a:rPr>
              <a:t>Methodologies and Tools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AEB785-37E0-F4BF-331A-F403996C248D}"/>
              </a:ext>
            </a:extLst>
          </p:cNvPr>
          <p:cNvSpPr>
            <a:spLocks noGrp="1"/>
          </p:cNvSpPr>
          <p:nvPr>
            <p:ph idx="1"/>
          </p:nvPr>
        </p:nvSpPr>
        <p:spPr>
          <a:xfrm>
            <a:off x="793660" y="2203079"/>
            <a:ext cx="10677808" cy="3831961"/>
          </a:xfrm>
        </p:spPr>
        <p:txBody>
          <a:bodyPr anchor="ctr">
            <a:normAutofit/>
          </a:bodyPr>
          <a:lstStyle/>
          <a:p>
            <a:pPr marL="0" indent="0">
              <a:buNone/>
            </a:pPr>
            <a:r>
              <a:rPr lang="en-US" sz="2600" b="1" dirty="0">
                <a:latin typeface="Tahoma" panose="020B0604030504040204" pitchFamily="34" charset="0"/>
                <a:ea typeface="Tahoma" panose="020B0604030504040204" pitchFamily="34" charset="0"/>
                <a:cs typeface="Tahoma" panose="020B0604030504040204" pitchFamily="34" charset="0"/>
              </a:rPr>
              <a:t>Data Integration: </a:t>
            </a:r>
            <a:r>
              <a:rPr lang="en-US" sz="2600" dirty="0">
                <a:latin typeface="Tahoma" panose="020B0604030504040204" pitchFamily="34" charset="0"/>
                <a:ea typeface="Tahoma" panose="020B0604030504040204" pitchFamily="34" charset="0"/>
                <a:cs typeface="Tahoma" panose="020B0604030504040204" pitchFamily="34" charset="0"/>
              </a:rPr>
              <a:t>Kafka</a:t>
            </a:r>
          </a:p>
          <a:p>
            <a:pPr marL="0" indent="0">
              <a:buNone/>
            </a:pPr>
            <a:r>
              <a:rPr lang="en-US" sz="2600" b="1" dirty="0">
                <a:latin typeface="Tahoma" panose="020B0604030504040204" pitchFamily="34" charset="0"/>
                <a:ea typeface="Tahoma" panose="020B0604030504040204" pitchFamily="34" charset="0"/>
                <a:cs typeface="Tahoma" panose="020B0604030504040204" pitchFamily="34" charset="0"/>
              </a:rPr>
              <a:t>Data Analysis: </a:t>
            </a:r>
            <a:r>
              <a:rPr lang="en-US" sz="2600" dirty="0">
                <a:latin typeface="Tahoma" panose="020B0604030504040204" pitchFamily="34" charset="0"/>
                <a:ea typeface="Tahoma" panose="020B0604030504040204" pitchFamily="34" charset="0"/>
                <a:cs typeface="Tahoma" panose="020B0604030504040204" pitchFamily="34" charset="0"/>
              </a:rPr>
              <a:t>Python(Pandas, NumPy), Pyspark</a:t>
            </a:r>
          </a:p>
          <a:p>
            <a:pPr marL="0" indent="0">
              <a:buNone/>
            </a:pPr>
            <a:r>
              <a:rPr lang="en-US" sz="2600" b="1" dirty="0">
                <a:latin typeface="Tahoma" panose="020B0604030504040204" pitchFamily="34" charset="0"/>
                <a:ea typeface="Tahoma" panose="020B0604030504040204" pitchFamily="34" charset="0"/>
                <a:cs typeface="Tahoma" panose="020B0604030504040204" pitchFamily="34" charset="0"/>
              </a:rPr>
              <a:t>Visualization: </a:t>
            </a:r>
            <a:r>
              <a:rPr lang="en-US" sz="2600" dirty="0">
                <a:latin typeface="Tahoma" panose="020B0604030504040204" pitchFamily="34" charset="0"/>
                <a:ea typeface="Tahoma" panose="020B0604030504040204" pitchFamily="34" charset="0"/>
                <a:cs typeface="Tahoma" panose="020B0604030504040204" pitchFamily="34" charset="0"/>
              </a:rPr>
              <a:t>matplotlib library for generating insightful charts and visualizations.</a:t>
            </a:r>
            <a:br>
              <a:rPr lang="en-US" sz="2600" dirty="0">
                <a:latin typeface="Tahoma" panose="020B0604030504040204" pitchFamily="34" charset="0"/>
                <a:ea typeface="Tahoma" panose="020B0604030504040204" pitchFamily="34" charset="0"/>
                <a:cs typeface="Tahoma" panose="020B0604030504040204" pitchFamily="34" charset="0"/>
              </a:rPr>
            </a:br>
            <a:r>
              <a:rPr lang="en-US" sz="2600" b="1" dirty="0">
                <a:latin typeface="Tahoma" panose="020B0604030504040204" pitchFamily="34" charset="0"/>
                <a:ea typeface="Tahoma" panose="020B0604030504040204" pitchFamily="34" charset="0"/>
                <a:cs typeface="Tahoma" panose="020B0604030504040204" pitchFamily="34" charset="0"/>
              </a:rPr>
              <a:t>Tools: </a:t>
            </a:r>
            <a:r>
              <a:rPr lang="en-US" sz="2600" dirty="0">
                <a:latin typeface="Tahoma" panose="020B0604030504040204" pitchFamily="34" charset="0"/>
                <a:ea typeface="Tahoma" panose="020B0604030504040204" pitchFamily="34" charset="0"/>
                <a:cs typeface="Tahoma" panose="020B0604030504040204" pitchFamily="34" charset="0"/>
              </a:rPr>
              <a:t>JupyterNotebook</a:t>
            </a:r>
          </a:p>
        </p:txBody>
      </p:sp>
    </p:spTree>
    <p:extLst>
      <p:ext uri="{BB962C8B-B14F-4D97-AF65-F5344CB8AC3E}">
        <p14:creationId xmlns:p14="http://schemas.microsoft.com/office/powerpoint/2010/main" val="163511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42869-382A-9E40-6B0E-7E3FCAA97491}"/>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3700" kern="1200" dirty="0">
                <a:solidFill>
                  <a:srgbClr val="FFFFFF"/>
                </a:solidFill>
                <a:latin typeface="+mj-lt"/>
                <a:ea typeface="+mj-ea"/>
                <a:cs typeface="+mj-cs"/>
              </a:rPr>
              <a:t>                                                       </a:t>
            </a:r>
            <a:r>
              <a:rPr lang="en-US" sz="4800" kern="1200" dirty="0">
                <a:solidFill>
                  <a:srgbClr val="FFFFFF"/>
                </a:solidFill>
                <a:latin typeface="Tahoma" panose="020B0604030504040204" pitchFamily="34" charset="0"/>
                <a:ea typeface="Tahoma" panose="020B0604030504040204" pitchFamily="34" charset="0"/>
                <a:cs typeface="Tahoma" panose="020B0604030504040204" pitchFamily="34" charset="0"/>
              </a:rPr>
              <a:t>Architecture Diagram</a:t>
            </a:r>
          </a:p>
        </p:txBody>
      </p:sp>
      <p:pic>
        <p:nvPicPr>
          <p:cNvPr id="5" name="Content Placeholder 4" descr="A diagram of data processing&#10;&#10;Description automatically generated">
            <a:extLst>
              <a:ext uri="{FF2B5EF4-FFF2-40B4-BE49-F238E27FC236}">
                <a16:creationId xmlns:a16="http://schemas.microsoft.com/office/drawing/2014/main" id="{955507A5-CA6D-87C7-26FE-F0276DF905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793" y="1966293"/>
            <a:ext cx="10414412" cy="4452160"/>
          </a:xfrm>
          <a:prstGeom prst="rect">
            <a:avLst/>
          </a:prstGeom>
        </p:spPr>
      </p:pic>
    </p:spTree>
    <p:extLst>
      <p:ext uri="{BB962C8B-B14F-4D97-AF65-F5344CB8AC3E}">
        <p14:creationId xmlns:p14="http://schemas.microsoft.com/office/powerpoint/2010/main" val="166115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76C7E-2363-76D4-B3E6-38EDC5EE42C1}"/>
              </a:ext>
            </a:extLst>
          </p:cNvPr>
          <p:cNvSpPr>
            <a:spLocks noGrp="1"/>
          </p:cNvSpPr>
          <p:nvPr>
            <p:ph type="title"/>
          </p:nvPr>
        </p:nvSpPr>
        <p:spPr>
          <a:xfrm>
            <a:off x="731520" y="666727"/>
            <a:ext cx="4854031" cy="5546785"/>
          </a:xfrm>
        </p:spPr>
        <p:txBody>
          <a:bodyPr vert="horz" lIns="91440" tIns="45720" rIns="91440" bIns="45720" rtlCol="0" anchor="t">
            <a:normAutofit fontScale="90000"/>
          </a:bodyPr>
          <a:lstStyle/>
          <a:p>
            <a:r>
              <a:rPr lang="en-US" sz="4200" kern="1200" dirty="0">
                <a:solidFill>
                  <a:schemeClr val="tx1"/>
                </a:solidFill>
                <a:latin typeface="Tahoma" panose="020B0604030504040204" pitchFamily="34" charset="0"/>
                <a:ea typeface="Tahoma" panose="020B0604030504040204" pitchFamily="34" charset="0"/>
                <a:cs typeface="Tahoma" panose="020B0604030504040204" pitchFamily="34" charset="0"/>
              </a:rPr>
              <a:t>Goal 1: Statistical Analysis of Base Stats</a:t>
            </a:r>
            <a:br>
              <a:rPr lang="en-US" sz="4200"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2700" dirty="0">
                <a:latin typeface="Tahoma" panose="020B0604030504040204" pitchFamily="34" charset="0"/>
                <a:ea typeface="Tahoma" panose="020B0604030504040204" pitchFamily="34" charset="0"/>
                <a:cs typeface="Tahoma" panose="020B0604030504040204" pitchFamily="34" charset="0"/>
              </a:rPr>
              <a:t>Conducting a statistical analysis of the base stats (hp, atk,                def, spatk, spdef, speed, total) to identify the average, median, and variation of stats among different Pokemon generations or types, providing insights into the overall power balance in the Pokemon world.</a:t>
            </a:r>
            <a:br>
              <a:rPr lang="en-US" sz="2700" dirty="0">
                <a:latin typeface="Tahoma" panose="020B0604030504040204" pitchFamily="34" charset="0"/>
                <a:ea typeface="Tahoma" panose="020B0604030504040204" pitchFamily="34" charset="0"/>
                <a:cs typeface="Tahoma" panose="020B0604030504040204" pitchFamily="34" charset="0"/>
              </a:rPr>
            </a:br>
            <a:endParaRPr lang="en-US" sz="27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1C012FB-8FF0-D12E-67F7-9DBDF59AEDAD}"/>
              </a:ext>
            </a:extLst>
          </p:cNvPr>
          <p:cNvPicPr>
            <a:picLocks noChangeAspect="1"/>
          </p:cNvPicPr>
          <p:nvPr/>
        </p:nvPicPr>
        <p:blipFill>
          <a:blip r:embed="rId2"/>
          <a:stretch>
            <a:fillRect/>
          </a:stretch>
        </p:blipFill>
        <p:spPr>
          <a:xfrm>
            <a:off x="6599827" y="666728"/>
            <a:ext cx="4181330" cy="5465791"/>
          </a:xfrm>
          <a:prstGeom prst="rect">
            <a:avLst/>
          </a:prstGeom>
        </p:spPr>
      </p:pic>
    </p:spTree>
    <p:extLst>
      <p:ext uri="{BB962C8B-B14F-4D97-AF65-F5344CB8AC3E}">
        <p14:creationId xmlns:p14="http://schemas.microsoft.com/office/powerpoint/2010/main" val="268109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9101F-211D-F4DF-2A00-3667E8790AD4}"/>
              </a:ext>
            </a:extLst>
          </p:cNvPr>
          <p:cNvSpPr>
            <a:spLocks noGrp="1"/>
          </p:cNvSpPr>
          <p:nvPr>
            <p:ph idx="1"/>
          </p:nvPr>
        </p:nvSpPr>
        <p:spPr>
          <a:xfrm>
            <a:off x="838200" y="571500"/>
            <a:ext cx="10515600" cy="5605463"/>
          </a:xfrm>
        </p:spPr>
        <p:txBody>
          <a:bodyPr/>
          <a:lstStyle/>
          <a:p>
            <a:pPr marL="0" indent="0">
              <a:buNone/>
            </a:pPr>
            <a:endParaRPr lang="en-US" dirty="0"/>
          </a:p>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Goal1 - Output:</a:t>
            </a:r>
          </a:p>
        </p:txBody>
      </p:sp>
      <p:pic>
        <p:nvPicPr>
          <p:cNvPr id="5" name="Picture 4">
            <a:extLst>
              <a:ext uri="{FF2B5EF4-FFF2-40B4-BE49-F238E27FC236}">
                <a16:creationId xmlns:a16="http://schemas.microsoft.com/office/drawing/2014/main" id="{BC0BE728-A9A1-7DDE-E4C0-3162A2A2B530}"/>
              </a:ext>
            </a:extLst>
          </p:cNvPr>
          <p:cNvPicPr>
            <a:picLocks noChangeAspect="1"/>
          </p:cNvPicPr>
          <p:nvPr/>
        </p:nvPicPr>
        <p:blipFill>
          <a:blip r:embed="rId3"/>
          <a:stretch>
            <a:fillRect/>
          </a:stretch>
        </p:blipFill>
        <p:spPr>
          <a:xfrm>
            <a:off x="838200" y="2119792"/>
            <a:ext cx="10795000" cy="2618416"/>
          </a:xfrm>
          <a:prstGeom prst="rect">
            <a:avLst/>
          </a:prstGeom>
        </p:spPr>
      </p:pic>
    </p:spTree>
    <p:extLst>
      <p:ext uri="{BB962C8B-B14F-4D97-AF65-F5344CB8AC3E}">
        <p14:creationId xmlns:p14="http://schemas.microsoft.com/office/powerpoint/2010/main" val="269317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D20BAD-8777-297B-FDD3-8D8FD77BCA92}"/>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800" kern="1200" dirty="0">
                <a:solidFill>
                  <a:schemeClr val="tx1"/>
                </a:solidFill>
                <a:latin typeface="Tahoma" panose="020B0604030504040204" pitchFamily="34" charset="0"/>
                <a:ea typeface="Tahoma" panose="020B0604030504040204" pitchFamily="34" charset="0"/>
                <a:cs typeface="Tahoma" panose="020B0604030504040204" pitchFamily="34" charset="0"/>
              </a:rPr>
              <a:t>Goal 1: Statistical Analysis of Base Stats Graph</a:t>
            </a:r>
          </a:p>
        </p:txBody>
      </p:sp>
      <p:pic>
        <p:nvPicPr>
          <p:cNvPr id="5" name="Content Placeholder 4" descr="A graph showing the average statistic&#10;&#10;Description automatically generated">
            <a:extLst>
              <a:ext uri="{FF2B5EF4-FFF2-40B4-BE49-F238E27FC236}">
                <a16:creationId xmlns:a16="http://schemas.microsoft.com/office/drawing/2014/main" id="{5EC9FC65-B53A-A9AA-6E0A-833AB1A12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2163" y="2354239"/>
            <a:ext cx="6607673" cy="3948085"/>
          </a:xfrm>
          <a:prstGeom prst="rect">
            <a:avLst/>
          </a:prstGeom>
        </p:spPr>
      </p:pic>
    </p:spTree>
    <p:extLst>
      <p:ext uri="{BB962C8B-B14F-4D97-AF65-F5344CB8AC3E}">
        <p14:creationId xmlns:p14="http://schemas.microsoft.com/office/powerpoint/2010/main" val="2842379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1184D-FB87-6B6C-1591-ED7D61B35D37}"/>
              </a:ext>
            </a:extLst>
          </p:cNvPr>
          <p:cNvSpPr>
            <a:spLocks noGrp="1"/>
          </p:cNvSpPr>
          <p:nvPr>
            <p:ph type="title"/>
          </p:nvPr>
        </p:nvSpPr>
        <p:spPr>
          <a:xfrm>
            <a:off x="793662" y="386930"/>
            <a:ext cx="10066122" cy="1298448"/>
          </a:xfrm>
        </p:spPr>
        <p:txBody>
          <a:bodyPr anchor="b">
            <a:normAutofit/>
          </a:bodyPr>
          <a:lstStyle/>
          <a:p>
            <a:r>
              <a:rPr lang="en-US" dirty="0">
                <a:latin typeface="Tahoma" panose="020B0604030504040204" pitchFamily="34" charset="0"/>
                <a:ea typeface="Tahoma" panose="020B0604030504040204" pitchFamily="34" charset="0"/>
                <a:cs typeface="Tahoma" panose="020B0604030504040204" pitchFamily="34" charset="0"/>
              </a:rPr>
              <a:t>Goal-2: Physical Attributes Exploration</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8A8DCB9-60B8-0764-218D-E681C8441EEA}"/>
              </a:ext>
            </a:extLst>
          </p:cNvPr>
          <p:cNvPicPr>
            <a:picLocks noChangeAspect="1"/>
          </p:cNvPicPr>
          <p:nvPr/>
        </p:nvPicPr>
        <p:blipFill>
          <a:blip r:embed="rId2"/>
          <a:stretch>
            <a:fillRect/>
          </a:stretch>
        </p:blipFill>
        <p:spPr>
          <a:xfrm>
            <a:off x="5520810" y="2389218"/>
            <a:ext cx="5950658" cy="3619500"/>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A05568-D452-89DB-EC26-E8EC0066F2CF}"/>
              </a:ext>
            </a:extLst>
          </p:cNvPr>
          <p:cNvSpPr txBox="1"/>
          <p:nvPr/>
        </p:nvSpPr>
        <p:spPr>
          <a:xfrm>
            <a:off x="720532" y="2305748"/>
            <a:ext cx="4639042" cy="4062651"/>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Examining the physical attributes of Pokemon, such as height and weight, to understand the diversity and distribution of sizes among different species, and investigate whether there are any correlations between physical attributes and other characteristics like base stats or evolutionary stage</a:t>
            </a:r>
          </a:p>
          <a:p>
            <a:endParaRPr lang="en-US" dirty="0"/>
          </a:p>
        </p:txBody>
      </p:sp>
    </p:spTree>
    <p:extLst>
      <p:ext uri="{BB962C8B-B14F-4D97-AF65-F5344CB8AC3E}">
        <p14:creationId xmlns:p14="http://schemas.microsoft.com/office/powerpoint/2010/main" val="659879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1202</TotalTime>
  <Words>823</Words>
  <Application>Microsoft Office PowerPoint</Application>
  <PresentationFormat>Widescreen</PresentationFormat>
  <Paragraphs>65</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Aptos Display</vt:lpstr>
      <vt:lpstr>Arial</vt:lpstr>
      <vt:lpstr>Tahoma</vt:lpstr>
      <vt:lpstr>Wingdings</vt:lpstr>
      <vt:lpstr>Office Theme</vt:lpstr>
      <vt:lpstr>Comprehensive Analysis of Pokemon data</vt:lpstr>
      <vt:lpstr>              Project Outline</vt:lpstr>
      <vt:lpstr>                                  Dataset</vt:lpstr>
      <vt:lpstr>                             Methodologies and Tools</vt:lpstr>
      <vt:lpstr>                                                       Architecture Diagram</vt:lpstr>
      <vt:lpstr>Goal 1: Statistical Analysis of Base Stats  Conducting a statistical analysis of the base stats (hp, atk,                def, spatk, spdef, speed, total) to identify the average, median, and variation of stats among different Pokemon generations or types, providing insights into the overall power balance in the Pokemon world. </vt:lpstr>
      <vt:lpstr>PowerPoint Presentation</vt:lpstr>
      <vt:lpstr>Goal 1: Statistical Analysis of Base Stats Graph</vt:lpstr>
      <vt:lpstr>Goal-2: Physical Attributes Exploration</vt:lpstr>
      <vt:lpstr>PowerPoint Presentation</vt:lpstr>
      <vt:lpstr>Goal-2: Physical Attributes Exploration Graph</vt:lpstr>
      <vt:lpstr>Goal-3: Ranking Analysis</vt:lpstr>
      <vt:lpstr>PowerPoint Presentation</vt:lpstr>
      <vt:lpstr>Goal-3: Ranking Analysis Graph</vt:lpstr>
      <vt:lpstr>Goal-4: Generation Trend Analysis:</vt:lpstr>
      <vt:lpstr>PowerPoint Presentation</vt:lpstr>
      <vt:lpstr>Goal-4: Generation Trend Analysis Graph</vt:lpstr>
      <vt:lpstr>Goal-5: Weight-Class Segmentation</vt:lpstr>
      <vt:lpstr>PowerPoint Presentation</vt:lpstr>
      <vt:lpstr>Goal-5: Weight-Class Segmentation Graph</vt:lpstr>
      <vt:lpstr>Goal-6: Descendants Analysis</vt:lpstr>
      <vt:lpstr>PowerPoint Presentation</vt:lpstr>
      <vt:lpstr>Goal-6: Descendants Analysis Graph</vt:lpstr>
      <vt:lpstr>Goal-7: Legendary Pokémon Analysis</vt:lpstr>
      <vt:lpstr>PowerPoint Presentation</vt:lpstr>
      <vt:lpstr>Goal-7: Legendary Pokémon Analysis</vt:lpstr>
      <vt:lpstr>Goal-8: Ranking Analysis</vt:lpstr>
      <vt:lpstr>PowerPoint Presentation</vt:lpstr>
      <vt:lpstr>Goal-8: Ranking Analysis</vt:lpstr>
      <vt:lpstr>                                                        Challenges Faced</vt:lpstr>
      <vt:lpstr>                                 Conclusion</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Wizards</dc:title>
  <dc:creator>Nangineni,Gayathri</dc:creator>
  <cp:lastModifiedBy>Akula,Manasa</cp:lastModifiedBy>
  <cp:revision>87</cp:revision>
  <dcterms:created xsi:type="dcterms:W3CDTF">2024-04-24T03:35:46Z</dcterms:created>
  <dcterms:modified xsi:type="dcterms:W3CDTF">2024-04-25T03:20:18Z</dcterms:modified>
</cp:coreProperties>
</file>