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0"/>
  </p:handoutMasterIdLst>
  <p:sldIdLst>
    <p:sldId id="317" r:id="rId3"/>
    <p:sldId id="374" r:id="rId5"/>
    <p:sldId id="334" r:id="rId6"/>
    <p:sldId id="360" r:id="rId7"/>
    <p:sldId id="361" r:id="rId8"/>
    <p:sldId id="362" r:id="rId9"/>
    <p:sldId id="364" r:id="rId10"/>
    <p:sldId id="365" r:id="rId11"/>
    <p:sldId id="366" r:id="rId12"/>
    <p:sldId id="367" r:id="rId13"/>
    <p:sldId id="368" r:id="rId14"/>
    <p:sldId id="369" r:id="rId15"/>
    <p:sldId id="370" r:id="rId16"/>
    <p:sldId id="371" r:id="rId17"/>
    <p:sldId id="372" r:id="rId18"/>
    <p:sldId id="373" r:id="rId19"/>
  </p:sldIdLst>
  <p:sldSz cx="12192000" cy="6858000"/>
  <p:notesSz cx="6858000" cy="9144000"/>
  <p:embeddedFontLst>
    <p:embeddedFont>
      <p:font typeface="OPPOSans M" panose="00020600040101010101" charset="-122"/>
      <p:regular r:id="rId24"/>
    </p:embeddedFont>
    <p:embeddedFont>
      <p:font typeface="OPPOSans H" panose="00020600040101010101" charset="-122"/>
      <p:regular r:id="rId25"/>
    </p:embeddedFont>
    <p:embeddedFont>
      <p:font typeface="OPPOSans B" panose="00020600040101010101" charset="-122"/>
      <p:regular r:id="rId26"/>
    </p:embeddedFont>
  </p:embeddedFont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7" autoAdjust="0"/>
    <p:restoredTop sz="94660"/>
  </p:normalViewPr>
  <p:slideViewPr>
    <p:cSldViewPr snapToGrid="0">
      <p:cViewPr varScale="1">
        <p:scale>
          <a:sx n="54" d="100"/>
          <a:sy n="54" d="100"/>
        </p:scale>
        <p:origin x="53"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6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POSans M" panose="00020600040101010101" charset="-122"/>
              <a:ea typeface="OPPOSans M"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POSans M" panose="00020600040101010101" charset="-122"/>
                <a:ea typeface="OPPOSans M" panose="00020600040101010101" charset="-122"/>
              </a:rPr>
            </a:fld>
            <a:endParaRPr lang="zh-CN" altLang="en-US">
              <a:latin typeface="OPPOSans M" panose="00020600040101010101" charset="-122"/>
              <a:ea typeface="OPPOSans M"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POSans M" panose="00020600040101010101" charset="-122"/>
              <a:ea typeface="OPPOSans M"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POSans M" panose="00020600040101010101" charset="-122"/>
                <a:ea typeface="OPPOSans M" panose="00020600040101010101" charset="-122"/>
              </a:rPr>
            </a:fld>
            <a:endParaRPr lang="zh-CN" altLang="en-US">
              <a:latin typeface="OPPOSans M" panose="00020600040101010101" charset="-122"/>
              <a:ea typeface="OPPOSans M"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M" panose="00020600040101010101" charset="-122"/>
                <a:ea typeface="OPPOSans M" panose="00020600040101010101"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M" panose="00020600040101010101" charset="-122"/>
                <a:ea typeface="OPPOSans M" panose="00020600040101010101" charset="-122"/>
              </a:defRPr>
            </a:lvl1pPr>
          </a:lstStyle>
          <a:p>
            <a:fld id="{68EABFFB-8326-4503-AC44-55DFAE6D5E3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M" panose="00020600040101010101" charset="-122"/>
                <a:ea typeface="OPPOSans M" panose="00020600040101010101"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M" panose="00020600040101010101" charset="-122"/>
                <a:ea typeface="OPPOSans M" panose="00020600040101010101" charset="-122"/>
              </a:defRPr>
            </a:lvl1pPr>
          </a:lstStyle>
          <a:p>
            <a:fld id="{9F493779-6B59-45C9-998D-73E378659E8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1pPr>
    <a:lvl2pPr marL="4572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2pPr>
    <a:lvl3pPr marL="9144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3pPr>
    <a:lvl4pPr marL="13716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4pPr>
    <a:lvl5pPr marL="18288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B7B1F4D-9A06-41FD-9592-15639BF7370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nvSpPr>
        <p:spPr>
          <a:xfrm rot="2700000">
            <a:off x="174179" y="-2646205"/>
            <a:ext cx="11768144" cy="11768144"/>
          </a:xfrm>
          <a:custGeom>
            <a:avLst/>
            <a:gdLst>
              <a:gd name="connsiteX0" fmla="*/ 0 w 11768144"/>
              <a:gd name="connsiteY0" fmla="*/ 7189109 h 11768144"/>
              <a:gd name="connsiteX1" fmla="*/ 7189108 w 11768144"/>
              <a:gd name="connsiteY1" fmla="*/ 0 h 11768144"/>
              <a:gd name="connsiteX2" fmla="*/ 8674431 w 11768144"/>
              <a:gd name="connsiteY2" fmla="*/ 0 h 11768144"/>
              <a:gd name="connsiteX3" fmla="*/ 11768144 w 11768144"/>
              <a:gd name="connsiteY3" fmla="*/ 3093713 h 11768144"/>
              <a:gd name="connsiteX4" fmla="*/ 11768144 w 11768144"/>
              <a:gd name="connsiteY4" fmla="*/ 5119641 h 11768144"/>
              <a:gd name="connsiteX5" fmla="*/ 5119641 w 11768144"/>
              <a:gd name="connsiteY5" fmla="*/ 11768144 h 11768144"/>
              <a:gd name="connsiteX6" fmla="*/ 3200484 w 11768144"/>
              <a:gd name="connsiteY6" fmla="*/ 11768144 h 11768144"/>
              <a:gd name="connsiteX7" fmla="*/ 0 w 11768144"/>
              <a:gd name="connsiteY7" fmla="*/ 8567660 h 117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8144" h="11768144">
                <a:moveTo>
                  <a:pt x="0" y="7189109"/>
                </a:moveTo>
                <a:lnTo>
                  <a:pt x="7189108" y="0"/>
                </a:lnTo>
                <a:lnTo>
                  <a:pt x="8674431" y="0"/>
                </a:lnTo>
                <a:lnTo>
                  <a:pt x="11768144" y="3093713"/>
                </a:lnTo>
                <a:lnTo>
                  <a:pt x="11768144" y="5119641"/>
                </a:lnTo>
                <a:lnTo>
                  <a:pt x="5119641" y="11768144"/>
                </a:lnTo>
                <a:lnTo>
                  <a:pt x="3200484" y="11768144"/>
                </a:lnTo>
                <a:lnTo>
                  <a:pt x="0" y="8567660"/>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nvSpPr>
        <p:spPr>
          <a:xfrm rot="2700000">
            <a:off x="1947142" y="-873242"/>
            <a:ext cx="8222218" cy="8222218"/>
          </a:xfrm>
          <a:custGeom>
            <a:avLst/>
            <a:gdLst>
              <a:gd name="connsiteX0" fmla="*/ 0 w 8222218"/>
              <a:gd name="connsiteY0" fmla="*/ 3643183 h 8222218"/>
              <a:gd name="connsiteX1" fmla="*/ 3643183 w 8222218"/>
              <a:gd name="connsiteY1" fmla="*/ 0 h 8222218"/>
              <a:gd name="connsiteX2" fmla="*/ 8222218 w 8222218"/>
              <a:gd name="connsiteY2" fmla="*/ 0 h 8222218"/>
              <a:gd name="connsiteX3" fmla="*/ 8222218 w 8222218"/>
              <a:gd name="connsiteY3" fmla="*/ 5119641 h 8222218"/>
              <a:gd name="connsiteX4" fmla="*/ 5119641 w 8222218"/>
              <a:gd name="connsiteY4" fmla="*/ 8222218 h 8222218"/>
              <a:gd name="connsiteX5" fmla="*/ 0 w 8222218"/>
              <a:gd name="connsiteY5" fmla="*/ 8222218 h 82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2218" h="8222218">
                <a:moveTo>
                  <a:pt x="0" y="3643183"/>
                </a:moveTo>
                <a:lnTo>
                  <a:pt x="3643183" y="0"/>
                </a:lnTo>
                <a:lnTo>
                  <a:pt x="8222218" y="0"/>
                </a:lnTo>
                <a:lnTo>
                  <a:pt x="8222218" y="5119641"/>
                </a:lnTo>
                <a:lnTo>
                  <a:pt x="5119641" y="8222218"/>
                </a:lnTo>
                <a:lnTo>
                  <a:pt x="0" y="8222218"/>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22"/>
          <p:cNvSpPr/>
          <p:nvPr/>
        </p:nvSpPr>
        <p:spPr>
          <a:xfrm rot="2700000">
            <a:off x="3295706" y="475322"/>
            <a:ext cx="5525090" cy="5525090"/>
          </a:xfrm>
          <a:prstGeom prst="rect">
            <a:avLst/>
          </a:prstGeom>
          <a:gradFill>
            <a:gsLst>
              <a:gs pos="0">
                <a:schemeClr val="accent2"/>
              </a:gs>
              <a:gs pos="50000">
                <a:schemeClr val="accent1"/>
              </a:gs>
              <a:gs pos="100000">
                <a:schemeClr val="accent3"/>
              </a:gs>
            </a:gsLst>
            <a:lin ang="5400000" scaled="1"/>
          </a:gradFill>
          <a:ln w="9525">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a:spLocks noChangeAspect="1" noChangeArrowheads="1"/>
          </p:cNvSpPr>
          <p:nvPr/>
        </p:nvSpPr>
        <p:spPr bwMode="auto">
          <a:xfrm>
            <a:off x="2726267"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椭圆 5"/>
          <p:cNvSpPr/>
          <p:nvPr/>
        </p:nvSpPr>
        <p:spPr>
          <a:xfrm>
            <a:off x="917353" y="4585131"/>
            <a:ext cx="344028" cy="344028"/>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7" name="矩形 6"/>
          <p:cNvSpPr/>
          <p:nvPr/>
        </p:nvSpPr>
        <p:spPr>
          <a:xfrm rot="2700000">
            <a:off x="4272119" y="1642867"/>
            <a:ext cx="3572264" cy="3572264"/>
          </a:xfrm>
          <a:prstGeom prst="rect">
            <a:avLst/>
          </a:prstGeom>
          <a:solidFill>
            <a:schemeClr val="bg1"/>
          </a:solidFill>
          <a:ln w="31750">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77616" y="4872634"/>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spect="1" noChangeArrowheads="1"/>
          </p:cNvSpPr>
          <p:nvPr/>
        </p:nvSpPr>
        <p:spPr bwMode="auto">
          <a:xfrm>
            <a:off x="2726267" y="0"/>
            <a:ext cx="68580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OPPOSans M" panose="00020600040101010101" charset="-122"/>
              <a:cs typeface="+mn-cs"/>
            </a:endParaRPr>
          </a:p>
        </p:txBody>
      </p:sp>
      <p:sp>
        <p:nvSpPr>
          <p:cNvPr id="9" name="矩形: 剪去对角 8"/>
          <p:cNvSpPr/>
          <p:nvPr/>
        </p:nvSpPr>
        <p:spPr>
          <a:xfrm>
            <a:off x="1971554" y="2187358"/>
            <a:ext cx="8248892" cy="2483281"/>
          </a:xfrm>
          <a:prstGeom prst="snip2DiagRect">
            <a:avLst>
              <a:gd name="adj1" fmla="val 16931"/>
              <a:gd name="adj2" fmla="val 0"/>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4800" b="1" i="0" u="none" strike="noStrike" kern="1200" cap="none" spc="0" normalizeH="0" baseline="0" noProof="0" dirty="0">
                <a:ln>
                  <a:noFill/>
                </a:ln>
                <a:solidFill>
                  <a:prstClr val="white"/>
                </a:solidFill>
                <a:effectLst/>
                <a:uLnTx/>
                <a:uFillTx/>
                <a:latin typeface="+mj-ea"/>
                <a:ea typeface="+mj-ea"/>
              </a:rPr>
              <a:t>Analysis of </a:t>
            </a:r>
            <a:r>
              <a:rPr kumimoji="0" lang="en-US" altLang="en-US" sz="4800" b="1" i="0" u="none" strike="noStrike" kern="1200" cap="none" spc="0" normalizeH="0" baseline="0" noProof="0" dirty="0">
                <a:ln>
                  <a:noFill/>
                </a:ln>
                <a:solidFill>
                  <a:prstClr val="white"/>
                </a:solidFill>
                <a:effectLst/>
                <a:uLnTx/>
                <a:uFillTx/>
                <a:latin typeface="+mj-ea"/>
                <a:ea typeface="+mj-ea"/>
              </a:rPr>
              <a:t>Telecommunication Industry</a:t>
            </a:r>
            <a:r>
              <a:rPr kumimoji="0" lang="en-IN" altLang="zh-CN" sz="4800" b="1" i="0" u="none" strike="noStrike" kern="1200" cap="none" spc="0" normalizeH="0" baseline="0" noProof="0" dirty="0">
                <a:ln>
                  <a:noFill/>
                </a:ln>
                <a:solidFill>
                  <a:prstClr val="white"/>
                </a:solidFill>
                <a:effectLst/>
                <a:uLnTx/>
                <a:uFillTx/>
                <a:latin typeface="+mj-ea"/>
                <a:ea typeface="+mj-ea"/>
              </a:rPr>
              <a:t>  </a:t>
            </a:r>
            <a:endParaRPr kumimoji="0" lang="en-US" altLang="en-US" sz="4800" b="1" i="0" u="none" strike="noStrike" kern="1200" cap="none" spc="0" normalizeH="0" baseline="0" noProof="0" dirty="0">
              <a:ln>
                <a:noFill/>
              </a:ln>
              <a:solidFill>
                <a:prstClr val="white"/>
              </a:solidFill>
              <a:effectLst/>
              <a:uLnTx/>
              <a:uFillTx/>
              <a:latin typeface="+mj-ea"/>
              <a:ea typeface="+mj-ea"/>
            </a:endParaRPr>
          </a:p>
        </p:txBody>
      </p:sp>
      <p:cxnSp>
        <p:nvCxnSpPr>
          <p:cNvPr id="25" name="直接连接符 24"/>
          <p:cNvCxnSpPr/>
          <p:nvPr/>
        </p:nvCxnSpPr>
        <p:spPr>
          <a:xfrm flipH="1">
            <a:off x="6959683" y="4964197"/>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9402" y="4077854"/>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829841" y="808845"/>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75582" y="37119"/>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596892" y="726714"/>
            <a:ext cx="344028" cy="344028"/>
          </a:xfrm>
          <a:prstGeom prst="ellipse">
            <a:avLst/>
          </a:prstGeom>
          <a:gradFill>
            <a:gsLst>
              <a:gs pos="0">
                <a:schemeClr val="accent2"/>
              </a:gs>
              <a:gs pos="69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32" name="椭圆 31"/>
          <p:cNvSpPr/>
          <p:nvPr/>
        </p:nvSpPr>
        <p:spPr>
          <a:xfrm>
            <a:off x="10075350" y="5361497"/>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User Engagement Analysis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Because it reflects the amount of involvement and activity consumers have with telecommunications services, user engagement is a critical component of customer satisfaction. Patterns of user interaction and their connection to user experience are examined in this investigation.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Call logs, data usage statistics, and app usage trends are just a few of the sources from which user interaction data is gathered.</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Important engagement indicators are established, including social media activity, data usage, call duration, and frequency of app usage.</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Different user engagement profiles are identified by grouping users according to their levels of engagement using the k-means clustering technique.</a:t>
            </a:r>
            <a:endParaRPr lang="en-US" altLang="en-US" sz="1400" dirty="0">
              <a:solidFill>
                <a:schemeClr val="tx1">
                  <a:lumMod val="75000"/>
                  <a:lumOff val="25000"/>
                </a:schemeClr>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Customer Satisfaction Analysis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Customer satisfaction, which reflects the general degree of contentment and loyalty among users, is a crucial determinant of corporate success. The relationship among customer satisfaction, user experience, and user engagement is examined in this investigation.</a:t>
            </a:r>
            <a:endParaRPr lang="en-US" altLang="en-US" sz="1400" dirty="0">
              <a:solidFill>
                <a:schemeClr val="tx1">
                  <a:lumMod val="75000"/>
                  <a:lumOff val="25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Predicting Customer Satisfaction</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Using measurements for user involvement and experience, a regression model is created to forecast consumer happiness. By using this model, possible problems with satisfaction can be found and proactively fixed.</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The features of the data and the required prediction accuracy are taken into consideration while selecting an appropriate regression model.</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Through training on past data, the chosen model is able to understand the connections among user satisfaction, experience, and engagement.</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To evaluate the trained model's performance and make sure it can reliably forecast customer pleasure, it is tested on unseen data.</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32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Customer Segmentation Based on Satisfaction</a:t>
            </a:r>
            <a:endParaRPr kumimoji="0" lang="en-US" altLang="en-US" sz="32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32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Customers are divided into categories according to their satisfaction ratings using the k-means clustering technique. Personalized service offerings and focused marketing strategies are made possible by this segmentation.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Customers with high satisfaction ratings, which indicate a favorable overall experience with the telecommunications services, are represented by this cluster.</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Customers in this cluster had moderate satisfaction ratings, indicating a mixed experience with room for improvement.</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Customers with poor satisfaction ratings make up this cluster, which draws attention to possible problems and areas that need urgent care.</a:t>
            </a:r>
            <a:endParaRPr lang="en-US" altLang="en-US" sz="1400" dirty="0">
              <a:solidFill>
                <a:schemeClr val="tx1">
                  <a:lumMod val="75000"/>
                  <a:lumOff val="25000"/>
                </a:schemeClr>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Conclusion</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The study indicates that the business has a solid basis for expansion. Customers appear to be quite involved with a variety of applications, according to the data, suggesting room for growth and income production. To take advantage of the trends found, the business should concentrate on improving the customer experience, making the most of network resources, and creating focused marketing efforts.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User Experience</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In the telecom sector, device attributes and network performance are frequently linked to user experience. To obtain a thorough grasp of user experience, this analysis concentrates on important network metrics such as TCP retransmission, Round Trip Time (RTT), and throughput in addition to handset type.</a:t>
            </a:r>
            <a:endParaRPr lang="en-US" altLang="en-US" sz="1400" dirty="0">
              <a:solidFill>
                <a:schemeClr val="tx1">
                  <a:lumMod val="75000"/>
                  <a:lumOff val="25000"/>
                </a:schemeClr>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900480" y="2505854"/>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Thank you</a:t>
            </a:r>
            <a:endParaRPr kumimoji="0" lang="en-IN"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I</a:t>
            </a: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ntroduction </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Customers are the lifeblood of any firm. Companies are constantly looking for methods to learn more about their clients in order to provide them more specialized and effective solutions. A key phase in the data science process is exploratory data analysis. It includes all of the procedures necessary to become acquainted with the data and investigate preliminary findings that will guide subsequent data science actions.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Exploring each data set using a variety of exploratory techniques and comparing the outcomes is always preferable. This step aims to comprehend the dataset and obtain a feel of the narrative it conveys by identifying any missing values and outliers using quantitative and visual methods. It offers the logical next actions, inquiries, or study topics for your project.</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4000" b="1" noProof="0" dirty="0">
                <a:ln>
                  <a:noFill/>
                </a:ln>
                <a:gradFill>
                  <a:gsLst>
                    <a:gs pos="0">
                      <a:schemeClr val="accent2"/>
                    </a:gs>
                    <a:gs pos="83000">
                      <a:schemeClr val="accent3"/>
                    </a:gs>
                  </a:gsLst>
                  <a:path path="circle">
                    <a:fillToRect r="100000" b="100000"/>
                  </a:path>
                </a:gradFill>
                <a:effectLst/>
                <a:uLnTx/>
                <a:uFillTx/>
                <a:latin typeface="+mj-ea"/>
                <a:ea typeface="+mj-ea"/>
                <a:sym typeface="+mn-ea"/>
              </a:rPr>
              <a:t>Handset Usage</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Top 10 Handsets</a:t>
            </a:r>
            <a:r>
              <a:rPr lang="en-IN" altLang="en-US" sz="1400" dirty="0">
                <a:solidFill>
                  <a:schemeClr val="tx1">
                    <a:lumMod val="75000"/>
                    <a:lumOff val="25000"/>
                  </a:schemeClr>
                </a:solidFill>
                <a:effectLst/>
              </a:rPr>
              <a:t>:</a:t>
            </a:r>
            <a:r>
              <a:rPr lang="en-US" altLang="en-US" sz="1400" dirty="0">
                <a:solidFill>
                  <a:schemeClr val="tx1">
                    <a:lumMod val="75000"/>
                    <a:lumOff val="25000"/>
                  </a:schemeClr>
                </a:solidFill>
                <a:effectLst/>
              </a:rPr>
              <a:t> The analysis identifies the top 10 handsets used by customers, providing insights into popular device choices.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The Top 3 Manufacturers of Handsets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The study highlights the leading companies in the market by identifying the top three handset makers.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The Manufacturer's Top 5 Handsets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The analysis provides a thorough overview of popular models by identifying the top 5 handsets for each of the top 3 manufacturers.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Application Usage</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Session Duration</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User involvement levels and preferences for particular applications are revealed by the average length of data sessions.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Total Download (DL) and Upload (UL) Data</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Understanding user data consumption trends and possible network resource needs can be gained by analyzing the total amount of data uploaded and downloaded.</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Number of xDR Sessions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This indicator shows how frequently users start data sessions, which sheds light on general trends in data usage.</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Total Data Volume (Bytes)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This measure gives a thorough picture of user data usage by representing the total amount of data used throughout each session.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Uni</a:t>
            </a:r>
            <a:r>
              <a:rPr kumimoji="0" lang="en-IN"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v</a:t>
            </a: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ariate Analysis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Variable Description</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The analysis gives a clear grasp of the data structure by describing each variable and the data type that goes with it.</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Basic Metrics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For every variable, the analysis computes fundamental metrics including mean, median, and standard deviation, offering information about the distribution of the data.</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Dispersion Parameters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By calculating dispersion parameters for every quantitative variable, the research sheds light on the variability and spread of the data.</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Graphical Analysis</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To visualize the data distribution and spot possible outliers, the analysis makes use of the proper plotting options for every variable.</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Bivariate Analysis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Google vs. Total Data</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The investigation looks for any possible links between the amount of data consumed overall and Google usage.</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Email vs. Total Data</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In order to find any possible correlations, the analysis investigates the relationship between email usage and overall data consumption.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Social Media vs. Total Data</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The investigation looks for any possible links between the use of social media and overall data consumption.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YouTube vs. Total Data</a:t>
            </a:r>
            <a:r>
              <a:rPr lang="en-IN" altLang="en-US" sz="1400" dirty="0">
                <a:solidFill>
                  <a:schemeClr val="tx1">
                    <a:lumMod val="75000"/>
                    <a:lumOff val="25000"/>
                  </a:schemeClr>
                </a:solidFill>
                <a:effectLst/>
              </a:rPr>
              <a:t>: </a:t>
            </a:r>
            <a:r>
              <a:rPr lang="en-US" altLang="en-US" sz="1400" dirty="0">
                <a:solidFill>
                  <a:schemeClr val="tx1">
                    <a:lumMod val="75000"/>
                    <a:lumOff val="25000"/>
                  </a:schemeClr>
                </a:solidFill>
                <a:effectLst/>
              </a:rPr>
              <a:t>In order to find any possible links, the analysis investigates the relationship between YouTube usage and overall data consumption.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Identifying Key Contributors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Top Engaged Users per Application</a:t>
            </a:r>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Each program's top ten engaged users are determined by the analysis, which also offers insights on engagement patterns unique to each application.</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Top 10 Engaged Users</a:t>
            </a:r>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Based on interaction indicators, the research highlights the most active users by identifying the top 10.</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Visualizing Engagemen</a:t>
            </a:r>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The analysis provides a clear insight of user activity by visualizing engagement trends and patterns using the appropriate charts.</a:t>
            </a:r>
            <a:endParaRPr lang="en-US" altLang="en-US" sz="1400" dirty="0">
              <a:solidFill>
                <a:schemeClr val="tx1">
                  <a:lumMod val="75000"/>
                  <a:lumOff val="25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User Experience</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In the telecom sector, device attributes and network performance are frequently linked to user experience. To obtain a thorough grasp of user experience, this analysis concentrates on important network metrics such as TCP retransmission, Round Trip Time (RTT), and throughput in addition to handset type.</a:t>
            </a:r>
            <a:endParaRPr lang="en-US" altLang="en-US" sz="1400" dirty="0">
              <a:solidFill>
                <a:schemeClr val="tx1">
                  <a:lumMod val="75000"/>
                  <a:lumOff val="25000"/>
                </a:schemeClr>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p:cNvSpPr/>
          <p:nvPr>
            <p:custDataLst>
              <p:tags r:id="rId1"/>
            </p:custDataLst>
          </p:nvPr>
        </p:nvSpPr>
        <p:spPr>
          <a:xfrm>
            <a:off x="5795645" y="2419350"/>
            <a:ext cx="12192000" cy="6858000"/>
          </a:xfrm>
          <a:prstGeom prst="rect">
            <a:avLst/>
          </a:prstGeom>
          <a:gradFill>
            <a:gsLst>
              <a:gs pos="0">
                <a:schemeClr val="accent2">
                  <a:lumMod val="20000"/>
                  <a:lumOff val="80000"/>
                  <a:alpha val="30000"/>
                </a:schemeClr>
              </a:gs>
              <a:gs pos="100000">
                <a:schemeClr val="accent1">
                  <a:lumMod val="20000"/>
                  <a:lumOff val="80000"/>
                  <a:alpha val="30000"/>
                </a:schemeClr>
              </a:gs>
            </a:gsLst>
            <a:lin ang="54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200" name="文本框 199"/>
          <p:cNvSpPr txBox="1"/>
          <p:nvPr>
            <p:custDataLst>
              <p:tags r:id="rId2"/>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Analyzing User Experience Metrics</a:t>
            </a:r>
            <a:endParaRPr kumimoji="0" lang="en-US" altLang="en-US" sz="40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endParaRPr>
          </a:p>
        </p:txBody>
      </p:sp>
      <p:sp>
        <p:nvSpPr>
          <p:cNvPr id="93" name="任意多边形: 形状 92"/>
          <p:cNvSpPr/>
          <p:nvPr>
            <p:custDataLst>
              <p:tags r:id="rId3"/>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4"/>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2" name="文本框 32"/>
          <p:cNvSpPr txBox="1"/>
          <p:nvPr/>
        </p:nvSpPr>
        <p:spPr>
          <a:xfrm>
            <a:off x="494665" y="1680845"/>
            <a:ext cx="10575925" cy="367284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1400" dirty="0">
                <a:solidFill>
                  <a:schemeClr val="tx1">
                    <a:lumMod val="75000"/>
                    <a:lumOff val="25000"/>
                  </a:schemeClr>
                </a:solidFill>
                <a:effectLst/>
              </a:rPr>
              <a:t>Understanding the distribution and connections between user experience metrics and handset kinds is the goal of the analysis. This data can be used to optimize network performance for various user categories and spot possible areas for improvement.</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Calculating the average TCP retransmission rate per customer offers information about network stability and possible problems for various user groups.</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By calculating the average RTT per customer, possible latency problems and their effects on the user experience across different device kinds are highlighted.</a:t>
            </a:r>
            <a:endParaRPr lang="en-US" altLang="en-US" sz="1400" dirty="0">
              <a:solidFill>
                <a:schemeClr val="tx1">
                  <a:lumMod val="75000"/>
                  <a:lumOff val="25000"/>
                </a:schemeClr>
              </a:solidFill>
              <a:effectLst/>
            </a:endParaRPr>
          </a:p>
          <a:p>
            <a:pPr algn="l"/>
            <a:endParaRPr lang="en-US" altLang="en-US" sz="1400" dirty="0">
              <a:solidFill>
                <a:schemeClr val="tx1">
                  <a:lumMod val="75000"/>
                  <a:lumOff val="25000"/>
                </a:schemeClr>
              </a:solidFill>
              <a:effectLst/>
            </a:endParaRPr>
          </a:p>
          <a:p>
            <a:pPr algn="l"/>
            <a:r>
              <a:rPr lang="en-US" altLang="en-US" sz="1400" dirty="0">
                <a:solidFill>
                  <a:schemeClr val="tx1">
                    <a:lumMod val="75000"/>
                    <a:lumOff val="25000"/>
                  </a:schemeClr>
                </a:solidFill>
                <a:effectLst/>
              </a:rPr>
              <a:t>By examining the average throughput per customer, possible bottlenecks and differences in data transfer rates among various user segments are identified.</a:t>
            </a:r>
            <a:endParaRPr lang="en-US" altLang="en-US" sz="1400" dirty="0">
              <a:solidFill>
                <a:schemeClr val="tx1">
                  <a:lumMod val="75000"/>
                  <a:lumOff val="25000"/>
                </a:schemeClr>
              </a:solidFill>
              <a:effectLst/>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PP_MARK_KEY" val="35383b00-557e-4415-a50f-d21657253bc5"/>
  <p:tag name="COMMONDATA" val="eyJoZGlkIjoiOTg1MTFkYTFjMzIzYzg5MzM3OTk0OTJhNzVmNjkxZj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44546A"/>
      </a:dk2>
      <a:lt2>
        <a:srgbClr val="E7E6E6"/>
      </a:lt2>
      <a:accent1>
        <a:srgbClr val="016AFF"/>
      </a:accent1>
      <a:accent2>
        <a:srgbClr val="00BBFF"/>
      </a:accent2>
      <a:accent3>
        <a:srgbClr val="0165FF"/>
      </a:accent3>
      <a:accent4>
        <a:srgbClr val="025CE7"/>
      </a:accent4>
      <a:accent5>
        <a:srgbClr val="E5AD00"/>
      </a:accent5>
      <a:accent6>
        <a:srgbClr val="0350E6"/>
      </a:accent6>
      <a:hlink>
        <a:srgbClr val="0563C1"/>
      </a:hlink>
      <a:folHlink>
        <a:srgbClr val="954F72"/>
      </a:folHlink>
    </a:clrScheme>
    <a:fontScheme name="自定义 6">
      <a:majorFont>
        <a:latin typeface="OPPOSans B"/>
        <a:ea typeface="OPPOSans H"/>
        <a:cs typeface=""/>
      </a:majorFont>
      <a:minorFont>
        <a:latin typeface="OPPOSans M"/>
        <a:ea typeface="OPPOSans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POSans 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POSans M"/>
        <a:ea typeface=""/>
        <a:cs typeface=""/>
        <a:font script="Jpan" typeface="ＭＳ Ｐゴシック"/>
        <a:font script="Hang" typeface="맑은 고딕"/>
        <a:font script="Hans" typeface="OPPOSans M"/>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7798</Words>
  <Application>WPS Presentation</Application>
  <PresentationFormat>宽屏</PresentationFormat>
  <Paragraphs>137</Paragraphs>
  <Slides>16</Slides>
  <Notes>2</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OPPOSans M</vt:lpstr>
      <vt:lpstr>Arial</vt:lpstr>
      <vt:lpstr>OPPOSans H</vt:lpstr>
      <vt:lpstr>Microsoft YaHei</vt:lpstr>
      <vt:lpstr>Arial Unicode MS</vt:lpstr>
      <vt:lpstr>OPPOSans 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Sankar Avvaru</cp:lastModifiedBy>
  <cp:revision>43</cp:revision>
  <dcterms:created xsi:type="dcterms:W3CDTF">2023-03-14T10:49:00Z</dcterms:created>
  <dcterms:modified xsi:type="dcterms:W3CDTF">2025-02-10T02:25:55Z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BF5AE46710114336A5DB5DD31A8FFF62_13</vt:lpwstr>
  </property>
  <property fmtid="{D5CDD505-2E9C-101B-9397-08002B2CF9AE}" pid="3" name="KSOProductBuildVer">
    <vt:lpwstr>1033-12.2.0.19821</vt:lpwstr>
  </property>
</Properties>
</file>