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65" r:id="rId4"/>
    <p:sldId id="294" r:id="rId5"/>
    <p:sldId id="296" r:id="rId6"/>
    <p:sldId id="297" r:id="rId7"/>
    <p:sldId id="29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2D2D"/>
    <a:srgbClr val="D6E6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61" y="4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smtClean="0">
                <a:sym typeface="+mn-ea"/>
              </a:rPr>
              <a:t>Click to edit Master text style</a:t>
            </a:r>
            <a:endParaRPr lang="zh-CN" altLang="en-US" sz="1200" smtClean="0"/>
          </a:p>
          <a:p>
            <a:pPr lvl="1"/>
            <a:r>
              <a:rPr lang="zh-CN" altLang="en-US" sz="1200" smtClean="0">
                <a:sym typeface="+mn-ea"/>
              </a:rPr>
              <a:t>Second level</a:t>
            </a:r>
            <a:endParaRPr lang="zh-CN" altLang="en-US" sz="1200" smtClean="0"/>
          </a:p>
          <a:p>
            <a:pPr lvl="2"/>
            <a:r>
              <a:rPr lang="zh-CN" altLang="en-US" sz="1200" smtClean="0">
                <a:sym typeface="+mn-ea"/>
              </a:rPr>
              <a:t>Third level</a:t>
            </a:r>
            <a:endParaRPr lang="zh-CN" altLang="en-US" sz="1200" smtClean="0"/>
          </a:p>
          <a:p>
            <a:pPr lvl="3"/>
            <a:r>
              <a:rPr lang="zh-CN" altLang="en-US" sz="1200" smtClean="0">
                <a:sym typeface="+mn-ea"/>
              </a:rPr>
              <a:t>Fourth level</a:t>
            </a:r>
            <a:endParaRPr lang="zh-CN" altLang="en-US" sz="1200" smtClean="0"/>
          </a:p>
          <a:p>
            <a:pPr lvl="4"/>
            <a:r>
              <a:rPr lang="zh-CN" altLang="en-US" sz="1200" smtClean="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2" name="标题 1"/>
          <p:cNvSpPr>
            <a:spLocks noGrp="1"/>
          </p:cNvSpPr>
          <p:nvPr>
            <p:ph type="title"/>
          </p:nvPr>
        </p:nvSpPr>
        <p:spPr>
          <a:xfrm>
            <a:off x="1005840" y="365125"/>
            <a:ext cx="8869680" cy="671195"/>
          </a:xfrm>
        </p:spPr>
        <p:txBody>
          <a:bodyPr/>
          <a:lstStyle>
            <a:lvl1pPr>
              <a:defRPr b="1">
                <a:solidFill>
                  <a:srgbClr val="332D2D"/>
                </a:solidFill>
              </a:defRPr>
            </a:lvl1pPr>
          </a:lstStyle>
          <a:p>
            <a:r>
              <a:rPr lang="zh-CN" altLang="en-US" smtClean="0"/>
              <a:t>Click to edit Master title style</a:t>
            </a:r>
            <a:endParaRPr lang="zh-CN" altLang="en-US" smtClean="0"/>
          </a:p>
        </p:txBody>
      </p:sp>
      <p:sp>
        <p:nvSpPr>
          <p:cNvPr id="3" name="日期占位符 2"/>
          <p:cNvSpPr>
            <a:spLocks noGrp="1"/>
          </p:cNvSpPr>
          <p:nvPr>
            <p:ph type="dt" sz="half" idx="10"/>
          </p:nvPr>
        </p:nvSpPr>
        <p:spPr/>
        <p:txBody>
          <a:bodyPr/>
          <a:lstStyle/>
          <a:p>
            <a:fld id="{12711BBB-1695-42D8-9491-D28DC7CFDE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endParaRPr lang="zh-CN" altLang="en-US" smtClean="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5464221" y="1464390"/>
            <a:ext cx="6247130" cy="1198880"/>
          </a:xfrm>
          <a:prstGeom prst="rect">
            <a:avLst/>
          </a:prstGeom>
          <a:noFill/>
        </p:spPr>
        <p:txBody>
          <a:bodyPr wrap="none" rtlCol="0">
            <a:spAutoFit/>
          </a:bodyPr>
          <a:lstStyle/>
          <a:p>
            <a:pPr algn="l"/>
            <a:r>
              <a:rPr lang="en-US" altLang="zh-CN" sz="3600" b="1" dirty="0" smtClean="0"/>
              <a:t>Exploratory Data Analysis </a:t>
            </a:r>
            <a:endParaRPr lang="en-US" altLang="zh-CN" sz="3600" b="1" dirty="0" smtClean="0"/>
          </a:p>
          <a:p>
            <a:pPr algn="l"/>
            <a:r>
              <a:rPr lang="en-US" altLang="zh-CN" sz="3600" b="1" dirty="0" smtClean="0"/>
              <a:t>for Real State Pricing</a:t>
            </a:r>
            <a:endParaRPr lang="en-US" altLang="zh-CN" sz="3600" b="1" dirty="0" smtClean="0"/>
          </a:p>
        </p:txBody>
      </p:sp>
      <p:sp>
        <p:nvSpPr>
          <p:cNvPr id="4" name="Text Placeholder 24"/>
          <p:cNvSpPr txBox="1"/>
          <p:nvPr/>
        </p:nvSpPr>
        <p:spPr>
          <a:xfrm>
            <a:off x="5464221" y="2910940"/>
            <a:ext cx="5630499" cy="7362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dirty="0">
                <a:solidFill>
                  <a:schemeClr val="bg1"/>
                </a:solidFill>
              </a:rPr>
              <a:t>by Manasa Avvaru</a:t>
            </a:r>
            <a:endParaRPr lang="en-IN" altLang="en-US" sz="1800" b="1" dirty="0">
              <a:solidFill>
                <a:schemeClr val="bg1"/>
              </a:solidFill>
              <a:latin typeface="Signika Negative"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9715" y="288272"/>
            <a:ext cx="3711575" cy="768350"/>
          </a:xfrm>
          <a:prstGeom prst="rect">
            <a:avLst/>
          </a:prstGeom>
          <a:noFill/>
        </p:spPr>
        <p:txBody>
          <a:bodyPr wrap="none" rtlCol="0">
            <a:spAutoFit/>
          </a:bodyPr>
          <a:lstStyle/>
          <a:p>
            <a:pPr algn="l"/>
            <a:r>
              <a:rPr lang="en-US" altLang="zh-CN" sz="4400" b="1" dirty="0" smtClean="0"/>
              <a:t>Introduction</a:t>
            </a:r>
            <a:endParaRPr lang="en-US" altLang="zh-CN" sz="4400" b="1" dirty="0" smtClean="0"/>
          </a:p>
        </p:txBody>
      </p:sp>
      <p:sp>
        <p:nvSpPr>
          <p:cNvPr id="4" name="Text Placeholder 24"/>
          <p:cNvSpPr txBox="1"/>
          <p:nvPr/>
        </p:nvSpPr>
        <p:spPr>
          <a:xfrm>
            <a:off x="189865" y="1847850"/>
            <a:ext cx="5630545" cy="3566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332D2D"/>
                </a:solidFill>
              </a:rPr>
              <a:t>the Real Estate Pricing Exploratory Data Analysis (EDA). I present a thorough summary of our research, findings, and observations from examining the dynamics of home valuation in a changing market in this project.</a:t>
            </a:r>
            <a:endParaRPr lang="en-US" sz="2400" dirty="0">
              <a:solidFill>
                <a:srgbClr val="332D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9715" y="288272"/>
            <a:ext cx="5147310" cy="768350"/>
          </a:xfrm>
          <a:prstGeom prst="rect">
            <a:avLst/>
          </a:prstGeom>
          <a:noFill/>
        </p:spPr>
        <p:txBody>
          <a:bodyPr wrap="none" rtlCol="0">
            <a:spAutoFit/>
          </a:bodyPr>
          <a:lstStyle/>
          <a:p>
            <a:pPr algn="l"/>
            <a:r>
              <a:rPr lang="en-US" altLang="zh-CN" sz="4400" b="1" dirty="0" smtClean="0"/>
              <a:t>Dataset Overview</a:t>
            </a:r>
            <a:endParaRPr lang="en-US" altLang="zh-CN" sz="4400" b="1" dirty="0" smtClean="0"/>
          </a:p>
        </p:txBody>
      </p:sp>
      <p:sp>
        <p:nvSpPr>
          <p:cNvPr id="4" name="Text Placeholder 24"/>
          <p:cNvSpPr txBox="1"/>
          <p:nvPr/>
        </p:nvSpPr>
        <p:spPr>
          <a:xfrm>
            <a:off x="189865" y="1847850"/>
            <a:ext cx="5630545" cy="35667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332D2D"/>
                </a:solidFill>
              </a:rPr>
              <a:t>Information on a number of real estate property parameters, including location, size, number of bedrooms and baths, amenities, sale price, and date of sale, is included in the dataset utilized for this analysis. To deal with outliers, missing values, and any discrepancies, the dataset has been preprocessed.</a:t>
            </a:r>
            <a:endParaRPr lang="en-US" sz="2400" dirty="0">
              <a:solidFill>
                <a:srgbClr val="332D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9715" y="288272"/>
            <a:ext cx="4004310" cy="768350"/>
          </a:xfrm>
          <a:prstGeom prst="rect">
            <a:avLst/>
          </a:prstGeom>
          <a:noFill/>
        </p:spPr>
        <p:txBody>
          <a:bodyPr wrap="none" rtlCol="0">
            <a:spAutoFit/>
          </a:bodyPr>
          <a:lstStyle/>
          <a:p>
            <a:pPr algn="l"/>
            <a:r>
              <a:rPr lang="en-US" altLang="zh-CN" sz="4400" b="1" dirty="0" smtClean="0"/>
              <a:t>Methodology</a:t>
            </a:r>
            <a:endParaRPr lang="en-US" altLang="zh-CN" sz="4400" b="1" dirty="0" smtClean="0"/>
          </a:p>
        </p:txBody>
      </p:sp>
      <p:sp>
        <p:nvSpPr>
          <p:cNvPr id="4" name="Text Placeholder 24"/>
          <p:cNvSpPr txBox="1"/>
          <p:nvPr/>
        </p:nvSpPr>
        <p:spPr>
          <a:xfrm>
            <a:off x="189865" y="1491615"/>
            <a:ext cx="6431280" cy="4780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332D2D"/>
                </a:solidFill>
              </a:rPr>
              <a:t>Data cleaning</a:t>
            </a:r>
            <a:r>
              <a:rPr lang="en-IN" altLang="en-US" sz="1800" b="1" dirty="0">
                <a:solidFill>
                  <a:srgbClr val="332D2D"/>
                </a:solidFill>
              </a:rPr>
              <a:t>: </a:t>
            </a:r>
            <a:r>
              <a:rPr lang="en-US" sz="1800" dirty="0">
                <a:solidFill>
                  <a:srgbClr val="332D2D"/>
                </a:solidFill>
              </a:rPr>
              <a:t>the procedure for finding and fixing records in a dataset, table, or database that are erroneous, corrupt, or unnecessary. It entails finding missing, erroneous, or inaccurate data and then changing, removing, or replacing the relevant data.</a:t>
            </a:r>
            <a:endParaRPr lang="en-US" sz="1800" dirty="0">
              <a:solidFill>
                <a:srgbClr val="332D2D"/>
              </a:solidFill>
            </a:endParaRPr>
          </a:p>
          <a:p>
            <a:pPr marL="0" indent="0">
              <a:buNone/>
            </a:pPr>
            <a:r>
              <a:rPr lang="en-US" sz="1800" b="1" dirty="0">
                <a:solidFill>
                  <a:srgbClr val="332D2D"/>
                </a:solidFill>
              </a:rPr>
              <a:t>Descriptive Analysis:</a:t>
            </a:r>
            <a:r>
              <a:rPr lang="en-US" sz="1800" dirty="0">
                <a:solidFill>
                  <a:srgbClr val="332D2D"/>
                </a:solidFill>
              </a:rPr>
              <a:t>To comprehend the distribution of home values and other important characteristics</a:t>
            </a:r>
            <a:r>
              <a:rPr lang="en-IN" altLang="en-US" sz="1800" dirty="0">
                <a:solidFill>
                  <a:srgbClr val="332D2D"/>
                </a:solidFill>
              </a:rPr>
              <a:t>. </a:t>
            </a:r>
            <a:r>
              <a:rPr lang="en-US" sz="1800" dirty="0">
                <a:solidFill>
                  <a:srgbClr val="332D2D"/>
                </a:solidFill>
              </a:rPr>
              <a:t>Use visualization tools like scatter plots, box plots, and histograms to examine patterns and relationships.</a:t>
            </a:r>
            <a:endParaRPr lang="en-US" sz="1800" dirty="0">
              <a:solidFill>
                <a:srgbClr val="332D2D"/>
              </a:solidFill>
            </a:endParaRPr>
          </a:p>
          <a:p>
            <a:pPr marL="0" indent="0">
              <a:buNone/>
            </a:pPr>
            <a:r>
              <a:rPr lang="en-US" sz="1800" b="1" dirty="0">
                <a:solidFill>
                  <a:srgbClr val="332D2D"/>
                </a:solidFill>
              </a:rPr>
              <a:t>Temporal Analysis:</a:t>
            </a:r>
            <a:r>
              <a:rPr lang="en-IN" altLang="en-US" sz="1800" dirty="0">
                <a:solidFill>
                  <a:srgbClr val="332D2D"/>
                </a:solidFill>
              </a:rPr>
              <a:t> Analysis of historical trends in home prices. Finding trends or seasonal patterns in the dynamics of prices.</a:t>
            </a:r>
            <a:endParaRPr lang="en-IN" altLang="en-US" sz="1800" dirty="0">
              <a:solidFill>
                <a:srgbClr val="332D2D"/>
              </a:solidFill>
            </a:endParaRPr>
          </a:p>
          <a:p>
            <a:pPr marL="0" indent="0">
              <a:buNone/>
            </a:pPr>
            <a:r>
              <a:rPr lang="en-IN" altLang="en-US" sz="1800" b="1" dirty="0">
                <a:solidFill>
                  <a:srgbClr val="332D2D"/>
                </a:solidFill>
              </a:rPr>
              <a:t>Feature Importance:</a:t>
            </a:r>
            <a:r>
              <a:rPr lang="en-IN" altLang="en-US" sz="1800" dirty="0">
                <a:solidFill>
                  <a:srgbClr val="332D2D"/>
                </a:solidFill>
              </a:rPr>
              <a:t> Use correlation analysis to determine which factors have the most effects on home prices. Feature importance is visualized through the use of correlation matrices or other methods. Create new features based on the dataset's requirements.Combine features with comparable patterns to improve comprehension.</a:t>
            </a:r>
            <a:endParaRPr lang="en-IN" altLang="en-US" sz="1800" dirty="0">
              <a:solidFill>
                <a:srgbClr val="332D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9715" y="288272"/>
            <a:ext cx="3759835" cy="768350"/>
          </a:xfrm>
          <a:prstGeom prst="rect">
            <a:avLst/>
          </a:prstGeom>
          <a:noFill/>
        </p:spPr>
        <p:txBody>
          <a:bodyPr wrap="none" rtlCol="0">
            <a:spAutoFit/>
          </a:bodyPr>
          <a:lstStyle/>
          <a:p>
            <a:pPr algn="l"/>
            <a:r>
              <a:rPr lang="en-IN" altLang="en-US" sz="4400" b="1" dirty="0" smtClean="0"/>
              <a:t>Key Findings</a:t>
            </a:r>
            <a:endParaRPr lang="en-IN" altLang="en-US" sz="4400" b="1" dirty="0" smtClean="0"/>
          </a:p>
        </p:txBody>
      </p:sp>
      <p:sp>
        <p:nvSpPr>
          <p:cNvPr id="4" name="Text Placeholder 24"/>
          <p:cNvSpPr txBox="1"/>
          <p:nvPr/>
        </p:nvSpPr>
        <p:spPr>
          <a:xfrm>
            <a:off x="189865" y="1491615"/>
            <a:ext cx="6431280" cy="4780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400" dirty="0">
                <a:solidFill>
                  <a:srgbClr val="332D2D"/>
                </a:solidFill>
              </a:rPr>
              <a:t>The relevance of these criteria in influencing property worth was highlighted by the considerable correlations we found between house prices, square footage, and the number of bedrooms.</a:t>
            </a:r>
            <a:endParaRPr sz="2400" dirty="0">
              <a:solidFill>
                <a:srgbClr val="332D2D"/>
              </a:solidFill>
            </a:endParaRPr>
          </a:p>
          <a:p>
            <a:pPr marL="0" indent="0">
              <a:buNone/>
            </a:pPr>
            <a:r>
              <a:rPr sz="2400" dirty="0">
                <a:solidFill>
                  <a:srgbClr val="332D2D"/>
                </a:solidFill>
              </a:rPr>
              <a:t>One of the most important factors influencing home pricing is location; homes in coveted areas tend to fetch higher prices.</a:t>
            </a:r>
            <a:endParaRPr sz="2400" dirty="0">
              <a:solidFill>
                <a:srgbClr val="332D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89715" y="288272"/>
            <a:ext cx="3274060" cy="768350"/>
          </a:xfrm>
          <a:prstGeom prst="rect">
            <a:avLst/>
          </a:prstGeom>
          <a:noFill/>
        </p:spPr>
        <p:txBody>
          <a:bodyPr wrap="none" rtlCol="0">
            <a:spAutoFit/>
          </a:bodyPr>
          <a:lstStyle/>
          <a:p>
            <a:pPr algn="l"/>
            <a:r>
              <a:rPr lang="en-IN" altLang="en-US" sz="4400" b="1" dirty="0" smtClean="0"/>
              <a:t>Conclusion</a:t>
            </a:r>
            <a:endParaRPr lang="en-IN" altLang="en-US" sz="4400" b="1" dirty="0" smtClean="0"/>
          </a:p>
        </p:txBody>
      </p:sp>
      <p:sp>
        <p:nvSpPr>
          <p:cNvPr id="4" name="Text Placeholder 24"/>
          <p:cNvSpPr txBox="1"/>
          <p:nvPr/>
        </p:nvSpPr>
        <p:spPr>
          <a:xfrm>
            <a:off x="189865" y="1491615"/>
            <a:ext cx="6431280" cy="47802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400" dirty="0">
                <a:solidFill>
                  <a:srgbClr val="332D2D"/>
                </a:solidFill>
              </a:rPr>
              <a:t>I learned a lot about the dynamics of home valuation in a changing market thanks to our exploratory data research. A home's location, size, features, and historical patterns are all important factors in establishing its price. These insights can be used by real estate industry stakeholders for market research, pricing strategies, and well-informed decision-making.</a:t>
            </a:r>
            <a:endParaRPr sz="2400" dirty="0">
              <a:solidFill>
                <a:srgbClr val="332D2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103">
      <a:dk1>
        <a:srgbClr val="000000"/>
      </a:dk1>
      <a:lt1>
        <a:srgbClr val="FFFFFF"/>
      </a:lt1>
      <a:dk2>
        <a:srgbClr val="5E5E5E"/>
      </a:dk2>
      <a:lt2>
        <a:srgbClr val="DDDDDD"/>
      </a:lt2>
      <a:accent1>
        <a:srgbClr val="43B4BA"/>
      </a:accent1>
      <a:accent2>
        <a:srgbClr val="A4D9AB"/>
      </a:accent2>
      <a:accent3>
        <a:srgbClr val="D6E62D"/>
      </a:accent3>
      <a:accent4>
        <a:srgbClr val="2D8A8F"/>
      </a:accent4>
      <a:accent5>
        <a:srgbClr val="332D2D"/>
      </a:accent5>
      <a:accent6>
        <a:srgbClr val="7E7D7D"/>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2239</Words>
  <Application>WPS Presentation</Application>
  <PresentationFormat>宽屏</PresentationFormat>
  <Paragraphs>29</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SimSun</vt:lpstr>
      <vt:lpstr>Wingdings</vt:lpstr>
      <vt:lpstr>Signika Negative</vt:lpstr>
      <vt:lpstr>Segoe Print</vt:lpstr>
      <vt:lpstr>Microsoft YaHei</vt:lpstr>
      <vt:lpstr>Arial Unicode MS</vt:lpstr>
      <vt:lpstr>Calibri</vt:lpstr>
      <vt:lpstr>FontAwesome</vt:lpstr>
      <vt:lpstr>Roboto</vt:lpstr>
      <vt:lpstr>Times New Roman</vt:lpstr>
      <vt:lpstr>Microsoft YaHei UI</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manasaavvaru3</cp:lastModifiedBy>
  <cp:revision>40</cp:revision>
  <dcterms:created xsi:type="dcterms:W3CDTF">2015-12-24T07:33:00Z</dcterms:created>
  <dcterms:modified xsi:type="dcterms:W3CDTF">2024-11-11T15:59:08Z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96AFDFF686034B68B250D03173C8B37C_11</vt:lpwstr>
  </property>
</Properties>
</file>