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78" r:id="rId6"/>
    <p:sldId id="279" r:id="rId7"/>
    <p:sldId id="280" r:id="rId8"/>
    <p:sldId id="281" r:id="rId9"/>
    <p:sldId id="282" r:id="rId10"/>
    <p:sldId id="283" r:id="rId11"/>
    <p:sldId id="285" r:id="rId12"/>
    <p:sldId id="284" r:id="rId13"/>
    <p:sldId id="286" r:id="rId14"/>
    <p:sldId id="287" r:id="rId15"/>
    <p:sldId id="288" r:id="rId16"/>
    <p:sldId id="290" r:id="rId17"/>
    <p:sldId id="289"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372" y="1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8363CD93-0F96-4CE6-84DB-7970C6E540CD}" type="datetimeFigureOut">
              <a:rPr lang="en-US" smtClean="0"/>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E4730A90-C1D3-49E7-8B14-55C4754B9D0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5" name="Text 1"/>
          <p:cNvSpPr/>
          <p:nvPr/>
        </p:nvSpPr>
        <p:spPr>
          <a:xfrm>
            <a:off x="6319599" y="879158"/>
            <a:ext cx="7477601" cy="3832860"/>
          </a:xfrm>
          <a:prstGeom prst="rect">
            <a:avLst/>
          </a:prstGeom>
          <a:noFill/>
        </p:spPr>
        <p:txBody>
          <a:bodyPr wrap="square" rtlCol="0" anchor="t"/>
          <a:lstStyle/>
          <a:p>
            <a:pPr>
              <a:lnSpc>
                <a:spcPts val="7100"/>
              </a:lnSpc>
            </a:pPr>
            <a:r>
              <a:rPr lang="en-US" altLang="en-US" sz="6600" dirty="0"/>
              <a:t>Sales Forecasting Across Multiple Retail Stores </a:t>
            </a:r>
            <a:endParaRPr lang="en-US" altLang="en-US" sz="6600" dirty="0"/>
          </a:p>
        </p:txBody>
      </p:sp>
      <p:sp>
        <p:nvSpPr>
          <p:cNvPr id="6" name="Text 2"/>
          <p:cNvSpPr/>
          <p:nvPr/>
        </p:nvSpPr>
        <p:spPr>
          <a:xfrm>
            <a:off x="6319599" y="4566972"/>
            <a:ext cx="7477601" cy="1666280"/>
          </a:xfrm>
          <a:prstGeom prst="rect">
            <a:avLst/>
          </a:prstGeom>
          <a:noFill/>
        </p:spPr>
        <p:txBody>
          <a:bodyPr wrap="square" rtlCol="0" anchor="t"/>
          <a:lstStyle/>
          <a:p>
            <a:pPr>
              <a:lnSpc>
                <a:spcPts val="2625"/>
              </a:lnSpc>
            </a:pPr>
            <a:endParaRPr lang="en-US" sz="1750" dirty="0"/>
          </a:p>
        </p:txBody>
      </p:sp>
      <p:sp>
        <p:nvSpPr>
          <p:cNvPr id="7" name="Shape 3"/>
          <p:cNvSpPr/>
          <p:nvPr/>
        </p:nvSpPr>
        <p:spPr>
          <a:xfrm>
            <a:off x="6319599" y="6978134"/>
            <a:ext cx="355402" cy="355402"/>
          </a:xfrm>
          <a:prstGeom prst="roundRect">
            <a:avLst>
              <a:gd name="adj" fmla="val 25726039"/>
            </a:avLst>
          </a:prstGeom>
          <a:noFill/>
          <a:ln w="7620">
            <a:solidFill>
              <a:srgbClr val="FFFFFF"/>
            </a:solidFill>
            <a:prstDash val="solid"/>
          </a:ln>
        </p:spPr>
      </p:sp>
      <p:pic>
        <p:nvPicPr>
          <p:cNvPr id="8" name="Picture 7" descr="istockphoto-511061090-612x612"/>
          <p:cNvPicPr>
            <a:picLocks noChangeAspect="1"/>
          </p:cNvPicPr>
          <p:nvPr/>
        </p:nvPicPr>
        <p:blipFill>
          <a:blip r:embed="rId2"/>
          <a:stretch>
            <a:fillRect/>
          </a:stretch>
        </p:blipFill>
        <p:spPr>
          <a:xfrm>
            <a:off x="0" y="0"/>
            <a:ext cx="6044565"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683538" y="475774"/>
            <a:ext cx="9451777" cy="694373"/>
          </a:xfrm>
          <a:prstGeom prst="rect">
            <a:avLst/>
          </a:prstGeom>
          <a:noFill/>
        </p:spPr>
        <p:txBody>
          <a:bodyPr wrap="none" rtlCol="0" anchor="t"/>
          <a:lstStyle/>
          <a:p>
            <a:pPr marL="0" indent="0" algn="l">
              <a:lnSpc>
                <a:spcPts val="5470"/>
              </a:lnSpc>
              <a:buNone/>
            </a:pPr>
            <a:r>
              <a:rPr lang="en-US" altLang="en-US" sz="2400" dirty="0"/>
              <a:t>Chunk 1 </a:t>
            </a:r>
            <a:endParaRPr lang="en-US" altLang="en-US" sz="2400" dirty="0"/>
          </a:p>
          <a:p>
            <a:pPr marL="0" indent="0" algn="l">
              <a:lnSpc>
                <a:spcPts val="5470"/>
              </a:lnSpc>
              <a:buNone/>
            </a:pPr>
            <a:r>
              <a:rPr lang="en-US" altLang="en-US" sz="2400" dirty="0"/>
              <a:t>ADF statistics: -15.454115638809549 </a:t>
            </a:r>
            <a:endParaRPr lang="en-US" altLang="en-US" sz="2400" dirty="0"/>
          </a:p>
          <a:p>
            <a:pPr marL="0" indent="0" algn="l">
              <a:lnSpc>
                <a:spcPts val="5470"/>
              </a:lnSpc>
              <a:buNone/>
            </a:pPr>
            <a:r>
              <a:rPr lang="en-US" altLang="en-US" sz="2400" dirty="0"/>
              <a:t>p-values: 2.7596216659777057e-28 </a:t>
            </a:r>
            <a:endParaRPr lang="en-US" altLang="en-US" sz="2400" dirty="0"/>
          </a:p>
          <a:p>
            <a:pPr marL="0" indent="0" algn="l">
              <a:lnSpc>
                <a:spcPts val="5470"/>
              </a:lnSpc>
              <a:buNone/>
            </a:pPr>
            <a:r>
              <a:rPr lang="en-US" altLang="en-US" sz="2400" dirty="0"/>
              <a:t>Critical Values: {'1%': -3.433665351698571, '5%': -</a:t>
            </a:r>
            <a:endParaRPr lang="en-US" altLang="en-US" sz="2400" dirty="0"/>
          </a:p>
          <a:p>
            <a:pPr marL="0" indent="0" algn="l">
              <a:lnSpc>
                <a:spcPts val="5470"/>
              </a:lnSpc>
              <a:buNone/>
            </a:pPr>
            <a:r>
              <a:rPr lang="en-US" altLang="en-US" sz="2400" dirty="0"/>
              <a:t>2.8630045337025267, '10%': -2.567549656849864} </a:t>
            </a:r>
            <a:endParaRPr lang="en-US" altLang="en-US" sz="2400" dirty="0"/>
          </a:p>
          <a:p>
            <a:pPr marL="0" indent="0" algn="l">
              <a:lnSpc>
                <a:spcPts val="5470"/>
              </a:lnSpc>
              <a:buNone/>
            </a:pPr>
            <a:r>
              <a:rPr lang="en-US" altLang="en-US" sz="2400" dirty="0"/>
              <a:t>Reject the null hypothesis - Data is stationary</a:t>
            </a:r>
            <a:endParaRPr lang="en-US" altLang="en-US" sz="2400" dirty="0"/>
          </a:p>
        </p:txBody>
      </p:sp>
      <p:pic>
        <p:nvPicPr>
          <p:cNvPr id="5" name="Picture 4"/>
          <p:cNvPicPr>
            <a:picLocks noChangeAspect="1"/>
          </p:cNvPicPr>
          <p:nvPr/>
        </p:nvPicPr>
        <p:blipFill>
          <a:blip r:embed="rId2"/>
          <a:stretch>
            <a:fillRect/>
          </a:stretch>
        </p:blipFill>
        <p:spPr>
          <a:xfrm>
            <a:off x="7513955" y="889000"/>
            <a:ext cx="6526530" cy="5753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4" name="Picture 3"/>
          <p:cNvPicPr>
            <a:picLocks noChangeAspect="1"/>
          </p:cNvPicPr>
          <p:nvPr/>
        </p:nvPicPr>
        <p:blipFill>
          <a:blip r:embed="rId2"/>
          <a:stretch>
            <a:fillRect/>
          </a:stretch>
        </p:blipFill>
        <p:spPr>
          <a:xfrm>
            <a:off x="604520" y="190500"/>
            <a:ext cx="5626100" cy="3490595"/>
          </a:xfrm>
          <a:prstGeom prst="rect">
            <a:avLst/>
          </a:prstGeom>
        </p:spPr>
      </p:pic>
      <p:pic>
        <p:nvPicPr>
          <p:cNvPr id="5" name="Picture 4"/>
          <p:cNvPicPr>
            <a:picLocks noChangeAspect="1"/>
          </p:cNvPicPr>
          <p:nvPr/>
        </p:nvPicPr>
        <p:blipFill>
          <a:blip r:embed="rId3"/>
          <a:stretch>
            <a:fillRect/>
          </a:stretch>
        </p:blipFill>
        <p:spPr>
          <a:xfrm>
            <a:off x="604520" y="4599305"/>
            <a:ext cx="5626100" cy="3613785"/>
          </a:xfrm>
          <a:prstGeom prst="rect">
            <a:avLst/>
          </a:prstGeom>
        </p:spPr>
      </p:pic>
      <p:pic>
        <p:nvPicPr>
          <p:cNvPr id="7" name="Picture 6"/>
          <p:cNvPicPr>
            <a:picLocks noChangeAspect="1"/>
          </p:cNvPicPr>
          <p:nvPr/>
        </p:nvPicPr>
        <p:blipFill>
          <a:blip r:embed="rId4"/>
          <a:stretch>
            <a:fillRect/>
          </a:stretch>
        </p:blipFill>
        <p:spPr>
          <a:xfrm>
            <a:off x="7879080" y="318135"/>
            <a:ext cx="6017260" cy="3375025"/>
          </a:xfrm>
          <a:prstGeom prst="rect">
            <a:avLst/>
          </a:prstGeom>
        </p:spPr>
      </p:pic>
      <p:pic>
        <p:nvPicPr>
          <p:cNvPr id="11" name="Picture 10"/>
          <p:cNvPicPr>
            <a:picLocks noChangeAspect="1"/>
          </p:cNvPicPr>
          <p:nvPr/>
        </p:nvPicPr>
        <p:blipFill>
          <a:blip r:embed="rId5"/>
          <a:stretch>
            <a:fillRect/>
          </a:stretch>
        </p:blipFill>
        <p:spPr>
          <a:xfrm>
            <a:off x="7879080" y="4599305"/>
            <a:ext cx="6015990" cy="3630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6" name="Picture 5"/>
          <p:cNvPicPr>
            <a:picLocks noChangeAspect="1"/>
          </p:cNvPicPr>
          <p:nvPr/>
        </p:nvPicPr>
        <p:blipFill>
          <a:blip r:embed="rId2"/>
          <a:stretch>
            <a:fillRect/>
          </a:stretch>
        </p:blipFill>
        <p:spPr>
          <a:xfrm>
            <a:off x="892810" y="214630"/>
            <a:ext cx="12762865" cy="3302000"/>
          </a:xfrm>
          <a:prstGeom prst="rect">
            <a:avLst/>
          </a:prstGeom>
        </p:spPr>
      </p:pic>
      <p:pic>
        <p:nvPicPr>
          <p:cNvPr id="8" name="Picture 7"/>
          <p:cNvPicPr>
            <a:picLocks noChangeAspect="1"/>
          </p:cNvPicPr>
          <p:nvPr/>
        </p:nvPicPr>
        <p:blipFill>
          <a:blip r:embed="rId3"/>
          <a:stretch>
            <a:fillRect/>
          </a:stretch>
        </p:blipFill>
        <p:spPr>
          <a:xfrm>
            <a:off x="892810" y="4114800"/>
            <a:ext cx="12793345" cy="3771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1578253" y="552609"/>
            <a:ext cx="9451777" cy="694373"/>
          </a:xfrm>
          <a:prstGeom prst="rect">
            <a:avLst/>
          </a:prstGeom>
          <a:noFill/>
        </p:spPr>
        <p:txBody>
          <a:bodyPr wrap="none" rtlCol="0" anchor="t"/>
          <a:lstStyle/>
          <a:p>
            <a:pPr marL="0" indent="0" algn="l">
              <a:lnSpc>
                <a:spcPts val="5470"/>
              </a:lnSpc>
              <a:buNone/>
            </a:pPr>
            <a:r>
              <a:rPr lang="en-US" altLang="en-US" sz="4375" dirty="0"/>
              <a:t>Focus areas</a:t>
            </a:r>
            <a:endParaRPr lang="en-US" altLang="en-US" sz="4375" dirty="0"/>
          </a:p>
        </p:txBody>
      </p:sp>
      <p:sp>
        <p:nvSpPr>
          <p:cNvPr id="5" name="Text 2"/>
          <p:cNvSpPr/>
          <p:nvPr/>
        </p:nvSpPr>
        <p:spPr>
          <a:xfrm>
            <a:off x="1577975" y="1806575"/>
            <a:ext cx="10554335" cy="3250565"/>
          </a:xfrm>
          <a:prstGeom prst="rect">
            <a:avLst/>
          </a:prstGeom>
          <a:noFill/>
        </p:spPr>
        <p:txBody>
          <a:bodyPr wrap="square" rtlCol="0" anchor="t"/>
          <a:lstStyle/>
          <a:p>
            <a:pPr marL="0" indent="0">
              <a:lnSpc>
                <a:spcPts val="2625"/>
              </a:lnSpc>
              <a:buNone/>
            </a:pPr>
            <a:r>
              <a:rPr lang="en-US" altLang="en-US" sz="2400" dirty="0"/>
              <a:t>We should bear in mind that this is a simplistic demonstration, using only a single store's data and making relatively basic assumptions (e.g., no promotional or holiday effects other than weekly and yearly seasonality). It would be wise to combine data from several stores and possibly take into account extra aspects like deals, holidays, and other outside variables that could affect sales in order to create a more accurate and reliable forecast.</a:t>
            </a: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1578253" y="552609"/>
            <a:ext cx="9451777" cy="694373"/>
          </a:xfrm>
          <a:prstGeom prst="rect">
            <a:avLst/>
          </a:prstGeom>
          <a:noFill/>
        </p:spPr>
        <p:txBody>
          <a:bodyPr wrap="none" rtlCol="0" anchor="t"/>
          <a:lstStyle/>
          <a:p>
            <a:pPr marL="0" indent="0" algn="l">
              <a:lnSpc>
                <a:spcPts val="5470"/>
              </a:lnSpc>
              <a:buNone/>
            </a:pPr>
            <a:r>
              <a:rPr lang="en-US" altLang="en-US" sz="4375" dirty="0"/>
              <a:t>In brief</a:t>
            </a:r>
            <a:endParaRPr lang="en-US" altLang="en-US" sz="4375" dirty="0"/>
          </a:p>
        </p:txBody>
      </p:sp>
      <p:sp>
        <p:nvSpPr>
          <p:cNvPr id="5" name="Text 2"/>
          <p:cNvSpPr/>
          <p:nvPr/>
        </p:nvSpPr>
        <p:spPr>
          <a:xfrm>
            <a:off x="1577975" y="1806575"/>
            <a:ext cx="10554335" cy="3250565"/>
          </a:xfrm>
          <a:prstGeom prst="rect">
            <a:avLst/>
          </a:prstGeom>
          <a:noFill/>
        </p:spPr>
        <p:txBody>
          <a:bodyPr wrap="square" rtlCol="0" anchor="t"/>
          <a:lstStyle/>
          <a:p>
            <a:pPr marL="0" indent="0">
              <a:lnSpc>
                <a:spcPts val="2625"/>
              </a:lnSpc>
              <a:buNone/>
            </a:pPr>
            <a:r>
              <a:rPr lang="en-US" altLang="en-US" sz="2400" dirty="0"/>
              <a:t>A portion of the data's seasonality has been effectively captured by the model. It forecasts an increase in sales around the end of the year, which corresponds with the spike in holiday shopping. This is encouraging since it shows that the model has taken into account both the timing and the raw sales data.</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1578253" y="552609"/>
            <a:ext cx="9451777" cy="694373"/>
          </a:xfrm>
          <a:prstGeom prst="rect">
            <a:avLst/>
          </a:prstGeom>
          <a:noFill/>
        </p:spPr>
        <p:txBody>
          <a:bodyPr wrap="none" rtlCol="0" anchor="t"/>
          <a:lstStyle/>
          <a:p>
            <a:pPr marL="0" indent="0" algn="l">
              <a:lnSpc>
                <a:spcPts val="5470"/>
              </a:lnSpc>
              <a:buNone/>
            </a:pPr>
            <a:r>
              <a:rPr lang="en-US" altLang="en-US" sz="4375" dirty="0"/>
              <a:t>Introduction</a:t>
            </a:r>
            <a:endParaRPr lang="en-US" altLang="en-US" sz="4375" dirty="0"/>
          </a:p>
        </p:txBody>
      </p:sp>
      <p:sp>
        <p:nvSpPr>
          <p:cNvPr id="5" name="Text 2"/>
          <p:cNvSpPr/>
          <p:nvPr/>
        </p:nvSpPr>
        <p:spPr>
          <a:xfrm>
            <a:off x="1577975" y="1806575"/>
            <a:ext cx="10554335" cy="3250565"/>
          </a:xfrm>
          <a:prstGeom prst="rect">
            <a:avLst/>
          </a:prstGeom>
          <a:noFill/>
        </p:spPr>
        <p:txBody>
          <a:bodyPr wrap="square" rtlCol="0" anchor="t"/>
          <a:lstStyle/>
          <a:p>
            <a:pPr marL="0" indent="0">
              <a:lnSpc>
                <a:spcPts val="2625"/>
              </a:lnSpc>
              <a:buNone/>
            </a:pPr>
            <a:r>
              <a:rPr lang="en-US" altLang="en-US" sz="2400" dirty="0"/>
              <a:t>Our goal is to investigate how customers behave in the different establishments.</a:t>
            </a:r>
            <a:endParaRPr lang="en-US" altLang="en-US" sz="2400" dirty="0"/>
          </a:p>
          <a:p>
            <a:pPr marL="0" indent="0">
              <a:lnSpc>
                <a:spcPts val="2625"/>
              </a:lnSpc>
              <a:buNone/>
            </a:pPr>
            <a:r>
              <a:rPr lang="en-US" altLang="en-US" sz="2400" dirty="0"/>
              <a:t>Our objective is to determine how certain actions, including promotions and the opening of new locations, impact consumer behavior and to create and provide an</a:t>
            </a:r>
            <a:endParaRPr lang="en-US" altLang="en-US" sz="2400" dirty="0"/>
          </a:p>
          <a:p>
            <a:pPr marL="0" indent="0">
              <a:lnSpc>
                <a:spcPts val="2625"/>
              </a:lnSpc>
              <a:buNone/>
            </a:pPr>
            <a:endParaRPr lang="en-US" altLang="en-US" sz="2400" dirty="0"/>
          </a:p>
          <a:p>
            <a:pPr marL="0" indent="0">
              <a:lnSpc>
                <a:spcPts val="2625"/>
              </a:lnSpc>
              <a:buNone/>
            </a:pPr>
            <a:r>
              <a:rPr lang="en-US" altLang="en-US" sz="2400" dirty="0"/>
              <a:t>final product that provides the finance team's analysts with this forecast.</a:t>
            </a:r>
            <a:endParaRPr lang="en-US"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683538" y="475774"/>
            <a:ext cx="9451777" cy="694373"/>
          </a:xfrm>
          <a:prstGeom prst="rect">
            <a:avLst/>
          </a:prstGeom>
          <a:noFill/>
        </p:spPr>
        <p:txBody>
          <a:bodyPr wrap="none" rtlCol="0" anchor="t"/>
          <a:lstStyle/>
          <a:p>
            <a:pPr marL="0" indent="0" algn="l">
              <a:lnSpc>
                <a:spcPts val="5470"/>
              </a:lnSpc>
              <a:buNone/>
            </a:pPr>
            <a:r>
              <a:rPr lang="en-US" altLang="en-US" sz="4375" dirty="0"/>
              <a:t>Promotions are correlated with more sales and customers</a:t>
            </a:r>
            <a:endParaRPr lang="en-US" altLang="en-US" sz="4375" dirty="0"/>
          </a:p>
        </p:txBody>
      </p:sp>
      <p:pic>
        <p:nvPicPr>
          <p:cNvPr id="6" name="Picture 5"/>
          <p:cNvPicPr>
            <a:picLocks noChangeAspect="1"/>
          </p:cNvPicPr>
          <p:nvPr/>
        </p:nvPicPr>
        <p:blipFill>
          <a:blip r:embed="rId2"/>
          <a:stretch>
            <a:fillRect/>
          </a:stretch>
        </p:blipFill>
        <p:spPr>
          <a:xfrm>
            <a:off x="1149985" y="1673225"/>
            <a:ext cx="10821035" cy="5734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683538" y="475774"/>
            <a:ext cx="9451777" cy="694373"/>
          </a:xfrm>
          <a:prstGeom prst="rect">
            <a:avLst/>
          </a:prstGeom>
          <a:noFill/>
        </p:spPr>
        <p:txBody>
          <a:bodyPr wrap="none" rtlCol="0" anchor="t"/>
          <a:lstStyle/>
          <a:p>
            <a:pPr marL="0" indent="0" algn="l">
              <a:lnSpc>
                <a:spcPts val="5470"/>
              </a:lnSpc>
              <a:buNone/>
            </a:pPr>
            <a:r>
              <a:rPr lang="en-US" altLang="en-US" sz="4375" dirty="0"/>
              <a:t>Sale of each </a:t>
            </a:r>
            <a:endParaRPr lang="en-US" altLang="en-US" sz="4375" dirty="0"/>
          </a:p>
          <a:p>
            <a:pPr marL="0" indent="0" algn="l">
              <a:lnSpc>
                <a:spcPts val="5470"/>
              </a:lnSpc>
              <a:buNone/>
            </a:pPr>
            <a:r>
              <a:rPr lang="en-US" altLang="en-US" sz="4375" dirty="0"/>
              <a:t>year in </a:t>
            </a:r>
            <a:endParaRPr lang="en-US" altLang="en-US" sz="4375" dirty="0"/>
          </a:p>
          <a:p>
            <a:pPr marL="0" indent="0" algn="l">
              <a:lnSpc>
                <a:spcPts val="5470"/>
              </a:lnSpc>
              <a:buNone/>
            </a:pPr>
            <a:r>
              <a:rPr lang="en-US" altLang="en-US" sz="4375" dirty="0"/>
              <a:t>promotion </a:t>
            </a:r>
            <a:endParaRPr lang="en-US" altLang="en-US" sz="4375" dirty="0"/>
          </a:p>
          <a:p>
            <a:pPr marL="0" indent="0" algn="l">
              <a:lnSpc>
                <a:spcPts val="5470"/>
              </a:lnSpc>
              <a:buNone/>
            </a:pPr>
            <a:r>
              <a:rPr lang="en-US" altLang="en-US" sz="4375" dirty="0"/>
              <a:t>breakdown</a:t>
            </a:r>
            <a:endParaRPr lang="en-US" altLang="en-US" sz="4375" dirty="0"/>
          </a:p>
        </p:txBody>
      </p:sp>
      <p:pic>
        <p:nvPicPr>
          <p:cNvPr id="5" name="Picture 4"/>
          <p:cNvPicPr>
            <a:picLocks noChangeAspect="1"/>
          </p:cNvPicPr>
          <p:nvPr/>
        </p:nvPicPr>
        <p:blipFill>
          <a:blip r:embed="rId2"/>
          <a:stretch>
            <a:fillRect/>
          </a:stretch>
        </p:blipFill>
        <p:spPr>
          <a:xfrm>
            <a:off x="7238365" y="-40640"/>
            <a:ext cx="6705600" cy="8301990"/>
          </a:xfrm>
          <a:prstGeom prst="rect">
            <a:avLst/>
          </a:prstGeom>
        </p:spPr>
      </p:pic>
      <p:sp>
        <p:nvSpPr>
          <p:cNvPr id="7" name="Text 2"/>
          <p:cNvSpPr/>
          <p:nvPr/>
        </p:nvSpPr>
        <p:spPr>
          <a:xfrm>
            <a:off x="683260" y="3434715"/>
            <a:ext cx="5366385" cy="3250565"/>
          </a:xfrm>
          <a:prstGeom prst="rect">
            <a:avLst/>
          </a:prstGeom>
          <a:noFill/>
        </p:spPr>
        <p:txBody>
          <a:bodyPr wrap="square" rtlCol="0" anchor="t"/>
          <a:p>
            <a:pPr marL="0" indent="0">
              <a:lnSpc>
                <a:spcPts val="2625"/>
              </a:lnSpc>
              <a:buNone/>
            </a:pPr>
            <a:r>
              <a:rPr lang="en-US" altLang="en-US" sz="2400" dirty="0"/>
              <a:t>We observe that both the company's jointly planned marketing and the campaigns run by the retailers themselves have a positive impact on sales.</a:t>
            </a:r>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6" name="Picture 5"/>
          <p:cNvPicPr>
            <a:picLocks noChangeAspect="1"/>
          </p:cNvPicPr>
          <p:nvPr/>
        </p:nvPicPr>
        <p:blipFill>
          <a:blip r:embed="rId2"/>
          <a:stretch>
            <a:fillRect/>
          </a:stretch>
        </p:blipFill>
        <p:spPr>
          <a:xfrm>
            <a:off x="130810" y="0"/>
            <a:ext cx="6369050" cy="3794125"/>
          </a:xfrm>
          <a:prstGeom prst="rect">
            <a:avLst/>
          </a:prstGeom>
        </p:spPr>
      </p:pic>
      <p:pic>
        <p:nvPicPr>
          <p:cNvPr id="8" name="Picture 7"/>
          <p:cNvPicPr>
            <a:picLocks noChangeAspect="1"/>
          </p:cNvPicPr>
          <p:nvPr/>
        </p:nvPicPr>
        <p:blipFill>
          <a:blip r:embed="rId3"/>
          <a:stretch>
            <a:fillRect/>
          </a:stretch>
        </p:blipFill>
        <p:spPr>
          <a:xfrm>
            <a:off x="130810" y="4112260"/>
            <a:ext cx="6369050" cy="3921760"/>
          </a:xfrm>
          <a:prstGeom prst="rect">
            <a:avLst/>
          </a:prstGeom>
        </p:spPr>
      </p:pic>
      <p:pic>
        <p:nvPicPr>
          <p:cNvPr id="9" name="Picture 8"/>
          <p:cNvPicPr>
            <a:picLocks noChangeAspect="1"/>
          </p:cNvPicPr>
          <p:nvPr/>
        </p:nvPicPr>
        <p:blipFill>
          <a:blip r:embed="rId4"/>
          <a:stretch>
            <a:fillRect/>
          </a:stretch>
        </p:blipFill>
        <p:spPr>
          <a:xfrm>
            <a:off x="6836410" y="0"/>
            <a:ext cx="7688580" cy="3793490"/>
          </a:xfrm>
          <a:prstGeom prst="rect">
            <a:avLst/>
          </a:prstGeom>
        </p:spPr>
      </p:pic>
      <p:pic>
        <p:nvPicPr>
          <p:cNvPr id="10" name="Picture 9"/>
          <p:cNvPicPr>
            <a:picLocks noChangeAspect="1"/>
          </p:cNvPicPr>
          <p:nvPr/>
        </p:nvPicPr>
        <p:blipFill>
          <a:blip r:embed="rId5"/>
          <a:stretch>
            <a:fillRect/>
          </a:stretch>
        </p:blipFill>
        <p:spPr>
          <a:xfrm>
            <a:off x="6836410" y="4114165"/>
            <a:ext cx="7969250" cy="3841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pic>
        <p:nvPicPr>
          <p:cNvPr id="11" name="Picture 10"/>
          <p:cNvPicPr>
            <a:picLocks noChangeAspect="1"/>
          </p:cNvPicPr>
          <p:nvPr/>
        </p:nvPicPr>
        <p:blipFill>
          <a:blip r:embed="rId2"/>
          <a:stretch>
            <a:fillRect/>
          </a:stretch>
        </p:blipFill>
        <p:spPr>
          <a:xfrm>
            <a:off x="290830" y="290195"/>
            <a:ext cx="13051790" cy="4069080"/>
          </a:xfrm>
          <a:prstGeom prst="rect">
            <a:avLst/>
          </a:prstGeom>
        </p:spPr>
      </p:pic>
      <p:pic>
        <p:nvPicPr>
          <p:cNvPr id="4" name="Picture 3"/>
          <p:cNvPicPr>
            <a:picLocks noChangeAspect="1"/>
          </p:cNvPicPr>
          <p:nvPr/>
        </p:nvPicPr>
        <p:blipFill>
          <a:blip r:embed="rId3"/>
          <a:stretch>
            <a:fillRect/>
          </a:stretch>
        </p:blipFill>
        <p:spPr>
          <a:xfrm>
            <a:off x="290830" y="4359275"/>
            <a:ext cx="13052425" cy="3746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683538" y="475774"/>
            <a:ext cx="9451777" cy="694373"/>
          </a:xfrm>
          <a:prstGeom prst="rect">
            <a:avLst/>
          </a:prstGeom>
          <a:noFill/>
        </p:spPr>
        <p:txBody>
          <a:bodyPr wrap="none" rtlCol="0" anchor="t"/>
          <a:lstStyle/>
          <a:p>
            <a:pPr marL="0" indent="0" algn="l">
              <a:lnSpc>
                <a:spcPts val="5470"/>
              </a:lnSpc>
              <a:buNone/>
            </a:pPr>
            <a:r>
              <a:rPr lang="en-US" altLang="en-US" sz="4375" dirty="0"/>
              <a:t>The correlation between </a:t>
            </a:r>
            <a:endParaRPr lang="en-US" altLang="en-US" sz="4375" dirty="0"/>
          </a:p>
          <a:p>
            <a:pPr marL="0" indent="0" algn="l">
              <a:lnSpc>
                <a:spcPts val="5470"/>
              </a:lnSpc>
              <a:buNone/>
            </a:pPr>
            <a:r>
              <a:rPr lang="en-US" altLang="en-US" sz="4375" dirty="0"/>
              <a:t>Sales &amp; Customers is 89% </a:t>
            </a:r>
            <a:endParaRPr lang="en-US" altLang="en-US" sz="4375" dirty="0"/>
          </a:p>
          <a:p>
            <a:pPr marL="0" indent="0" algn="l">
              <a:lnSpc>
                <a:spcPts val="5470"/>
              </a:lnSpc>
              <a:buNone/>
            </a:pPr>
            <a:r>
              <a:rPr lang="en-US" altLang="en-US" sz="4375" dirty="0"/>
              <a:t>which is good</a:t>
            </a:r>
            <a:endParaRPr lang="en-US" altLang="en-US" sz="4375" dirty="0"/>
          </a:p>
        </p:txBody>
      </p:sp>
      <p:pic>
        <p:nvPicPr>
          <p:cNvPr id="6" name="Picture 5"/>
          <p:cNvPicPr>
            <a:picLocks noChangeAspect="1"/>
          </p:cNvPicPr>
          <p:nvPr/>
        </p:nvPicPr>
        <p:blipFill>
          <a:blip r:embed="rId2"/>
          <a:stretch>
            <a:fillRect/>
          </a:stretch>
        </p:blipFill>
        <p:spPr>
          <a:xfrm>
            <a:off x="6966585" y="1170305"/>
            <a:ext cx="6358255" cy="51346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683538" y="475774"/>
            <a:ext cx="9451777" cy="694373"/>
          </a:xfrm>
          <a:prstGeom prst="rect">
            <a:avLst/>
          </a:prstGeom>
          <a:noFill/>
        </p:spPr>
        <p:txBody>
          <a:bodyPr wrap="none" rtlCol="0" anchor="t"/>
          <a:lstStyle/>
          <a:p>
            <a:pPr marL="0" indent="0" algn="l">
              <a:lnSpc>
                <a:spcPts val="5470"/>
              </a:lnSpc>
              <a:buNone/>
            </a:pPr>
            <a:r>
              <a:rPr lang="en-US" altLang="en-US" sz="4375" dirty="0"/>
              <a:t>Random </a:t>
            </a:r>
            <a:endParaRPr lang="en-US" altLang="en-US" sz="4375" dirty="0"/>
          </a:p>
          <a:p>
            <a:pPr marL="0" indent="0" algn="l">
              <a:lnSpc>
                <a:spcPts val="5470"/>
              </a:lnSpc>
              <a:buNone/>
            </a:pPr>
            <a:r>
              <a:rPr lang="en-US" altLang="en-US" sz="4375" dirty="0"/>
              <a:t>Forest </a:t>
            </a:r>
            <a:endParaRPr lang="en-US" altLang="en-US" sz="4375" dirty="0"/>
          </a:p>
          <a:p>
            <a:pPr marL="0" indent="0" algn="l">
              <a:lnSpc>
                <a:spcPts val="5470"/>
              </a:lnSpc>
              <a:buNone/>
            </a:pPr>
            <a:r>
              <a:rPr lang="en-US" altLang="en-US" sz="4375" dirty="0"/>
              <a:t>Regressor with </a:t>
            </a:r>
            <a:endParaRPr lang="en-US" altLang="en-US" sz="4375" dirty="0"/>
          </a:p>
          <a:p>
            <a:pPr marL="0" indent="0" algn="l">
              <a:lnSpc>
                <a:spcPts val="5470"/>
              </a:lnSpc>
              <a:buNone/>
            </a:pPr>
            <a:r>
              <a:rPr lang="en-US" altLang="en-US" sz="4375" dirty="0"/>
              <a:t>pipeline</a:t>
            </a:r>
            <a:endParaRPr lang="en-US" altLang="en-US" sz="4375" dirty="0"/>
          </a:p>
          <a:p>
            <a:pPr marL="0" indent="0" algn="l">
              <a:lnSpc>
                <a:spcPts val="5470"/>
              </a:lnSpc>
              <a:buNone/>
            </a:pPr>
            <a:endParaRPr lang="en-US" altLang="en-US" sz="4375" dirty="0"/>
          </a:p>
          <a:p>
            <a:pPr marL="0" indent="0" algn="l">
              <a:lnSpc>
                <a:spcPts val="5470"/>
              </a:lnSpc>
              <a:buNone/>
            </a:pPr>
            <a:r>
              <a:rPr lang="en-US" altLang="en-US" sz="4375" dirty="0"/>
              <a:t>Score = 96.13</a:t>
            </a:r>
            <a:endParaRPr lang="en-US" altLang="en-US" sz="4375" dirty="0"/>
          </a:p>
        </p:txBody>
      </p:sp>
      <p:pic>
        <p:nvPicPr>
          <p:cNvPr id="5" name="Picture 4"/>
          <p:cNvPicPr>
            <a:picLocks noChangeAspect="1"/>
          </p:cNvPicPr>
          <p:nvPr/>
        </p:nvPicPr>
        <p:blipFill>
          <a:blip r:embed="rId2"/>
          <a:stretch>
            <a:fillRect/>
          </a:stretch>
        </p:blipFill>
        <p:spPr>
          <a:xfrm>
            <a:off x="7786370" y="780415"/>
            <a:ext cx="6641465" cy="59772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p:spPr>
      </p:sp>
      <p:sp>
        <p:nvSpPr>
          <p:cNvPr id="4" name="Text 1"/>
          <p:cNvSpPr/>
          <p:nvPr/>
        </p:nvSpPr>
        <p:spPr>
          <a:xfrm>
            <a:off x="683538" y="475774"/>
            <a:ext cx="9451777" cy="694373"/>
          </a:xfrm>
          <a:prstGeom prst="rect">
            <a:avLst/>
          </a:prstGeom>
          <a:noFill/>
        </p:spPr>
        <p:txBody>
          <a:bodyPr wrap="none" rtlCol="0" anchor="t"/>
          <a:lstStyle/>
          <a:p>
            <a:pPr marL="0" indent="0" algn="l">
              <a:lnSpc>
                <a:spcPts val="5470"/>
              </a:lnSpc>
              <a:buNone/>
            </a:pPr>
            <a:r>
              <a:rPr lang="en-US" altLang="en-US" sz="4375" dirty="0"/>
              <a:t>Customers is </a:t>
            </a:r>
            <a:endParaRPr lang="en-US" altLang="en-US" sz="4375" dirty="0"/>
          </a:p>
          <a:p>
            <a:pPr marL="0" indent="0" algn="l">
              <a:lnSpc>
                <a:spcPts val="5470"/>
              </a:lnSpc>
              <a:buNone/>
            </a:pPr>
            <a:r>
              <a:rPr lang="en-US" altLang="en-US" sz="4375" dirty="0"/>
              <a:t>the most </a:t>
            </a:r>
            <a:endParaRPr lang="en-US" altLang="en-US" sz="4375" dirty="0"/>
          </a:p>
          <a:p>
            <a:pPr marL="0" indent="0" algn="l">
              <a:lnSpc>
                <a:spcPts val="5470"/>
              </a:lnSpc>
              <a:buNone/>
            </a:pPr>
            <a:r>
              <a:rPr lang="en-US" altLang="en-US" sz="4375" dirty="0"/>
              <a:t>important </a:t>
            </a:r>
            <a:endParaRPr lang="en-US" altLang="en-US" sz="4375" dirty="0"/>
          </a:p>
          <a:p>
            <a:pPr marL="0" indent="0" algn="l">
              <a:lnSpc>
                <a:spcPts val="5470"/>
              </a:lnSpc>
              <a:buNone/>
            </a:pPr>
            <a:r>
              <a:rPr lang="en-US" altLang="en-US" sz="4375" dirty="0"/>
              <a:t>feature which </a:t>
            </a:r>
            <a:endParaRPr lang="en-US" altLang="en-US" sz="4375" dirty="0"/>
          </a:p>
          <a:p>
            <a:pPr marL="0" indent="0" algn="l">
              <a:lnSpc>
                <a:spcPts val="5470"/>
              </a:lnSpc>
              <a:buNone/>
            </a:pPr>
            <a:r>
              <a:rPr lang="en-US" altLang="en-US" sz="4375" dirty="0"/>
              <a:t>increases the </a:t>
            </a:r>
            <a:endParaRPr lang="en-US" altLang="en-US" sz="4375" dirty="0"/>
          </a:p>
          <a:p>
            <a:pPr marL="0" indent="0" algn="l">
              <a:lnSpc>
                <a:spcPts val="5470"/>
              </a:lnSpc>
              <a:buNone/>
            </a:pPr>
            <a:r>
              <a:rPr lang="en-US" altLang="en-US" sz="4375" dirty="0"/>
              <a:t>Sales</a:t>
            </a:r>
            <a:endParaRPr lang="en-US" altLang="en-US" sz="4375" dirty="0"/>
          </a:p>
        </p:txBody>
      </p:sp>
      <p:pic>
        <p:nvPicPr>
          <p:cNvPr id="7" name="Picture 6"/>
          <p:cNvPicPr>
            <a:picLocks noChangeAspect="1"/>
          </p:cNvPicPr>
          <p:nvPr/>
        </p:nvPicPr>
        <p:blipFill>
          <a:blip r:embed="rId2"/>
          <a:stretch>
            <a:fillRect/>
          </a:stretch>
        </p:blipFill>
        <p:spPr>
          <a:xfrm>
            <a:off x="6073140" y="475615"/>
            <a:ext cx="8115300" cy="61969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1788</Words>
  <Application>WPS Presentation</Application>
  <PresentationFormat>Custom</PresentationFormat>
  <Paragraphs>51</Paragraphs>
  <Slides>14</Slides>
  <Notes>19</Notes>
  <HiddenSlides>0</HiddenSlides>
  <MMClips>0</MMClips>
  <ScaleCrop>false</ScaleCrop>
  <HeadingPairs>
    <vt:vector size="6" baseType="variant">
      <vt:variant>
        <vt:lpstr>已用的字体</vt:lpstr>
      </vt:variant>
      <vt:variant>
        <vt:i4>26</vt:i4>
      </vt:variant>
      <vt:variant>
        <vt:lpstr>主题</vt:lpstr>
      </vt:variant>
      <vt:variant>
        <vt:i4>2</vt:i4>
      </vt:variant>
      <vt:variant>
        <vt:lpstr>幻灯片标题</vt:lpstr>
      </vt:variant>
      <vt:variant>
        <vt:i4>14</vt:i4>
      </vt:variant>
    </vt:vector>
  </HeadingPairs>
  <TitlesOfParts>
    <vt:vector size="42" baseType="lpstr">
      <vt:lpstr>Arial</vt:lpstr>
      <vt:lpstr>SimSun</vt:lpstr>
      <vt:lpstr>Wingdings</vt:lpstr>
      <vt:lpstr>adonis-web</vt:lpstr>
      <vt:lpstr>Segoe Print</vt:lpstr>
      <vt:lpstr>adonis-web</vt:lpstr>
      <vt:lpstr>adonis-web</vt:lpstr>
      <vt:lpstr>Source Sans Pro</vt:lpstr>
      <vt:lpstr>Source Sans Pro</vt:lpstr>
      <vt:lpstr>Source Sans Pro</vt:lpstr>
      <vt:lpstr>Eudoxus Sans</vt:lpstr>
      <vt:lpstr>Eudoxus Sans</vt:lpstr>
      <vt:lpstr>Eudoxus Sans</vt:lpstr>
      <vt:lpstr>p22-mackinac-pro</vt:lpstr>
      <vt:lpstr>p22-mackinac-pro</vt:lpstr>
      <vt:lpstr>p22-mackinac-pro</vt:lpstr>
      <vt:lpstr>Calibri</vt:lpstr>
      <vt:lpstr>Microsoft YaHei</vt:lpstr>
      <vt:lpstr>Arial Unicode MS</vt:lpstr>
      <vt:lpstr>Corben</vt:lpstr>
      <vt:lpstr>Corben</vt:lpstr>
      <vt:lpstr>Corben</vt:lpstr>
      <vt:lpstr>Nobile</vt:lpstr>
      <vt:lpstr>Nobile</vt:lpstr>
      <vt:lpstr>Nobile</vt:lpstr>
      <vt:lpstr>MingLiU-ExtB</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Sankar Avvaru</cp:lastModifiedBy>
  <cp:revision>6</cp:revision>
  <dcterms:created xsi:type="dcterms:W3CDTF">2024-06-17T04:57:00Z</dcterms:created>
  <dcterms:modified xsi:type="dcterms:W3CDTF">2025-03-08T17:23:23Z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A72462F2147546FB81EB198A78F131A1_12</vt:lpwstr>
  </property>
  <property fmtid="{D5CDD505-2E9C-101B-9397-08002B2CF9AE}" pid="3" name="KSOProductBuildVer">
    <vt:lpwstr>1033-12.2.0.20341</vt:lpwstr>
  </property>
</Properties>
</file>