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2" r:id="rId5"/>
    <p:sldId id="275" r:id="rId6"/>
    <p:sldId id="276" r:id="rId7"/>
    <p:sldId id="279" r:id="rId8"/>
    <p:sldId id="297" r:id="rId9"/>
    <p:sldId id="298" r:id="rId10"/>
    <p:sldId id="300" r:id="rId11"/>
    <p:sldId id="302" r:id="rId12"/>
    <p:sldId id="301" r:id="rId13"/>
    <p:sldId id="303" r:id="rId14"/>
    <p:sldId id="305" r:id="rId15"/>
    <p:sldId id="304" r:id="rId16"/>
    <p:sldId id="306" r:id="rId17"/>
    <p:sldId id="307" r:id="rId18"/>
    <p:sldId id="308" r:id="rId19"/>
    <p:sldId id="309" r:id="rId20"/>
    <p:sldId id="310" r:id="rId21"/>
    <p:sldId id="312" r:id="rId22"/>
    <p:sldId id="311" r:id="rId23"/>
    <p:sldId id="313" r:id="rId24"/>
    <p:sldId id="299" r:id="rId25"/>
    <p:sldId id="289" r:id="rId26"/>
    <p:sldId id="29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8C06E-9274-49E4-9003-9B07FB57E8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7B60FB-9C81-4EEB-BD1C-D5CAE1FF48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analysis can be done in understanding the AQI</a:t>
          </a:r>
        </a:p>
      </dgm:t>
    </dgm:pt>
    <dgm:pt modelId="{9800334A-9E26-48C7-8C4B-4CE131657104}" type="parTrans" cxnId="{40B1840A-4CE1-4403-9DC7-42417B9EEA85}">
      <dgm:prSet/>
      <dgm:spPr/>
      <dgm:t>
        <a:bodyPr/>
        <a:lstStyle/>
        <a:p>
          <a:endParaRPr lang="en-US"/>
        </a:p>
      </dgm:t>
    </dgm:pt>
    <dgm:pt modelId="{3B1CCFCF-57AD-41EB-AFB3-DD9F79996CC7}" type="sibTrans" cxnId="{40B1840A-4CE1-4403-9DC7-42417B9EEA85}">
      <dgm:prSet/>
      <dgm:spPr/>
      <dgm:t>
        <a:bodyPr/>
        <a:lstStyle/>
        <a:p>
          <a:endParaRPr lang="en-US"/>
        </a:p>
      </dgm:t>
    </dgm:pt>
    <dgm:pt modelId="{566A2E07-8D72-4FBA-B326-DACE4A7D7E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More feature engineering can be done to produce meaningful variables </a:t>
          </a:r>
        </a:p>
      </dgm:t>
    </dgm:pt>
    <dgm:pt modelId="{8A2BAC11-135D-4CF9-ABD2-8F8F33D9571C}" type="parTrans" cxnId="{795D8685-385A-43CB-ABDF-8554B6525CF0}">
      <dgm:prSet/>
      <dgm:spPr/>
      <dgm:t>
        <a:bodyPr/>
        <a:lstStyle/>
        <a:p>
          <a:endParaRPr lang="en-US"/>
        </a:p>
      </dgm:t>
    </dgm:pt>
    <dgm:pt modelId="{53E0BE0C-AF0B-4D6C-B184-3C9EC414B307}" type="sibTrans" cxnId="{795D8685-385A-43CB-ABDF-8554B6525CF0}">
      <dgm:prSet/>
      <dgm:spPr/>
      <dgm:t>
        <a:bodyPr/>
        <a:lstStyle/>
        <a:p>
          <a:endParaRPr lang="en-US"/>
        </a:p>
      </dgm:t>
    </dgm:pt>
    <dgm:pt modelId="{B55B0FEB-6845-4778-AFA8-42A8EFCE0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for a longer period can be extracted  to analyze the AQI</a:t>
          </a:r>
        </a:p>
      </dgm:t>
    </dgm:pt>
    <dgm:pt modelId="{4A31EFA9-8EDD-4DB9-9BE1-FD78CC9E3BDA}" type="parTrans" cxnId="{E6D3646A-3F30-42C8-B527-BAAED7C082EF}">
      <dgm:prSet/>
      <dgm:spPr/>
      <dgm:t>
        <a:bodyPr/>
        <a:lstStyle/>
        <a:p>
          <a:endParaRPr lang="en-US"/>
        </a:p>
      </dgm:t>
    </dgm:pt>
    <dgm:pt modelId="{F4E3FFD1-1CFE-4933-AEEE-E645EC54AF6E}" type="sibTrans" cxnId="{E6D3646A-3F30-42C8-B527-BAAED7C082EF}">
      <dgm:prSet/>
      <dgm:spPr/>
      <dgm:t>
        <a:bodyPr/>
        <a:lstStyle/>
        <a:p>
          <a:endParaRPr lang="en-US"/>
        </a:p>
      </dgm:t>
    </dgm:pt>
    <dgm:pt modelId="{86BC2931-8D5E-481D-82EB-8FE7973E4F53}" type="pres">
      <dgm:prSet presAssocID="{5B68C06E-9274-49E4-9003-9B07FB57E85D}" presName="root" presStyleCnt="0">
        <dgm:presLayoutVars>
          <dgm:dir/>
          <dgm:resizeHandles val="exact"/>
        </dgm:presLayoutVars>
      </dgm:prSet>
      <dgm:spPr/>
    </dgm:pt>
    <dgm:pt modelId="{04F32416-C0C1-4DEF-B760-A9213E58BF70}" type="pres">
      <dgm:prSet presAssocID="{A27B60FB-9C81-4EEB-BD1C-D5CAE1FF48DE}" presName="compNode" presStyleCnt="0"/>
      <dgm:spPr/>
    </dgm:pt>
    <dgm:pt modelId="{8069BD64-14AB-43E6-8BFC-81D0602A4C52}" type="pres">
      <dgm:prSet presAssocID="{A27B60FB-9C81-4EEB-BD1C-D5CAE1FF48DE}" presName="bgRect" presStyleLbl="bgShp" presStyleIdx="0" presStyleCnt="3" custScaleX="97703" custScaleY="76072" custLinFactNeighborX="0" custLinFactNeighborY="-7368"/>
      <dgm:spPr/>
    </dgm:pt>
    <dgm:pt modelId="{B0C4627B-6C4D-45C9-93D3-A0ECE8A5EDAF}" type="pres">
      <dgm:prSet presAssocID="{A27B60FB-9C81-4EEB-BD1C-D5CAE1FF48DE}" presName="iconRect" presStyleLbl="node1" presStyleIdx="0" presStyleCnt="3" custLinFactNeighborY="8907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6777F476-2C86-4B8C-AE2F-D7B9EC261F85}" type="pres">
      <dgm:prSet presAssocID="{A27B60FB-9C81-4EEB-BD1C-D5CAE1FF48DE}" presName="spaceRect" presStyleCnt="0"/>
      <dgm:spPr/>
    </dgm:pt>
    <dgm:pt modelId="{9292E114-D47A-4145-A6AF-D7F1D3AF88DC}" type="pres">
      <dgm:prSet presAssocID="{A27B60FB-9C81-4EEB-BD1C-D5CAE1FF48DE}" presName="parTx" presStyleLbl="revTx" presStyleIdx="0" presStyleCnt="3" custLinFactNeighborX="207" custLinFactNeighborY="2253">
        <dgm:presLayoutVars>
          <dgm:chMax val="0"/>
          <dgm:chPref val="0"/>
        </dgm:presLayoutVars>
      </dgm:prSet>
      <dgm:spPr/>
    </dgm:pt>
    <dgm:pt modelId="{388514C4-762F-4FFD-8A94-50FD818AE21A}" type="pres">
      <dgm:prSet presAssocID="{3B1CCFCF-57AD-41EB-AFB3-DD9F79996CC7}" presName="sibTrans" presStyleCnt="0"/>
      <dgm:spPr/>
    </dgm:pt>
    <dgm:pt modelId="{1B1446CA-88FE-4C27-A94D-6C629344551E}" type="pres">
      <dgm:prSet presAssocID="{B55B0FEB-6845-4778-AFA8-42A8EFCE0F3F}" presName="compNode" presStyleCnt="0"/>
      <dgm:spPr/>
    </dgm:pt>
    <dgm:pt modelId="{B4FB4E57-DC55-4043-94F1-A90C36CA6B0D}" type="pres">
      <dgm:prSet presAssocID="{B55B0FEB-6845-4778-AFA8-42A8EFCE0F3F}" presName="bgRect" presStyleLbl="bgShp" presStyleIdx="1" presStyleCnt="3" custScaleY="80252"/>
      <dgm:spPr/>
    </dgm:pt>
    <dgm:pt modelId="{4652BACD-DC8E-458A-B890-C684C971BB79}" type="pres">
      <dgm:prSet presAssocID="{B55B0FEB-6845-4778-AFA8-42A8EFCE0F3F}" presName="iconRect" presStyleLbl="node1" presStyleIdx="1" presStyleCnt="3" custLinFactY="100000" custLinFactNeighborX="64377" custLinFactNeighborY="1186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056449C0-02D4-4E44-968F-D647E6DDE396}" type="pres">
      <dgm:prSet presAssocID="{B55B0FEB-6845-4778-AFA8-42A8EFCE0F3F}" presName="spaceRect" presStyleCnt="0"/>
      <dgm:spPr/>
    </dgm:pt>
    <dgm:pt modelId="{449F49DA-B66B-49C3-96F3-B3575C20AE68}" type="pres">
      <dgm:prSet presAssocID="{B55B0FEB-6845-4778-AFA8-42A8EFCE0F3F}" presName="parTx" presStyleLbl="revTx" presStyleIdx="1" presStyleCnt="3" custLinFactNeighborX="207" custLinFactNeighborY="2253">
        <dgm:presLayoutVars>
          <dgm:chMax val="0"/>
          <dgm:chPref val="0"/>
        </dgm:presLayoutVars>
      </dgm:prSet>
      <dgm:spPr/>
    </dgm:pt>
    <dgm:pt modelId="{94FDAD11-5782-4022-805B-247CC0A9323F}" type="pres">
      <dgm:prSet presAssocID="{F4E3FFD1-1CFE-4933-AEEE-E645EC54AF6E}" presName="sibTrans" presStyleCnt="0"/>
      <dgm:spPr/>
    </dgm:pt>
    <dgm:pt modelId="{47A495BF-DE53-4E19-86AD-BF9585C88AD0}" type="pres">
      <dgm:prSet presAssocID="{566A2E07-8D72-4FBA-B326-DACE4A7D7ECD}" presName="compNode" presStyleCnt="0"/>
      <dgm:spPr/>
    </dgm:pt>
    <dgm:pt modelId="{FB6D53D1-8083-420F-9530-E2A854F76335}" type="pres">
      <dgm:prSet presAssocID="{566A2E07-8D72-4FBA-B326-DACE4A7D7ECD}" presName="bgRect" presStyleLbl="bgShp" presStyleIdx="2" presStyleCnt="3" custScaleY="77200" custLinFactNeighborY="-4282"/>
      <dgm:spPr/>
    </dgm:pt>
    <dgm:pt modelId="{F1E072A3-2F08-4B7B-BB89-9151139DC6D0}" type="pres">
      <dgm:prSet presAssocID="{566A2E07-8D72-4FBA-B326-DACE4A7D7ECD}" presName="iconRect" presStyleLbl="node1" presStyleIdx="2" presStyleCnt="3" custLinFactY="-100000" custLinFactNeighborX="0" custLinFactNeighborY="-1280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32A87072-DCB8-4252-959B-1700994F5408}" type="pres">
      <dgm:prSet presAssocID="{566A2E07-8D72-4FBA-B326-DACE4A7D7ECD}" presName="spaceRect" presStyleCnt="0"/>
      <dgm:spPr/>
    </dgm:pt>
    <dgm:pt modelId="{10118235-1E82-4E3A-B8FE-9ECA1384D1C1}" type="pres">
      <dgm:prSet presAssocID="{566A2E07-8D72-4FBA-B326-DACE4A7D7E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B1840A-4CE1-4403-9DC7-42417B9EEA85}" srcId="{5B68C06E-9274-49E4-9003-9B07FB57E85D}" destId="{A27B60FB-9C81-4EEB-BD1C-D5CAE1FF48DE}" srcOrd="0" destOrd="0" parTransId="{9800334A-9E26-48C7-8C4B-4CE131657104}" sibTransId="{3B1CCFCF-57AD-41EB-AFB3-DD9F79996CC7}"/>
    <dgm:cxn modelId="{0F371D27-3DC8-4901-B01B-E4F61752112D}" type="presOf" srcId="{5B68C06E-9274-49E4-9003-9B07FB57E85D}" destId="{86BC2931-8D5E-481D-82EB-8FE7973E4F53}" srcOrd="0" destOrd="0" presId="urn:microsoft.com/office/officeart/2018/2/layout/IconVerticalSolidList"/>
    <dgm:cxn modelId="{A1AD1267-631F-4774-9755-5DA002CB7C9A}" type="presOf" srcId="{A27B60FB-9C81-4EEB-BD1C-D5CAE1FF48DE}" destId="{9292E114-D47A-4145-A6AF-D7F1D3AF88DC}" srcOrd="0" destOrd="0" presId="urn:microsoft.com/office/officeart/2018/2/layout/IconVerticalSolidList"/>
    <dgm:cxn modelId="{FB98A048-9E79-439A-AE65-B0C836BA0FB6}" type="presOf" srcId="{566A2E07-8D72-4FBA-B326-DACE4A7D7ECD}" destId="{10118235-1E82-4E3A-B8FE-9ECA1384D1C1}" srcOrd="0" destOrd="0" presId="urn:microsoft.com/office/officeart/2018/2/layout/IconVerticalSolidList"/>
    <dgm:cxn modelId="{E6D3646A-3F30-42C8-B527-BAAED7C082EF}" srcId="{5B68C06E-9274-49E4-9003-9B07FB57E85D}" destId="{B55B0FEB-6845-4778-AFA8-42A8EFCE0F3F}" srcOrd="1" destOrd="0" parTransId="{4A31EFA9-8EDD-4DB9-9BE1-FD78CC9E3BDA}" sibTransId="{F4E3FFD1-1CFE-4933-AEEE-E645EC54AF6E}"/>
    <dgm:cxn modelId="{795D8685-385A-43CB-ABDF-8554B6525CF0}" srcId="{5B68C06E-9274-49E4-9003-9B07FB57E85D}" destId="{566A2E07-8D72-4FBA-B326-DACE4A7D7ECD}" srcOrd="2" destOrd="0" parTransId="{8A2BAC11-135D-4CF9-ABD2-8F8F33D9571C}" sibTransId="{53E0BE0C-AF0B-4D6C-B184-3C9EC414B307}"/>
    <dgm:cxn modelId="{D4B96EA9-BBFE-47D3-8CDF-7FB5D2CF19F2}" type="presOf" srcId="{B55B0FEB-6845-4778-AFA8-42A8EFCE0F3F}" destId="{449F49DA-B66B-49C3-96F3-B3575C20AE68}" srcOrd="0" destOrd="0" presId="urn:microsoft.com/office/officeart/2018/2/layout/IconVerticalSolidList"/>
    <dgm:cxn modelId="{4754E7D1-9A47-4121-90D3-11FA75FF5A2A}" type="presParOf" srcId="{86BC2931-8D5E-481D-82EB-8FE7973E4F53}" destId="{04F32416-C0C1-4DEF-B760-A9213E58BF70}" srcOrd="0" destOrd="0" presId="urn:microsoft.com/office/officeart/2018/2/layout/IconVerticalSolidList"/>
    <dgm:cxn modelId="{AE473FFF-4E60-41A8-BC27-5D0C87389470}" type="presParOf" srcId="{04F32416-C0C1-4DEF-B760-A9213E58BF70}" destId="{8069BD64-14AB-43E6-8BFC-81D0602A4C52}" srcOrd="0" destOrd="0" presId="urn:microsoft.com/office/officeart/2018/2/layout/IconVerticalSolidList"/>
    <dgm:cxn modelId="{8641FA1A-23C7-445A-B008-1345CF876845}" type="presParOf" srcId="{04F32416-C0C1-4DEF-B760-A9213E58BF70}" destId="{B0C4627B-6C4D-45C9-93D3-A0ECE8A5EDAF}" srcOrd="1" destOrd="0" presId="urn:microsoft.com/office/officeart/2018/2/layout/IconVerticalSolidList"/>
    <dgm:cxn modelId="{748B3390-4746-4CFC-8932-84722A210942}" type="presParOf" srcId="{04F32416-C0C1-4DEF-B760-A9213E58BF70}" destId="{6777F476-2C86-4B8C-AE2F-D7B9EC261F85}" srcOrd="2" destOrd="0" presId="urn:microsoft.com/office/officeart/2018/2/layout/IconVerticalSolidList"/>
    <dgm:cxn modelId="{AA286EDF-E043-4F08-B45F-D789E5E2DDAB}" type="presParOf" srcId="{04F32416-C0C1-4DEF-B760-A9213E58BF70}" destId="{9292E114-D47A-4145-A6AF-D7F1D3AF88DC}" srcOrd="3" destOrd="0" presId="urn:microsoft.com/office/officeart/2018/2/layout/IconVerticalSolidList"/>
    <dgm:cxn modelId="{864977FD-8E55-43C3-9578-2078432FBCA3}" type="presParOf" srcId="{86BC2931-8D5E-481D-82EB-8FE7973E4F53}" destId="{388514C4-762F-4FFD-8A94-50FD818AE21A}" srcOrd="1" destOrd="0" presId="urn:microsoft.com/office/officeart/2018/2/layout/IconVerticalSolidList"/>
    <dgm:cxn modelId="{74CFFA0D-5738-4AEA-A144-31AC7DC70D7A}" type="presParOf" srcId="{86BC2931-8D5E-481D-82EB-8FE7973E4F53}" destId="{1B1446CA-88FE-4C27-A94D-6C629344551E}" srcOrd="2" destOrd="0" presId="urn:microsoft.com/office/officeart/2018/2/layout/IconVerticalSolidList"/>
    <dgm:cxn modelId="{853E5B1E-A8B9-40B6-926E-22601630CB93}" type="presParOf" srcId="{1B1446CA-88FE-4C27-A94D-6C629344551E}" destId="{B4FB4E57-DC55-4043-94F1-A90C36CA6B0D}" srcOrd="0" destOrd="0" presId="urn:microsoft.com/office/officeart/2018/2/layout/IconVerticalSolidList"/>
    <dgm:cxn modelId="{5899B011-3A44-42D8-A7B2-FAA4CF6A6A96}" type="presParOf" srcId="{1B1446CA-88FE-4C27-A94D-6C629344551E}" destId="{4652BACD-DC8E-458A-B890-C684C971BB79}" srcOrd="1" destOrd="0" presId="urn:microsoft.com/office/officeart/2018/2/layout/IconVerticalSolidList"/>
    <dgm:cxn modelId="{C7BF9C4C-E92E-4934-9D2D-9A07C566E600}" type="presParOf" srcId="{1B1446CA-88FE-4C27-A94D-6C629344551E}" destId="{056449C0-02D4-4E44-968F-D647E6DDE396}" srcOrd="2" destOrd="0" presId="urn:microsoft.com/office/officeart/2018/2/layout/IconVerticalSolidList"/>
    <dgm:cxn modelId="{1B582329-CFD4-4ED4-926F-D301437520F0}" type="presParOf" srcId="{1B1446CA-88FE-4C27-A94D-6C629344551E}" destId="{449F49DA-B66B-49C3-96F3-B3575C20AE68}" srcOrd="3" destOrd="0" presId="urn:microsoft.com/office/officeart/2018/2/layout/IconVerticalSolidList"/>
    <dgm:cxn modelId="{FF5A0ADA-522F-4518-BF04-2BCF91A97F28}" type="presParOf" srcId="{86BC2931-8D5E-481D-82EB-8FE7973E4F53}" destId="{94FDAD11-5782-4022-805B-247CC0A9323F}" srcOrd="3" destOrd="0" presId="urn:microsoft.com/office/officeart/2018/2/layout/IconVerticalSolidList"/>
    <dgm:cxn modelId="{60E7913F-B97D-413F-9E4C-F8B86328E51B}" type="presParOf" srcId="{86BC2931-8D5E-481D-82EB-8FE7973E4F53}" destId="{47A495BF-DE53-4E19-86AD-BF9585C88AD0}" srcOrd="4" destOrd="0" presId="urn:microsoft.com/office/officeart/2018/2/layout/IconVerticalSolidList"/>
    <dgm:cxn modelId="{C52BE8D1-6B9E-489F-98DA-EBFB0AEE81B5}" type="presParOf" srcId="{47A495BF-DE53-4E19-86AD-BF9585C88AD0}" destId="{FB6D53D1-8083-420F-9530-E2A854F76335}" srcOrd="0" destOrd="0" presId="urn:microsoft.com/office/officeart/2018/2/layout/IconVerticalSolidList"/>
    <dgm:cxn modelId="{602498D0-0A87-4B65-B8A4-0E4CF26654A8}" type="presParOf" srcId="{47A495BF-DE53-4E19-86AD-BF9585C88AD0}" destId="{F1E072A3-2F08-4B7B-BB89-9151139DC6D0}" srcOrd="1" destOrd="0" presId="urn:microsoft.com/office/officeart/2018/2/layout/IconVerticalSolidList"/>
    <dgm:cxn modelId="{4D703D39-F0C0-4CD0-A288-5FFB1CF848DC}" type="presParOf" srcId="{47A495BF-DE53-4E19-86AD-BF9585C88AD0}" destId="{32A87072-DCB8-4252-959B-1700994F5408}" srcOrd="2" destOrd="0" presId="urn:microsoft.com/office/officeart/2018/2/layout/IconVerticalSolidList"/>
    <dgm:cxn modelId="{5ECD244C-964E-4397-92D5-BCD4D37D5DFA}" type="presParOf" srcId="{47A495BF-DE53-4E19-86AD-BF9585C88AD0}" destId="{10118235-1E82-4E3A-B8FE-9ECA1384D1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9BD64-14AB-43E6-8BFC-81D0602A4C52}">
      <dsp:nvSpPr>
        <dsp:cNvPr id="0" name=""/>
        <dsp:cNvSpPr/>
      </dsp:nvSpPr>
      <dsp:spPr>
        <a:xfrm>
          <a:off x="0" y="57212"/>
          <a:ext cx="10639657" cy="9382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4627B-6C4D-45C9-93D3-A0ECE8A5EDAF}">
      <dsp:nvSpPr>
        <dsp:cNvPr id="0" name=""/>
        <dsp:cNvSpPr/>
      </dsp:nvSpPr>
      <dsp:spPr>
        <a:xfrm>
          <a:off x="248025" y="338456"/>
          <a:ext cx="678354" cy="67835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E114-D47A-4145-A6AF-D7F1D3AF88DC}">
      <dsp:nvSpPr>
        <dsp:cNvPr id="0" name=""/>
        <dsp:cNvSpPr/>
      </dsp:nvSpPr>
      <dsp:spPr>
        <a:xfrm>
          <a:off x="1319068" y="28314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analysis can be done in understanding the AQI</a:t>
          </a:r>
        </a:p>
      </dsp:txBody>
      <dsp:txXfrm>
        <a:off x="1319068" y="28314"/>
        <a:ext cx="9465251" cy="1233371"/>
      </dsp:txXfrm>
    </dsp:sp>
    <dsp:sp modelId="{B4FB4E57-DC55-4043-94F1-A90C36CA6B0D}">
      <dsp:nvSpPr>
        <dsp:cNvPr id="0" name=""/>
        <dsp:cNvSpPr/>
      </dsp:nvSpPr>
      <dsp:spPr>
        <a:xfrm>
          <a:off x="0" y="1664025"/>
          <a:ext cx="10889796" cy="9898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2BACD-DC8E-458A-B890-C684C971BB79}">
      <dsp:nvSpPr>
        <dsp:cNvPr id="0" name=""/>
        <dsp:cNvSpPr/>
      </dsp:nvSpPr>
      <dsp:spPr>
        <a:xfrm>
          <a:off x="809799" y="3303135"/>
          <a:ext cx="678354" cy="678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49DA-B66B-49C3-96F3-B3575C20AE68}">
      <dsp:nvSpPr>
        <dsp:cNvPr id="0" name=""/>
        <dsp:cNvSpPr/>
      </dsp:nvSpPr>
      <dsp:spPr>
        <a:xfrm>
          <a:off x="1424544" y="1570029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for a longer period can be extracted  to analyze the AQI</a:t>
          </a:r>
        </a:p>
      </dsp:txBody>
      <dsp:txXfrm>
        <a:off x="1424544" y="1570029"/>
        <a:ext cx="9465251" cy="1233371"/>
      </dsp:txXfrm>
    </dsp:sp>
    <dsp:sp modelId="{FB6D53D1-8083-420F-9530-E2A854F76335}">
      <dsp:nvSpPr>
        <dsp:cNvPr id="0" name=""/>
        <dsp:cNvSpPr/>
      </dsp:nvSpPr>
      <dsp:spPr>
        <a:xfrm>
          <a:off x="0" y="3171748"/>
          <a:ext cx="10889796" cy="95216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072A3-2F08-4B7B-BB89-9151139DC6D0}">
      <dsp:nvSpPr>
        <dsp:cNvPr id="0" name=""/>
        <dsp:cNvSpPr/>
      </dsp:nvSpPr>
      <dsp:spPr>
        <a:xfrm>
          <a:off x="373095" y="1814803"/>
          <a:ext cx="678354" cy="678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8235-1E82-4E3A-B8FE-9ECA1384D1C1}">
      <dsp:nvSpPr>
        <dsp:cNvPr id="0" name=""/>
        <dsp:cNvSpPr/>
      </dsp:nvSpPr>
      <dsp:spPr>
        <a:xfrm>
          <a:off x="1424544" y="3083956"/>
          <a:ext cx="9465251" cy="1233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32" tIns="130532" rIns="130532" bIns="1305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More feature engineering can be done to produce meaningful variables </a:t>
          </a:r>
        </a:p>
      </dsp:txBody>
      <dsp:txXfrm>
        <a:off x="1424544" y="3083956"/>
        <a:ext cx="9465251" cy="1233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9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outdoor-air-quality-data/about-air-data-reports" TargetMode="External"/><Relationship Id="rId2" Type="http://schemas.openxmlformats.org/officeDocument/2006/relationships/hyperlink" Target="https://www.ankitparakh.com/understanding-air-quality-index-aqi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7" y="1064464"/>
            <a:ext cx="6447810" cy="2057441"/>
          </a:xfrm>
        </p:spPr>
        <p:txBody>
          <a:bodyPr/>
          <a:lstStyle/>
          <a:p>
            <a:r>
              <a:rPr lang="en-US" sz="3600" b="1" i="0" dirty="0">
                <a:effectLst/>
                <a:latin typeface="Lato Extended"/>
              </a:rPr>
              <a:t>Analysis of the </a:t>
            </a:r>
            <a:br>
              <a:rPr lang="en-US" sz="3600" b="1" i="0" dirty="0">
                <a:effectLst/>
                <a:latin typeface="Lato Extended"/>
              </a:rPr>
            </a:br>
            <a:r>
              <a:rPr lang="en-US" sz="3600" b="1" i="0" dirty="0">
                <a:effectLst/>
                <a:latin typeface="Lato Extended"/>
              </a:rPr>
              <a:t>Air Quality Index(AQI) </a:t>
            </a:r>
            <a:br>
              <a:rPr lang="en-US" sz="3600" b="1" i="0" dirty="0">
                <a:effectLst/>
                <a:latin typeface="Lato Extended"/>
              </a:rPr>
            </a:br>
            <a:r>
              <a:rPr lang="en-US" sz="3600" b="1" i="0" dirty="0">
                <a:effectLst/>
                <a:latin typeface="Lato Extended"/>
              </a:rPr>
              <a:t> in the United States</a:t>
            </a:r>
            <a:endParaRPr lang="en-US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Presenter </a:t>
            </a:r>
          </a:p>
          <a:p>
            <a:r>
              <a:rPr lang="en-US" dirty="0"/>
              <a:t>Manasa Cherukupally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75" r="2475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r>
              <a:rPr lang="en-US" sz="1600" b="0" dirty="0"/>
              <a:t>Added a new feature to the dataset  </a:t>
            </a:r>
            <a:r>
              <a:rPr lang="en-US" sz="1600" dirty="0"/>
              <a:t>“Region” </a:t>
            </a:r>
            <a:r>
              <a:rPr lang="en-US" sz="1600" b="0" dirty="0"/>
              <a:t>which takes the input column ‘state’ and categorizes it to the region based on its geographical location.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10FEE0-7F09-B548-6D76-52858F2A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2" y="3292327"/>
            <a:ext cx="11244199" cy="24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8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565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44" y="3876445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4000" dirty="0"/>
              <a:t>Question :  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dirty="0"/>
              <a:t>Which states in the united states have the most average unhealthy days from the year (2018-2022)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831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8C05FA-0400-74ED-8C4C-C1F7419CE9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48536" y="3712389"/>
            <a:ext cx="3602478" cy="2766231"/>
          </a:xfrm>
        </p:spPr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</a:rPr>
              <a:t>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It can be inferred that California and Arizona states have more unhealthy days when compared to other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Both regions belong to the Western region of Unites states.</a:t>
            </a:r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88C39AC9-2AAF-136F-8927-1007DA1E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0"/>
            <a:ext cx="7931285" cy="6682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6EE52-9B64-F347-1604-CAADF5A6F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91" y="0"/>
            <a:ext cx="4153711" cy="33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44" y="3876445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4000" dirty="0"/>
              <a:t>Question :  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0" dirty="0"/>
              <a:t>Which states in the united states have the Good air days from the year (2018-2022)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131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EE52-9B64-F347-1604-CAADF5A6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437" y="0"/>
            <a:ext cx="3973563" cy="3358772"/>
          </a:xfrm>
          <a:prstGeom prst="rect">
            <a:avLst/>
          </a:prstGeom>
        </p:spPr>
      </p:pic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C67D53B9-52FB-8BB4-D337-8B19D836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38"/>
            <a:ext cx="8135566" cy="676072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4CF20FC-7FBC-4A87-2681-04DD14B1BED6}"/>
              </a:ext>
            </a:extLst>
          </p:cNvPr>
          <p:cNvSpPr txBox="1">
            <a:spLocks/>
          </p:cNvSpPr>
          <p:nvPr/>
        </p:nvSpPr>
        <p:spPr>
          <a:xfrm>
            <a:off x="8333362" y="3631996"/>
            <a:ext cx="3602478" cy="2766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Inference:</a:t>
            </a:r>
          </a:p>
          <a:p>
            <a:pPr marL="285750" indent="-285750"/>
            <a:r>
              <a:rPr lang="en-US" sz="1600" dirty="0"/>
              <a:t>It can be inferred that the Hawaiian Islands have more good days when compared to other states.</a:t>
            </a:r>
          </a:p>
          <a:p>
            <a:pPr marL="285750" indent="-285750"/>
            <a:r>
              <a:rPr lang="en-US" sz="1600" dirty="0" err="1"/>
              <a:t>Honollu</a:t>
            </a:r>
            <a:r>
              <a:rPr lang="en-US" sz="1600" dirty="0"/>
              <a:t> in the Hawaiian Islands have the highest number of good days over the period of (2018-2022)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0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44" y="3876445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4000" dirty="0"/>
              <a:t>Question :  </a:t>
            </a:r>
            <a:br>
              <a:rPr lang="en-US" sz="4000" dirty="0"/>
            </a:br>
            <a:r>
              <a:rPr lang="en-US" sz="4000" dirty="0"/>
              <a:t>How does the trend in Air Quality Index(AQI) change over 5 years</a:t>
            </a:r>
            <a:r>
              <a:rPr lang="en-US" sz="4000" b="0" dirty="0"/>
              <a:t> (2018-2022)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04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66E1C15-25E9-D413-AECC-81018EE9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" y="455212"/>
            <a:ext cx="9138366" cy="5638401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ED74B5A-DBFE-F8F1-DDC1-20D3030A1C5D}"/>
              </a:ext>
            </a:extLst>
          </p:cNvPr>
          <p:cNvSpPr txBox="1">
            <a:spLocks/>
          </p:cNvSpPr>
          <p:nvPr/>
        </p:nvSpPr>
        <p:spPr>
          <a:xfrm>
            <a:off x="9562289" y="924128"/>
            <a:ext cx="2373551" cy="54740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Inference:</a:t>
            </a:r>
          </a:p>
          <a:p>
            <a:pPr marL="285750" indent="-285750"/>
            <a:r>
              <a:rPr lang="en-US" sz="1600" dirty="0"/>
              <a:t>It can be inferred that the days with Max AQI have slightly decreased in 2022</a:t>
            </a:r>
          </a:p>
          <a:p>
            <a:pPr marL="285750" indent="-285750"/>
            <a:r>
              <a:rPr lang="en-US" sz="1600" dirty="0"/>
              <a:t>And Median AQI slightly increased in 2022</a:t>
            </a:r>
          </a:p>
          <a:p>
            <a:pPr marL="285750" indent="-285750"/>
            <a:r>
              <a:rPr lang="en-US" sz="1600" dirty="0"/>
              <a:t>Northeast region has more Median AQI days, least is for the West region</a:t>
            </a:r>
          </a:p>
          <a:p>
            <a:pPr marL="285750" indent="-285750"/>
            <a:r>
              <a:rPr lang="en-US" sz="1600" dirty="0"/>
              <a:t>Western region has more number of Max AQI days and the south region has less number of Max AQI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844" y="3876445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4000" dirty="0"/>
              <a:t>Question :  </a:t>
            </a:r>
            <a:br>
              <a:rPr lang="en-US" sz="4000" dirty="0"/>
            </a:br>
            <a:r>
              <a:rPr lang="en-US" sz="4000" dirty="0"/>
              <a:t>Which gases are responsible for most of pollution in different states  and the days of pollution over the period</a:t>
            </a:r>
            <a:r>
              <a:rPr lang="en-US" sz="4000" b="0" dirty="0"/>
              <a:t>(2018-2022)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46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4" name="Picture 3" descr="Chart, timeline, bar chart&#10;&#10;Description automatically generated">
            <a:extLst>
              <a:ext uri="{FF2B5EF4-FFF2-40B4-BE49-F238E27FC236}">
                <a16:creationId xmlns:a16="http://schemas.microsoft.com/office/drawing/2014/main" id="{7312584E-F069-EB7C-3A63-80F6C49C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" y="178659"/>
            <a:ext cx="8704058" cy="6037006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659F322-EAF8-098A-1729-DE86BFCC90EA}"/>
              </a:ext>
            </a:extLst>
          </p:cNvPr>
          <p:cNvSpPr txBox="1">
            <a:spLocks/>
          </p:cNvSpPr>
          <p:nvPr/>
        </p:nvSpPr>
        <p:spPr>
          <a:xfrm>
            <a:off x="8793804" y="277210"/>
            <a:ext cx="3308450" cy="60370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Inference:</a:t>
            </a:r>
          </a:p>
          <a:p>
            <a:pPr marL="285750" indent="-285750"/>
            <a:r>
              <a:rPr lang="en-US" sz="1600" dirty="0"/>
              <a:t>It can be inferred that </a:t>
            </a:r>
          </a:p>
          <a:p>
            <a:pPr marL="285750" indent="-285750"/>
            <a:r>
              <a:rPr lang="en-US" sz="1600" dirty="0"/>
              <a:t>Max CO days - Ohio, Puerto Rico</a:t>
            </a:r>
          </a:p>
          <a:p>
            <a:pPr marL="285750" indent="-285750"/>
            <a:r>
              <a:rPr lang="en-US" sz="1600" dirty="0"/>
              <a:t>Max NO2 days- Virginia</a:t>
            </a:r>
          </a:p>
          <a:p>
            <a:pPr marL="285750" indent="-285750"/>
            <a:r>
              <a:rPr lang="en-US" sz="1600" dirty="0"/>
              <a:t>Max Ozone days - California, Texas</a:t>
            </a:r>
          </a:p>
          <a:p>
            <a:pPr marL="285750" indent="-285750"/>
            <a:r>
              <a:rPr lang="en-US" sz="1600" dirty="0"/>
              <a:t>Max PM10 days – Arizona, Colorado</a:t>
            </a:r>
          </a:p>
          <a:p>
            <a:pPr marL="285750" indent="-285750"/>
            <a:r>
              <a:rPr lang="en-US" sz="1600" dirty="0"/>
              <a:t>Max PM2.5 days – Washington, California</a:t>
            </a:r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sz="1600" dirty="0"/>
              <a:t>Overall Maximum polluted days are in Arizona followed by California and District of Columbia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3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Future goals goals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22F1D-59D9-68AB-91E8-E991363D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35" y="35699"/>
            <a:ext cx="9121930" cy="676714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B3689-4F30-43D7-0C95-23D6084CE76D}"/>
              </a:ext>
            </a:extLst>
          </p:cNvPr>
          <p:cNvCxnSpPr>
            <a:cxnSpLocks/>
          </p:cNvCxnSpPr>
          <p:nvPr/>
        </p:nvCxnSpPr>
        <p:spPr>
          <a:xfrm>
            <a:off x="2918298" y="1011676"/>
            <a:ext cx="12256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475FF3-ED78-0B97-A71C-6EA3CD011985}"/>
              </a:ext>
            </a:extLst>
          </p:cNvPr>
          <p:cNvCxnSpPr/>
          <p:nvPr/>
        </p:nvCxnSpPr>
        <p:spPr>
          <a:xfrm>
            <a:off x="4143983" y="992221"/>
            <a:ext cx="0" cy="5019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357B65-E46B-68BD-2596-741CAF895C49}"/>
              </a:ext>
            </a:extLst>
          </p:cNvPr>
          <p:cNvCxnSpPr>
            <a:cxnSpLocks/>
          </p:cNvCxnSpPr>
          <p:nvPr/>
        </p:nvCxnSpPr>
        <p:spPr>
          <a:xfrm>
            <a:off x="2743200" y="1293779"/>
            <a:ext cx="45300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6908E4-E261-6FA7-BAEA-85F3C5DDC3E2}"/>
              </a:ext>
            </a:extLst>
          </p:cNvPr>
          <p:cNvCxnSpPr/>
          <p:nvPr/>
        </p:nvCxnSpPr>
        <p:spPr>
          <a:xfrm>
            <a:off x="7188740" y="1293779"/>
            <a:ext cx="0" cy="4921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D5CBF4-C3FC-482B-211C-91FAA465986F}"/>
              </a:ext>
            </a:extLst>
          </p:cNvPr>
          <p:cNvCxnSpPr/>
          <p:nvPr/>
        </p:nvCxnSpPr>
        <p:spPr>
          <a:xfrm>
            <a:off x="3025302" y="4893013"/>
            <a:ext cx="56128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58C6C8-1696-A6E6-8090-09F20FAAB2F4}"/>
              </a:ext>
            </a:extLst>
          </p:cNvPr>
          <p:cNvCxnSpPr/>
          <p:nvPr/>
        </p:nvCxnSpPr>
        <p:spPr>
          <a:xfrm>
            <a:off x="8657617" y="4893013"/>
            <a:ext cx="0" cy="1118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74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2367CB7-4C64-0581-8F68-8DF6B6C9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127B6-83B5-9A77-81E4-69688C00A38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Presentation Title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BD6F77EA-B6AC-BF03-FCBA-3DE9B417B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742512"/>
              </p:ext>
            </p:extLst>
          </p:nvPr>
        </p:nvGraphicFramePr>
        <p:xfrm>
          <a:off x="581709" y="1614198"/>
          <a:ext cx="10889796" cy="4317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52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78A-80AF-761E-1384-2074C103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B45970-DCDA-9ADD-B5E8-52882C74F07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99433" y="3695015"/>
            <a:ext cx="6169260" cy="1688906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Understanding Air Quality Index (AQI).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https://www.ankitparakh.com/understanding-air-quality-index-aqi/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United States Environmental Protection Agency.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https://www.epa.gov/outdoor-air-quality-data/about-air-data-reports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16F9B-D71A-9D8C-3485-41FEA5BF605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7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16" y="71824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941" y="1322955"/>
            <a:ext cx="6183411" cy="52234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Air pollution is one of the major problems in the current world. </a:t>
            </a:r>
            <a:r>
              <a:rPr lang="en-US" dirty="0">
                <a:latin typeface="Lato Extended"/>
              </a:rPr>
              <a:t>Human being’s health is highly affected by the air they intake</a:t>
            </a:r>
            <a:r>
              <a:rPr lang="en-US" b="0" i="0" dirty="0">
                <a:effectLst/>
                <a:latin typeface="Lato Extende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 Less air quality </a:t>
            </a:r>
            <a:r>
              <a:rPr lang="en-US" dirty="0">
                <a:latin typeface="Lato Extended"/>
              </a:rPr>
              <a:t>can </a:t>
            </a:r>
            <a:r>
              <a:rPr lang="en-US" b="0" i="0" dirty="0">
                <a:effectLst/>
                <a:latin typeface="Lato Extended"/>
              </a:rPr>
              <a:t>major diseases like respiratory and cardiovascular problems.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 Extended"/>
              </a:rPr>
              <a:t> </a:t>
            </a:r>
            <a:r>
              <a:rPr lang="en-US" b="1" i="0" dirty="0">
                <a:effectLst/>
                <a:latin typeface="Lato Extended"/>
              </a:rPr>
              <a:t>Air Quality Index (AQI)</a:t>
            </a:r>
            <a:r>
              <a:rPr lang="en-US" b="0" i="0" dirty="0">
                <a:effectLst/>
                <a:latin typeface="Lato Extended"/>
              </a:rPr>
              <a:t> is a measurement that will be used to know to what extent air is polluted in a particular location at a given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 Extended"/>
              </a:rPr>
              <a:t>Air Quality Index (AQI) is measured </a:t>
            </a:r>
            <a:r>
              <a:rPr lang="en-US" dirty="0">
                <a:latin typeface="Lato Extended"/>
              </a:rPr>
              <a:t>by </a:t>
            </a:r>
            <a:r>
              <a:rPr lang="en-US" b="0" i="0" dirty="0">
                <a:effectLst/>
                <a:latin typeface="Lato Extended"/>
              </a:rPr>
              <a:t>Environmental Protection Agency (EPA) at regular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 Extended"/>
              </a:rPr>
              <a:t>EPA at different locations measures level of pollutants </a:t>
            </a:r>
            <a:r>
              <a:rPr lang="en-US" b="0" i="0" dirty="0">
                <a:effectLst/>
                <a:latin typeface="Lato Extended"/>
              </a:rPr>
              <a:t>such as</a:t>
            </a:r>
          </a:p>
          <a:p>
            <a:r>
              <a:rPr lang="en-US" b="0" i="0" dirty="0">
                <a:effectLst/>
                <a:latin typeface="Lato Extended"/>
              </a:rPr>
              <a:t> 	particulate matter (PM2.5 and PM10)</a:t>
            </a:r>
          </a:p>
          <a:p>
            <a:r>
              <a:rPr lang="en-US" b="0" i="0" dirty="0">
                <a:effectLst/>
                <a:latin typeface="Lato Extended"/>
              </a:rPr>
              <a:t> 	ozone (O3)</a:t>
            </a:r>
          </a:p>
          <a:p>
            <a:r>
              <a:rPr lang="en-US" b="0" i="0" dirty="0">
                <a:effectLst/>
                <a:latin typeface="Lato Extended"/>
              </a:rPr>
              <a:t> 	nitrogen dioxide (NO2)</a:t>
            </a:r>
          </a:p>
          <a:p>
            <a:r>
              <a:rPr lang="en-US" b="0" i="0" dirty="0">
                <a:effectLst/>
                <a:latin typeface="Lato Extended"/>
              </a:rPr>
              <a:t>	carbon monoxide (CO)</a:t>
            </a:r>
          </a:p>
          <a:p>
            <a:r>
              <a:rPr lang="en-US" b="0" i="0" dirty="0">
                <a:effectLst/>
                <a:latin typeface="Lato Extended"/>
              </a:rPr>
              <a:t>	sulfur dioxide (SO2)</a:t>
            </a:r>
            <a:endParaRPr lang="en-US" dirty="0"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165667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0" name="Picture Placeholder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D5AAB77-80D5-A32B-5ED7-0881E4790D7D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10250" r="10250"/>
          <a:stretch>
            <a:fillRect/>
          </a:stretch>
        </p:blipFill>
        <p:spPr>
          <a:xfrm>
            <a:off x="6507803" y="0"/>
            <a:ext cx="5610457" cy="6858000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sz="1600" b="0" dirty="0">
                <a:latin typeface="Lato Extended"/>
              </a:rPr>
            </a:br>
            <a:r>
              <a:rPr lang="en-US" sz="1600" b="0" dirty="0">
                <a:latin typeface="Lato Extended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0B3799DA-693C-15E5-4082-B9941EAEB81B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087565" y="1614198"/>
            <a:ext cx="6383939" cy="4317856"/>
          </a:xfrm>
        </p:spPr>
      </p:sp>
      <p:pic>
        <p:nvPicPr>
          <p:cNvPr id="9" name="Picture 8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DB87977D-6BA9-F7C8-EA5A-2A514155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5" y="1614198"/>
            <a:ext cx="11040894" cy="45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8278A13D-9B5C-8257-5FE6-DCC7C0CAC2FE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211024357"/>
              </p:ext>
            </p:extLst>
          </p:nvPr>
        </p:nvGraphicFramePr>
        <p:xfrm>
          <a:off x="4533089" y="1431037"/>
          <a:ext cx="7334656" cy="5136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7328">
                  <a:extLst>
                    <a:ext uri="{9D8B030D-6E8A-4147-A177-3AD203B41FA5}">
                      <a16:colId xmlns:a16="http://schemas.microsoft.com/office/drawing/2014/main" val="3165589562"/>
                    </a:ext>
                  </a:extLst>
                </a:gridCol>
                <a:gridCol w="3667328">
                  <a:extLst>
                    <a:ext uri="{9D8B030D-6E8A-4147-A177-3AD203B41FA5}">
                      <a16:colId xmlns:a16="http://schemas.microsoft.com/office/drawing/2014/main" val="1482066287"/>
                    </a:ext>
                  </a:extLst>
                </a:gridCol>
              </a:tblGrid>
              <a:tr h="460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Variable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	Description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2583831694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with AQI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that is having the Air Quality Index value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1200385905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Good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AQI value 0 through 50.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2187327219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Moderate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AQI value 51 through 100.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78015157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Days Unhealthy for Sensitive Groups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AQI value 101 through 150.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1529256402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Unhealthy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Number of days in the year AQI value 151 through 200.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1202170080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Days Very Unhealthy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AQI value 201 through 300.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1135897000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Hazardous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Number of days in the year having an AQI value 301 through 500.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3064239500"/>
                  </a:ext>
                </a:extLst>
              </a:tr>
              <a:tr h="16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AQI Max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The daily AQI highest value in the year.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4152334543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AQI 90th %</a:t>
                      </a:r>
                      <a:r>
                        <a:rPr lang="en-US" sz="1000" kern="100" dirty="0" err="1">
                          <a:effectLst/>
                        </a:rPr>
                        <a:t>ile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AQI values during the year were less than or equal to the 90% value.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1805558886"/>
                  </a:ext>
                </a:extLst>
              </a:tr>
              <a:tr h="3466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AQI Median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Half of daily AQI values during the year that is &lt;= median value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4282384455"/>
                  </a:ext>
                </a:extLst>
              </a:tr>
              <a:tr h="8804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CO</a:t>
                      </a:r>
                      <a:br>
                        <a:rPr lang="en-US" sz="1000" kern="100">
                          <a:effectLst/>
                        </a:rPr>
                      </a:br>
                      <a:r>
                        <a:rPr lang="en-US" sz="1000" kern="100">
                          <a:effectLst/>
                        </a:rPr>
                        <a:t>Days NO2</a:t>
                      </a:r>
                      <a:br>
                        <a:rPr lang="en-US" sz="1000" kern="100">
                          <a:effectLst/>
                        </a:rPr>
                      </a:br>
                      <a:r>
                        <a:rPr lang="en-US" sz="1000" kern="100">
                          <a:effectLst/>
                        </a:rPr>
                        <a:t>Days O3</a:t>
                      </a:r>
                      <a:br>
                        <a:rPr lang="en-US" sz="1000" kern="100">
                          <a:effectLst/>
                        </a:rPr>
                      </a:br>
                      <a:r>
                        <a:rPr lang="en-US" sz="1000" kern="100">
                          <a:effectLst/>
                        </a:rPr>
                        <a:t>Days PM2.5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Days PM10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These columns give the number of days each pollutant measured which is the main pollutant.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2179142346"/>
                  </a:ext>
                </a:extLst>
              </a:tr>
              <a:tr h="16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year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Year when metric taken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4014833598"/>
                  </a:ext>
                </a:extLst>
              </a:tr>
              <a:tr h="16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State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State of United States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2353514777"/>
                  </a:ext>
                </a:extLst>
              </a:tr>
              <a:tr h="1687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County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County for each state in United States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067" marR="56067" marT="0" marB="0"/>
                </a:tc>
                <a:extLst>
                  <a:ext uri="{0D108BD9-81ED-4DB2-BD59-A6C34878D82A}">
                    <a16:rowId xmlns:a16="http://schemas.microsoft.com/office/drawing/2014/main" val="39821881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EB810-567E-266D-A6A9-FFF24C989C11}"/>
              </a:ext>
            </a:extLst>
          </p:cNvPr>
          <p:cNvSpPr txBox="1"/>
          <p:nvPr/>
        </p:nvSpPr>
        <p:spPr>
          <a:xfrm>
            <a:off x="324255" y="2010643"/>
            <a:ext cx="40531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The data set consists of 5013 rows and </a:t>
            </a:r>
            <a:br>
              <a:rPr lang="en-US" sz="1600" b="0" dirty="0">
                <a:solidFill>
                  <a:schemeClr val="bg1"/>
                </a:solidFill>
                <a:latin typeface="Lato Extended"/>
              </a:rPr>
            </a:b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20 columns</a:t>
            </a:r>
            <a:endParaRPr lang="en-US" sz="160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There are both categorical and numerical variables</a:t>
            </a:r>
            <a:endParaRPr lang="en-US" sz="160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The dataset has the state name and </a:t>
            </a:r>
            <a:br>
              <a:rPr lang="en-US" sz="1600" b="0" dirty="0">
                <a:solidFill>
                  <a:schemeClr val="bg1"/>
                </a:solidFill>
                <a:latin typeface="Lato Extended"/>
              </a:rPr>
            </a:b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county name of each state from where EPA collected the data from.</a:t>
            </a:r>
            <a:endParaRPr lang="en-US" sz="160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1"/>
              </a:solidFill>
              <a:latin typeface="Lato Extend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  <a:latin typeface="Lato Extended"/>
              </a:rPr>
              <a:t>The dataset collected annually is not based on daily data but for a few days a year.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5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Data Preprocessing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12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r>
              <a:rPr lang="en-US" sz="1600" dirty="0"/>
              <a:t>Change the datatypes: </a:t>
            </a:r>
            <a:r>
              <a:rPr lang="en-US" sz="1600" b="0" dirty="0"/>
              <a:t>the datatypes were changed from categorical to numerical values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Remove missing values: </a:t>
            </a:r>
            <a:r>
              <a:rPr lang="en-US" sz="1600" b="0" dirty="0"/>
              <a:t>Since there are no missing values, these steps need not be done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Remove duplicates: </a:t>
            </a:r>
            <a:r>
              <a:rPr lang="en-US" sz="1600" b="0" dirty="0"/>
              <a:t>duplicate rows from the data should be removed</a:t>
            </a: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88170" y="2296125"/>
            <a:ext cx="1587328" cy="2144668"/>
          </a:xfrm>
        </p:spPr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2" name="Picture 11" descr="Calendar&#10;&#10;Description automatically generated with low confidence">
            <a:extLst>
              <a:ext uri="{FF2B5EF4-FFF2-40B4-BE49-F238E27FC236}">
                <a16:creationId xmlns:a16="http://schemas.microsoft.com/office/drawing/2014/main" id="{8230709D-2D5F-E4EF-128C-2E1D384A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30" y="2394760"/>
            <a:ext cx="8218437" cy="40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2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Feature Engineering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83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563" y="2582666"/>
            <a:ext cx="6599429" cy="365125"/>
          </a:xfrm>
        </p:spPr>
        <p:txBody>
          <a:bodyPr/>
          <a:lstStyle/>
          <a:p>
            <a:r>
              <a:rPr lang="en-US" sz="1600" b="0" dirty="0"/>
              <a:t>Added a new feature to the dataset  </a:t>
            </a:r>
            <a:r>
              <a:rPr lang="en-US" sz="1600" dirty="0"/>
              <a:t>“Days Polluted” </a:t>
            </a:r>
            <a:r>
              <a:rPr lang="en-US" sz="1600" b="0" dirty="0"/>
              <a:t>which is the sum of days when anyone of the poisonous gas was high.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b="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26" name="图片占位符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88170" y="2296125"/>
            <a:ext cx="1587328" cy="2144668"/>
          </a:xfrm>
        </p:spPr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6188DAC-8CBD-CE6A-51AB-15D679D7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34" y="2229726"/>
            <a:ext cx="668331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998</TotalTime>
  <Words>966</Words>
  <Application>Microsoft Office PowerPoint</Application>
  <PresentationFormat>Widescreen</PresentationFormat>
  <Paragraphs>128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Abadi</vt:lpstr>
      <vt:lpstr>Arial</vt:lpstr>
      <vt:lpstr>Calibri</vt:lpstr>
      <vt:lpstr>lato</vt:lpstr>
      <vt:lpstr>Lato Extended</vt:lpstr>
      <vt:lpstr>Posterama Text Black</vt:lpstr>
      <vt:lpstr>Posterama Text SemiBold</vt:lpstr>
      <vt:lpstr>Times New Roman</vt:lpstr>
      <vt:lpstr>Office 主题​​</vt:lpstr>
      <vt:lpstr>Analysis of the  Air Quality Index(AQI)   in the United States</vt:lpstr>
      <vt:lpstr>Agenda</vt:lpstr>
      <vt:lpstr>Introduction</vt:lpstr>
      <vt:lpstr>Dataset   </vt:lpstr>
      <vt:lpstr>Variables</vt:lpstr>
      <vt:lpstr>Data Preprocessing</vt:lpstr>
      <vt:lpstr>Change the datatypes: the datatypes were changed from categorical to numerical values  Remove missing values: Since there are no missing values, these steps need not be done  Remove duplicates: duplicate rows from the data should be removed   </vt:lpstr>
      <vt:lpstr>Feature Engineering</vt:lpstr>
      <vt:lpstr>Added a new feature to the dataset  “Days Polluted” which is the sum of days when anyone of the poisonous gas was high.     </vt:lpstr>
      <vt:lpstr>Added a new feature to the dataset  “Region” which takes the input column ‘state’ and categorizes it to the region based on its geographical location.     </vt:lpstr>
      <vt:lpstr>Data Visualization</vt:lpstr>
      <vt:lpstr>     Question :    Which states in the united states have the most average unhealthy days from the year (2018-2022)</vt:lpstr>
      <vt:lpstr>     </vt:lpstr>
      <vt:lpstr>     Question :    Which states in the united states have the Good air days from the year (2018-2022)</vt:lpstr>
      <vt:lpstr>     </vt:lpstr>
      <vt:lpstr>     Question :   How does the trend in Air Quality Index(AQI) change over 5 years (2018-2022)</vt:lpstr>
      <vt:lpstr>     </vt:lpstr>
      <vt:lpstr>     Question :   Which gases are responsible for most of pollution in different states  and the days of pollution over the period(2018-2022)</vt:lpstr>
      <vt:lpstr>     </vt:lpstr>
      <vt:lpstr>     </vt:lpstr>
      <vt:lpstr>Future Work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 Air Quality Index(AQI)   in the United States</dc:title>
  <dc:creator>Cherukupally, Manasa</dc:creator>
  <cp:lastModifiedBy>Cherukupally, Manasa</cp:lastModifiedBy>
  <cp:revision>9</cp:revision>
  <dcterms:created xsi:type="dcterms:W3CDTF">2023-05-04T01:16:37Z</dcterms:created>
  <dcterms:modified xsi:type="dcterms:W3CDTF">2023-05-05T00:12:24Z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