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2"/>
  </p:notesMasterIdLst>
  <p:sldIdLst>
    <p:sldId id="256" r:id="rId2"/>
    <p:sldId id="258" r:id="rId3"/>
    <p:sldId id="257" r:id="rId4"/>
    <p:sldId id="259" r:id="rId5"/>
    <p:sldId id="260" r:id="rId6"/>
    <p:sldId id="275" r:id="rId7"/>
    <p:sldId id="261" r:id="rId8"/>
    <p:sldId id="268" r:id="rId9"/>
    <p:sldId id="269" r:id="rId10"/>
    <p:sldId id="270" r:id="rId11"/>
    <p:sldId id="271" r:id="rId12"/>
    <p:sldId id="272" r:id="rId13"/>
    <p:sldId id="262" r:id="rId14"/>
    <p:sldId id="263" r:id="rId15"/>
    <p:sldId id="273" r:id="rId16"/>
    <p:sldId id="274" r:id="rId17"/>
    <p:sldId id="264" r:id="rId18"/>
    <p:sldId id="266"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933BD-8669-49F0-9602-23978CBD765A}"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E2D1E-6F17-4EBB-A45A-A3D3B6DC4560}" type="slidenum">
              <a:rPr lang="en-US" smtClean="0"/>
              <a:t>‹#›</a:t>
            </a:fld>
            <a:endParaRPr lang="en-US"/>
          </a:p>
        </p:txBody>
      </p:sp>
    </p:spTree>
    <p:extLst>
      <p:ext uri="{BB962C8B-B14F-4D97-AF65-F5344CB8AC3E}">
        <p14:creationId xmlns:p14="http://schemas.microsoft.com/office/powerpoint/2010/main" val="288748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AE2D1E-6F17-4EBB-A45A-A3D3B6DC4560}" type="slidenum">
              <a:rPr lang="en-US" smtClean="0"/>
              <a:t>17</a:t>
            </a:fld>
            <a:endParaRPr lang="en-US"/>
          </a:p>
        </p:txBody>
      </p:sp>
    </p:spTree>
    <p:extLst>
      <p:ext uri="{BB962C8B-B14F-4D97-AF65-F5344CB8AC3E}">
        <p14:creationId xmlns:p14="http://schemas.microsoft.com/office/powerpoint/2010/main" val="405354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53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0830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550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2769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00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378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5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073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1178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8267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4/23/2023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2121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4/23/2023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4456729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670CD4-5023-A048-018E-46ED6DA33FED}"/>
              </a:ext>
            </a:extLst>
          </p:cNvPr>
          <p:cNvPicPr>
            <a:picLocks noChangeAspect="1"/>
          </p:cNvPicPr>
          <p:nvPr/>
        </p:nvPicPr>
        <p:blipFill rotWithShape="1">
          <a:blip r:embed="rId2">
            <a:alphaModFix/>
          </a:blip>
          <a:srcRect b="6271"/>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FFFDD2-1861-31EE-3E4D-9DEDF0DADE61}"/>
              </a:ext>
            </a:extLst>
          </p:cNvPr>
          <p:cNvSpPr>
            <a:spLocks noGrp="1"/>
          </p:cNvSpPr>
          <p:nvPr>
            <p:ph type="ctrTitle"/>
          </p:nvPr>
        </p:nvSpPr>
        <p:spPr>
          <a:xfrm>
            <a:off x="4328161" y="2211978"/>
            <a:ext cx="3535679" cy="1425728"/>
          </a:xfrm>
        </p:spPr>
        <p:txBody>
          <a:bodyPr anchor="b">
            <a:normAutofit/>
          </a:bodyPr>
          <a:lstStyle/>
          <a:p>
            <a:pPr algn="ctr">
              <a:lnSpc>
                <a:spcPct val="110000"/>
              </a:lnSpc>
            </a:pPr>
            <a:r>
              <a:rPr lang="en-US" sz="2200"/>
              <a:t>JOB ROLE PREDICTION USING MACHINE LEARNING</a:t>
            </a:r>
          </a:p>
        </p:txBody>
      </p:sp>
      <p:sp>
        <p:nvSpPr>
          <p:cNvPr id="3" name="Subtitle 2">
            <a:extLst>
              <a:ext uri="{FF2B5EF4-FFF2-40B4-BE49-F238E27FC236}">
                <a16:creationId xmlns:a16="http://schemas.microsoft.com/office/drawing/2014/main" id="{5A0B1493-F0B3-9C07-5F5B-B41777C3FDD9}"/>
              </a:ext>
            </a:extLst>
          </p:cNvPr>
          <p:cNvSpPr>
            <a:spLocks noGrp="1"/>
          </p:cNvSpPr>
          <p:nvPr>
            <p:ph type="subTitle" idx="1"/>
          </p:nvPr>
        </p:nvSpPr>
        <p:spPr>
          <a:xfrm>
            <a:off x="8787865" y="4363461"/>
            <a:ext cx="3245248" cy="2258344"/>
          </a:xfrm>
        </p:spPr>
        <p:txBody>
          <a:bodyPr>
            <a:normAutofit lnSpcReduction="10000"/>
          </a:bodyPr>
          <a:lstStyle/>
          <a:p>
            <a:pPr algn="ctr">
              <a:lnSpc>
                <a:spcPct val="110000"/>
              </a:lnSpc>
            </a:pPr>
            <a:r>
              <a:rPr lang="en-US" sz="1050" b="1" dirty="0">
                <a:solidFill>
                  <a:schemeClr val="bg1"/>
                </a:solidFill>
                <a:latin typeface="Cambria" panose="02040503050406030204" pitchFamily="18" charset="0"/>
                <a:ea typeface="Cambria" panose="02040503050406030204" pitchFamily="18" charset="0"/>
              </a:rPr>
              <a:t>Team Members</a:t>
            </a:r>
          </a:p>
          <a:p>
            <a:pPr algn="ctr">
              <a:lnSpc>
                <a:spcPct val="110000"/>
              </a:lnSpc>
            </a:pPr>
            <a:r>
              <a:rPr lang="en-US" sz="1050" b="1" dirty="0">
                <a:solidFill>
                  <a:schemeClr val="bg1"/>
                </a:solidFill>
                <a:latin typeface="Cambria" panose="02040503050406030204" pitchFamily="18" charset="0"/>
                <a:ea typeface="Cambria" panose="02040503050406030204" pitchFamily="18" charset="0"/>
              </a:rPr>
              <a:t>Girija </a:t>
            </a:r>
            <a:r>
              <a:rPr lang="en-US" sz="1050" b="1" dirty="0" err="1">
                <a:solidFill>
                  <a:schemeClr val="bg1"/>
                </a:solidFill>
                <a:latin typeface="Cambria" panose="02040503050406030204" pitchFamily="18" charset="0"/>
                <a:ea typeface="Cambria" panose="02040503050406030204" pitchFamily="18" charset="0"/>
              </a:rPr>
              <a:t>Kondapally</a:t>
            </a:r>
            <a:r>
              <a:rPr lang="en-US" sz="1050" b="1" dirty="0">
                <a:solidFill>
                  <a:schemeClr val="bg1"/>
                </a:solidFill>
                <a:latin typeface="Cambria" panose="02040503050406030204" pitchFamily="18" charset="0"/>
                <a:ea typeface="Cambria" panose="02040503050406030204" pitchFamily="18" charset="0"/>
              </a:rPr>
              <a:t> [GirijaKondapally@my.unt.edu]</a:t>
            </a:r>
          </a:p>
          <a:p>
            <a:pPr algn="ctr">
              <a:lnSpc>
                <a:spcPct val="110000"/>
              </a:lnSpc>
            </a:pPr>
            <a:r>
              <a:rPr lang="en-US" sz="1050" b="1" dirty="0" err="1">
                <a:solidFill>
                  <a:schemeClr val="bg1"/>
                </a:solidFill>
                <a:latin typeface="Cambria" panose="02040503050406030204" pitchFamily="18" charset="0"/>
                <a:ea typeface="Cambria" panose="02040503050406030204" pitchFamily="18" charset="0"/>
              </a:rPr>
              <a:t>Manasa</a:t>
            </a:r>
            <a:r>
              <a:rPr lang="en-US" sz="1050" b="1" dirty="0">
                <a:solidFill>
                  <a:schemeClr val="bg1"/>
                </a:solidFill>
                <a:latin typeface="Cambria" panose="02040503050406030204" pitchFamily="18" charset="0"/>
                <a:ea typeface="Cambria" panose="02040503050406030204" pitchFamily="18" charset="0"/>
              </a:rPr>
              <a:t> </a:t>
            </a:r>
            <a:r>
              <a:rPr lang="en-US" sz="1050" b="1" dirty="0" err="1">
                <a:solidFill>
                  <a:schemeClr val="bg1"/>
                </a:solidFill>
                <a:latin typeface="Cambria" panose="02040503050406030204" pitchFamily="18" charset="0"/>
                <a:ea typeface="Cambria" panose="02040503050406030204" pitchFamily="18" charset="0"/>
              </a:rPr>
              <a:t>Cherukupally</a:t>
            </a:r>
            <a:r>
              <a:rPr lang="en-US" sz="1050" b="1" dirty="0">
                <a:solidFill>
                  <a:schemeClr val="bg1"/>
                </a:solidFill>
                <a:latin typeface="Cambria" panose="02040503050406030204" pitchFamily="18" charset="0"/>
                <a:ea typeface="Cambria" panose="02040503050406030204" pitchFamily="18" charset="0"/>
              </a:rPr>
              <a:t> [ManasaCherukupally@my.unt.edu]</a:t>
            </a:r>
          </a:p>
          <a:p>
            <a:pPr algn="ctr">
              <a:lnSpc>
                <a:spcPct val="110000"/>
              </a:lnSpc>
            </a:pPr>
            <a:r>
              <a:rPr lang="en-US" sz="1050" b="1" dirty="0">
                <a:solidFill>
                  <a:schemeClr val="bg1"/>
                </a:solidFill>
                <a:latin typeface="Cambria" panose="02040503050406030204" pitchFamily="18" charset="0"/>
                <a:ea typeface="Cambria" panose="02040503050406030204" pitchFamily="18" charset="0"/>
              </a:rPr>
              <a:t>Shiva </a:t>
            </a:r>
            <a:r>
              <a:rPr lang="en-US" sz="1050" b="1" dirty="0" err="1">
                <a:solidFill>
                  <a:schemeClr val="bg1"/>
                </a:solidFill>
                <a:latin typeface="Cambria" panose="02040503050406030204" pitchFamily="18" charset="0"/>
                <a:ea typeface="Cambria" panose="02040503050406030204" pitchFamily="18" charset="0"/>
              </a:rPr>
              <a:t>Chittimalla</a:t>
            </a:r>
            <a:r>
              <a:rPr lang="en-US" sz="1050" b="1" dirty="0">
                <a:solidFill>
                  <a:schemeClr val="bg1"/>
                </a:solidFill>
                <a:latin typeface="Cambria" panose="02040503050406030204" pitchFamily="18" charset="0"/>
                <a:ea typeface="Cambria" panose="02040503050406030204" pitchFamily="18" charset="0"/>
              </a:rPr>
              <a:t> [ShivaChittimalla@my.unt.edu]</a:t>
            </a:r>
          </a:p>
          <a:p>
            <a:pPr algn="ctr">
              <a:lnSpc>
                <a:spcPct val="110000"/>
              </a:lnSpc>
            </a:pPr>
            <a:r>
              <a:rPr lang="en-US" sz="1050" b="1" dirty="0">
                <a:solidFill>
                  <a:schemeClr val="bg1"/>
                </a:solidFill>
                <a:latin typeface="Cambria" panose="02040503050406030204" pitchFamily="18" charset="0"/>
                <a:ea typeface="Cambria" panose="02040503050406030204" pitchFamily="18" charset="0"/>
              </a:rPr>
              <a:t>Durga Phani Vikas Telu [DurgaPhaniVikasTelu@my.unt.edu]</a:t>
            </a:r>
          </a:p>
          <a:p>
            <a:pPr algn="ctr">
              <a:lnSpc>
                <a:spcPct val="110000"/>
              </a:lnSpc>
            </a:pPr>
            <a:r>
              <a:rPr lang="en-US" sz="1050" b="1" dirty="0">
                <a:solidFill>
                  <a:schemeClr val="bg1"/>
                </a:solidFill>
                <a:latin typeface="Cambria" panose="02040503050406030204" pitchFamily="18" charset="0"/>
                <a:ea typeface="Cambria" panose="02040503050406030204" pitchFamily="18" charset="0"/>
              </a:rPr>
              <a:t>Rahil Zuhair Mohammad [RahilMohammedZuhair@my.unt.edu</a:t>
            </a:r>
            <a:r>
              <a:rPr lang="en-US" sz="900" dirty="0">
                <a:solidFill>
                  <a:schemeClr val="bg1"/>
                </a:solidFill>
                <a:latin typeface="Cambria" panose="02040503050406030204" pitchFamily="18" charset="0"/>
                <a:ea typeface="Cambria" panose="02040503050406030204" pitchFamily="18" charset="0"/>
              </a:rPr>
              <a:t>]</a:t>
            </a:r>
          </a:p>
          <a:p>
            <a:pPr algn="ctr">
              <a:lnSpc>
                <a:spcPct val="110000"/>
              </a:lnSpc>
            </a:pPr>
            <a:endParaRPr lang="en-US" sz="500" dirty="0"/>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86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5F7A-2BCE-8767-8F51-3117DA83EBCF}"/>
              </a:ext>
            </a:extLst>
          </p:cNvPr>
          <p:cNvSpPr>
            <a:spLocks noGrp="1"/>
          </p:cNvSpPr>
          <p:nvPr>
            <p:ph type="title"/>
          </p:nvPr>
        </p:nvSpPr>
        <p:spPr/>
        <p:txBody>
          <a:bodyPr/>
          <a:lstStyle/>
          <a:p>
            <a:r>
              <a:rPr lang="en-US" dirty="0"/>
              <a:t>Initial visualizations 0f data…</a:t>
            </a:r>
          </a:p>
        </p:txBody>
      </p:sp>
      <p:pic>
        <p:nvPicPr>
          <p:cNvPr id="4" name="Content Placeholder 3" descr="Chart, bar chart&#10;&#10;Description automatically generated">
            <a:extLst>
              <a:ext uri="{FF2B5EF4-FFF2-40B4-BE49-F238E27FC236}">
                <a16:creationId xmlns:a16="http://schemas.microsoft.com/office/drawing/2014/main" id="{08663042-163B-7F5D-F99E-BD7F9E4B40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8852" y="2286000"/>
            <a:ext cx="9014295" cy="3890963"/>
          </a:xfrm>
          <a:prstGeom prst="rect">
            <a:avLst/>
          </a:prstGeom>
          <a:noFill/>
          <a:ln w="12700" cmpd="sng">
            <a:solidFill>
              <a:srgbClr val="000000"/>
            </a:solidFill>
            <a:miter lim="800000"/>
            <a:headEnd/>
            <a:tailEnd/>
          </a:ln>
          <a:effectLst/>
        </p:spPr>
      </p:pic>
    </p:spTree>
    <p:extLst>
      <p:ext uri="{BB962C8B-B14F-4D97-AF65-F5344CB8AC3E}">
        <p14:creationId xmlns:p14="http://schemas.microsoft.com/office/powerpoint/2010/main" val="128524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19FD-7F5A-ACEF-9726-A00E3C360A9C}"/>
              </a:ext>
            </a:extLst>
          </p:cNvPr>
          <p:cNvSpPr>
            <a:spLocks noGrp="1"/>
          </p:cNvSpPr>
          <p:nvPr>
            <p:ph type="title"/>
          </p:nvPr>
        </p:nvSpPr>
        <p:spPr/>
        <p:txBody>
          <a:bodyPr/>
          <a:lstStyle/>
          <a:p>
            <a:r>
              <a:rPr lang="en-US" dirty="0"/>
              <a:t>Data preprocessing</a:t>
            </a:r>
          </a:p>
        </p:txBody>
      </p:sp>
      <p:pic>
        <p:nvPicPr>
          <p:cNvPr id="4" name="Content Placeholder 3" descr="Table&#10;&#10;Description automatically generated">
            <a:extLst>
              <a:ext uri="{FF2B5EF4-FFF2-40B4-BE49-F238E27FC236}">
                <a16:creationId xmlns:a16="http://schemas.microsoft.com/office/drawing/2014/main" id="{F0131B22-CFAD-7B8A-0605-09EDA38047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500" y="2233612"/>
            <a:ext cx="4362450" cy="3867150"/>
          </a:xfrm>
          <a:prstGeom prst="rect">
            <a:avLst/>
          </a:prstGeom>
          <a:noFill/>
          <a:ln>
            <a:solidFill>
              <a:schemeClr val="tx1"/>
            </a:solidFill>
          </a:ln>
        </p:spPr>
      </p:pic>
      <p:pic>
        <p:nvPicPr>
          <p:cNvPr id="5" name="Picture 4" descr="Graphical user interface, text, application, email&#10;&#10;Description automatically generated">
            <a:extLst>
              <a:ext uri="{FF2B5EF4-FFF2-40B4-BE49-F238E27FC236}">
                <a16:creationId xmlns:a16="http://schemas.microsoft.com/office/drawing/2014/main" id="{3FD0D970-1B38-0F5A-531A-21912F3DB8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1115" y="2233612"/>
            <a:ext cx="5846471" cy="3867150"/>
          </a:xfrm>
          <a:prstGeom prst="rect">
            <a:avLst/>
          </a:prstGeom>
          <a:noFill/>
          <a:ln>
            <a:solidFill>
              <a:schemeClr val="tx1"/>
            </a:solidFill>
          </a:ln>
        </p:spPr>
      </p:pic>
    </p:spTree>
    <p:extLst>
      <p:ext uri="{BB962C8B-B14F-4D97-AF65-F5344CB8AC3E}">
        <p14:creationId xmlns:p14="http://schemas.microsoft.com/office/powerpoint/2010/main" val="412007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6318-EBF0-0A7D-139F-2F4B72C5515C}"/>
              </a:ext>
            </a:extLst>
          </p:cNvPr>
          <p:cNvSpPr>
            <a:spLocks noGrp="1"/>
          </p:cNvSpPr>
          <p:nvPr>
            <p:ph type="title"/>
          </p:nvPr>
        </p:nvSpPr>
        <p:spPr/>
        <p:txBody>
          <a:bodyPr/>
          <a:lstStyle/>
          <a:p>
            <a:r>
              <a:rPr lang="en-US" dirty="0"/>
              <a:t>Data preprocessing</a:t>
            </a:r>
          </a:p>
        </p:txBody>
      </p:sp>
      <p:pic>
        <p:nvPicPr>
          <p:cNvPr id="4" name="Content Placeholder 3" descr="Timeline&#10;&#10;Description automatically generated">
            <a:extLst>
              <a:ext uri="{FF2B5EF4-FFF2-40B4-BE49-F238E27FC236}">
                <a16:creationId xmlns:a16="http://schemas.microsoft.com/office/drawing/2014/main" id="{A65E3A5B-5F2C-200C-E276-BDD8EBA1F3C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9200" y="2286000"/>
            <a:ext cx="4782423" cy="3890963"/>
          </a:xfrm>
          <a:prstGeom prst="rect">
            <a:avLst/>
          </a:prstGeom>
          <a:noFill/>
          <a:ln>
            <a:solidFill>
              <a:schemeClr val="tx1"/>
            </a:solidFill>
          </a:ln>
        </p:spPr>
      </p:pic>
      <p:pic>
        <p:nvPicPr>
          <p:cNvPr id="6" name="Picture 5" descr="Graphical user interface, text, application, email&#10;&#10;Description automatically generated">
            <a:extLst>
              <a:ext uri="{FF2B5EF4-FFF2-40B4-BE49-F238E27FC236}">
                <a16:creationId xmlns:a16="http://schemas.microsoft.com/office/drawing/2014/main" id="{17F96F3A-AD64-41EF-B4A1-0432F9DAFA0B}"/>
              </a:ext>
            </a:extLst>
          </p:cNvPr>
          <p:cNvPicPr>
            <a:picLocks noChangeAspect="1"/>
          </p:cNvPicPr>
          <p:nvPr/>
        </p:nvPicPr>
        <p:blipFill rotWithShape="1">
          <a:blip r:embed="rId3">
            <a:extLst>
              <a:ext uri="{28A0092B-C50C-407E-A947-70E740481C1C}">
                <a14:useLocalDpi xmlns:a14="http://schemas.microsoft.com/office/drawing/2010/main" val="0"/>
              </a:ext>
            </a:extLst>
          </a:blip>
          <a:srcRect r="24303"/>
          <a:stretch/>
        </p:blipFill>
        <p:spPr>
          <a:xfrm>
            <a:off x="5747986" y="2286000"/>
            <a:ext cx="5321067" cy="2543175"/>
          </a:xfrm>
          <a:prstGeom prst="rect">
            <a:avLst/>
          </a:prstGeom>
        </p:spPr>
      </p:pic>
    </p:spTree>
    <p:extLst>
      <p:ext uri="{BB962C8B-B14F-4D97-AF65-F5344CB8AC3E}">
        <p14:creationId xmlns:p14="http://schemas.microsoft.com/office/powerpoint/2010/main" val="90957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0C41-15C0-8A07-6703-5347DD89226E}"/>
              </a:ext>
            </a:extLst>
          </p:cNvPr>
          <p:cNvSpPr>
            <a:spLocks noGrp="1"/>
          </p:cNvSpPr>
          <p:nvPr>
            <p:ph type="title"/>
          </p:nvPr>
        </p:nvSpPr>
        <p:spPr/>
        <p:txBody>
          <a:bodyPr/>
          <a:lstStyle/>
          <a:p>
            <a:r>
              <a:rPr lang="en-US" dirty="0"/>
              <a:t>Code snippets of algorithms we used</a:t>
            </a:r>
          </a:p>
        </p:txBody>
      </p:sp>
      <p:pic>
        <p:nvPicPr>
          <p:cNvPr id="5" name="Content Placeholder 4" descr="Graphical user interface, text, application&#10;&#10;Description automatically generated">
            <a:extLst>
              <a:ext uri="{FF2B5EF4-FFF2-40B4-BE49-F238E27FC236}">
                <a16:creationId xmlns:a16="http://schemas.microsoft.com/office/drawing/2014/main" id="{E7B49873-88D5-C2E5-1731-033F2BC9B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395" y="2374458"/>
            <a:ext cx="4781550" cy="2867025"/>
          </a:xfrm>
        </p:spPr>
      </p:pic>
      <p:pic>
        <p:nvPicPr>
          <p:cNvPr id="7" name="Picture 6" descr="Text&#10;&#10;Description automatically generated">
            <a:extLst>
              <a:ext uri="{FF2B5EF4-FFF2-40B4-BE49-F238E27FC236}">
                <a16:creationId xmlns:a16="http://schemas.microsoft.com/office/drawing/2014/main" id="{A5985A5D-113D-4D46-4D31-44A63458A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411" y="2374458"/>
            <a:ext cx="5280274" cy="2867024"/>
          </a:xfrm>
          <a:prstGeom prst="rect">
            <a:avLst/>
          </a:prstGeom>
        </p:spPr>
      </p:pic>
    </p:spTree>
    <p:extLst>
      <p:ext uri="{BB962C8B-B14F-4D97-AF65-F5344CB8AC3E}">
        <p14:creationId xmlns:p14="http://schemas.microsoft.com/office/powerpoint/2010/main" val="80085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A4A-9DC3-107C-8302-618E451B57C5}"/>
              </a:ext>
            </a:extLst>
          </p:cNvPr>
          <p:cNvSpPr>
            <a:spLocks noGrp="1"/>
          </p:cNvSpPr>
          <p:nvPr>
            <p:ph type="title"/>
          </p:nvPr>
        </p:nvSpPr>
        <p:spPr/>
        <p:txBody>
          <a:bodyPr/>
          <a:lstStyle/>
          <a:p>
            <a:r>
              <a:rPr lang="en-US" dirty="0"/>
              <a:t>Code </a:t>
            </a:r>
            <a:r>
              <a:rPr lang="en-US" dirty="0" err="1"/>
              <a:t>snippts</a:t>
            </a:r>
            <a:r>
              <a:rPr lang="en-US" dirty="0"/>
              <a:t> of the algorithms used</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83DCB91-08DF-38C3-7363-EB8779765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13" y="2469656"/>
            <a:ext cx="5745580" cy="3008827"/>
          </a:xfrm>
        </p:spPr>
      </p:pic>
      <p:pic>
        <p:nvPicPr>
          <p:cNvPr id="7" name="Picture 6" descr="Graphical user interface, text, application, email&#10;&#10;Description automatically generated">
            <a:extLst>
              <a:ext uri="{FF2B5EF4-FFF2-40B4-BE49-F238E27FC236}">
                <a16:creationId xmlns:a16="http://schemas.microsoft.com/office/drawing/2014/main" id="{569113D6-224B-792A-1C14-DF12CC95C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69657"/>
            <a:ext cx="5487503" cy="3008826"/>
          </a:xfrm>
          <a:prstGeom prst="rect">
            <a:avLst/>
          </a:prstGeom>
        </p:spPr>
      </p:pic>
    </p:spTree>
    <p:extLst>
      <p:ext uri="{BB962C8B-B14F-4D97-AF65-F5344CB8AC3E}">
        <p14:creationId xmlns:p14="http://schemas.microsoft.com/office/powerpoint/2010/main" val="155200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6EFC-1B8E-4511-EEA2-85410B8042EC}"/>
              </a:ext>
            </a:extLst>
          </p:cNvPr>
          <p:cNvSpPr>
            <a:spLocks noGrp="1"/>
          </p:cNvSpPr>
          <p:nvPr>
            <p:ph type="title"/>
          </p:nvPr>
        </p:nvSpPr>
        <p:spPr/>
        <p:txBody>
          <a:bodyPr/>
          <a:lstStyle/>
          <a:p>
            <a:r>
              <a:rPr lang="en-US" dirty="0"/>
              <a:t>Code snippets of the algorithms used</a:t>
            </a:r>
          </a:p>
        </p:txBody>
      </p:sp>
      <p:pic>
        <p:nvPicPr>
          <p:cNvPr id="5" name="Content Placeholder 4" descr="Graphical user interface, text, application&#10;&#10;Description automatically generated">
            <a:extLst>
              <a:ext uri="{FF2B5EF4-FFF2-40B4-BE49-F238E27FC236}">
                <a16:creationId xmlns:a16="http://schemas.microsoft.com/office/drawing/2014/main" id="{729A2E76-1986-3166-B55A-46CB455BF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0222" y="2173385"/>
            <a:ext cx="5260519" cy="3302740"/>
          </a:xfrm>
        </p:spPr>
      </p:pic>
      <p:pic>
        <p:nvPicPr>
          <p:cNvPr id="7" name="Picture 6" descr="Graphical user interface, text, application, email&#10;&#10;Description automatically generated">
            <a:extLst>
              <a:ext uri="{FF2B5EF4-FFF2-40B4-BE49-F238E27FC236}">
                <a16:creationId xmlns:a16="http://schemas.microsoft.com/office/drawing/2014/main" id="{D617A28E-A5B2-4207-37F2-BF3DF0DE7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29" y="2173386"/>
            <a:ext cx="5724293" cy="3302740"/>
          </a:xfrm>
          <a:prstGeom prst="rect">
            <a:avLst/>
          </a:prstGeom>
        </p:spPr>
      </p:pic>
    </p:spTree>
    <p:extLst>
      <p:ext uri="{BB962C8B-B14F-4D97-AF65-F5344CB8AC3E}">
        <p14:creationId xmlns:p14="http://schemas.microsoft.com/office/powerpoint/2010/main" val="4591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6E54-16E9-1B01-D3D7-2069256E58C1}"/>
              </a:ext>
            </a:extLst>
          </p:cNvPr>
          <p:cNvSpPr>
            <a:spLocks noGrp="1"/>
          </p:cNvSpPr>
          <p:nvPr>
            <p:ph type="title"/>
          </p:nvPr>
        </p:nvSpPr>
        <p:spPr/>
        <p:txBody>
          <a:bodyPr/>
          <a:lstStyle/>
          <a:p>
            <a:r>
              <a:rPr lang="en-US" dirty="0"/>
              <a:t>Code snippets of the algorithms used</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098359F-6D1F-2A46-F9FD-A429B7373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525" y="2312194"/>
            <a:ext cx="6076950" cy="3838575"/>
          </a:xfrm>
          <a:prstGeom prst="rect">
            <a:avLst/>
          </a:prstGeom>
        </p:spPr>
      </p:pic>
    </p:spTree>
    <p:extLst>
      <p:ext uri="{BB962C8B-B14F-4D97-AF65-F5344CB8AC3E}">
        <p14:creationId xmlns:p14="http://schemas.microsoft.com/office/powerpoint/2010/main" val="351403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B0F538-B471-28CD-7FBB-D3CE5B6EE069}"/>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Output </a:t>
            </a:r>
          </a:p>
        </p:txBody>
      </p:sp>
      <p:pic>
        <p:nvPicPr>
          <p:cNvPr id="5" name="Content Placeholder 4" descr="Chart, bar chart&#10;&#10;Description automatically generated">
            <a:extLst>
              <a:ext uri="{FF2B5EF4-FFF2-40B4-BE49-F238E27FC236}">
                <a16:creationId xmlns:a16="http://schemas.microsoft.com/office/drawing/2014/main" id="{BE3D0271-9F7F-A91C-77FD-A00B4ACB7C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4058" r="44719"/>
          <a:stretch/>
        </p:blipFill>
        <p:spPr>
          <a:xfrm>
            <a:off x="5420879" y="1046969"/>
            <a:ext cx="6267595" cy="5214726"/>
          </a:xfrm>
          <a:prstGeom prst="rect">
            <a:avLst/>
          </a:prstGeom>
          <a:ln>
            <a:solidFill>
              <a:schemeClr val="tx1"/>
            </a:solidFill>
          </a:ln>
        </p:spPr>
      </p:pic>
      <p:cxnSp>
        <p:nvCxnSpPr>
          <p:cNvPr id="59" name="Straight Connector 58">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73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E96206DB-7C86-2762-D8AD-7373FC15CEA1}"/>
              </a:ext>
            </a:extLst>
          </p:cNvPr>
          <p:cNvPicPr>
            <a:picLocks noChangeAspect="1"/>
          </p:cNvPicPr>
          <p:nvPr/>
        </p:nvPicPr>
        <p:blipFill rotWithShape="1">
          <a:blip r:embed="rId2"/>
          <a:srcRect l="110" r="40535"/>
          <a:stretch/>
        </p:blipFill>
        <p:spPr>
          <a:xfrm>
            <a:off x="1" y="2520"/>
            <a:ext cx="6096000" cy="6855480"/>
          </a:xfrm>
          <a:prstGeom prst="rect">
            <a:avLst/>
          </a:prstGeom>
        </p:spPr>
      </p:pic>
      <p:sp>
        <p:nvSpPr>
          <p:cNvPr id="18" name="Freeform: Shape 17">
            <a:extLst>
              <a:ext uri="{FF2B5EF4-FFF2-40B4-BE49-F238E27FC236}">
                <a16:creationId xmlns:a16="http://schemas.microsoft.com/office/drawing/2014/main" id="{AE51ADB7-9C8F-9DB1-6888-686E18BE3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3"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0A5B5E-BA1A-B39E-71B8-B2B6A46D4AC5}"/>
              </a:ext>
            </a:extLst>
          </p:cNvPr>
          <p:cNvSpPr>
            <a:spLocks noGrp="1"/>
          </p:cNvSpPr>
          <p:nvPr>
            <p:ph type="title"/>
          </p:nvPr>
        </p:nvSpPr>
        <p:spPr>
          <a:xfrm>
            <a:off x="1233056" y="2288754"/>
            <a:ext cx="3629891" cy="2283013"/>
          </a:xfrm>
        </p:spPr>
        <p:txBody>
          <a:bodyPr anchor="ctr">
            <a:normAutofit/>
          </a:bodyPr>
          <a:lstStyle/>
          <a:p>
            <a:pPr algn="ctr"/>
            <a:r>
              <a:rPr lang="en-US" dirty="0"/>
              <a:t>Future Scope</a:t>
            </a:r>
            <a:endParaRPr lang="en-US"/>
          </a:p>
        </p:txBody>
      </p:sp>
      <p:sp>
        <p:nvSpPr>
          <p:cNvPr id="3" name="Content Placeholder 2">
            <a:extLst>
              <a:ext uri="{FF2B5EF4-FFF2-40B4-BE49-F238E27FC236}">
                <a16:creationId xmlns:a16="http://schemas.microsoft.com/office/drawing/2014/main" id="{19EA2A2D-F657-C600-5CE8-815030FBD9E6}"/>
              </a:ext>
            </a:extLst>
          </p:cNvPr>
          <p:cNvSpPr>
            <a:spLocks noGrp="1"/>
          </p:cNvSpPr>
          <p:nvPr>
            <p:ph idx="1"/>
          </p:nvPr>
        </p:nvSpPr>
        <p:spPr>
          <a:xfrm>
            <a:off x="7029448" y="762000"/>
            <a:ext cx="4219149" cy="5334000"/>
          </a:xfrm>
        </p:spPr>
        <p:txBody>
          <a:bodyPr anchor="ctr">
            <a:normAutofit/>
          </a:bodyPr>
          <a:lstStyle/>
          <a:p>
            <a:r>
              <a:rPr lang="en-US" kern="0" dirty="0">
                <a:effectLst/>
                <a:latin typeface="Calibri" panose="020F0502020204030204" pitchFamily="34" charset="0"/>
                <a:ea typeface="Calibri" panose="020F0502020204030204" pitchFamily="34" charset="0"/>
                <a:cs typeface="Times New Roman" panose="02020603050405020304" pitchFamily="18" charset="0"/>
              </a:rPr>
              <a:t>In Future we would have planned to develop an interactive User Interface which takes input of all this data which we had shown in the excel and stores in a database and shows the results if the data is given to the algorithm to run a model.</a:t>
            </a:r>
            <a:endParaRPr lang="en-US" dirty="0"/>
          </a:p>
        </p:txBody>
      </p:sp>
    </p:spTree>
    <p:extLst>
      <p:ext uri="{BB962C8B-B14F-4D97-AF65-F5344CB8AC3E}">
        <p14:creationId xmlns:p14="http://schemas.microsoft.com/office/powerpoint/2010/main" val="3060027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878DEDFE-5A1F-2C4C-4094-E6E0C522B3A5}"/>
              </a:ext>
            </a:extLst>
          </p:cNvPr>
          <p:cNvPicPr>
            <a:picLocks noChangeAspect="1"/>
          </p:cNvPicPr>
          <p:nvPr/>
        </p:nvPicPr>
        <p:blipFill rotWithShape="1">
          <a:blip r:embed="rId2"/>
          <a:srcRect l="24518" r="10592" b="-1"/>
          <a:stretch/>
        </p:blipFill>
        <p:spPr>
          <a:xfrm>
            <a:off x="1" y="10"/>
            <a:ext cx="6096000" cy="6857990"/>
          </a:xfrm>
          <a:prstGeom prst="rect">
            <a:avLst/>
          </a:prstGeom>
        </p:spPr>
      </p:pic>
      <p:sp>
        <p:nvSpPr>
          <p:cNvPr id="18" name="Rectangle 17">
            <a:extLst>
              <a:ext uri="{FF2B5EF4-FFF2-40B4-BE49-F238E27FC236}">
                <a16:creationId xmlns:a16="http://schemas.microsoft.com/office/drawing/2014/main" id="{228243FD-C3BF-6F32-16A5-833599384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220301"/>
            <a:ext cx="6096002" cy="363769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E00B97D-57BF-1689-B0D9-0A243102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3"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5121FF-37B0-58BC-6FD1-303828E12672}"/>
              </a:ext>
            </a:extLst>
          </p:cNvPr>
          <p:cNvSpPr>
            <a:spLocks noGrp="1"/>
          </p:cNvSpPr>
          <p:nvPr>
            <p:ph type="title"/>
          </p:nvPr>
        </p:nvSpPr>
        <p:spPr>
          <a:xfrm>
            <a:off x="1233056" y="2288754"/>
            <a:ext cx="3629891" cy="2283013"/>
          </a:xfrm>
        </p:spPr>
        <p:txBody>
          <a:bodyPr anchor="ctr">
            <a:normAutofit/>
          </a:bodyPr>
          <a:lstStyle/>
          <a:p>
            <a:pPr algn="ctr"/>
            <a:r>
              <a:rPr lang="en-US" dirty="0"/>
              <a:t>References</a:t>
            </a:r>
            <a:endParaRPr lang="en-US"/>
          </a:p>
        </p:txBody>
      </p:sp>
      <p:sp>
        <p:nvSpPr>
          <p:cNvPr id="3" name="Content Placeholder 2">
            <a:extLst>
              <a:ext uri="{FF2B5EF4-FFF2-40B4-BE49-F238E27FC236}">
                <a16:creationId xmlns:a16="http://schemas.microsoft.com/office/drawing/2014/main" id="{51928923-7377-8186-4B2A-9FD29FAB3942}"/>
              </a:ext>
            </a:extLst>
          </p:cNvPr>
          <p:cNvSpPr>
            <a:spLocks noGrp="1"/>
          </p:cNvSpPr>
          <p:nvPr>
            <p:ph idx="1"/>
          </p:nvPr>
        </p:nvSpPr>
        <p:spPr>
          <a:xfrm>
            <a:off x="7029447" y="762000"/>
            <a:ext cx="4219149" cy="5334000"/>
          </a:xfrm>
        </p:spPr>
        <p:txBody>
          <a:bodyPr anchor="ctr">
            <a:normAutofit/>
          </a:bodyPr>
          <a:lstStyle/>
          <a:p>
            <a:r>
              <a:rPr lang="en-US" sz="1700" dirty="0"/>
              <a:t>[1] </a:t>
            </a:r>
            <a:r>
              <a:rPr lang="en-US" sz="1700" dirty="0" err="1"/>
              <a:t>P.KaviPriya</a:t>
            </a:r>
            <a:r>
              <a:rPr lang="en-US" sz="1700" dirty="0"/>
              <a:t>, “A Review on Predicting Students’ Academic Performance Earlier, Using Data Mining Techniques”, International Journal of Advanced Research in Computer Science and Software Engineering </a:t>
            </a:r>
          </a:p>
          <a:p>
            <a:r>
              <a:rPr lang="en-US" sz="1700" dirty="0"/>
              <a:t>[2] Ali Daud, Naif </a:t>
            </a:r>
            <a:r>
              <a:rPr lang="en-US" sz="1700" dirty="0" err="1"/>
              <a:t>Radi</a:t>
            </a:r>
            <a:r>
              <a:rPr lang="en-US" sz="1700" dirty="0"/>
              <a:t> </a:t>
            </a:r>
            <a:r>
              <a:rPr lang="en-US" sz="1700" dirty="0" err="1"/>
              <a:t>Aljohani</a:t>
            </a:r>
            <a:r>
              <a:rPr lang="en-US" sz="1700" dirty="0"/>
              <a:t>, “Predicting Student Performance using Advanced Learning Analytics”, 2017 International World Wide Web Conference Committee (IW3C2).</a:t>
            </a:r>
          </a:p>
          <a:p>
            <a:r>
              <a:rPr lang="en-US" sz="1700" dirty="0"/>
              <a:t>[3] Bo Guo, Rui Zhang, “Predicting Students Performance in Educational Data Mining”,2015 International Symposium on Educational Technology.</a:t>
            </a:r>
          </a:p>
          <a:p>
            <a:endParaRPr lang="en-US" sz="1700" dirty="0"/>
          </a:p>
        </p:txBody>
      </p:sp>
    </p:spTree>
    <p:extLst>
      <p:ext uri="{BB962C8B-B14F-4D97-AF65-F5344CB8AC3E}">
        <p14:creationId xmlns:p14="http://schemas.microsoft.com/office/powerpoint/2010/main" val="238052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rge skydiving group mid-air">
            <a:extLst>
              <a:ext uri="{FF2B5EF4-FFF2-40B4-BE49-F238E27FC236}">
                <a16:creationId xmlns:a16="http://schemas.microsoft.com/office/drawing/2014/main" id="{1141F8E3-F13F-1E43-FCA9-63793A920522}"/>
              </a:ext>
            </a:extLst>
          </p:cNvPr>
          <p:cNvPicPr>
            <a:picLocks noChangeAspect="1"/>
          </p:cNvPicPr>
          <p:nvPr/>
        </p:nvPicPr>
        <p:blipFill rotWithShape="1">
          <a:blip r:embed="rId2"/>
          <a:srcRect l="20934" r="19932" b="-2"/>
          <a:stretch/>
        </p:blipFill>
        <p:spPr>
          <a:xfrm>
            <a:off x="1" y="2520"/>
            <a:ext cx="6096000" cy="6855480"/>
          </a:xfrm>
          <a:prstGeom prst="rect">
            <a:avLst/>
          </a:prstGeom>
        </p:spPr>
      </p:pic>
      <p:sp>
        <p:nvSpPr>
          <p:cNvPr id="20" name="Freeform: Shape 19">
            <a:extLst>
              <a:ext uri="{FF2B5EF4-FFF2-40B4-BE49-F238E27FC236}">
                <a16:creationId xmlns:a16="http://schemas.microsoft.com/office/drawing/2014/main" id="{AE51ADB7-9C8F-9DB1-6888-686E18BE3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3"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6F984-E676-DDDF-A497-99F5EA9ECBC0}"/>
              </a:ext>
            </a:extLst>
          </p:cNvPr>
          <p:cNvSpPr>
            <a:spLocks noGrp="1"/>
          </p:cNvSpPr>
          <p:nvPr>
            <p:ph type="title"/>
          </p:nvPr>
        </p:nvSpPr>
        <p:spPr>
          <a:xfrm>
            <a:off x="1233056" y="2288754"/>
            <a:ext cx="3629891" cy="2283013"/>
          </a:xfrm>
        </p:spPr>
        <p:txBody>
          <a:bodyPr anchor="ctr">
            <a:normAutofit/>
          </a:bodyPr>
          <a:lstStyle/>
          <a:p>
            <a:pPr algn="ctr"/>
            <a:r>
              <a:rPr lang="en-US" sz="2400"/>
              <a:t>Roles and responsibilities</a:t>
            </a:r>
          </a:p>
        </p:txBody>
      </p:sp>
      <p:sp>
        <p:nvSpPr>
          <p:cNvPr id="3" name="Content Placeholder 2">
            <a:extLst>
              <a:ext uri="{FF2B5EF4-FFF2-40B4-BE49-F238E27FC236}">
                <a16:creationId xmlns:a16="http://schemas.microsoft.com/office/drawing/2014/main" id="{4A9E0C16-E1AC-B7E9-E36A-0618D3E28788}"/>
              </a:ext>
            </a:extLst>
          </p:cNvPr>
          <p:cNvSpPr>
            <a:spLocks noGrp="1"/>
          </p:cNvSpPr>
          <p:nvPr>
            <p:ph idx="1"/>
          </p:nvPr>
        </p:nvSpPr>
        <p:spPr>
          <a:xfrm>
            <a:off x="7029447" y="762000"/>
            <a:ext cx="4219149" cy="5334000"/>
          </a:xfrm>
        </p:spPr>
        <p:txBody>
          <a:bodyPr anchor="ctr">
            <a:normAutofit/>
          </a:bodyPr>
          <a:lstStyle/>
          <a:p>
            <a:r>
              <a:rPr lang="en-US"/>
              <a:t>Finding, cleaning, and preprocessing the data: Girija and </a:t>
            </a:r>
            <a:r>
              <a:rPr lang="en-US" err="1"/>
              <a:t>Manasa</a:t>
            </a:r>
            <a:r>
              <a:rPr lang="en-US"/>
              <a:t>.</a:t>
            </a:r>
          </a:p>
          <a:p>
            <a:r>
              <a:rPr lang="en-US"/>
              <a:t>Exploring and dealing with SVM (Support Vector Machine), decision tree and random forest: Durga Phani Vikas and Rahil</a:t>
            </a:r>
          </a:p>
          <a:p>
            <a:r>
              <a:rPr lang="en-US"/>
              <a:t>Exploring and dealing with Naive Bays and K-neighbor: Shiva</a:t>
            </a:r>
          </a:p>
          <a:p>
            <a:r>
              <a:rPr lang="en-US"/>
              <a:t>Exploring and dealing with Ada boosting, gradient boosting: Girija and </a:t>
            </a:r>
            <a:r>
              <a:rPr lang="en-US" err="1"/>
              <a:t>Manasa</a:t>
            </a:r>
            <a:endParaRPr lang="en-US"/>
          </a:p>
          <a:p>
            <a:r>
              <a:rPr lang="en-US"/>
              <a:t>Report and Presentation: All were involved in this step</a:t>
            </a:r>
          </a:p>
          <a:p>
            <a:endParaRPr lang="en-US"/>
          </a:p>
        </p:txBody>
      </p:sp>
    </p:spTree>
    <p:extLst>
      <p:ext uri="{BB962C8B-B14F-4D97-AF65-F5344CB8AC3E}">
        <p14:creationId xmlns:p14="http://schemas.microsoft.com/office/powerpoint/2010/main" val="406899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erial view of a highway near the ocean">
            <a:extLst>
              <a:ext uri="{FF2B5EF4-FFF2-40B4-BE49-F238E27FC236}">
                <a16:creationId xmlns:a16="http://schemas.microsoft.com/office/drawing/2014/main" id="{ECF4E051-C6D5-0C80-7867-8CDDC14406D5}"/>
              </a:ext>
            </a:extLst>
          </p:cNvPr>
          <p:cNvPicPr>
            <a:picLocks noChangeAspect="1"/>
          </p:cNvPicPr>
          <p:nvPr/>
        </p:nvPicPr>
        <p:blipFill rotWithShape="1">
          <a:blip r:embed="rId2">
            <a:alphaModFix/>
          </a:blip>
          <a:srcRect t="11842" b="13176"/>
          <a:stretch/>
        </p:blipFill>
        <p:spPr>
          <a:xfrm>
            <a:off x="20" y="1571"/>
            <a:ext cx="12191980" cy="6856429"/>
          </a:xfrm>
          <a:prstGeom prst="rect">
            <a:avLst/>
          </a:prstGeom>
        </p:spPr>
      </p:pic>
      <p:sp>
        <p:nvSpPr>
          <p:cNvPr id="16" name="Freeform: Shape 15">
            <a:extLst>
              <a:ext uri="{FF2B5EF4-FFF2-40B4-BE49-F238E27FC236}">
                <a16:creationId xmlns:a16="http://schemas.microsoft.com/office/drawing/2014/main" id="{B758B122-85A5-F4DA-C20F-E970C80F4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873"/>
            <a:ext cx="12192000" cy="6856430"/>
          </a:xfrm>
          <a:custGeom>
            <a:avLst/>
            <a:gdLst>
              <a:gd name="connsiteX0" fmla="*/ 3510283 w 12192000"/>
              <a:gd name="connsiteY0" fmla="*/ 781631 h 6856430"/>
              <a:gd name="connsiteX1" fmla="*/ 6150778 w 12192000"/>
              <a:gd name="connsiteY1" fmla="*/ 3422127 h 6856430"/>
              <a:gd name="connsiteX2" fmla="*/ 3510283 w 12192000"/>
              <a:gd name="connsiteY2" fmla="*/ 6062622 h 6856430"/>
              <a:gd name="connsiteX3" fmla="*/ 883419 w 12192000"/>
              <a:gd name="connsiteY3" fmla="*/ 3692102 h 6856430"/>
              <a:gd name="connsiteX4" fmla="*/ 881256 w 12192000"/>
              <a:gd name="connsiteY4" fmla="*/ 3649249 h 6856430"/>
              <a:gd name="connsiteX5" fmla="*/ 880589 w 12192000"/>
              <a:gd name="connsiteY5" fmla="*/ 3644882 h 6856430"/>
              <a:gd name="connsiteX6" fmla="*/ 869341 w 12192000"/>
              <a:gd name="connsiteY6" fmla="*/ 3422127 h 6856430"/>
              <a:gd name="connsiteX7" fmla="*/ 880589 w 12192000"/>
              <a:gd name="connsiteY7" fmla="*/ 3199372 h 6856430"/>
              <a:gd name="connsiteX8" fmla="*/ 881256 w 12192000"/>
              <a:gd name="connsiteY8" fmla="*/ 3195006 h 6856430"/>
              <a:gd name="connsiteX9" fmla="*/ 883419 w 12192000"/>
              <a:gd name="connsiteY9" fmla="*/ 3152151 h 6856430"/>
              <a:gd name="connsiteX10" fmla="*/ 3510283 w 12192000"/>
              <a:gd name="connsiteY10" fmla="*/ 781631 h 6856430"/>
              <a:gd name="connsiteX11" fmla="*/ 12192000 w 12192000"/>
              <a:gd name="connsiteY11" fmla="*/ 0 h 6856430"/>
              <a:gd name="connsiteX12" fmla="*/ 0 w 12192000"/>
              <a:gd name="connsiteY12" fmla="*/ 0 h 6856430"/>
              <a:gd name="connsiteX13" fmla="*/ 0 w 12192000"/>
              <a:gd name="connsiteY13" fmla="*/ 6856430 h 6856430"/>
              <a:gd name="connsiteX14" fmla="*/ 12192000 w 12192000"/>
              <a:gd name="connsiteY14" fmla="*/ 6856430 h 685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6430">
                <a:moveTo>
                  <a:pt x="3510283" y="781631"/>
                </a:moveTo>
                <a:cubicBezTo>
                  <a:pt x="4968589" y="781631"/>
                  <a:pt x="6150778" y="1963821"/>
                  <a:pt x="6150778" y="3422127"/>
                </a:cubicBezTo>
                <a:cubicBezTo>
                  <a:pt x="6150778" y="4880433"/>
                  <a:pt x="4968589" y="6062622"/>
                  <a:pt x="3510283" y="6062622"/>
                </a:cubicBezTo>
                <a:cubicBezTo>
                  <a:pt x="2143121" y="6062622"/>
                  <a:pt x="1018639" y="5023588"/>
                  <a:pt x="883419" y="3692102"/>
                </a:cubicBezTo>
                <a:lnTo>
                  <a:pt x="881256" y="3649249"/>
                </a:lnTo>
                <a:lnTo>
                  <a:pt x="880589" y="3644882"/>
                </a:lnTo>
                <a:cubicBezTo>
                  <a:pt x="873151" y="3571642"/>
                  <a:pt x="869341" y="3497330"/>
                  <a:pt x="869341" y="3422127"/>
                </a:cubicBezTo>
                <a:cubicBezTo>
                  <a:pt x="869341" y="3346925"/>
                  <a:pt x="873151" y="3272612"/>
                  <a:pt x="880589" y="3199372"/>
                </a:cubicBezTo>
                <a:lnTo>
                  <a:pt x="881256" y="3195006"/>
                </a:lnTo>
                <a:lnTo>
                  <a:pt x="883419" y="3152151"/>
                </a:lnTo>
                <a:cubicBezTo>
                  <a:pt x="1018639" y="1820665"/>
                  <a:pt x="2143121" y="781631"/>
                  <a:pt x="3510283" y="781631"/>
                </a:cubicBezTo>
                <a:close/>
                <a:moveTo>
                  <a:pt x="12192000" y="0"/>
                </a:moveTo>
                <a:lnTo>
                  <a:pt x="0" y="0"/>
                </a:lnTo>
                <a:lnTo>
                  <a:pt x="0" y="6856430"/>
                </a:lnTo>
                <a:lnTo>
                  <a:pt x="12192000" y="6856430"/>
                </a:lnTo>
                <a:close/>
              </a:path>
            </a:pathLst>
          </a:custGeom>
          <a:gradFill>
            <a:gsLst>
              <a:gs pos="0">
                <a:schemeClr val="accent1">
                  <a:lumMod val="60000"/>
                  <a:lumOff val="40000"/>
                  <a:alpha val="5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CD5AC7E-F190-5F7A-F625-2D8311D6F5C9}"/>
              </a:ext>
            </a:extLst>
          </p:cNvPr>
          <p:cNvSpPr>
            <a:spLocks noGrp="1"/>
          </p:cNvSpPr>
          <p:nvPr>
            <p:ph type="title"/>
          </p:nvPr>
        </p:nvSpPr>
        <p:spPr>
          <a:xfrm>
            <a:off x="993269" y="2211978"/>
            <a:ext cx="4190999" cy="1425728"/>
          </a:xfrm>
        </p:spPr>
        <p:txBody>
          <a:bodyPr vert="horz" lIns="91440" tIns="45720" rIns="91440" bIns="45720" rtlCol="0" anchor="b">
            <a:normAutofit/>
          </a:bodyPr>
          <a:lstStyle/>
          <a:p>
            <a:pPr algn="ctr"/>
            <a:r>
              <a:rPr lang="en-US" dirty="0"/>
              <a:t>Thank you</a:t>
            </a:r>
            <a:endParaRPr lang="en-US"/>
          </a:p>
        </p:txBody>
      </p:sp>
      <p:cxnSp>
        <p:nvCxnSpPr>
          <p:cNvPr id="18" name="Straight Connector 17">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0319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94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57C992D5-A0DF-C39E-26D7-F65089905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C85A4-A056-6681-546F-98A4F5297B17}"/>
              </a:ext>
            </a:extLst>
          </p:cNvPr>
          <p:cNvSpPr>
            <a:spLocks noGrp="1"/>
          </p:cNvSpPr>
          <p:nvPr>
            <p:ph type="title"/>
          </p:nvPr>
        </p:nvSpPr>
        <p:spPr>
          <a:xfrm>
            <a:off x="933450" y="5264712"/>
            <a:ext cx="4229100" cy="1239456"/>
          </a:xfrm>
        </p:spPr>
        <p:txBody>
          <a:bodyPr anchor="ctr">
            <a:normAutofit/>
          </a:bodyPr>
          <a:lstStyle/>
          <a:p>
            <a:pPr algn="ctr"/>
            <a:r>
              <a:rPr lang="en-US" dirty="0"/>
              <a:t>Abstract</a:t>
            </a:r>
          </a:p>
        </p:txBody>
      </p:sp>
      <p:pic>
        <p:nvPicPr>
          <p:cNvPr id="5" name="Picture 4" descr="Light bulb on yellow background with sketched light beams and cord">
            <a:extLst>
              <a:ext uri="{FF2B5EF4-FFF2-40B4-BE49-F238E27FC236}">
                <a16:creationId xmlns:a16="http://schemas.microsoft.com/office/drawing/2014/main" id="{EEB6A74B-1E4D-3534-8A9B-475FB9499B22}"/>
              </a:ext>
            </a:extLst>
          </p:cNvPr>
          <p:cNvPicPr>
            <a:picLocks noChangeAspect="1"/>
          </p:cNvPicPr>
          <p:nvPr/>
        </p:nvPicPr>
        <p:blipFill rotWithShape="1">
          <a:blip r:embed="rId2"/>
          <a:srcRect l="38499" r="2" b="2"/>
          <a:stretch/>
        </p:blipFill>
        <p:spPr>
          <a:xfrm>
            <a:off x="869343" y="643116"/>
            <a:ext cx="4357315" cy="4357315"/>
          </a:xfrm>
          <a:custGeom>
            <a:avLst/>
            <a:gdLst/>
            <a:ahLst/>
            <a:cxnLst/>
            <a:rect l="l" t="t" r="r" b="b"/>
            <a:pathLst>
              <a:path w="3899494" h="3899494">
                <a:moveTo>
                  <a:pt x="1949747" y="0"/>
                </a:moveTo>
                <a:cubicBezTo>
                  <a:pt x="3026563" y="0"/>
                  <a:pt x="3899494" y="872931"/>
                  <a:pt x="3899494" y="1949747"/>
                </a:cubicBezTo>
                <a:cubicBezTo>
                  <a:pt x="3899494" y="3026563"/>
                  <a:pt x="3026563" y="3899494"/>
                  <a:pt x="1949747" y="3899494"/>
                </a:cubicBezTo>
                <a:cubicBezTo>
                  <a:pt x="872931" y="3899494"/>
                  <a:pt x="0" y="3026563"/>
                  <a:pt x="0" y="1949747"/>
                </a:cubicBezTo>
                <a:cubicBezTo>
                  <a:pt x="0" y="872931"/>
                  <a:pt x="872931" y="0"/>
                  <a:pt x="1949747" y="0"/>
                </a:cubicBezTo>
                <a:close/>
              </a:path>
            </a:pathLst>
          </a:custGeom>
        </p:spPr>
      </p:pic>
      <p:sp>
        <p:nvSpPr>
          <p:cNvPr id="20" name="Rectangle 19">
            <a:extLst>
              <a:ext uri="{FF2B5EF4-FFF2-40B4-BE49-F238E27FC236}">
                <a16:creationId xmlns:a16="http://schemas.microsoft.com/office/drawing/2014/main" id="{73D7F9F4-DAA8-EC21-B3F0-D4813696E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1"/>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BF781C-539E-0F9E-DD6B-6185AF52B603}"/>
              </a:ext>
            </a:extLst>
          </p:cNvPr>
          <p:cNvSpPr>
            <a:spLocks noGrp="1"/>
          </p:cNvSpPr>
          <p:nvPr>
            <p:ph idx="1"/>
          </p:nvPr>
        </p:nvSpPr>
        <p:spPr>
          <a:xfrm>
            <a:off x="7048499" y="1004047"/>
            <a:ext cx="4200095" cy="4888753"/>
          </a:xfrm>
        </p:spPr>
        <p:txBody>
          <a:bodyPr>
            <a:normAutofit/>
          </a:bodyPr>
          <a:lstStyle/>
          <a:p>
            <a:pPr>
              <a:lnSpc>
                <a:spcPct val="110000"/>
              </a:lnSpc>
            </a:pPr>
            <a:r>
              <a:rPr lang="en-US" sz="1500" dirty="0"/>
              <a:t>This project aims to help graduate students choose the right career path using machine learning algorithms. Many students are confused about their future and struggle to identify their abilities and a suitable domain. </a:t>
            </a:r>
          </a:p>
          <a:p>
            <a:pPr>
              <a:lnSpc>
                <a:spcPct val="110000"/>
              </a:lnSpc>
            </a:pPr>
            <a:r>
              <a:rPr lang="en-US" sz="1500" dirty="0"/>
              <a:t>By predicting the best career option and domain based on personal and academic information, this tool will guide students towards a specific domain aligned with their skills. </a:t>
            </a:r>
          </a:p>
          <a:p>
            <a:pPr>
              <a:lnSpc>
                <a:spcPct val="110000"/>
              </a:lnSpc>
            </a:pPr>
            <a:r>
              <a:rPr lang="en-US" sz="1500" dirty="0"/>
              <a:t>The project will also compare the accuracy of different machine learning algorithms to gain knowledge on their usage scenarios. With numerous software fields available, this tool will be beneficial for students to recognize their job field by the skills they possess.</a:t>
            </a:r>
          </a:p>
        </p:txBody>
      </p:sp>
    </p:spTree>
    <p:extLst>
      <p:ext uri="{BB962C8B-B14F-4D97-AF65-F5344CB8AC3E}">
        <p14:creationId xmlns:p14="http://schemas.microsoft.com/office/powerpoint/2010/main" val="3531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AE8B27C3-2E2C-F6B6-54C9-ED20A37FB242}"/>
              </a:ext>
            </a:extLst>
          </p:cNvPr>
          <p:cNvPicPr>
            <a:picLocks noChangeAspect="1"/>
          </p:cNvPicPr>
          <p:nvPr/>
        </p:nvPicPr>
        <p:blipFill rotWithShape="1">
          <a:blip r:embed="rId2"/>
          <a:srcRect l="1498" r="39167" b="-1"/>
          <a:stretch/>
        </p:blipFill>
        <p:spPr>
          <a:xfrm>
            <a:off x="-1" y="10"/>
            <a:ext cx="6096001" cy="6857990"/>
          </a:xfrm>
          <a:prstGeom prst="rect">
            <a:avLst/>
          </a:prstGeom>
        </p:spPr>
      </p:pic>
      <p:sp>
        <p:nvSpPr>
          <p:cNvPr id="27" name="Rectangle 26">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1C674-4AFC-1308-BC10-052DF0E39002}"/>
              </a:ext>
            </a:extLst>
          </p:cNvPr>
          <p:cNvSpPr>
            <a:spLocks noGrp="1"/>
          </p:cNvSpPr>
          <p:nvPr>
            <p:ph type="title"/>
          </p:nvPr>
        </p:nvSpPr>
        <p:spPr>
          <a:xfrm>
            <a:off x="762000" y="3429000"/>
            <a:ext cx="4533153" cy="2332318"/>
          </a:xfrm>
        </p:spPr>
        <p:txBody>
          <a:bodyPr anchor="b">
            <a:normAutofit/>
          </a:bodyPr>
          <a:lstStyle/>
          <a:p>
            <a:pPr algn="ctr"/>
            <a:r>
              <a:rPr lang="en-US" dirty="0"/>
              <a:t>Workflow</a:t>
            </a:r>
          </a:p>
        </p:txBody>
      </p:sp>
      <p:sp>
        <p:nvSpPr>
          <p:cNvPr id="3" name="Content Placeholder 2">
            <a:extLst>
              <a:ext uri="{FF2B5EF4-FFF2-40B4-BE49-F238E27FC236}">
                <a16:creationId xmlns:a16="http://schemas.microsoft.com/office/drawing/2014/main" id="{67C34236-6348-7B01-DFEA-641E1B53EDCE}"/>
              </a:ext>
            </a:extLst>
          </p:cNvPr>
          <p:cNvSpPr>
            <a:spLocks noGrp="1"/>
          </p:cNvSpPr>
          <p:nvPr>
            <p:ph idx="1"/>
          </p:nvPr>
        </p:nvSpPr>
        <p:spPr>
          <a:xfrm>
            <a:off x="7029448" y="762000"/>
            <a:ext cx="4219149" cy="5334000"/>
          </a:xfrm>
        </p:spPr>
        <p:txBody>
          <a:bodyPr anchor="ctr">
            <a:normAutofit/>
          </a:bodyPr>
          <a:lstStyle/>
          <a:p>
            <a:pPr>
              <a:lnSpc>
                <a:spcPct val="110000"/>
              </a:lnSpc>
            </a:pPr>
            <a:r>
              <a:rPr lang="en-US" sz="1700" dirty="0"/>
              <a:t>Week-1:  Working on exploring the data set and tried to explore other datasets too. This is for getting a better fit to our idea of the project.</a:t>
            </a:r>
          </a:p>
          <a:p>
            <a:pPr>
              <a:lnSpc>
                <a:spcPct val="110000"/>
              </a:lnSpc>
            </a:pPr>
            <a:r>
              <a:rPr lang="en-US" sz="1700" dirty="0"/>
              <a:t>Week-2: Start of preprocessing steps like data cleaning, outliers, any transformations. </a:t>
            </a:r>
          </a:p>
          <a:p>
            <a:pPr>
              <a:lnSpc>
                <a:spcPct val="110000"/>
              </a:lnSpc>
            </a:pPr>
            <a:r>
              <a:rPr lang="en-US" sz="1700" dirty="0"/>
              <a:t>Week-3: Worked on the algorithms. As we can observe that our target variable, it is a categorical data and we have labeled data so we will explore classification techniques like </a:t>
            </a:r>
            <a:r>
              <a:rPr lang="en-US" sz="1700" dirty="0" err="1"/>
              <a:t>Navie</a:t>
            </a:r>
            <a:r>
              <a:rPr lang="en-US" sz="1700" dirty="0"/>
              <a:t> Bayes, SVM, Decision Tree etc.</a:t>
            </a:r>
          </a:p>
          <a:p>
            <a:pPr>
              <a:lnSpc>
                <a:spcPct val="110000"/>
              </a:lnSpc>
            </a:pPr>
            <a:r>
              <a:rPr lang="en-US" sz="1700" dirty="0"/>
              <a:t>Week-4: Focused on the accuracy of suggesting job role. Which algorithm gives best accuracy score and documenting the project.</a:t>
            </a:r>
          </a:p>
          <a:p>
            <a:pPr>
              <a:lnSpc>
                <a:spcPct val="110000"/>
              </a:lnSpc>
            </a:pPr>
            <a:endParaRPr lang="en-US" sz="1700" dirty="0"/>
          </a:p>
        </p:txBody>
      </p:sp>
    </p:spTree>
    <p:extLst>
      <p:ext uri="{BB962C8B-B14F-4D97-AF65-F5344CB8AC3E}">
        <p14:creationId xmlns:p14="http://schemas.microsoft.com/office/powerpoint/2010/main" val="261796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76DA-22E9-BCCB-2017-0625AB6E9A3B}"/>
              </a:ext>
            </a:extLst>
          </p:cNvPr>
          <p:cNvSpPr>
            <a:spLocks noGrp="1"/>
          </p:cNvSpPr>
          <p:nvPr>
            <p:ph type="title"/>
          </p:nvPr>
        </p:nvSpPr>
        <p:spPr/>
        <p:txBody>
          <a:bodyPr/>
          <a:lstStyle/>
          <a:p>
            <a:r>
              <a:rPr lang="en-US" dirty="0"/>
              <a:t>Dataset</a:t>
            </a:r>
          </a:p>
        </p:txBody>
      </p:sp>
      <p:pic>
        <p:nvPicPr>
          <p:cNvPr id="4" name="Content Placeholder 3" descr="Table&#10;&#10;Description automatically generated">
            <a:extLst>
              <a:ext uri="{FF2B5EF4-FFF2-40B4-BE49-F238E27FC236}">
                <a16:creationId xmlns:a16="http://schemas.microsoft.com/office/drawing/2014/main" id="{97E74CE5-8552-E03C-CE14-D06FE762C692}"/>
              </a:ext>
            </a:extLst>
          </p:cNvPr>
          <p:cNvPicPr>
            <a:picLocks noGrp="1" noChangeAspect="1"/>
          </p:cNvPicPr>
          <p:nvPr>
            <p:ph idx="1"/>
          </p:nvPr>
        </p:nvPicPr>
        <p:blipFill>
          <a:blip r:embed="rId2"/>
          <a:stretch>
            <a:fillRect/>
          </a:stretch>
        </p:blipFill>
        <p:spPr>
          <a:xfrm>
            <a:off x="952500" y="2844386"/>
            <a:ext cx="10287000" cy="2774190"/>
          </a:xfrm>
          <a:prstGeom prst="rect">
            <a:avLst/>
          </a:prstGeom>
        </p:spPr>
      </p:pic>
    </p:spTree>
    <p:extLst>
      <p:ext uri="{BB962C8B-B14F-4D97-AF65-F5344CB8AC3E}">
        <p14:creationId xmlns:p14="http://schemas.microsoft.com/office/powerpoint/2010/main" val="184948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7E02-93C4-7710-8F14-065FCE060C66}"/>
              </a:ext>
            </a:extLst>
          </p:cNvPr>
          <p:cNvSpPr>
            <a:spLocks noGrp="1"/>
          </p:cNvSpPr>
          <p:nvPr>
            <p:ph type="title"/>
          </p:nvPr>
        </p:nvSpPr>
        <p:spPr/>
        <p:txBody>
          <a:bodyPr/>
          <a:lstStyle/>
          <a:p>
            <a:r>
              <a:rPr lang="en-US"/>
              <a:t>Dataset</a:t>
            </a:r>
            <a:endParaRPr lang="en-US" dirty="0"/>
          </a:p>
        </p:txBody>
      </p:sp>
      <p:pic>
        <p:nvPicPr>
          <p:cNvPr id="5" name="Content Placeholder 4">
            <a:extLst>
              <a:ext uri="{FF2B5EF4-FFF2-40B4-BE49-F238E27FC236}">
                <a16:creationId xmlns:a16="http://schemas.microsoft.com/office/drawing/2014/main" id="{DAF33966-1496-5C0E-05C5-F5C3279E36A7}"/>
              </a:ext>
            </a:extLst>
          </p:cNvPr>
          <p:cNvPicPr>
            <a:picLocks noGrp="1" noChangeAspect="1"/>
          </p:cNvPicPr>
          <p:nvPr>
            <p:ph idx="1"/>
          </p:nvPr>
        </p:nvPicPr>
        <p:blipFill>
          <a:blip r:embed="rId2"/>
          <a:stretch>
            <a:fillRect/>
          </a:stretch>
        </p:blipFill>
        <p:spPr>
          <a:xfrm>
            <a:off x="2038959" y="2286000"/>
            <a:ext cx="8114081" cy="3890963"/>
          </a:xfrm>
        </p:spPr>
      </p:pic>
    </p:spTree>
    <p:extLst>
      <p:ext uri="{BB962C8B-B14F-4D97-AF65-F5344CB8AC3E}">
        <p14:creationId xmlns:p14="http://schemas.microsoft.com/office/powerpoint/2010/main" val="306744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7A463D-9846-2D72-496B-4C3FB406A0AD}"/>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flowchart</a:t>
            </a:r>
          </a:p>
        </p:txBody>
      </p:sp>
      <p:pic>
        <p:nvPicPr>
          <p:cNvPr id="4" name="Content Placeholder 3" descr="Workflow and Data Preparation">
            <a:extLst>
              <a:ext uri="{FF2B5EF4-FFF2-40B4-BE49-F238E27FC236}">
                <a16:creationId xmlns:a16="http://schemas.microsoft.com/office/drawing/2014/main" id="{35C96EF7-90EF-2448-F281-7127025EC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624204" y="1943141"/>
            <a:ext cx="5864151" cy="3735763"/>
          </a:xfrm>
          <a:prstGeom prst="rect">
            <a:avLst/>
          </a:prstGeom>
          <a:noFill/>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3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3">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15">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9">
            <a:extLst>
              <a:ext uri="{FF2B5EF4-FFF2-40B4-BE49-F238E27FC236}">
                <a16:creationId xmlns:a16="http://schemas.microsoft.com/office/drawing/2014/main" id="{778AB34B-DF7D-CE16-AB75-10642A817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47985"/>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0F2184-51A9-7D50-1E3E-0EF58067991F}"/>
              </a:ext>
            </a:extLst>
          </p:cNvPr>
          <p:cNvSpPr>
            <a:spLocks noGrp="1"/>
          </p:cNvSpPr>
          <p:nvPr>
            <p:ph type="title"/>
          </p:nvPr>
        </p:nvSpPr>
        <p:spPr>
          <a:xfrm>
            <a:off x="1079862" y="2285999"/>
            <a:ext cx="3936275" cy="1376939"/>
          </a:xfrm>
        </p:spPr>
        <p:txBody>
          <a:bodyPr vert="horz" lIns="91440" tIns="45720" rIns="91440" bIns="45720" rtlCol="0" anchor="b">
            <a:normAutofit/>
          </a:bodyPr>
          <a:lstStyle/>
          <a:p>
            <a:pPr algn="ctr">
              <a:lnSpc>
                <a:spcPct val="110000"/>
              </a:lnSpc>
            </a:pPr>
            <a:r>
              <a:rPr lang="en-US" sz="2600"/>
              <a:t>Initial visualizations 0f data…</a:t>
            </a:r>
          </a:p>
        </p:txBody>
      </p:sp>
      <p:pic>
        <p:nvPicPr>
          <p:cNvPr id="7" name="Content Placeholder 6" descr="Chart, bar chart, histogram&#10;&#10;Description automatically generated">
            <a:extLst>
              <a:ext uri="{FF2B5EF4-FFF2-40B4-BE49-F238E27FC236}">
                <a16:creationId xmlns:a16="http://schemas.microsoft.com/office/drawing/2014/main" id="{455E7FC4-8A1B-F3EA-B7F3-80245532A46A}"/>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l="2722" r="10391" b="2"/>
          <a:stretch/>
        </p:blipFill>
        <p:spPr>
          <a:xfrm>
            <a:off x="6096000" y="-2357"/>
            <a:ext cx="6096000" cy="6858000"/>
          </a:xfrm>
          <a:prstGeom prst="rect">
            <a:avLst/>
          </a:prstGeom>
        </p:spPr>
      </p:pic>
      <p:cxnSp>
        <p:nvCxnSpPr>
          <p:cNvPr id="22" name="Straight Connector 21">
            <a:extLst>
              <a:ext uri="{FF2B5EF4-FFF2-40B4-BE49-F238E27FC236}">
                <a16:creationId xmlns:a16="http://schemas.microsoft.com/office/drawing/2014/main" id="{5B406242-D8AF-ECAE-058A-D2702DB89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1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BD1B-D125-5C21-9EAB-E72B3404D825}"/>
              </a:ext>
            </a:extLst>
          </p:cNvPr>
          <p:cNvSpPr>
            <a:spLocks noGrp="1"/>
          </p:cNvSpPr>
          <p:nvPr>
            <p:ph type="title"/>
          </p:nvPr>
        </p:nvSpPr>
        <p:spPr/>
        <p:txBody>
          <a:bodyPr/>
          <a:lstStyle/>
          <a:p>
            <a:r>
              <a:rPr lang="en-US" dirty="0"/>
              <a:t>Initial visualizations 0f data…</a:t>
            </a:r>
          </a:p>
        </p:txBody>
      </p:sp>
      <p:pic>
        <p:nvPicPr>
          <p:cNvPr id="4" name="Content Placeholder 3" descr="Chart, bar chart&#10;&#10;Description automatically generated">
            <a:extLst>
              <a:ext uri="{FF2B5EF4-FFF2-40B4-BE49-F238E27FC236}">
                <a16:creationId xmlns:a16="http://schemas.microsoft.com/office/drawing/2014/main" id="{23B627D6-72EF-DA62-60F6-CA0DF54450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2500" y="2483258"/>
            <a:ext cx="10287000" cy="3496446"/>
          </a:xfrm>
          <a:prstGeom prst="rect">
            <a:avLst/>
          </a:prstGeom>
          <a:noFill/>
          <a:ln w="12700" cmpd="sng">
            <a:solidFill>
              <a:srgbClr val="000000"/>
            </a:solidFill>
            <a:miter lim="800000"/>
            <a:headEnd/>
            <a:tailEnd/>
          </a:ln>
          <a:effectLst/>
        </p:spPr>
      </p:pic>
    </p:spTree>
    <p:extLst>
      <p:ext uri="{BB962C8B-B14F-4D97-AF65-F5344CB8AC3E}">
        <p14:creationId xmlns:p14="http://schemas.microsoft.com/office/powerpoint/2010/main" val="3406095984"/>
      </p:ext>
    </p:extLst>
  </p:cSld>
  <p:clrMapOvr>
    <a:masterClrMapping/>
  </p:clrMapOvr>
</p:sld>
</file>

<file path=ppt/theme/theme1.xml><?xml version="1.0" encoding="utf-8"?>
<a:theme xmlns:a="http://schemas.openxmlformats.org/drawingml/2006/main" name="AfterglowVTI">
  <a:themeElements>
    <a:clrScheme name="AnalogousFromDarkSeedLeftStep">
      <a:dk1>
        <a:srgbClr val="000000"/>
      </a:dk1>
      <a:lt1>
        <a:srgbClr val="FFFFFF"/>
      </a:lt1>
      <a:dk2>
        <a:srgbClr val="1B3022"/>
      </a:dk2>
      <a:lt2>
        <a:srgbClr val="F0F3F2"/>
      </a:lt2>
      <a:accent1>
        <a:srgbClr val="C34D7A"/>
      </a:accent1>
      <a:accent2>
        <a:srgbClr val="B13B99"/>
      </a:accent2>
      <a:accent3>
        <a:srgbClr val="AA4DC3"/>
      </a:accent3>
      <a:accent4>
        <a:srgbClr val="6C42B4"/>
      </a:accent4>
      <a:accent5>
        <a:srgbClr val="4D52C3"/>
      </a:accent5>
      <a:accent6>
        <a:srgbClr val="3B72B1"/>
      </a:accent6>
      <a:hlink>
        <a:srgbClr val="4E3FB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544</Words>
  <Application>Microsoft Office PowerPoint</Application>
  <PresentationFormat>Widescreen</PresentationFormat>
  <Paragraphs>43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Trade Gothic Next Cond</vt:lpstr>
      <vt:lpstr>Trade Gothic Next Light</vt:lpstr>
      <vt:lpstr>AfterglowVTI</vt:lpstr>
      <vt:lpstr>JOB ROLE PREDICTION USING MACHINE LEARNING</vt:lpstr>
      <vt:lpstr>Roles and responsibilities</vt:lpstr>
      <vt:lpstr>Abstract</vt:lpstr>
      <vt:lpstr>Workflow</vt:lpstr>
      <vt:lpstr>Dataset</vt:lpstr>
      <vt:lpstr>Dataset</vt:lpstr>
      <vt:lpstr>flowchart</vt:lpstr>
      <vt:lpstr>Initial visualizations 0f data…</vt:lpstr>
      <vt:lpstr>Initial visualizations 0f data…</vt:lpstr>
      <vt:lpstr>Initial visualizations 0f data…</vt:lpstr>
      <vt:lpstr>Data preprocessing</vt:lpstr>
      <vt:lpstr>Data preprocessing</vt:lpstr>
      <vt:lpstr>Code snippets of algorithms we used</vt:lpstr>
      <vt:lpstr>Code snippts of the algorithms used</vt:lpstr>
      <vt:lpstr>Code snippets of the algorithms used</vt:lpstr>
      <vt:lpstr>Code snippets of the algorithms used</vt:lpstr>
      <vt:lpstr>Output </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ROLE PREDICTION USING MACHINE LEARNING</dc:title>
  <dc:creator>Telu, Durga Phani Vikas</dc:creator>
  <cp:lastModifiedBy>Cherukupally, Manasa</cp:lastModifiedBy>
  <cp:revision>12</cp:revision>
  <dcterms:created xsi:type="dcterms:W3CDTF">2023-04-23T15:14:17Z</dcterms:created>
  <dcterms:modified xsi:type="dcterms:W3CDTF">2023-04-24T01:23:41Z</dcterms:modified>
</cp:coreProperties>
</file>