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45"/>
  </p:notesMasterIdLst>
  <p:sldIdLst>
    <p:sldId id="256" r:id="rId5"/>
    <p:sldId id="2076137320" r:id="rId6"/>
    <p:sldId id="2076137349" r:id="rId7"/>
    <p:sldId id="2076137347" r:id="rId8"/>
    <p:sldId id="2076137350" r:id="rId9"/>
    <p:sldId id="2076137348" r:id="rId10"/>
    <p:sldId id="2076137391" r:id="rId11"/>
    <p:sldId id="2076137392" r:id="rId12"/>
    <p:sldId id="2076137393" r:id="rId13"/>
    <p:sldId id="2076137394" r:id="rId14"/>
    <p:sldId id="2076137395" r:id="rId15"/>
    <p:sldId id="2076137396" r:id="rId16"/>
    <p:sldId id="2076137397" r:id="rId17"/>
    <p:sldId id="2076137398" r:id="rId18"/>
    <p:sldId id="2076137399" r:id="rId19"/>
    <p:sldId id="2076137400" r:id="rId20"/>
    <p:sldId id="2076137401" r:id="rId21"/>
    <p:sldId id="2076137402" r:id="rId22"/>
    <p:sldId id="2076137403" r:id="rId23"/>
    <p:sldId id="2076137404" r:id="rId24"/>
    <p:sldId id="2076137405" r:id="rId25"/>
    <p:sldId id="2076137406" r:id="rId26"/>
    <p:sldId id="2076137407" r:id="rId27"/>
    <p:sldId id="2076137408" r:id="rId28"/>
    <p:sldId id="2076137409" r:id="rId29"/>
    <p:sldId id="2076137410" r:id="rId30"/>
    <p:sldId id="2076137411" r:id="rId31"/>
    <p:sldId id="2076137412" r:id="rId32"/>
    <p:sldId id="2076137413" r:id="rId33"/>
    <p:sldId id="2076137414" r:id="rId34"/>
    <p:sldId id="2076137415" r:id="rId35"/>
    <p:sldId id="2076137416" r:id="rId36"/>
    <p:sldId id="2076137417" r:id="rId37"/>
    <p:sldId id="2076137418" r:id="rId38"/>
    <p:sldId id="2076137419" r:id="rId39"/>
    <p:sldId id="2076137420" r:id="rId40"/>
    <p:sldId id="2076137421" r:id="rId41"/>
    <p:sldId id="2076137354" r:id="rId42"/>
    <p:sldId id="2076137362" r:id="rId43"/>
    <p:sldId id="207613738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0EA0C-B70D-47F6-84B3-4AB97DAA835E}">
          <p14:sldIdLst>
            <p14:sldId id="256"/>
            <p14:sldId id="2076137320"/>
            <p14:sldId id="2076137349"/>
            <p14:sldId id="2076137347"/>
            <p14:sldId id="2076137350"/>
            <p14:sldId id="2076137348"/>
            <p14:sldId id="2076137391"/>
            <p14:sldId id="2076137392"/>
            <p14:sldId id="2076137393"/>
            <p14:sldId id="2076137394"/>
            <p14:sldId id="2076137395"/>
            <p14:sldId id="2076137396"/>
            <p14:sldId id="2076137397"/>
            <p14:sldId id="2076137398"/>
            <p14:sldId id="2076137399"/>
            <p14:sldId id="2076137400"/>
            <p14:sldId id="2076137401"/>
            <p14:sldId id="2076137402"/>
            <p14:sldId id="2076137403"/>
            <p14:sldId id="2076137404"/>
            <p14:sldId id="2076137405"/>
            <p14:sldId id="2076137406"/>
            <p14:sldId id="2076137407"/>
            <p14:sldId id="2076137408"/>
            <p14:sldId id="2076137409"/>
            <p14:sldId id="2076137410"/>
            <p14:sldId id="2076137411"/>
            <p14:sldId id="2076137412"/>
            <p14:sldId id="2076137413"/>
            <p14:sldId id="2076137414"/>
            <p14:sldId id="2076137415"/>
            <p14:sldId id="2076137416"/>
            <p14:sldId id="2076137417"/>
            <p14:sldId id="2076137418"/>
            <p14:sldId id="2076137419"/>
            <p14:sldId id="2076137420"/>
            <p14:sldId id="2076137421"/>
            <p14:sldId id="2076137354"/>
            <p14:sldId id="2076137362"/>
            <p14:sldId id="2076137385"/>
          </p14:sldIdLst>
        </p14:section>
        <p14:section name="Appendix" id="{373D6768-A0AA-4490-B0A3-43C5C63C013E}">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10E256-5BBD-5746-5F0E-68E69118D0FF}" name="Isidro Hegouaburu" initials="IH" userId="S::isidroh@microsoft.com::31366807-71aa-4d4f-b37a-5a11d155d81e" providerId="AD"/>
  <p188:author id="{E9C94579-477D-819D-C291-2F20F4949872}" name="Jeremy Brown" initials="JB" userId="Jeremy Brown" providerId="None"/>
  <p188:author id="{820B6384-94F2-1CE3-1ABC-5C1B7FF47479}" name="Abhishek Agarwal" initials="AA" userId="S::abagarwa@microsoft.com::30cdd086-1dfd-4c9b-bacf-bab479dec576" providerId="AD"/>
  <p188:author id="{9B65F9FD-004E-B395-703D-74B038EE0D2E}" name="Rohin Koul" initials="RK" userId="S::rohink@microsoft.com::a8ea861c-2fff-4a4d-98e3-60c2588d18e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dha Mahajan" initials="SM" lastIdx="10" clrIdx="0">
    <p:extLst>
      <p:ext uri="{19B8F6BF-5375-455C-9EA6-DF929625EA0E}">
        <p15:presenceInfo xmlns:p15="http://schemas.microsoft.com/office/powerpoint/2012/main" userId="S::sumahaj@microsoft.com::823f8b50-2c5e-46b8-a18c-9149342d875c" providerId="AD"/>
      </p:ext>
    </p:extLst>
  </p:cmAuthor>
  <p:cmAuthor id="2" name="Albert Greenberg" initials="AG" lastIdx="45" clrIdx="1">
    <p:extLst>
      <p:ext uri="{19B8F6BF-5375-455C-9EA6-DF929625EA0E}">
        <p15:presenceInfo xmlns:p15="http://schemas.microsoft.com/office/powerpoint/2012/main" userId="S::albert@microsoft.com::330663ed-b144-4fce-85b1-d53595b2fb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A8C"/>
    <a:srgbClr val="5B9BD5"/>
    <a:srgbClr val="00A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DD74ED-5FF1-46B7-AC96-FD4F9C33349E}" v="2" dt="2024-05-22T09:44:30.466"/>
    <p1510:client id="{B2256640-D4FC-4466-B4C3-393E09455C2E}" v="158" dt="2024-05-21T18:46:01.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Devadas" userId="ae5e1f96-e5be-4656-80f5-4aeb2aa7e5be" providerId="ADAL" clId="{82DD74ED-5FF1-46B7-AC96-FD4F9C33349E}"/>
    <pc:docChg chg="custSel modSld">
      <pc:chgData name="Manasa Devadas" userId="ae5e1f96-e5be-4656-80f5-4aeb2aa7e5be" providerId="ADAL" clId="{82DD74ED-5FF1-46B7-AC96-FD4F9C33349E}" dt="2024-05-22T09:49:01.413" v="6" actId="729"/>
      <pc:docMkLst>
        <pc:docMk/>
      </pc:docMkLst>
      <pc:sldChg chg="modSp">
        <pc:chgData name="Manasa Devadas" userId="ae5e1f96-e5be-4656-80f5-4aeb2aa7e5be" providerId="ADAL" clId="{82DD74ED-5FF1-46B7-AC96-FD4F9C33349E}" dt="2024-05-22T09:44:30.466" v="2" actId="207"/>
        <pc:sldMkLst>
          <pc:docMk/>
          <pc:sldMk cId="3801303759" sldId="256"/>
        </pc:sldMkLst>
        <pc:spChg chg="mod">
          <ac:chgData name="Manasa Devadas" userId="ae5e1f96-e5be-4656-80f5-4aeb2aa7e5be" providerId="ADAL" clId="{82DD74ED-5FF1-46B7-AC96-FD4F9C33349E}" dt="2024-05-22T09:44:30.466" v="2" actId="207"/>
          <ac:spMkLst>
            <pc:docMk/>
            <pc:sldMk cId="3801303759" sldId="256"/>
            <ac:spMk id="3" creationId="{6A1F0264-6018-43FC-B3EB-119394789936}"/>
          </ac:spMkLst>
        </pc:spChg>
      </pc:sldChg>
      <pc:sldChg chg="mod modShow">
        <pc:chgData name="Manasa Devadas" userId="ae5e1f96-e5be-4656-80f5-4aeb2aa7e5be" providerId="ADAL" clId="{82DD74ED-5FF1-46B7-AC96-FD4F9C33349E}" dt="2024-05-22T09:49:01.413" v="6" actId="729"/>
        <pc:sldMkLst>
          <pc:docMk/>
          <pc:sldMk cId="271013960" sldId="2076137397"/>
        </pc:sldMkLst>
      </pc:sldChg>
      <pc:sldChg chg="mod modShow">
        <pc:chgData name="Manasa Devadas" userId="ae5e1f96-e5be-4656-80f5-4aeb2aa7e5be" providerId="ADAL" clId="{82DD74ED-5FF1-46B7-AC96-FD4F9C33349E}" dt="2024-05-22T09:48:55.268" v="5" actId="729"/>
        <pc:sldMkLst>
          <pc:docMk/>
          <pc:sldMk cId="1770877458" sldId="2076137406"/>
        </pc:sldMkLst>
      </pc:sldChg>
      <pc:sldChg chg="addSp delSp mod">
        <pc:chgData name="Manasa Devadas" userId="ae5e1f96-e5be-4656-80f5-4aeb2aa7e5be" providerId="ADAL" clId="{82DD74ED-5FF1-46B7-AC96-FD4F9C33349E}" dt="2024-05-22T09:43:14.498" v="1"/>
        <pc:sldMkLst>
          <pc:docMk/>
          <pc:sldMk cId="611015487" sldId="2076137415"/>
        </pc:sldMkLst>
        <pc:spChg chg="del">
          <ac:chgData name="Manasa Devadas" userId="ae5e1f96-e5be-4656-80f5-4aeb2aa7e5be" providerId="ADAL" clId="{82DD74ED-5FF1-46B7-AC96-FD4F9C33349E}" dt="2024-05-22T09:42:04.136" v="0" actId="478"/>
          <ac:spMkLst>
            <pc:docMk/>
            <pc:sldMk cId="611015487" sldId="2076137415"/>
            <ac:spMk id="5" creationId="{CCDEFD41-81DC-D8A5-17F2-A57E8AAACF69}"/>
          </ac:spMkLst>
        </pc:spChg>
        <pc:picChg chg="add">
          <ac:chgData name="Manasa Devadas" userId="ae5e1f96-e5be-4656-80f5-4aeb2aa7e5be" providerId="ADAL" clId="{82DD74ED-5FF1-46B7-AC96-FD4F9C33349E}" dt="2024-05-22T09:43:14.498" v="1"/>
          <ac:picMkLst>
            <pc:docMk/>
            <pc:sldMk cId="611015487" sldId="2076137415"/>
            <ac:picMk id="1026" creationId="{0FF8D2BF-797B-82A4-8504-7AFD4E8A2112}"/>
          </ac:picMkLst>
        </pc:picChg>
      </pc:sldChg>
      <pc:sldChg chg="mod modShow">
        <pc:chgData name="Manasa Devadas" userId="ae5e1f96-e5be-4656-80f5-4aeb2aa7e5be" providerId="ADAL" clId="{82DD74ED-5FF1-46B7-AC96-FD4F9C33349E}" dt="2024-05-22T09:48:37.569" v="3" actId="729"/>
        <pc:sldMkLst>
          <pc:docMk/>
          <pc:sldMk cId="3157020920" sldId="2076137416"/>
        </pc:sldMkLst>
      </pc:sldChg>
      <pc:sldChg chg="mod modShow">
        <pc:chgData name="Manasa Devadas" userId="ae5e1f96-e5be-4656-80f5-4aeb2aa7e5be" providerId="ADAL" clId="{82DD74ED-5FF1-46B7-AC96-FD4F9C33349E}" dt="2024-05-22T09:48:44.881" v="4" actId="729"/>
        <pc:sldMkLst>
          <pc:docMk/>
          <pc:sldMk cId="782372702" sldId="20761374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B3933-643B-46E9-A970-CD31FD9D2C61}"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D0940-12E7-4D79-A824-948A490FD290}" type="slidenum">
              <a:rPr lang="en-US" smtClean="0"/>
              <a:t>‹#›</a:t>
            </a:fld>
            <a:endParaRPr lang="en-US"/>
          </a:p>
        </p:txBody>
      </p:sp>
    </p:spTree>
    <p:extLst>
      <p:ext uri="{BB962C8B-B14F-4D97-AF65-F5344CB8AC3E}">
        <p14:creationId xmlns:p14="http://schemas.microsoft.com/office/powerpoint/2010/main" val="75143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66BE0C4-4474-4799-885D-6C7AC1DB2426}" type="datetimeFigureOut">
              <a:rPr lang="en-US" smtClean="0"/>
              <a:t>5/22/2024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BACD265-4C9F-48C9-BA94-8E7E67F7C6B3}" type="slidenum">
              <a:rPr lang="en-US" smtClean="0"/>
              <a:t>‹#›</a:t>
            </a:fld>
            <a:endParaRPr lang="en-US"/>
          </a:p>
        </p:txBody>
      </p:sp>
    </p:spTree>
    <p:extLst>
      <p:ext uri="{BB962C8B-B14F-4D97-AF65-F5344CB8AC3E}">
        <p14:creationId xmlns:p14="http://schemas.microsoft.com/office/powerpoint/2010/main" val="13607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BE0C4-4474-4799-885D-6C7AC1DB2426}"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105116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BE0C4-4474-4799-885D-6C7AC1DB2426}"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22108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6BE0C4-4474-4799-885D-6C7AC1DB2426}"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4949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BE0C4-4474-4799-885D-6C7AC1DB2426}"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318720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6BE0C4-4474-4799-885D-6C7AC1DB2426}"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141191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6BE0C4-4474-4799-885D-6C7AC1DB2426}"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304954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6BE0C4-4474-4799-885D-6C7AC1DB2426}"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35508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BE0C4-4474-4799-885D-6C7AC1DB2426}"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CD265-4C9F-48C9-BA94-8E7E67F7C6B3}" type="slidenum">
              <a:rPr lang="en-US" smtClean="0"/>
              <a:t>‹#›</a:t>
            </a:fld>
            <a:endParaRPr lang="en-US"/>
          </a:p>
        </p:txBody>
      </p:sp>
    </p:spTree>
    <p:extLst>
      <p:ext uri="{BB962C8B-B14F-4D97-AF65-F5344CB8AC3E}">
        <p14:creationId xmlns:p14="http://schemas.microsoft.com/office/powerpoint/2010/main" val="417580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66BE0C4-4474-4799-885D-6C7AC1DB2426}"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BACD265-4C9F-48C9-BA94-8E7E67F7C6B3}" type="slidenum">
              <a:rPr lang="en-US" smtClean="0"/>
              <a:t>‹#›</a:t>
            </a:fld>
            <a:endParaRPr lang="en-US"/>
          </a:p>
        </p:txBody>
      </p:sp>
    </p:spTree>
    <p:extLst>
      <p:ext uri="{BB962C8B-B14F-4D97-AF65-F5344CB8AC3E}">
        <p14:creationId xmlns:p14="http://schemas.microsoft.com/office/powerpoint/2010/main" val="213109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66BE0C4-4474-4799-885D-6C7AC1DB2426}" type="datetimeFigureOut">
              <a:rPr lang="en-US" smtClean="0"/>
              <a:t>5/22/2024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BACD265-4C9F-48C9-BA94-8E7E67F7C6B3}" type="slidenum">
              <a:rPr lang="en-US" smtClean="0"/>
              <a:t>‹#›</a:t>
            </a:fld>
            <a:endParaRPr lang="en-US"/>
          </a:p>
        </p:txBody>
      </p:sp>
    </p:spTree>
    <p:extLst>
      <p:ext uri="{BB962C8B-B14F-4D97-AF65-F5344CB8AC3E}">
        <p14:creationId xmlns:p14="http://schemas.microsoft.com/office/powerpoint/2010/main" val="12404194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66BE0C4-4474-4799-885D-6C7AC1DB2426}" type="datetimeFigureOut">
              <a:rPr lang="en-US" smtClean="0"/>
              <a:t>5/22/2024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BACD265-4C9F-48C9-BA94-8E7E67F7C6B3}" type="slidenum">
              <a:rPr lang="en-US" smtClean="0"/>
              <a:t>‹#›</a:t>
            </a:fld>
            <a:endParaRPr lang="en-US"/>
          </a:p>
        </p:txBody>
      </p:sp>
    </p:spTree>
    <p:extLst>
      <p:ext uri="{BB962C8B-B14F-4D97-AF65-F5344CB8AC3E}">
        <p14:creationId xmlns:p14="http://schemas.microsoft.com/office/powerpoint/2010/main" val="30548642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3D rendering of the infinity symbol">
            <a:extLst>
              <a:ext uri="{FF2B5EF4-FFF2-40B4-BE49-F238E27FC236}">
                <a16:creationId xmlns:a16="http://schemas.microsoft.com/office/drawing/2014/main" id="{0FBEDB8E-6AB8-238A-DD65-D60A341A3252}"/>
              </a:ext>
            </a:extLst>
          </p:cNvPr>
          <p:cNvPicPr>
            <a:picLocks noChangeAspect="1"/>
          </p:cNvPicPr>
          <p:nvPr/>
        </p:nvPicPr>
        <p:blipFill rotWithShape="1">
          <a:blip r:embed="rId2">
            <a:alphaModFix amt="4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A749F48-B8BA-4D07-9727-CEFF67B4531A}"/>
              </a:ext>
            </a:extLst>
          </p:cNvPr>
          <p:cNvSpPr>
            <a:spLocks noGrp="1"/>
          </p:cNvSpPr>
          <p:nvPr>
            <p:ph type="ctrTitle"/>
          </p:nvPr>
        </p:nvSpPr>
        <p:spPr>
          <a:xfrm>
            <a:off x="603504" y="770467"/>
            <a:ext cx="10782300" cy="3352800"/>
          </a:xfrm>
        </p:spPr>
        <p:txBody>
          <a:bodyPr>
            <a:normAutofit/>
          </a:bodyPr>
          <a:lstStyle/>
          <a:p>
            <a:r>
              <a:rPr lang="en-US" dirty="0" err="1">
                <a:solidFill>
                  <a:schemeClr val="tx1"/>
                </a:solidFill>
              </a:rPr>
              <a:t>LendingClub</a:t>
            </a:r>
            <a:r>
              <a:rPr lang="en-US" dirty="0">
                <a:solidFill>
                  <a:schemeClr val="tx1"/>
                </a:solidFill>
              </a:rPr>
              <a:t> Case Study</a:t>
            </a:r>
            <a:br>
              <a:rPr lang="en-US" dirty="0">
                <a:solidFill>
                  <a:schemeClr val="tx1"/>
                </a:solidFill>
              </a:rPr>
            </a:br>
            <a:br>
              <a:rPr lang="en-US" dirty="0">
                <a:solidFill>
                  <a:schemeClr val="tx1"/>
                </a:solidFill>
              </a:rPr>
            </a:br>
            <a:endParaRPr lang="en-US" sz="4800" dirty="0">
              <a:solidFill>
                <a:schemeClr val="tx1"/>
              </a:solidFill>
            </a:endParaRPr>
          </a:p>
        </p:txBody>
      </p:sp>
      <p:sp>
        <p:nvSpPr>
          <p:cNvPr id="3" name="Subtitle 2">
            <a:extLst>
              <a:ext uri="{FF2B5EF4-FFF2-40B4-BE49-F238E27FC236}">
                <a16:creationId xmlns:a16="http://schemas.microsoft.com/office/drawing/2014/main" id="{6A1F0264-6018-43FC-B3EB-119394789936}"/>
              </a:ext>
            </a:extLst>
          </p:cNvPr>
          <p:cNvSpPr>
            <a:spLocks noGrp="1"/>
          </p:cNvSpPr>
          <p:nvPr>
            <p:ph type="subTitle" idx="1"/>
          </p:nvPr>
        </p:nvSpPr>
        <p:spPr>
          <a:xfrm>
            <a:off x="667512" y="3429000"/>
            <a:ext cx="9228201" cy="2423796"/>
          </a:xfrm>
        </p:spPr>
        <p:txBody>
          <a:bodyPr>
            <a:normAutofit/>
          </a:bodyPr>
          <a:lstStyle/>
          <a:p>
            <a:r>
              <a:rPr lang="en-US" b="1" dirty="0">
                <a:solidFill>
                  <a:schemeClr val="tx1"/>
                </a:solidFill>
              </a:rPr>
              <a:t>Analyzing Loan dataset and Default Patterns</a:t>
            </a:r>
          </a:p>
          <a:p>
            <a:endParaRPr lang="en-US" dirty="0">
              <a:solidFill>
                <a:schemeClr val="tx1"/>
              </a:solidFill>
            </a:endParaRPr>
          </a:p>
          <a:p>
            <a:r>
              <a:rPr lang="en-US" dirty="0">
                <a:solidFill>
                  <a:schemeClr val="tx1"/>
                </a:solidFill>
              </a:rPr>
              <a:t>Basavaraj G </a:t>
            </a:r>
          </a:p>
          <a:p>
            <a:r>
              <a:rPr lang="en-US" dirty="0">
                <a:solidFill>
                  <a:schemeClr val="tx1"/>
                </a:solidFill>
              </a:rPr>
              <a:t>Manasa Devadas</a:t>
            </a:r>
          </a:p>
          <a:p>
            <a:endParaRPr lang="en-US" dirty="0">
              <a:solidFill>
                <a:schemeClr val="tx1"/>
              </a:solidFill>
            </a:endParaRPr>
          </a:p>
        </p:txBody>
      </p:sp>
    </p:spTree>
    <p:extLst>
      <p:ext uri="{BB962C8B-B14F-4D97-AF65-F5344CB8AC3E}">
        <p14:creationId xmlns:p14="http://schemas.microsoft.com/office/powerpoint/2010/main" val="3801303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B8B1D20-D242-902E-EDE3-CD6F677C5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37" y="1041864"/>
            <a:ext cx="10229850" cy="4410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E4F6AB-614A-AF1E-0BB5-E08052668F1A}"/>
              </a:ext>
            </a:extLst>
          </p:cNvPr>
          <p:cNvSpPr txBox="1"/>
          <p:nvPr/>
        </p:nvSpPr>
        <p:spPr>
          <a:xfrm>
            <a:off x="837237" y="359864"/>
            <a:ext cx="6097712" cy="369332"/>
          </a:xfrm>
          <a:prstGeom prst="rect">
            <a:avLst/>
          </a:prstGeom>
          <a:noFill/>
        </p:spPr>
        <p:txBody>
          <a:bodyPr wrap="square">
            <a:spAutoFit/>
          </a:bodyPr>
          <a:lstStyle/>
          <a:p>
            <a:pPr marL="285750" indent="-285750">
              <a:buFont typeface="Arial" panose="020B0604020202020204" pitchFamily="34" charset="0"/>
              <a:buChar char="•"/>
            </a:pPr>
            <a:r>
              <a:rPr lang="en-IN" b="1" dirty="0" err="1"/>
              <a:t>annual_inc</a:t>
            </a:r>
            <a:r>
              <a:rPr lang="en-US" sz="1800" b="1" dirty="0"/>
              <a:t> Variable</a:t>
            </a:r>
          </a:p>
        </p:txBody>
      </p:sp>
      <p:sp>
        <p:nvSpPr>
          <p:cNvPr id="5" name="TextBox 4">
            <a:extLst>
              <a:ext uri="{FF2B5EF4-FFF2-40B4-BE49-F238E27FC236}">
                <a16:creationId xmlns:a16="http://schemas.microsoft.com/office/drawing/2014/main" id="{DD70CE91-970A-87F5-DE32-371779AE6332}"/>
              </a:ext>
            </a:extLst>
          </p:cNvPr>
          <p:cNvSpPr txBox="1"/>
          <p:nvPr/>
        </p:nvSpPr>
        <p:spPr>
          <a:xfrm>
            <a:off x="2699535" y="5596317"/>
            <a:ext cx="6097712" cy="923330"/>
          </a:xfrm>
          <a:prstGeom prst="rect">
            <a:avLst/>
          </a:prstGeom>
          <a:noFill/>
        </p:spPr>
        <p:txBody>
          <a:bodyPr wrap="square">
            <a:spAutoFit/>
          </a:bodyPr>
          <a:lstStyle/>
          <a:p>
            <a:pPr>
              <a:buFont typeface="Arial" panose="020B0604020202020204" pitchFamily="34" charset="0"/>
              <a:buChar char="•"/>
            </a:pPr>
            <a:r>
              <a:rPr lang="en-US" b="1" dirty="0"/>
              <a:t> Average Annual Income of loan customers is 61571$</a:t>
            </a:r>
          </a:p>
          <a:p>
            <a:pPr>
              <a:buFont typeface="Arial" panose="020B0604020202020204" pitchFamily="34" charset="0"/>
              <a:buChar char="•"/>
            </a:pPr>
            <a:r>
              <a:rPr lang="en-US" b="1" dirty="0"/>
              <a:t> Majority of loan customers have salary between 40k-80k $</a:t>
            </a:r>
          </a:p>
          <a:p>
            <a:pPr>
              <a:buFont typeface="Arial" panose="020B0604020202020204" pitchFamily="34" charset="0"/>
              <a:buChar char="•"/>
            </a:pPr>
            <a:endParaRPr lang="en-US" b="1" dirty="0"/>
          </a:p>
        </p:txBody>
      </p:sp>
    </p:spTree>
    <p:extLst>
      <p:ext uri="{BB962C8B-B14F-4D97-AF65-F5344CB8AC3E}">
        <p14:creationId xmlns:p14="http://schemas.microsoft.com/office/powerpoint/2010/main" val="131479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91EE23F-D620-27C0-928C-C99780E1A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95400"/>
            <a:ext cx="10391775"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6A8B74-E767-0247-3EAB-9A46A2A1D7ED}"/>
              </a:ext>
            </a:extLst>
          </p:cNvPr>
          <p:cNvSpPr txBox="1"/>
          <p:nvPr/>
        </p:nvSpPr>
        <p:spPr>
          <a:xfrm>
            <a:off x="2812550" y="5692151"/>
            <a:ext cx="6097712" cy="369332"/>
          </a:xfrm>
          <a:prstGeom prst="rect">
            <a:avLst/>
          </a:prstGeom>
          <a:noFill/>
        </p:spPr>
        <p:txBody>
          <a:bodyPr wrap="square">
            <a:spAutoFit/>
          </a:bodyPr>
          <a:lstStyle/>
          <a:p>
            <a:pPr>
              <a:buFont typeface="Arial" panose="020B0604020202020204" pitchFamily="34" charset="0"/>
              <a:buChar char="•"/>
            </a:pPr>
            <a:r>
              <a:rPr lang="en-US" b="1" dirty="0"/>
              <a:t> Most of customers have installments between 100-300$</a:t>
            </a:r>
          </a:p>
        </p:txBody>
      </p:sp>
      <p:sp>
        <p:nvSpPr>
          <p:cNvPr id="5" name="TextBox 4">
            <a:extLst>
              <a:ext uri="{FF2B5EF4-FFF2-40B4-BE49-F238E27FC236}">
                <a16:creationId xmlns:a16="http://schemas.microsoft.com/office/drawing/2014/main" id="{27F6C416-E9E9-8E34-EB3A-6305680503A8}"/>
              </a:ext>
            </a:extLst>
          </p:cNvPr>
          <p:cNvSpPr txBox="1"/>
          <p:nvPr/>
        </p:nvSpPr>
        <p:spPr>
          <a:xfrm>
            <a:off x="1096766" y="796517"/>
            <a:ext cx="6097712" cy="369332"/>
          </a:xfrm>
          <a:prstGeom prst="rect">
            <a:avLst/>
          </a:prstGeom>
          <a:noFill/>
        </p:spPr>
        <p:txBody>
          <a:bodyPr wrap="square">
            <a:spAutoFit/>
          </a:bodyPr>
          <a:lstStyle/>
          <a:p>
            <a:pPr>
              <a:buFont typeface="Arial" panose="020B0604020202020204" pitchFamily="34" charset="0"/>
              <a:buChar char="•"/>
            </a:pPr>
            <a:r>
              <a:rPr lang="en-IN" b="1" dirty="0"/>
              <a:t> </a:t>
            </a:r>
            <a:r>
              <a:rPr lang="en-IN" b="1" dirty="0" err="1"/>
              <a:t>installment</a:t>
            </a:r>
            <a:r>
              <a:rPr lang="en-IN" b="1" dirty="0"/>
              <a:t> variable</a:t>
            </a:r>
            <a:endParaRPr lang="en-US" b="1" dirty="0"/>
          </a:p>
        </p:txBody>
      </p:sp>
    </p:spTree>
    <p:extLst>
      <p:ext uri="{BB962C8B-B14F-4D97-AF65-F5344CB8AC3E}">
        <p14:creationId xmlns:p14="http://schemas.microsoft.com/office/powerpoint/2010/main" val="86026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3FEA43F-FB17-424D-17E1-FF9D6A0B3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295400"/>
            <a:ext cx="10563225"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45D83A-DB4B-D1B7-0F89-C41A96CCD26A}"/>
              </a:ext>
            </a:extLst>
          </p:cNvPr>
          <p:cNvSpPr txBox="1"/>
          <p:nvPr/>
        </p:nvSpPr>
        <p:spPr>
          <a:xfrm>
            <a:off x="2627615" y="5774344"/>
            <a:ext cx="6097712" cy="369332"/>
          </a:xfrm>
          <a:prstGeom prst="rect">
            <a:avLst/>
          </a:prstGeom>
          <a:noFill/>
        </p:spPr>
        <p:txBody>
          <a:bodyPr wrap="square">
            <a:spAutoFit/>
          </a:bodyPr>
          <a:lstStyle/>
          <a:p>
            <a:pPr>
              <a:buFont typeface="Arial" panose="020B0604020202020204" pitchFamily="34" charset="0"/>
              <a:buChar char="•"/>
            </a:pPr>
            <a:r>
              <a:rPr lang="en-US" b="1" dirty="0"/>
              <a:t> </a:t>
            </a:r>
            <a:r>
              <a:rPr lang="en-US" b="1" dirty="0" err="1"/>
              <a:t>Revol_Bal</a:t>
            </a:r>
            <a:r>
              <a:rPr lang="en-US" b="1" dirty="0"/>
              <a:t> distribution is very much skewed towards left</a:t>
            </a:r>
          </a:p>
        </p:txBody>
      </p:sp>
      <p:sp>
        <p:nvSpPr>
          <p:cNvPr id="5" name="TextBox 4">
            <a:extLst>
              <a:ext uri="{FF2B5EF4-FFF2-40B4-BE49-F238E27FC236}">
                <a16:creationId xmlns:a16="http://schemas.microsoft.com/office/drawing/2014/main" id="{4D547697-BEB3-4FB4-2979-7170BCA31470}"/>
              </a:ext>
            </a:extLst>
          </p:cNvPr>
          <p:cNvSpPr txBox="1"/>
          <p:nvPr/>
        </p:nvSpPr>
        <p:spPr>
          <a:xfrm>
            <a:off x="814388" y="714324"/>
            <a:ext cx="6097712" cy="369332"/>
          </a:xfrm>
          <a:prstGeom prst="rect">
            <a:avLst/>
          </a:prstGeom>
          <a:noFill/>
        </p:spPr>
        <p:txBody>
          <a:bodyPr wrap="square">
            <a:spAutoFit/>
          </a:bodyPr>
          <a:lstStyle/>
          <a:p>
            <a:pPr>
              <a:buFont typeface="Arial" panose="020B0604020202020204" pitchFamily="34" charset="0"/>
              <a:buChar char="•"/>
            </a:pPr>
            <a:r>
              <a:rPr lang="en-US" b="1" dirty="0"/>
              <a:t> </a:t>
            </a:r>
            <a:r>
              <a:rPr lang="en-US" b="1" dirty="0" err="1"/>
              <a:t>Revol_Bal</a:t>
            </a:r>
            <a:r>
              <a:rPr lang="en-US" b="1" dirty="0"/>
              <a:t> Variable</a:t>
            </a:r>
          </a:p>
        </p:txBody>
      </p:sp>
    </p:spTree>
    <p:extLst>
      <p:ext uri="{BB962C8B-B14F-4D97-AF65-F5344CB8AC3E}">
        <p14:creationId xmlns:p14="http://schemas.microsoft.com/office/powerpoint/2010/main" val="3617446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Results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676656" y="1477670"/>
            <a:ext cx="10753725" cy="5464455"/>
          </a:xfrm>
        </p:spPr>
        <p:txBody>
          <a:bodyPr>
            <a:normAutofit/>
          </a:bodyPr>
          <a:lstStyle/>
          <a:p>
            <a:endParaRPr lang="en-US" dirty="0"/>
          </a:p>
          <a:p>
            <a:r>
              <a:rPr lang="en-US" b="1" u="sng" dirty="0"/>
              <a:t>Inferences From Descriptive Analysis of Continuous Variables**</a:t>
            </a:r>
          </a:p>
          <a:p>
            <a:endParaRPr lang="en-US" dirty="0"/>
          </a:p>
          <a:p>
            <a:pPr>
              <a:buFont typeface="Arial" panose="020B0604020202020204" pitchFamily="34" charset="0"/>
              <a:buChar char="•"/>
            </a:pPr>
            <a:r>
              <a:rPr lang="en-US" dirty="0"/>
              <a:t> Average Loan Amount Issued of all the loan application is 10475$</a:t>
            </a:r>
          </a:p>
          <a:p>
            <a:pPr>
              <a:buFont typeface="Arial" panose="020B0604020202020204" pitchFamily="34" charset="0"/>
              <a:buChar char="•"/>
            </a:pPr>
            <a:r>
              <a:rPr lang="en-US" dirty="0"/>
              <a:t> Average Interest Rate of Loan Account is 11.96%</a:t>
            </a:r>
          </a:p>
          <a:p>
            <a:pPr>
              <a:buFont typeface="Arial" panose="020B0604020202020204" pitchFamily="34" charset="0"/>
              <a:buChar char="•"/>
            </a:pPr>
            <a:r>
              <a:rPr lang="en-US" dirty="0"/>
              <a:t> Average Annual Income of loan customers is 61571$</a:t>
            </a:r>
          </a:p>
          <a:p>
            <a:pPr>
              <a:buFont typeface="Arial" panose="020B0604020202020204" pitchFamily="34" charset="0"/>
              <a:buChar char="•"/>
            </a:pPr>
            <a:r>
              <a:rPr lang="en-US" dirty="0"/>
              <a:t> Majority of loan customers have salary between 40k-80k $</a:t>
            </a:r>
          </a:p>
          <a:p>
            <a:pPr>
              <a:buFont typeface="Arial" panose="020B0604020202020204" pitchFamily="34" charset="0"/>
              <a:buChar char="•"/>
            </a:pPr>
            <a:r>
              <a:rPr lang="en-US" dirty="0"/>
              <a:t> Most of customers have installments between 100-300$</a:t>
            </a:r>
          </a:p>
          <a:p>
            <a:pPr>
              <a:buFont typeface="Arial" panose="020B0604020202020204" pitchFamily="34" charset="0"/>
              <a:buChar char="•"/>
            </a:pPr>
            <a:r>
              <a:rPr lang="en-US" dirty="0"/>
              <a:t> </a:t>
            </a:r>
            <a:r>
              <a:rPr lang="en-US" dirty="0" err="1"/>
              <a:t>Revol_Bal</a:t>
            </a:r>
            <a:r>
              <a:rPr lang="en-US" dirty="0"/>
              <a:t> distribution is very much skewed towards left</a:t>
            </a:r>
          </a:p>
        </p:txBody>
      </p:sp>
    </p:spTree>
    <p:extLst>
      <p:ext uri="{BB962C8B-B14F-4D97-AF65-F5344CB8AC3E}">
        <p14:creationId xmlns:p14="http://schemas.microsoft.com/office/powerpoint/2010/main" val="27101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1C09667-B73A-3B0A-A88D-1CBBDB5F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350"/>
            <a:ext cx="12192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AB87502-2A5E-C848-7FEB-E98F7B8CA591}"/>
              </a:ext>
            </a:extLst>
          </p:cNvPr>
          <p:cNvSpPr txBox="1"/>
          <p:nvPr/>
        </p:nvSpPr>
        <p:spPr>
          <a:xfrm>
            <a:off x="2062535" y="5841330"/>
            <a:ext cx="7040367" cy="369332"/>
          </a:xfrm>
          <a:prstGeom prst="rect">
            <a:avLst/>
          </a:prstGeom>
          <a:noFill/>
        </p:spPr>
        <p:txBody>
          <a:bodyPr wrap="square">
            <a:spAutoFit/>
          </a:bodyPr>
          <a:lstStyle/>
          <a:p>
            <a:pPr marL="285750" indent="-285750">
              <a:buFont typeface="Arial" panose="020B0604020202020204" pitchFamily="34" charset="0"/>
              <a:buChar char="•"/>
            </a:pPr>
            <a:r>
              <a:rPr lang="en-US" b="1" dirty="0"/>
              <a:t>Trend is very clear, Majority of the loans are approved for grade A, B &amp; C</a:t>
            </a:r>
          </a:p>
        </p:txBody>
      </p:sp>
    </p:spTree>
    <p:extLst>
      <p:ext uri="{BB962C8B-B14F-4D97-AF65-F5344CB8AC3E}">
        <p14:creationId xmlns:p14="http://schemas.microsoft.com/office/powerpoint/2010/main" val="3978675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F5D0C1E-43EB-3625-DBC3-23CC2B2E8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89"/>
            <a:ext cx="12192000" cy="45513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F3B21A-945D-8F75-682A-EC63F5F363A4}"/>
              </a:ext>
            </a:extLst>
          </p:cNvPr>
          <p:cNvSpPr txBox="1"/>
          <p:nvPr/>
        </p:nvSpPr>
        <p:spPr>
          <a:xfrm>
            <a:off x="1857052" y="5389265"/>
            <a:ext cx="7430785" cy="369332"/>
          </a:xfrm>
          <a:prstGeom prst="rect">
            <a:avLst/>
          </a:prstGeom>
          <a:noFill/>
        </p:spPr>
        <p:txBody>
          <a:bodyPr wrap="square">
            <a:spAutoFit/>
          </a:bodyPr>
          <a:lstStyle/>
          <a:p>
            <a:pPr>
              <a:buFont typeface="Arial" panose="020B0604020202020204" pitchFamily="34" charset="0"/>
              <a:buChar char="•"/>
            </a:pPr>
            <a:r>
              <a:rPr lang="en-US" b="1" dirty="0"/>
              <a:t> 22.7% of loan is granted for the customers who has 10+ years of experience</a:t>
            </a:r>
          </a:p>
        </p:txBody>
      </p:sp>
    </p:spTree>
    <p:extLst>
      <p:ext uri="{BB962C8B-B14F-4D97-AF65-F5344CB8AC3E}">
        <p14:creationId xmlns:p14="http://schemas.microsoft.com/office/powerpoint/2010/main" val="26236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92BE77C-AA4D-109C-0726-7E442A2D9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3488"/>
            <a:ext cx="12192000" cy="4637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62C6F5-BA8A-D5EC-03A2-63236C2726F5}"/>
              </a:ext>
            </a:extLst>
          </p:cNvPr>
          <p:cNvSpPr txBox="1"/>
          <p:nvPr/>
        </p:nvSpPr>
        <p:spPr>
          <a:xfrm>
            <a:off x="1497459" y="5584475"/>
            <a:ext cx="9927404" cy="369332"/>
          </a:xfrm>
          <a:prstGeom prst="rect">
            <a:avLst/>
          </a:prstGeom>
          <a:noFill/>
        </p:spPr>
        <p:txBody>
          <a:bodyPr wrap="square">
            <a:spAutoFit/>
          </a:bodyPr>
          <a:lstStyle/>
          <a:p>
            <a:pPr>
              <a:buFont typeface="Arial" panose="020B0604020202020204" pitchFamily="34" charset="0"/>
              <a:buChar char="•"/>
            </a:pPr>
            <a:r>
              <a:rPr lang="en-US" b="1" dirty="0"/>
              <a:t>Customers who are either staying in rented house or having mortgage loan contributes to 91% of loans.</a:t>
            </a:r>
          </a:p>
        </p:txBody>
      </p:sp>
    </p:spTree>
    <p:extLst>
      <p:ext uri="{BB962C8B-B14F-4D97-AF65-F5344CB8AC3E}">
        <p14:creationId xmlns:p14="http://schemas.microsoft.com/office/powerpoint/2010/main" val="389618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72AB420-C12A-D0F2-7118-3510F0273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9975"/>
            <a:ext cx="12192000" cy="4718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F53DBD-B5CD-9887-FA48-F734B15BED88}"/>
              </a:ext>
            </a:extLst>
          </p:cNvPr>
          <p:cNvSpPr txBox="1"/>
          <p:nvPr/>
        </p:nvSpPr>
        <p:spPr>
          <a:xfrm>
            <a:off x="1846779" y="5788025"/>
            <a:ext cx="7595171" cy="369332"/>
          </a:xfrm>
          <a:prstGeom prst="rect">
            <a:avLst/>
          </a:prstGeom>
          <a:noFill/>
        </p:spPr>
        <p:txBody>
          <a:bodyPr wrap="square">
            <a:spAutoFit/>
          </a:bodyPr>
          <a:lstStyle/>
          <a:p>
            <a:pPr>
              <a:buFont typeface="Arial" panose="020B0604020202020204" pitchFamily="34" charset="0"/>
              <a:buChar char="•"/>
            </a:pPr>
            <a:r>
              <a:rPr lang="en-US" b="1" dirty="0"/>
              <a:t>Surprisingly 42% of loan granted to the customers whose income is not verified.</a:t>
            </a:r>
          </a:p>
        </p:txBody>
      </p:sp>
    </p:spTree>
    <p:extLst>
      <p:ext uri="{BB962C8B-B14F-4D97-AF65-F5344CB8AC3E}">
        <p14:creationId xmlns:p14="http://schemas.microsoft.com/office/powerpoint/2010/main" val="94403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A628748-E09D-CC9D-6C96-B7D3A70AC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819"/>
            <a:ext cx="12192000" cy="4873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16FCAC-9CCE-4F3F-D094-17BA6614FA1D}"/>
              </a:ext>
            </a:extLst>
          </p:cNvPr>
          <p:cNvSpPr txBox="1"/>
          <p:nvPr/>
        </p:nvSpPr>
        <p:spPr>
          <a:xfrm>
            <a:off x="1744038" y="5584475"/>
            <a:ext cx="6865705" cy="369332"/>
          </a:xfrm>
          <a:prstGeom prst="rect">
            <a:avLst/>
          </a:prstGeom>
          <a:noFill/>
        </p:spPr>
        <p:txBody>
          <a:bodyPr wrap="square">
            <a:spAutoFit/>
          </a:bodyPr>
          <a:lstStyle/>
          <a:p>
            <a:pPr>
              <a:buFont typeface="Arial" panose="020B0604020202020204" pitchFamily="34" charset="0"/>
              <a:buChar char="•"/>
            </a:pPr>
            <a:r>
              <a:rPr lang="en-US" b="1" dirty="0"/>
              <a:t>47% of the loan taken by the customers to consolidate their debts</a:t>
            </a:r>
          </a:p>
        </p:txBody>
      </p:sp>
    </p:spTree>
    <p:extLst>
      <p:ext uri="{BB962C8B-B14F-4D97-AF65-F5344CB8AC3E}">
        <p14:creationId xmlns:p14="http://schemas.microsoft.com/office/powerpoint/2010/main" val="281775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4058865-A4BF-DB52-057F-8E243A0D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413"/>
            <a:ext cx="12192000" cy="37796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F495F1-1947-39EA-ABBD-5D28C03F7AFE}"/>
              </a:ext>
            </a:extLst>
          </p:cNvPr>
          <p:cNvSpPr txBox="1"/>
          <p:nvPr/>
        </p:nvSpPr>
        <p:spPr>
          <a:xfrm>
            <a:off x="829637" y="5748862"/>
            <a:ext cx="10235629" cy="369332"/>
          </a:xfrm>
          <a:prstGeom prst="rect">
            <a:avLst/>
          </a:prstGeom>
          <a:noFill/>
        </p:spPr>
        <p:txBody>
          <a:bodyPr wrap="square">
            <a:spAutoFit/>
          </a:bodyPr>
          <a:lstStyle/>
          <a:p>
            <a:pPr marL="285750" indent="-285750">
              <a:buFont typeface="Arial" panose="020B0604020202020204" pitchFamily="34" charset="0"/>
              <a:buChar char="•"/>
            </a:pPr>
            <a:r>
              <a:rPr lang="en-US" b="1" dirty="0"/>
              <a:t>41% of the loan taken by the customers living in CALIFORNIA(CA),NEW YORK(NY),FLORIDA(FL) &amp; (TEXAS)TX</a:t>
            </a:r>
          </a:p>
        </p:txBody>
      </p:sp>
    </p:spTree>
    <p:extLst>
      <p:ext uri="{BB962C8B-B14F-4D97-AF65-F5344CB8AC3E}">
        <p14:creationId xmlns:p14="http://schemas.microsoft.com/office/powerpoint/2010/main" val="128510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926931"/>
          </a:xfrm>
        </p:spPr>
        <p:txBody>
          <a:bodyPr/>
          <a:lstStyle/>
          <a:p>
            <a:r>
              <a:rPr lang="en-US" dirty="0">
                <a:solidFill>
                  <a:srgbClr val="0070C0"/>
                </a:solidFill>
              </a:rPr>
              <a:t>Problem Statement</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676656" y="1426464"/>
            <a:ext cx="10753725" cy="3862426"/>
          </a:xfrm>
        </p:spPr>
        <p:txBody>
          <a:bodyPr>
            <a:normAutofit/>
          </a:bodyPr>
          <a:lstStyle/>
          <a:p>
            <a:pPr marL="0" indent="0">
              <a:buNone/>
            </a:pPr>
            <a:endParaRPr lang="en-US" dirty="0"/>
          </a:p>
          <a:p>
            <a:pPr marL="0" indent="0" algn="l">
              <a:buNone/>
            </a:pPr>
            <a:r>
              <a:rPr lang="en-US" b="1" i="0" dirty="0">
                <a:solidFill>
                  <a:srgbClr val="0D0D0D"/>
                </a:solidFill>
                <a:effectLst/>
                <a:highlight>
                  <a:srgbClr val="FFFFFF"/>
                </a:highlight>
                <a:latin typeface="Söhne"/>
              </a:rPr>
              <a:t> Objective:</a:t>
            </a:r>
            <a:r>
              <a:rPr lang="en-US" b="0" i="0" dirty="0">
                <a:solidFill>
                  <a:srgbClr val="0D0D0D"/>
                </a:solidFill>
                <a:effectLst/>
                <a:highlight>
                  <a:srgbClr val="FFFFFF"/>
                </a:highlight>
                <a:latin typeface="Söhne"/>
              </a:rPr>
              <a:t> The goal of this case study is to analyze Lending Club's loan data to understand the factors influencing loan defaults and to develop strategies to improve loan performance and mitigate risk.</a:t>
            </a:r>
          </a:p>
          <a:p>
            <a:pPr marL="0" indent="0" algn="l">
              <a:buNone/>
            </a:pP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Problem Statement:</a:t>
            </a:r>
            <a:r>
              <a:rPr lang="en-US" b="0" i="0" dirty="0">
                <a:solidFill>
                  <a:srgbClr val="0D0D0D"/>
                </a:solidFill>
                <a:effectLst/>
                <a:highlight>
                  <a:srgbClr val="FFFFFF"/>
                </a:highlight>
                <a:latin typeface="Söhne"/>
              </a:rPr>
              <a:t> Lending Club seeks to optimize its loan approval process and minimize the risk of loan defaults. Despite comprehensive credit assessments, the company experiences a significant rate of loan defaults, impacting profitability and investor confidence.</a:t>
            </a:r>
          </a:p>
          <a:p>
            <a:endParaRPr lang="en-US" dirty="0"/>
          </a:p>
        </p:txBody>
      </p:sp>
    </p:spTree>
    <p:extLst>
      <p:ext uri="{BB962C8B-B14F-4D97-AF65-F5344CB8AC3E}">
        <p14:creationId xmlns:p14="http://schemas.microsoft.com/office/powerpoint/2010/main" val="1143798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34BD10CC-B97D-C223-2B55-B1AE62111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370"/>
            <a:ext cx="12192000" cy="4348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CD71E0-FA20-AAA7-7A89-FB37256E5D33}"/>
              </a:ext>
            </a:extLst>
          </p:cNvPr>
          <p:cNvSpPr txBox="1"/>
          <p:nvPr/>
        </p:nvSpPr>
        <p:spPr>
          <a:xfrm>
            <a:off x="2802276" y="5373651"/>
            <a:ext cx="6097712" cy="369332"/>
          </a:xfrm>
          <a:prstGeom prst="rect">
            <a:avLst/>
          </a:prstGeom>
          <a:noFill/>
        </p:spPr>
        <p:txBody>
          <a:bodyPr wrap="square">
            <a:spAutoFit/>
          </a:bodyPr>
          <a:lstStyle/>
          <a:p>
            <a:pPr>
              <a:buFont typeface="Arial" panose="020B0604020202020204" pitchFamily="34" charset="0"/>
              <a:buChar char="•"/>
            </a:pPr>
            <a:r>
              <a:rPr lang="en-US" b="1" dirty="0"/>
              <a:t>54 % of the loans are issued in the year 2011</a:t>
            </a:r>
          </a:p>
        </p:txBody>
      </p:sp>
    </p:spTree>
    <p:extLst>
      <p:ext uri="{BB962C8B-B14F-4D97-AF65-F5344CB8AC3E}">
        <p14:creationId xmlns:p14="http://schemas.microsoft.com/office/powerpoint/2010/main" val="2934747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163D93F-B426-96B6-ABEB-BC6E44F7A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1562"/>
            <a:ext cx="12192000" cy="4283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6EBD69-3297-6E89-907B-BA6C354BCD44}"/>
              </a:ext>
            </a:extLst>
          </p:cNvPr>
          <p:cNvSpPr txBox="1"/>
          <p:nvPr/>
        </p:nvSpPr>
        <p:spPr>
          <a:xfrm>
            <a:off x="2781728" y="5568862"/>
            <a:ext cx="6097712" cy="369332"/>
          </a:xfrm>
          <a:prstGeom prst="rect">
            <a:avLst/>
          </a:prstGeom>
          <a:noFill/>
        </p:spPr>
        <p:txBody>
          <a:bodyPr wrap="square">
            <a:spAutoFit/>
          </a:bodyPr>
          <a:lstStyle/>
          <a:p>
            <a:pPr>
              <a:buFont typeface="Arial" panose="020B0604020202020204" pitchFamily="34" charset="0"/>
              <a:buChar char="•"/>
            </a:pPr>
            <a:r>
              <a:rPr lang="en-US" b="1" dirty="0"/>
              <a:t>Loans issued grows steadily over the year, most in December</a:t>
            </a:r>
          </a:p>
        </p:txBody>
      </p:sp>
    </p:spTree>
    <p:extLst>
      <p:ext uri="{BB962C8B-B14F-4D97-AF65-F5344CB8AC3E}">
        <p14:creationId xmlns:p14="http://schemas.microsoft.com/office/powerpoint/2010/main" val="112559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Results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588873" y="1133856"/>
            <a:ext cx="10753725" cy="5464455"/>
          </a:xfrm>
        </p:spPr>
        <p:txBody>
          <a:bodyPr>
            <a:normAutofit fontScale="92500" lnSpcReduction="20000"/>
          </a:bodyPr>
          <a:lstStyle/>
          <a:p>
            <a:endParaRPr lang="en-US" dirty="0"/>
          </a:p>
          <a:p>
            <a:r>
              <a:rPr lang="en-US" b="1" u="sng" dirty="0"/>
              <a:t>Inferences From Univariate Analysis of Categorical Variables**</a:t>
            </a:r>
          </a:p>
          <a:p>
            <a:endParaRPr lang="en-US" b="1" u="sng" dirty="0"/>
          </a:p>
          <a:p>
            <a:pPr>
              <a:buFont typeface="Arial" panose="020B0604020202020204" pitchFamily="34" charset="0"/>
              <a:buChar char="•"/>
            </a:pPr>
            <a:r>
              <a:rPr lang="en-US" dirty="0"/>
              <a:t> 14% of loan accounts are charged off &amp; rest all are fully paid by the customers</a:t>
            </a:r>
          </a:p>
          <a:p>
            <a:pPr>
              <a:buFont typeface="Arial" panose="020B0604020202020204" pitchFamily="34" charset="0"/>
              <a:buChar char="•"/>
            </a:pPr>
            <a:r>
              <a:rPr lang="en-US" dirty="0"/>
              <a:t> Around 74.6% Loan Accounts Have Tenure 36months.</a:t>
            </a:r>
          </a:p>
          <a:p>
            <a:pPr>
              <a:buFont typeface="Arial" panose="020B0604020202020204" pitchFamily="34" charset="0"/>
              <a:buChar char="•"/>
            </a:pPr>
            <a:r>
              <a:rPr lang="en-US" dirty="0"/>
              <a:t> Trend is very clear, Majority of the loans are approved for grade A, B &amp; C</a:t>
            </a:r>
          </a:p>
          <a:p>
            <a:pPr>
              <a:buFont typeface="Arial" panose="020B0604020202020204" pitchFamily="34" charset="0"/>
              <a:buChar char="•"/>
            </a:pPr>
            <a:r>
              <a:rPr lang="en-US" dirty="0"/>
              <a:t> 22.7% of loan is granted for the customers who has 10+ years of experience</a:t>
            </a:r>
          </a:p>
          <a:p>
            <a:pPr>
              <a:buFont typeface="Arial" panose="020B0604020202020204" pitchFamily="34" charset="0"/>
              <a:buChar char="•"/>
            </a:pPr>
            <a:r>
              <a:rPr lang="en-US" dirty="0"/>
              <a:t> Customers who are either staying in rented house or having mortgage loan contributes to 91% of loans.</a:t>
            </a:r>
          </a:p>
          <a:p>
            <a:pPr>
              <a:buFont typeface="Arial" panose="020B0604020202020204" pitchFamily="34" charset="0"/>
              <a:buChar char="•"/>
            </a:pPr>
            <a:r>
              <a:rPr lang="en-US" dirty="0"/>
              <a:t>  Surprisingly 42% of loan granted to the customers whose income is not verified.</a:t>
            </a:r>
          </a:p>
          <a:p>
            <a:pPr>
              <a:buFont typeface="Arial" panose="020B0604020202020204" pitchFamily="34" charset="0"/>
              <a:buChar char="•"/>
            </a:pPr>
            <a:r>
              <a:rPr lang="en-US" dirty="0"/>
              <a:t> 47% of the loan taken by the customers to consolidate their debts</a:t>
            </a:r>
          </a:p>
          <a:p>
            <a:pPr>
              <a:buFont typeface="Arial" panose="020B0604020202020204" pitchFamily="34" charset="0"/>
              <a:buChar char="•"/>
            </a:pPr>
            <a:r>
              <a:rPr lang="en-US" dirty="0"/>
              <a:t> 41% of the loan taken by the customers living in CALIFORNIA(CA),NEW YORK(NY),FLORIDA(FL) &amp; (TEXAS)TX</a:t>
            </a:r>
          </a:p>
          <a:p>
            <a:pPr>
              <a:buFont typeface="Arial" panose="020B0604020202020204" pitchFamily="34" charset="0"/>
              <a:buChar char="•"/>
            </a:pPr>
            <a:r>
              <a:rPr lang="en-US" dirty="0"/>
              <a:t> 57 % of the loans are issued in the year 2011</a:t>
            </a:r>
          </a:p>
          <a:p>
            <a:pPr>
              <a:buFont typeface="Arial" panose="020B0604020202020204" pitchFamily="34" charset="0"/>
              <a:buChar char="•"/>
            </a:pPr>
            <a:r>
              <a:rPr lang="en-US" dirty="0"/>
              <a:t>Loans issued grows steadily over the year, most in December</a:t>
            </a:r>
          </a:p>
        </p:txBody>
      </p:sp>
    </p:spTree>
    <p:extLst>
      <p:ext uri="{BB962C8B-B14F-4D97-AF65-F5344CB8AC3E}">
        <p14:creationId xmlns:p14="http://schemas.microsoft.com/office/powerpoint/2010/main" val="1770877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normAutofit fontScale="90000"/>
          </a:bodyPr>
          <a:lstStyle/>
          <a:p>
            <a:r>
              <a:rPr lang="en-US" dirty="0">
                <a:solidFill>
                  <a:srgbClr val="0070C0"/>
                </a:solidFill>
              </a:rPr>
              <a:t>Graphs – Bivariate Categorical (Loan stat)</a:t>
            </a:r>
          </a:p>
        </p:txBody>
      </p:sp>
      <p:pic>
        <p:nvPicPr>
          <p:cNvPr id="18434" name="Picture 2">
            <a:extLst>
              <a:ext uri="{FF2B5EF4-FFF2-40B4-BE49-F238E27FC236}">
                <a16:creationId xmlns:a16="http://schemas.microsoft.com/office/drawing/2014/main" id="{43981D7B-9DCC-0258-DB6F-21A9AF0BE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817" y="1245845"/>
            <a:ext cx="8702600" cy="43663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076AAF-65C7-F1A3-5B40-FC51574E6920}"/>
              </a:ext>
            </a:extLst>
          </p:cNvPr>
          <p:cNvSpPr txBox="1"/>
          <p:nvPr/>
        </p:nvSpPr>
        <p:spPr>
          <a:xfrm>
            <a:off x="2329664" y="5668327"/>
            <a:ext cx="8293813" cy="923330"/>
          </a:xfrm>
          <a:prstGeom prst="rect">
            <a:avLst/>
          </a:prstGeom>
          <a:noFill/>
        </p:spPr>
        <p:txBody>
          <a:bodyPr wrap="square">
            <a:spAutoFit/>
          </a:bodyPr>
          <a:lstStyle/>
          <a:p>
            <a:pPr>
              <a:buFont typeface="Arial" panose="020B0604020202020204" pitchFamily="34" charset="0"/>
              <a:buChar char="•"/>
            </a:pPr>
            <a:r>
              <a:rPr lang="en-US" b="1" dirty="0"/>
              <a:t> 14% of loan accounts are charged off &amp; rest all are fully paid by the customers</a:t>
            </a:r>
          </a:p>
          <a:p>
            <a:pPr>
              <a:buFont typeface="Arial" panose="020B0604020202020204" pitchFamily="34" charset="0"/>
              <a:buChar char="•"/>
            </a:pPr>
            <a:r>
              <a:rPr lang="en-US" sz="1800" b="1" dirty="0"/>
              <a:t>We have more data of fully Paid, which means most customers tend to repay the loan.</a:t>
            </a:r>
          </a:p>
          <a:p>
            <a:pPr>
              <a:buFont typeface="Arial" panose="020B0604020202020204" pitchFamily="34" charset="0"/>
              <a:buChar char="•"/>
            </a:pPr>
            <a:endParaRPr lang="en-US" b="1" dirty="0"/>
          </a:p>
        </p:txBody>
      </p:sp>
    </p:spTree>
    <p:extLst>
      <p:ext uri="{BB962C8B-B14F-4D97-AF65-F5344CB8AC3E}">
        <p14:creationId xmlns:p14="http://schemas.microsoft.com/office/powerpoint/2010/main" val="57653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08057C54-C013-9E94-6511-21FB97D9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07" y="147905"/>
            <a:ext cx="9741024" cy="55757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9B188E-6EA7-883D-270F-83582C6DF539}"/>
              </a:ext>
            </a:extLst>
          </p:cNvPr>
          <p:cNvSpPr txBox="1"/>
          <p:nvPr/>
        </p:nvSpPr>
        <p:spPr>
          <a:xfrm>
            <a:off x="3047144" y="5928456"/>
            <a:ext cx="6097712" cy="646331"/>
          </a:xfrm>
          <a:prstGeom prst="rect">
            <a:avLst/>
          </a:prstGeom>
          <a:noFill/>
        </p:spPr>
        <p:txBody>
          <a:bodyPr wrap="square">
            <a:spAutoFit/>
          </a:bodyPr>
          <a:lstStyle/>
          <a:p>
            <a:pPr>
              <a:buFont typeface="Arial" panose="020B0604020202020204" pitchFamily="34" charset="0"/>
              <a:buChar char="•"/>
            </a:pPr>
            <a:r>
              <a:rPr lang="en-US" sz="1800" b="1" dirty="0"/>
              <a:t>Lesser the duration, higher chances of repayment. </a:t>
            </a:r>
          </a:p>
          <a:p>
            <a:pPr>
              <a:buFont typeface="Arial" panose="020B0604020202020204" pitchFamily="34" charset="0"/>
              <a:buChar char="•"/>
            </a:pPr>
            <a:endParaRPr lang="en-US" b="1" dirty="0"/>
          </a:p>
        </p:txBody>
      </p:sp>
    </p:spTree>
    <p:extLst>
      <p:ext uri="{BB962C8B-B14F-4D97-AF65-F5344CB8AC3E}">
        <p14:creationId xmlns:p14="http://schemas.microsoft.com/office/powerpoint/2010/main" val="333271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F678DB5C-3DA6-F712-FE68-6B2076E29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56" y="0"/>
            <a:ext cx="11163300" cy="6067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522DD3-2D51-F0D9-FC34-0C27F12E1AB1}"/>
              </a:ext>
            </a:extLst>
          </p:cNvPr>
          <p:cNvSpPr txBox="1"/>
          <p:nvPr/>
        </p:nvSpPr>
        <p:spPr>
          <a:xfrm>
            <a:off x="1191802" y="6067425"/>
            <a:ext cx="10403654" cy="646331"/>
          </a:xfrm>
          <a:prstGeom prst="rect">
            <a:avLst/>
          </a:prstGeom>
          <a:noFill/>
        </p:spPr>
        <p:txBody>
          <a:bodyPr wrap="square">
            <a:spAutoFit/>
          </a:bodyPr>
          <a:lstStyle/>
          <a:p>
            <a:pPr>
              <a:buFont typeface="Arial" panose="020B0604020202020204" pitchFamily="34" charset="0"/>
              <a:buChar char="•"/>
            </a:pPr>
            <a:r>
              <a:rPr lang="en-US" sz="1800" b="1" dirty="0"/>
              <a:t>A4 , A5 and A1 subcategories are highly likely to repay the loan. A1 category had less loan data, a potential growth area to concentrate. </a:t>
            </a:r>
          </a:p>
        </p:txBody>
      </p:sp>
    </p:spTree>
    <p:extLst>
      <p:ext uri="{BB962C8B-B14F-4D97-AF65-F5344CB8AC3E}">
        <p14:creationId xmlns:p14="http://schemas.microsoft.com/office/powerpoint/2010/main" val="3624120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44E46534-9BF8-87FD-9FCA-31D093A14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339" y="68976"/>
            <a:ext cx="10191322" cy="58347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F8113-34E8-D138-1D8D-35A2BA2F2E61}"/>
              </a:ext>
            </a:extLst>
          </p:cNvPr>
          <p:cNvSpPr txBox="1"/>
          <p:nvPr/>
        </p:nvSpPr>
        <p:spPr>
          <a:xfrm>
            <a:off x="2196100" y="5955139"/>
            <a:ext cx="6804061" cy="369332"/>
          </a:xfrm>
          <a:prstGeom prst="rect">
            <a:avLst/>
          </a:prstGeom>
          <a:noFill/>
        </p:spPr>
        <p:txBody>
          <a:bodyPr wrap="square">
            <a:spAutoFit/>
          </a:bodyPr>
          <a:lstStyle/>
          <a:p>
            <a:pPr>
              <a:buFont typeface="Arial" panose="020B0604020202020204" pitchFamily="34" charset="0"/>
              <a:buChar char="•"/>
            </a:pPr>
            <a:r>
              <a:rPr lang="en-US" sz="1800" b="1" dirty="0"/>
              <a:t>Higher the employment length, higher chances of loan prepayment</a:t>
            </a:r>
          </a:p>
        </p:txBody>
      </p:sp>
    </p:spTree>
    <p:extLst>
      <p:ext uri="{BB962C8B-B14F-4D97-AF65-F5344CB8AC3E}">
        <p14:creationId xmlns:p14="http://schemas.microsoft.com/office/powerpoint/2010/main" val="971669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EF380143-2263-886F-C417-3B031142C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41" y="176963"/>
            <a:ext cx="9802669" cy="5685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3DFF1E-97C7-90EB-9F1F-D84BBCA6BAC2}"/>
              </a:ext>
            </a:extLst>
          </p:cNvPr>
          <p:cNvSpPr txBox="1"/>
          <p:nvPr/>
        </p:nvSpPr>
        <p:spPr>
          <a:xfrm>
            <a:off x="2874194" y="5974893"/>
            <a:ext cx="6680771" cy="369332"/>
          </a:xfrm>
          <a:prstGeom prst="rect">
            <a:avLst/>
          </a:prstGeom>
          <a:noFill/>
        </p:spPr>
        <p:txBody>
          <a:bodyPr wrap="square">
            <a:spAutoFit/>
          </a:bodyPr>
          <a:lstStyle/>
          <a:p>
            <a:pPr>
              <a:buFont typeface="Arial" panose="020B0604020202020204" pitchFamily="34" charset="0"/>
              <a:buChar char="•"/>
            </a:pPr>
            <a:r>
              <a:rPr lang="en-US" sz="1800" b="1" dirty="0"/>
              <a:t>Most people who take loans are on Rent, </a:t>
            </a:r>
            <a:r>
              <a:rPr lang="en-US" sz="1800" b="1" dirty="0" err="1"/>
              <a:t>fully_paid</a:t>
            </a:r>
            <a:r>
              <a:rPr lang="en-US" sz="1800" b="1" dirty="0"/>
              <a:t> % is also high. </a:t>
            </a:r>
          </a:p>
        </p:txBody>
      </p:sp>
    </p:spTree>
    <p:extLst>
      <p:ext uri="{BB962C8B-B14F-4D97-AF65-F5344CB8AC3E}">
        <p14:creationId xmlns:p14="http://schemas.microsoft.com/office/powerpoint/2010/main" val="287088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65DB638A-CB44-58C0-9513-798DB82B2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665" y="196493"/>
            <a:ext cx="9802670" cy="57770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0B36F2-69BF-1092-4875-A073E2EF8290}"/>
              </a:ext>
            </a:extLst>
          </p:cNvPr>
          <p:cNvSpPr txBox="1"/>
          <p:nvPr/>
        </p:nvSpPr>
        <p:spPr>
          <a:xfrm>
            <a:off x="1857052" y="5973511"/>
            <a:ext cx="7948479" cy="369332"/>
          </a:xfrm>
          <a:prstGeom prst="rect">
            <a:avLst/>
          </a:prstGeom>
          <a:noFill/>
        </p:spPr>
        <p:txBody>
          <a:bodyPr wrap="square">
            <a:spAutoFit/>
          </a:bodyPr>
          <a:lstStyle/>
          <a:p>
            <a:pPr>
              <a:buFont typeface="Arial" panose="020B0604020202020204" pitchFamily="34" charset="0"/>
              <a:buChar char="•"/>
            </a:pPr>
            <a:r>
              <a:rPr lang="en-US" sz="1800" b="1" dirty="0"/>
              <a:t>Even though Source is not verified, the fully paid percentage is also high for the same</a:t>
            </a:r>
          </a:p>
        </p:txBody>
      </p:sp>
    </p:spTree>
    <p:extLst>
      <p:ext uri="{BB962C8B-B14F-4D97-AF65-F5344CB8AC3E}">
        <p14:creationId xmlns:p14="http://schemas.microsoft.com/office/powerpoint/2010/main" val="207768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5FA1BE3A-CF67-404A-63ED-B3BE432F5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56" y="113872"/>
            <a:ext cx="111633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F7C655-6220-58B7-4A92-90EFC090FCE1}"/>
              </a:ext>
            </a:extLst>
          </p:cNvPr>
          <p:cNvSpPr txBox="1"/>
          <p:nvPr/>
        </p:nvSpPr>
        <p:spPr>
          <a:xfrm>
            <a:off x="2964950" y="6209872"/>
            <a:ext cx="6097712" cy="369332"/>
          </a:xfrm>
          <a:prstGeom prst="rect">
            <a:avLst/>
          </a:prstGeom>
          <a:noFill/>
        </p:spPr>
        <p:txBody>
          <a:bodyPr wrap="square">
            <a:spAutoFit/>
          </a:bodyPr>
          <a:lstStyle/>
          <a:p>
            <a:pPr>
              <a:buFont typeface="Arial" panose="020B0604020202020204" pitchFamily="34" charset="0"/>
              <a:buChar char="•"/>
            </a:pPr>
            <a:r>
              <a:rPr lang="en-US" sz="1800" b="1" dirty="0"/>
              <a:t>Loans fully paid status percentage is highest in California</a:t>
            </a:r>
          </a:p>
        </p:txBody>
      </p:sp>
    </p:spTree>
    <p:extLst>
      <p:ext uri="{BB962C8B-B14F-4D97-AF65-F5344CB8AC3E}">
        <p14:creationId xmlns:p14="http://schemas.microsoft.com/office/powerpoint/2010/main" val="309780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332842" y="314554"/>
            <a:ext cx="10753725" cy="5431536"/>
          </a:xfrm>
        </p:spPr>
        <p:txBody>
          <a:bodyPr>
            <a:normAutofit/>
          </a:bodyPr>
          <a:lstStyle/>
          <a:p>
            <a:endParaRPr lang="en-US" dirty="0"/>
          </a:p>
          <a:p>
            <a:pPr algn="l"/>
            <a:r>
              <a:rPr lang="en-US" b="1" i="0" u="sng" dirty="0">
                <a:solidFill>
                  <a:srgbClr val="0D0D0D"/>
                </a:solidFill>
                <a:effectLst/>
                <a:highlight>
                  <a:srgbClr val="FFFFFF"/>
                </a:highlight>
                <a:latin typeface="Söhne"/>
              </a:rPr>
              <a:t>Expected Outcomes:</a:t>
            </a:r>
            <a:endParaRPr lang="en-US" b="0" i="0" u="sng" dirty="0">
              <a:solidFill>
                <a:srgbClr val="0D0D0D"/>
              </a:solidFill>
              <a:effectLst/>
              <a:highlight>
                <a:srgbClr val="FFFFFF"/>
              </a:highlight>
              <a:latin typeface="Söhne"/>
            </a:endParaRPr>
          </a:p>
          <a:p>
            <a:pPr algn="l">
              <a:buFont typeface="+mj-lt"/>
              <a:buAutoNum type="arabicPeriod"/>
            </a:pPr>
            <a:r>
              <a:rPr lang="en-US" b="0" i="0" dirty="0">
                <a:solidFill>
                  <a:srgbClr val="0D0D0D"/>
                </a:solidFill>
                <a:effectLst/>
                <a:highlight>
                  <a:srgbClr val="FFFFFF"/>
                </a:highlight>
                <a:latin typeface="Söhne"/>
              </a:rPr>
              <a:t>Identification of key predictors of loan defaults.</a:t>
            </a:r>
          </a:p>
          <a:p>
            <a:pPr algn="l">
              <a:buFont typeface="+mj-lt"/>
              <a:buAutoNum type="arabicPeriod"/>
            </a:pPr>
            <a:r>
              <a:rPr lang="en-US" b="0" i="0" dirty="0">
                <a:solidFill>
                  <a:srgbClr val="0D0D0D"/>
                </a:solidFill>
                <a:effectLst/>
                <a:highlight>
                  <a:srgbClr val="FFFFFF"/>
                </a:highlight>
                <a:latin typeface="Söhne"/>
              </a:rPr>
              <a:t>Insights into borrower behaviors and loan characteristics that influence repayment.</a:t>
            </a:r>
          </a:p>
          <a:p>
            <a:pPr algn="l">
              <a:buFont typeface="+mj-lt"/>
              <a:buAutoNum type="arabicPeriod"/>
            </a:pPr>
            <a:r>
              <a:rPr lang="en-US" b="0" i="0" dirty="0">
                <a:solidFill>
                  <a:srgbClr val="0D0D0D"/>
                </a:solidFill>
                <a:effectLst/>
                <a:highlight>
                  <a:srgbClr val="FFFFFF"/>
                </a:highlight>
                <a:latin typeface="Söhne"/>
              </a:rPr>
              <a:t>Recommendations for improving loan approval processes and reducing default rates.</a:t>
            </a:r>
          </a:p>
          <a:p>
            <a:pPr algn="l">
              <a:buFont typeface="+mj-lt"/>
              <a:buAutoNum type="arabicPeriod"/>
            </a:pPr>
            <a:r>
              <a:rPr lang="en-US" b="0" i="0" dirty="0">
                <a:solidFill>
                  <a:srgbClr val="0D0D0D"/>
                </a:solidFill>
                <a:effectLst/>
                <a:highlight>
                  <a:srgbClr val="FFFFFF"/>
                </a:highlight>
                <a:latin typeface="Söhne"/>
              </a:rPr>
              <a:t>Enhanced strategies for investor risk mitigation and portfolio management.</a:t>
            </a:r>
          </a:p>
          <a:p>
            <a:pPr algn="l"/>
            <a:r>
              <a:rPr lang="en-US" b="0" i="0" dirty="0">
                <a:solidFill>
                  <a:srgbClr val="0D0D0D"/>
                </a:solidFill>
                <a:effectLst/>
                <a:highlight>
                  <a:srgbClr val="FFFFFF"/>
                </a:highlight>
                <a:latin typeface="Söhne"/>
              </a:rPr>
              <a:t>By addressing these challenges and leveraging data-driven insights, Lending Club aims to enhance its operational efficiency, improve loan performance, and build stronger investor trust.</a:t>
            </a:r>
          </a:p>
          <a:p>
            <a:endParaRPr lang="en-US" dirty="0"/>
          </a:p>
        </p:txBody>
      </p:sp>
    </p:spTree>
    <p:extLst>
      <p:ext uri="{BB962C8B-B14F-4D97-AF65-F5344CB8AC3E}">
        <p14:creationId xmlns:p14="http://schemas.microsoft.com/office/powerpoint/2010/main" val="3447328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C82008F6-8C3C-AC59-5531-B76ED097C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56" y="199330"/>
            <a:ext cx="11163300" cy="604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90BB50-62E1-3C59-462B-61089097C72B}"/>
              </a:ext>
            </a:extLst>
          </p:cNvPr>
          <p:cNvSpPr txBox="1"/>
          <p:nvPr/>
        </p:nvSpPr>
        <p:spPr>
          <a:xfrm>
            <a:off x="1262009" y="6247705"/>
            <a:ext cx="9667981" cy="369332"/>
          </a:xfrm>
          <a:prstGeom prst="rect">
            <a:avLst/>
          </a:prstGeom>
          <a:noFill/>
        </p:spPr>
        <p:txBody>
          <a:bodyPr wrap="square">
            <a:spAutoFit/>
          </a:bodyPr>
          <a:lstStyle/>
          <a:p>
            <a:pPr>
              <a:buFont typeface="Arial" panose="020B0604020202020204" pitchFamily="34" charset="0"/>
              <a:buChar char="•"/>
            </a:pPr>
            <a:r>
              <a:rPr lang="en-US" sz="1800" b="1" dirty="0"/>
              <a:t>Loans issued during Months of 3</a:t>
            </a:r>
            <a:r>
              <a:rPr lang="en-US" sz="1800" b="1" baseline="30000" dirty="0"/>
              <a:t>rd</a:t>
            </a:r>
            <a:r>
              <a:rPr lang="en-US" sz="1800" b="1" dirty="0"/>
              <a:t> quarter of the Financial year and January have highest fully paid rate. </a:t>
            </a:r>
          </a:p>
        </p:txBody>
      </p:sp>
    </p:spTree>
    <p:extLst>
      <p:ext uri="{BB962C8B-B14F-4D97-AF65-F5344CB8AC3E}">
        <p14:creationId xmlns:p14="http://schemas.microsoft.com/office/powerpoint/2010/main" val="337179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B7BC0-592E-E315-DA54-9AFAB5C6626C}"/>
              </a:ext>
            </a:extLst>
          </p:cNvPr>
          <p:cNvSpPr txBox="1"/>
          <p:nvPr/>
        </p:nvSpPr>
        <p:spPr>
          <a:xfrm>
            <a:off x="3295436" y="5907909"/>
            <a:ext cx="6097712" cy="369332"/>
          </a:xfrm>
          <a:prstGeom prst="rect">
            <a:avLst/>
          </a:prstGeom>
          <a:noFill/>
        </p:spPr>
        <p:txBody>
          <a:bodyPr wrap="square">
            <a:spAutoFit/>
          </a:bodyPr>
          <a:lstStyle/>
          <a:p>
            <a:pPr>
              <a:buFont typeface="Arial" panose="020B0604020202020204" pitchFamily="34" charset="0"/>
              <a:buChar char="•"/>
            </a:pPr>
            <a:r>
              <a:rPr lang="en-US" sz="1800" b="1" dirty="0"/>
              <a:t>Most loans are for DEPT consolidation purpose</a:t>
            </a:r>
          </a:p>
        </p:txBody>
      </p:sp>
      <p:pic>
        <p:nvPicPr>
          <p:cNvPr id="1026" name="Picture 2">
            <a:extLst>
              <a:ext uri="{FF2B5EF4-FFF2-40B4-BE49-F238E27FC236}">
                <a16:creationId xmlns:a16="http://schemas.microsoft.com/office/drawing/2014/main" id="{0FF8D2BF-797B-82A4-8504-7AFD4E8A2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9525"/>
            <a:ext cx="11249025"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15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Results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588873" y="1133856"/>
            <a:ext cx="10753725" cy="5464455"/>
          </a:xfrm>
        </p:spPr>
        <p:txBody>
          <a:bodyPr>
            <a:normAutofit/>
          </a:bodyPr>
          <a:lstStyle/>
          <a:p>
            <a:endParaRPr lang="en-US" dirty="0"/>
          </a:p>
          <a:p>
            <a:r>
              <a:rPr lang="en-US" b="1" u="sng" dirty="0"/>
              <a:t>Inferences From Bivariate Analysis of Categorical Variables**</a:t>
            </a:r>
            <a:endParaRPr lang="en-US" sz="2200" b="1" u="sng" dirty="0"/>
          </a:p>
          <a:p>
            <a:pPr>
              <a:buFont typeface="Arial" panose="020B0604020202020204" pitchFamily="34" charset="0"/>
              <a:buChar char="•"/>
            </a:pPr>
            <a:r>
              <a:rPr lang="en-US" sz="2200" b="1" dirty="0"/>
              <a:t>We have more data of fully Paid, which means most customers tend to repay the loan.</a:t>
            </a:r>
          </a:p>
          <a:p>
            <a:pPr>
              <a:buFont typeface="Arial" panose="020B0604020202020204" pitchFamily="34" charset="0"/>
              <a:buChar char="•"/>
            </a:pPr>
            <a:r>
              <a:rPr lang="en-US" sz="2200" b="1" dirty="0"/>
              <a:t>Lesser the duration, higher chances of repayment. </a:t>
            </a:r>
          </a:p>
          <a:p>
            <a:pPr>
              <a:buFont typeface="Arial" panose="020B0604020202020204" pitchFamily="34" charset="0"/>
              <a:buChar char="•"/>
            </a:pPr>
            <a:r>
              <a:rPr lang="en-US" sz="2200" b="1" dirty="0"/>
              <a:t>A4 , A5 and A1 subcategories are highly likely to repay the loan. A1 category had less loan data, a potential growth area to concentrate. </a:t>
            </a:r>
          </a:p>
          <a:p>
            <a:pPr>
              <a:buFont typeface="Arial" panose="020B0604020202020204" pitchFamily="34" charset="0"/>
              <a:buChar char="•"/>
            </a:pPr>
            <a:r>
              <a:rPr lang="en-US" sz="2200" b="1" dirty="0"/>
              <a:t>Higher the employment length, higher chances of loan prepayment</a:t>
            </a:r>
          </a:p>
          <a:p>
            <a:pPr>
              <a:buFont typeface="Arial" panose="020B0604020202020204" pitchFamily="34" charset="0"/>
              <a:buChar char="•"/>
            </a:pPr>
            <a:r>
              <a:rPr lang="en-US" sz="2200" b="1" dirty="0"/>
              <a:t> Most people who take loans are on Rent, </a:t>
            </a:r>
            <a:r>
              <a:rPr lang="en-US" sz="2200" b="1" dirty="0" err="1"/>
              <a:t>fully_paid</a:t>
            </a:r>
            <a:r>
              <a:rPr lang="en-US" sz="2200" b="1" dirty="0"/>
              <a:t> % is also high. </a:t>
            </a:r>
          </a:p>
          <a:p>
            <a:pPr>
              <a:buFont typeface="Arial" panose="020B0604020202020204" pitchFamily="34" charset="0"/>
              <a:buChar char="•"/>
            </a:pPr>
            <a:r>
              <a:rPr lang="en-US" sz="2200" b="1" dirty="0" err="1"/>
              <a:t>Eventhough</a:t>
            </a:r>
            <a:r>
              <a:rPr lang="en-US" sz="2200" b="1" dirty="0"/>
              <a:t> Source is not verified, the fully paid percentage is also high for the same</a:t>
            </a:r>
          </a:p>
          <a:p>
            <a:pPr>
              <a:buFont typeface="Arial" panose="020B0604020202020204" pitchFamily="34" charset="0"/>
              <a:buChar char="•"/>
            </a:pPr>
            <a:r>
              <a:rPr lang="en-US" sz="2200" b="1" dirty="0"/>
              <a:t>Loans fully paid status percentage is highest in California</a:t>
            </a:r>
          </a:p>
          <a:p>
            <a:pPr>
              <a:buFont typeface="Arial" panose="020B0604020202020204" pitchFamily="34" charset="0"/>
              <a:buChar char="•"/>
            </a:pPr>
            <a:r>
              <a:rPr lang="en-US" sz="2200" b="1" dirty="0"/>
              <a:t>Loans issued during Months of last quarter of the year and January have highest fully paid rate. </a:t>
            </a:r>
          </a:p>
          <a:p>
            <a:pPr>
              <a:buFont typeface="Arial" panose="020B0604020202020204" pitchFamily="34" charset="0"/>
              <a:buChar char="•"/>
            </a:pPr>
            <a:r>
              <a:rPr lang="en-US" sz="2200" b="1" dirty="0"/>
              <a:t>Most loans are for DEPT consolidation purpose</a:t>
            </a:r>
          </a:p>
        </p:txBody>
      </p:sp>
    </p:spTree>
    <p:extLst>
      <p:ext uri="{BB962C8B-B14F-4D97-AF65-F5344CB8AC3E}">
        <p14:creationId xmlns:p14="http://schemas.microsoft.com/office/powerpoint/2010/main" val="3157020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Bivariate analysis of Continuous vars</a:t>
            </a:r>
          </a:p>
        </p:txBody>
      </p:sp>
      <p:pic>
        <p:nvPicPr>
          <p:cNvPr id="5" name="Content Placeholder 4" descr="A graph showing a couple of blue rectangular objects&#10;&#10;Description automatically generated">
            <a:extLst>
              <a:ext uri="{FF2B5EF4-FFF2-40B4-BE49-F238E27FC236}">
                <a16:creationId xmlns:a16="http://schemas.microsoft.com/office/drawing/2014/main" id="{E8F739F6-B639-3608-96EC-3E34C7285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558" y="1307402"/>
            <a:ext cx="4294021" cy="4243196"/>
          </a:xfrm>
        </p:spPr>
      </p:pic>
      <p:pic>
        <p:nvPicPr>
          <p:cNvPr id="9" name="Picture 8" descr="A diagram with blue rectangles&#10;&#10;Description automatically generated">
            <a:extLst>
              <a:ext uri="{FF2B5EF4-FFF2-40B4-BE49-F238E27FC236}">
                <a16:creationId xmlns:a16="http://schemas.microsoft.com/office/drawing/2014/main" id="{F45609DC-7B9B-D149-571D-7CFACB91F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532" y="1279245"/>
            <a:ext cx="5583936" cy="4299509"/>
          </a:xfrm>
          <a:prstGeom prst="rect">
            <a:avLst/>
          </a:prstGeom>
        </p:spPr>
      </p:pic>
      <p:sp>
        <p:nvSpPr>
          <p:cNvPr id="7" name="TextBox 6">
            <a:extLst>
              <a:ext uri="{FF2B5EF4-FFF2-40B4-BE49-F238E27FC236}">
                <a16:creationId xmlns:a16="http://schemas.microsoft.com/office/drawing/2014/main" id="{585026D0-FEAB-586F-345C-32E1B386DCF1}"/>
              </a:ext>
            </a:extLst>
          </p:cNvPr>
          <p:cNvSpPr txBox="1"/>
          <p:nvPr/>
        </p:nvSpPr>
        <p:spPr>
          <a:xfrm>
            <a:off x="5853701" y="5722973"/>
            <a:ext cx="6097712" cy="369332"/>
          </a:xfrm>
          <a:prstGeom prst="rect">
            <a:avLst/>
          </a:prstGeom>
          <a:noFill/>
        </p:spPr>
        <p:txBody>
          <a:bodyPr wrap="square">
            <a:spAutoFit/>
          </a:bodyPr>
          <a:lstStyle/>
          <a:p>
            <a:pPr>
              <a:buFont typeface="Arial" panose="020B0604020202020204" pitchFamily="34" charset="0"/>
              <a:buChar char="•"/>
            </a:pPr>
            <a:r>
              <a:rPr lang="en-US" sz="1800" b="1" dirty="0"/>
              <a:t>Chances of defaulter if </a:t>
            </a:r>
            <a:r>
              <a:rPr lang="en-US" sz="1800" b="1" dirty="0" err="1"/>
              <a:t>dti</a:t>
            </a:r>
            <a:r>
              <a:rPr lang="en-US" sz="1800" b="1" dirty="0"/>
              <a:t> is high</a:t>
            </a:r>
          </a:p>
        </p:txBody>
      </p:sp>
      <p:sp>
        <p:nvSpPr>
          <p:cNvPr id="10" name="TextBox 9">
            <a:extLst>
              <a:ext uri="{FF2B5EF4-FFF2-40B4-BE49-F238E27FC236}">
                <a16:creationId xmlns:a16="http://schemas.microsoft.com/office/drawing/2014/main" id="{0EB04536-206D-6C52-FAC2-78D0C2C4C77F}"/>
              </a:ext>
            </a:extLst>
          </p:cNvPr>
          <p:cNvSpPr txBox="1"/>
          <p:nvPr/>
        </p:nvSpPr>
        <p:spPr>
          <a:xfrm>
            <a:off x="657224" y="5722973"/>
            <a:ext cx="6097712" cy="646331"/>
          </a:xfrm>
          <a:prstGeom prst="rect">
            <a:avLst/>
          </a:prstGeom>
          <a:noFill/>
        </p:spPr>
        <p:txBody>
          <a:bodyPr wrap="square">
            <a:spAutoFit/>
          </a:bodyPr>
          <a:lstStyle/>
          <a:p>
            <a:pPr>
              <a:buFont typeface="Arial" panose="020B0604020202020204" pitchFamily="34" charset="0"/>
              <a:buChar char="•"/>
            </a:pPr>
            <a:r>
              <a:rPr lang="en-US" sz="1800" b="1" dirty="0"/>
              <a:t>Higher the annual income, higher the </a:t>
            </a:r>
          </a:p>
          <a:p>
            <a:r>
              <a:rPr lang="en-US" b="1" dirty="0"/>
              <a:t>  </a:t>
            </a:r>
            <a:r>
              <a:rPr lang="en-US" sz="1800" b="1" dirty="0"/>
              <a:t>chances of full repayment.</a:t>
            </a:r>
          </a:p>
        </p:txBody>
      </p:sp>
    </p:spTree>
    <p:extLst>
      <p:ext uri="{BB962C8B-B14F-4D97-AF65-F5344CB8AC3E}">
        <p14:creationId xmlns:p14="http://schemas.microsoft.com/office/powerpoint/2010/main" val="3967111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loan status&#10;&#10;Description automatically generated">
            <a:extLst>
              <a:ext uri="{FF2B5EF4-FFF2-40B4-BE49-F238E27FC236}">
                <a16:creationId xmlns:a16="http://schemas.microsoft.com/office/drawing/2014/main" id="{548F276B-2F07-3CBA-9090-63A1DFD35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21" y="788213"/>
            <a:ext cx="4212103" cy="4025189"/>
          </a:xfrm>
          <a:prstGeom prst="rect">
            <a:avLst/>
          </a:prstGeom>
        </p:spPr>
      </p:pic>
      <p:pic>
        <p:nvPicPr>
          <p:cNvPr id="12" name="Picture 11" descr="A graph showing a diagram&#10;&#10;Description automatically generated with medium confidence">
            <a:extLst>
              <a:ext uri="{FF2B5EF4-FFF2-40B4-BE49-F238E27FC236}">
                <a16:creationId xmlns:a16="http://schemas.microsoft.com/office/drawing/2014/main" id="{D192B5E9-20BB-B285-9854-F2AB5B8CB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224" y="788213"/>
            <a:ext cx="5686349" cy="3805733"/>
          </a:xfrm>
          <a:prstGeom prst="rect">
            <a:avLst/>
          </a:prstGeom>
        </p:spPr>
      </p:pic>
      <p:sp>
        <p:nvSpPr>
          <p:cNvPr id="3" name="TextBox 2">
            <a:extLst>
              <a:ext uri="{FF2B5EF4-FFF2-40B4-BE49-F238E27FC236}">
                <a16:creationId xmlns:a16="http://schemas.microsoft.com/office/drawing/2014/main" id="{6D1B744B-7715-4039-F955-2A5F146CB453}"/>
              </a:ext>
            </a:extLst>
          </p:cNvPr>
          <p:cNvSpPr txBox="1"/>
          <p:nvPr/>
        </p:nvSpPr>
        <p:spPr>
          <a:xfrm>
            <a:off x="1096766" y="5209266"/>
            <a:ext cx="6097712" cy="369332"/>
          </a:xfrm>
          <a:prstGeom prst="rect">
            <a:avLst/>
          </a:prstGeom>
          <a:noFill/>
        </p:spPr>
        <p:txBody>
          <a:bodyPr wrap="square">
            <a:spAutoFit/>
          </a:bodyPr>
          <a:lstStyle/>
          <a:p>
            <a:pPr>
              <a:buFont typeface="Arial" panose="020B0604020202020204" pitchFamily="34" charset="0"/>
              <a:buChar char="•"/>
            </a:pPr>
            <a:r>
              <a:rPr lang="en-US" sz="1800" b="1" dirty="0"/>
              <a:t>Chances of defaulter if </a:t>
            </a:r>
            <a:r>
              <a:rPr lang="en-US" sz="1800" b="1" dirty="0" err="1"/>
              <a:t>revol_util</a:t>
            </a:r>
            <a:r>
              <a:rPr lang="en-US" sz="1800" b="1" dirty="0"/>
              <a:t> is high</a:t>
            </a:r>
          </a:p>
        </p:txBody>
      </p:sp>
    </p:spTree>
    <p:extLst>
      <p:ext uri="{BB962C8B-B14F-4D97-AF65-F5344CB8AC3E}">
        <p14:creationId xmlns:p14="http://schemas.microsoft.com/office/powerpoint/2010/main" val="4097087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couple of blue rectangular boxes&#10;&#10;Description automatically generated">
            <a:extLst>
              <a:ext uri="{FF2B5EF4-FFF2-40B4-BE49-F238E27FC236}">
                <a16:creationId xmlns:a16="http://schemas.microsoft.com/office/drawing/2014/main" id="{BD062778-90EC-EB66-ABC7-DFF315CC1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31" y="593332"/>
            <a:ext cx="4689042" cy="4127602"/>
          </a:xfrm>
          <a:prstGeom prst="rect">
            <a:avLst/>
          </a:prstGeom>
        </p:spPr>
      </p:pic>
      <p:pic>
        <p:nvPicPr>
          <p:cNvPr id="7" name="Picture 6" descr="A graph showing a diagram&#10;&#10;Description automatically generated with medium confidence">
            <a:extLst>
              <a:ext uri="{FF2B5EF4-FFF2-40B4-BE49-F238E27FC236}">
                <a16:creationId xmlns:a16="http://schemas.microsoft.com/office/drawing/2014/main" id="{AE04F3CE-1CF5-5EBB-CC1B-89F12B423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8" y="490118"/>
            <a:ext cx="4189171" cy="4754880"/>
          </a:xfrm>
          <a:prstGeom prst="rect">
            <a:avLst/>
          </a:prstGeom>
        </p:spPr>
      </p:pic>
      <p:sp>
        <p:nvSpPr>
          <p:cNvPr id="3" name="TextBox 2">
            <a:extLst>
              <a:ext uri="{FF2B5EF4-FFF2-40B4-BE49-F238E27FC236}">
                <a16:creationId xmlns:a16="http://schemas.microsoft.com/office/drawing/2014/main" id="{5E4551A6-E220-ACF7-B81B-DE995916703E}"/>
              </a:ext>
            </a:extLst>
          </p:cNvPr>
          <p:cNvSpPr txBox="1"/>
          <p:nvPr/>
        </p:nvSpPr>
        <p:spPr>
          <a:xfrm>
            <a:off x="6264667" y="5496942"/>
            <a:ext cx="6097712" cy="369332"/>
          </a:xfrm>
          <a:prstGeom prst="rect">
            <a:avLst/>
          </a:prstGeom>
          <a:noFill/>
        </p:spPr>
        <p:txBody>
          <a:bodyPr wrap="square">
            <a:spAutoFit/>
          </a:bodyPr>
          <a:lstStyle/>
          <a:p>
            <a:pPr>
              <a:buFont typeface="Arial" panose="020B0604020202020204" pitchFamily="34" charset="0"/>
              <a:buChar char="•"/>
            </a:pPr>
            <a:r>
              <a:rPr lang="en-US" sz="1800" b="1" dirty="0"/>
              <a:t>Loan amount doesn’t make much difference on </a:t>
            </a:r>
            <a:r>
              <a:rPr lang="en-US" sz="1800" b="1" dirty="0" err="1"/>
              <a:t>loanStatus</a:t>
            </a:r>
            <a:r>
              <a:rPr lang="en-US" sz="1800" b="1" dirty="0"/>
              <a:t>.</a:t>
            </a:r>
          </a:p>
        </p:txBody>
      </p:sp>
      <p:sp>
        <p:nvSpPr>
          <p:cNvPr id="6" name="TextBox 5">
            <a:extLst>
              <a:ext uri="{FF2B5EF4-FFF2-40B4-BE49-F238E27FC236}">
                <a16:creationId xmlns:a16="http://schemas.microsoft.com/office/drawing/2014/main" id="{C5142BE2-35B7-81C0-4E90-90E4F4B7D7ED}"/>
              </a:ext>
            </a:extLst>
          </p:cNvPr>
          <p:cNvSpPr txBox="1"/>
          <p:nvPr/>
        </p:nvSpPr>
        <p:spPr>
          <a:xfrm>
            <a:off x="1302249" y="5496942"/>
            <a:ext cx="6179904" cy="369332"/>
          </a:xfrm>
          <a:prstGeom prst="rect">
            <a:avLst/>
          </a:prstGeom>
          <a:noFill/>
        </p:spPr>
        <p:txBody>
          <a:bodyPr wrap="square">
            <a:spAutoFit/>
          </a:bodyPr>
          <a:lstStyle/>
          <a:p>
            <a:pPr>
              <a:buFont typeface="Arial" panose="020B0604020202020204" pitchFamily="34" charset="0"/>
              <a:buChar char="•"/>
            </a:pPr>
            <a:r>
              <a:rPr lang="en-US" sz="1800" b="1" dirty="0"/>
              <a:t>High chances of defaulter if interest rate is high.</a:t>
            </a:r>
          </a:p>
        </p:txBody>
      </p:sp>
    </p:spTree>
    <p:extLst>
      <p:ext uri="{BB962C8B-B14F-4D97-AF65-F5344CB8AC3E}">
        <p14:creationId xmlns:p14="http://schemas.microsoft.com/office/powerpoint/2010/main" val="31387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loan status&#10;&#10;Description automatically generated">
            <a:extLst>
              <a:ext uri="{FF2B5EF4-FFF2-40B4-BE49-F238E27FC236}">
                <a16:creationId xmlns:a16="http://schemas.microsoft.com/office/drawing/2014/main" id="{168EB7D9-B30D-07FB-0906-13D69E968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927" y="685798"/>
            <a:ext cx="4467149" cy="3747211"/>
          </a:xfrm>
          <a:prstGeom prst="rect">
            <a:avLst/>
          </a:prstGeom>
        </p:spPr>
      </p:pic>
      <p:sp>
        <p:nvSpPr>
          <p:cNvPr id="3" name="TextBox 2">
            <a:extLst>
              <a:ext uri="{FF2B5EF4-FFF2-40B4-BE49-F238E27FC236}">
                <a16:creationId xmlns:a16="http://schemas.microsoft.com/office/drawing/2014/main" id="{1AED07AE-79A2-A0D4-75BD-B4D41627039E}"/>
              </a:ext>
            </a:extLst>
          </p:cNvPr>
          <p:cNvSpPr txBox="1"/>
          <p:nvPr/>
        </p:nvSpPr>
        <p:spPr>
          <a:xfrm>
            <a:off x="1456362" y="5044879"/>
            <a:ext cx="6097712" cy="369332"/>
          </a:xfrm>
          <a:prstGeom prst="rect">
            <a:avLst/>
          </a:prstGeom>
          <a:noFill/>
        </p:spPr>
        <p:txBody>
          <a:bodyPr wrap="square">
            <a:spAutoFit/>
          </a:bodyPr>
          <a:lstStyle/>
          <a:p>
            <a:pPr>
              <a:buFont typeface="Arial" panose="020B0604020202020204" pitchFamily="34" charset="0"/>
              <a:buChar char="•"/>
            </a:pPr>
            <a:r>
              <a:rPr lang="en-US" sz="1800" b="1" dirty="0"/>
              <a:t>Instalment doesn’t make an impact on loan status</a:t>
            </a:r>
          </a:p>
        </p:txBody>
      </p:sp>
      <p:pic>
        <p:nvPicPr>
          <p:cNvPr id="4" name="Picture 3" descr="A graph showing a couple of blue squares">
            <a:extLst>
              <a:ext uri="{FF2B5EF4-FFF2-40B4-BE49-F238E27FC236}">
                <a16:creationId xmlns:a16="http://schemas.microsoft.com/office/drawing/2014/main" id="{0B4530BF-6858-9E98-E1F2-46870889D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604" y="685800"/>
            <a:ext cx="4457395" cy="4186123"/>
          </a:xfrm>
          <a:prstGeom prst="rect">
            <a:avLst/>
          </a:prstGeom>
        </p:spPr>
      </p:pic>
      <p:sp>
        <p:nvSpPr>
          <p:cNvPr id="5" name="TextBox 4">
            <a:extLst>
              <a:ext uri="{FF2B5EF4-FFF2-40B4-BE49-F238E27FC236}">
                <a16:creationId xmlns:a16="http://schemas.microsoft.com/office/drawing/2014/main" id="{74E5AA71-7FA2-DBC8-2FDF-72956EF015AF}"/>
              </a:ext>
            </a:extLst>
          </p:cNvPr>
          <p:cNvSpPr txBox="1"/>
          <p:nvPr/>
        </p:nvSpPr>
        <p:spPr>
          <a:xfrm>
            <a:off x="6819472" y="5186417"/>
            <a:ext cx="4872519" cy="923330"/>
          </a:xfrm>
          <a:prstGeom prst="rect">
            <a:avLst/>
          </a:prstGeom>
          <a:noFill/>
        </p:spPr>
        <p:txBody>
          <a:bodyPr wrap="square">
            <a:spAutoFit/>
          </a:bodyPr>
          <a:lstStyle/>
          <a:p>
            <a:pPr marL="285750" indent="-285750">
              <a:buFont typeface="Arial" panose="020B0604020202020204" pitchFamily="34" charset="0"/>
              <a:buChar char="•"/>
            </a:pPr>
            <a:r>
              <a:rPr lang="en-US" sz="1800" b="1" dirty="0"/>
              <a:t>If total payment by investors is high, the loan mostly will get fully paid. </a:t>
            </a:r>
          </a:p>
          <a:p>
            <a:endParaRPr lang="en-US" dirty="0"/>
          </a:p>
        </p:txBody>
      </p:sp>
    </p:spTree>
    <p:extLst>
      <p:ext uri="{BB962C8B-B14F-4D97-AF65-F5344CB8AC3E}">
        <p14:creationId xmlns:p14="http://schemas.microsoft.com/office/powerpoint/2010/main" val="2301860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Results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588873" y="1133856"/>
            <a:ext cx="10753725" cy="5464455"/>
          </a:xfrm>
        </p:spPr>
        <p:txBody>
          <a:bodyPr>
            <a:normAutofit/>
          </a:bodyPr>
          <a:lstStyle/>
          <a:p>
            <a:endParaRPr lang="en-US" dirty="0"/>
          </a:p>
          <a:p>
            <a:r>
              <a:rPr lang="en-US" b="1" u="sng" dirty="0"/>
              <a:t>Inferences From Bivariate Analysis of Continuous Variables**</a:t>
            </a:r>
          </a:p>
          <a:p>
            <a:pPr>
              <a:buFont typeface="Arial" panose="020B0604020202020204" pitchFamily="34" charset="0"/>
              <a:buChar char="•"/>
            </a:pPr>
            <a:r>
              <a:rPr lang="en-US" sz="2000" b="1" dirty="0"/>
              <a:t>Chances of defaulter if </a:t>
            </a:r>
            <a:r>
              <a:rPr lang="en-US" sz="2000" b="1" dirty="0" err="1"/>
              <a:t>dti</a:t>
            </a:r>
            <a:r>
              <a:rPr lang="en-US" sz="2000" b="1" dirty="0"/>
              <a:t> is high</a:t>
            </a:r>
          </a:p>
          <a:p>
            <a:pPr>
              <a:buFont typeface="Arial" panose="020B0604020202020204" pitchFamily="34" charset="0"/>
              <a:buChar char="•"/>
            </a:pPr>
            <a:r>
              <a:rPr lang="en-US" sz="2000" b="1" dirty="0"/>
              <a:t>Chances of defaulter if </a:t>
            </a:r>
            <a:r>
              <a:rPr lang="en-US" sz="2000" b="1" dirty="0" err="1"/>
              <a:t>revol_util</a:t>
            </a:r>
            <a:r>
              <a:rPr lang="en-US" sz="2000" b="1" dirty="0"/>
              <a:t> is high</a:t>
            </a:r>
          </a:p>
          <a:p>
            <a:pPr>
              <a:buFont typeface="Arial" panose="020B0604020202020204" pitchFamily="34" charset="0"/>
              <a:buChar char="•"/>
            </a:pPr>
            <a:r>
              <a:rPr lang="en-US" sz="2000" b="1" dirty="0"/>
              <a:t>If </a:t>
            </a:r>
            <a:r>
              <a:rPr lang="en-US" sz="2000" b="1" dirty="0" err="1"/>
              <a:t>total_payment</a:t>
            </a:r>
            <a:r>
              <a:rPr lang="en-US" sz="2000" b="1" dirty="0"/>
              <a:t> is high mostly the customer will close the loan. </a:t>
            </a:r>
          </a:p>
          <a:p>
            <a:pPr>
              <a:buFont typeface="Arial" panose="020B0604020202020204" pitchFamily="34" charset="0"/>
              <a:buChar char="•"/>
            </a:pPr>
            <a:r>
              <a:rPr lang="en-US" sz="2000" b="1" dirty="0"/>
              <a:t>If total payment by investors is high, the loan mostly will get fully paid. </a:t>
            </a:r>
          </a:p>
          <a:p>
            <a:pPr>
              <a:buFont typeface="Arial" panose="020B0604020202020204" pitchFamily="34" charset="0"/>
              <a:buChar char="•"/>
            </a:pPr>
            <a:r>
              <a:rPr lang="en-US" sz="2000" b="1" dirty="0"/>
              <a:t>High chances of defaulter if interest rate is high.</a:t>
            </a:r>
          </a:p>
          <a:p>
            <a:pPr>
              <a:buFont typeface="Arial" panose="020B0604020202020204" pitchFamily="34" charset="0"/>
              <a:buChar char="•"/>
            </a:pPr>
            <a:r>
              <a:rPr lang="en-US" sz="2000" b="1" dirty="0"/>
              <a:t>Higher the annual income, higher the chances of full repayment.</a:t>
            </a:r>
          </a:p>
          <a:p>
            <a:pPr>
              <a:buFont typeface="Arial" panose="020B0604020202020204" pitchFamily="34" charset="0"/>
              <a:buChar char="•"/>
            </a:pPr>
            <a:r>
              <a:rPr lang="en-US" sz="2000" b="1" dirty="0"/>
              <a:t>Loan amount doesn’t make much difference on </a:t>
            </a:r>
            <a:r>
              <a:rPr lang="en-US" sz="2000" b="1" dirty="0" err="1"/>
              <a:t>loanStatus</a:t>
            </a:r>
            <a:r>
              <a:rPr lang="en-US" sz="2000" b="1" dirty="0"/>
              <a:t>.</a:t>
            </a:r>
          </a:p>
          <a:p>
            <a:pPr>
              <a:buFont typeface="Arial" panose="020B0604020202020204" pitchFamily="34" charset="0"/>
              <a:buChar char="•"/>
            </a:pPr>
            <a:r>
              <a:rPr lang="en-US" sz="2000" b="1" dirty="0"/>
              <a:t>Instalment doesn’t make an impact on loan status</a:t>
            </a:r>
          </a:p>
        </p:txBody>
      </p:sp>
    </p:spTree>
    <p:extLst>
      <p:ext uri="{BB962C8B-B14F-4D97-AF65-F5344CB8AC3E}">
        <p14:creationId xmlns:p14="http://schemas.microsoft.com/office/powerpoint/2010/main" val="782372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Multivariate </a:t>
            </a:r>
            <a:r>
              <a:rPr lang="en-US" dirty="0" err="1">
                <a:solidFill>
                  <a:srgbClr val="0070C0"/>
                </a:solidFill>
              </a:rPr>
              <a:t>HeatMap</a:t>
            </a:r>
            <a:endParaRPr lang="en-US" dirty="0">
              <a:solidFill>
                <a:srgbClr val="0070C0"/>
              </a:solidFill>
            </a:endParaRPr>
          </a:p>
        </p:txBody>
      </p:sp>
      <p:pic>
        <p:nvPicPr>
          <p:cNvPr id="2050" name="Picture 2">
            <a:extLst>
              <a:ext uri="{FF2B5EF4-FFF2-40B4-BE49-F238E27FC236}">
                <a16:creationId xmlns:a16="http://schemas.microsoft.com/office/drawing/2014/main" id="{8E45AF2F-0A8B-9D5D-D555-1692D5356D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780" y="1382573"/>
            <a:ext cx="6568361" cy="5464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7D45D9-2602-0365-1224-D6E05B605C79}"/>
              </a:ext>
            </a:extLst>
          </p:cNvPr>
          <p:cNvSpPr txBox="1"/>
          <p:nvPr/>
        </p:nvSpPr>
        <p:spPr>
          <a:xfrm>
            <a:off x="7014681" y="2068623"/>
            <a:ext cx="5177319" cy="3096360"/>
          </a:xfrm>
          <a:prstGeom prst="rect">
            <a:avLst/>
          </a:prstGeom>
          <a:noFill/>
        </p:spPr>
        <p:txBody>
          <a:bodyPr wrap="square">
            <a:spAutoFit/>
          </a:bodyPr>
          <a:lstStyle/>
          <a:p>
            <a:r>
              <a:rPr lang="en-US" b="1" u="sng" dirty="0"/>
              <a:t>Inferences From Multivariate Analysis </a:t>
            </a:r>
          </a:p>
          <a:p>
            <a:endParaRPr lang="en-US" b="1" u="sng" dirty="0"/>
          </a:p>
          <a:p>
            <a:pPr>
              <a:lnSpc>
                <a:spcPct val="150000"/>
              </a:lnSpc>
              <a:buFont typeface="Arial" panose="020B0604020202020204" pitchFamily="34" charset="0"/>
              <a:buChar char="•"/>
            </a:pPr>
            <a:r>
              <a:rPr lang="en-US" dirty="0"/>
              <a:t> Loan Tenure has a good correlation with interest rate.</a:t>
            </a:r>
          </a:p>
          <a:p>
            <a:pPr>
              <a:lnSpc>
                <a:spcPct val="150000"/>
              </a:lnSpc>
              <a:buFont typeface="Arial" panose="020B0604020202020204" pitchFamily="34" charset="0"/>
              <a:buChar char="•"/>
            </a:pPr>
            <a:r>
              <a:rPr lang="en-US" dirty="0"/>
              <a:t>Surprisingly, </a:t>
            </a:r>
            <a:r>
              <a:rPr lang="en-US" dirty="0" err="1"/>
              <a:t>total_acc</a:t>
            </a:r>
            <a:r>
              <a:rPr lang="en-US" dirty="0"/>
              <a:t> has negative correlation with </a:t>
            </a:r>
            <a:r>
              <a:rPr lang="en-US" dirty="0" err="1"/>
              <a:t>earliest_cr_line_year</a:t>
            </a:r>
            <a:r>
              <a:rPr lang="en-US" dirty="0"/>
              <a:t>.</a:t>
            </a:r>
          </a:p>
          <a:p>
            <a:pPr>
              <a:lnSpc>
                <a:spcPct val="150000"/>
              </a:lnSpc>
              <a:buFont typeface="Arial" panose="020B0604020202020204" pitchFamily="34" charset="0"/>
              <a:buChar char="•"/>
            </a:pPr>
            <a:r>
              <a:rPr lang="en-US" dirty="0"/>
              <a:t> </a:t>
            </a:r>
            <a:r>
              <a:rPr lang="en-US" dirty="0" err="1"/>
              <a:t>Revol_bal</a:t>
            </a:r>
            <a:r>
              <a:rPr lang="en-US" dirty="0"/>
              <a:t> &amp; </a:t>
            </a:r>
            <a:r>
              <a:rPr lang="en-US" dirty="0" err="1"/>
              <a:t>revol_util</a:t>
            </a:r>
            <a:r>
              <a:rPr lang="en-US" dirty="0"/>
              <a:t> doesn’t have correlation with Loan Amount</a:t>
            </a:r>
          </a:p>
        </p:txBody>
      </p:sp>
    </p:spTree>
    <p:extLst>
      <p:ext uri="{BB962C8B-B14F-4D97-AF65-F5344CB8AC3E}">
        <p14:creationId xmlns:p14="http://schemas.microsoft.com/office/powerpoint/2010/main" val="2268909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Recommendations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588873" y="1133856"/>
            <a:ext cx="10753725" cy="5464455"/>
          </a:xfrm>
        </p:spPr>
        <p:txBody>
          <a:bodyPr>
            <a:normAutofit lnSpcReduction="10000"/>
          </a:bodyPr>
          <a:lstStyle/>
          <a:p>
            <a:pPr marL="0" indent="0">
              <a:buNone/>
            </a:pPr>
            <a:endParaRPr lang="en-US" b="1" u="sng" dirty="0"/>
          </a:p>
          <a:p>
            <a:pPr algn="l">
              <a:buFont typeface="Arial" panose="020B0604020202020204" pitchFamily="34" charset="0"/>
              <a:buChar char="•"/>
            </a:pPr>
            <a:r>
              <a:rPr lang="en-US" b="1" i="0" dirty="0">
                <a:solidFill>
                  <a:srgbClr val="0D0D0D"/>
                </a:solidFill>
                <a:effectLst/>
                <a:highlight>
                  <a:srgbClr val="FFFFFF"/>
                </a:highlight>
                <a:latin typeface="Söhne"/>
              </a:rPr>
              <a:t>Market Expansion</a:t>
            </a:r>
            <a:r>
              <a:rPr lang="en-US" b="0" i="0" dirty="0">
                <a:solidFill>
                  <a:srgbClr val="0D0D0D"/>
                </a:solidFill>
                <a:effectLst/>
                <a:highlight>
                  <a:srgbClr val="FFFFFF"/>
                </a:highlight>
                <a:latin typeface="Söhne"/>
              </a:rPr>
              <a:t>: Explore opportunities to expand operations in regions exhibiting characteristics similar to California, where loan repayment rates are high.</a:t>
            </a:r>
          </a:p>
          <a:p>
            <a:pPr algn="l">
              <a:buFont typeface="Arial" panose="020B0604020202020204" pitchFamily="34" charset="0"/>
              <a:buChar char="•"/>
            </a:pPr>
            <a:r>
              <a:rPr lang="en-US" b="1" i="0" dirty="0">
                <a:solidFill>
                  <a:srgbClr val="0D0D0D"/>
                </a:solidFill>
                <a:effectLst/>
                <a:highlight>
                  <a:srgbClr val="FFFFFF"/>
                </a:highlight>
                <a:latin typeface="Söhne"/>
              </a:rPr>
              <a:t>Product Diversification</a:t>
            </a:r>
            <a:r>
              <a:rPr lang="en-US" b="0" i="0" dirty="0">
                <a:solidFill>
                  <a:srgbClr val="0D0D0D"/>
                </a:solidFill>
                <a:effectLst/>
                <a:highlight>
                  <a:srgbClr val="FFFFFF"/>
                </a:highlight>
                <a:latin typeface="Söhne"/>
              </a:rPr>
              <a:t>: Consider offering shorter-term loan options, especially in categories like </a:t>
            </a:r>
            <a:r>
              <a:rPr lang="en-US" b="1" i="0" dirty="0">
                <a:solidFill>
                  <a:srgbClr val="0D0D0D"/>
                </a:solidFill>
                <a:effectLst/>
                <a:highlight>
                  <a:srgbClr val="FFFFFF"/>
                </a:highlight>
                <a:latin typeface="Söhne"/>
              </a:rPr>
              <a:t>A1</a:t>
            </a:r>
            <a:r>
              <a:rPr lang="en-US" b="0" i="0" dirty="0">
                <a:solidFill>
                  <a:srgbClr val="0D0D0D"/>
                </a:solidFill>
                <a:effectLst/>
                <a:highlight>
                  <a:srgbClr val="FFFFFF"/>
                </a:highlight>
                <a:latin typeface="Söhne"/>
              </a:rPr>
              <a:t> where there's potential for growth.</a:t>
            </a:r>
          </a:p>
          <a:p>
            <a:pPr algn="l">
              <a:buFont typeface="Arial" panose="020B0604020202020204" pitchFamily="34" charset="0"/>
              <a:buChar char="•"/>
            </a:pPr>
            <a:r>
              <a:rPr lang="en-US" b="1" i="0" dirty="0">
                <a:solidFill>
                  <a:srgbClr val="0D0D0D"/>
                </a:solidFill>
                <a:effectLst/>
                <a:highlight>
                  <a:srgbClr val="FFFFFF"/>
                </a:highlight>
                <a:latin typeface="Söhne"/>
              </a:rPr>
              <a:t>Targeted Marketing</a:t>
            </a:r>
            <a:r>
              <a:rPr lang="en-US" b="0" i="0" dirty="0">
                <a:solidFill>
                  <a:srgbClr val="0D0D0D"/>
                </a:solidFill>
                <a:effectLst/>
                <a:highlight>
                  <a:srgbClr val="FFFFFF"/>
                </a:highlight>
                <a:latin typeface="Söhne"/>
              </a:rPr>
              <a:t>: Tailor marketing efforts towards people who are in rented houses, stable employment emphasizing the reliability of this segment in loan repayment.</a:t>
            </a:r>
          </a:p>
          <a:p>
            <a:pPr algn="l">
              <a:buFont typeface="Arial" panose="020B0604020202020204" pitchFamily="34" charset="0"/>
              <a:buChar char="•"/>
            </a:pPr>
            <a:r>
              <a:rPr lang="en-US" b="1" i="0" dirty="0">
                <a:solidFill>
                  <a:srgbClr val="0D0D0D"/>
                </a:solidFill>
                <a:effectLst/>
                <a:highlight>
                  <a:srgbClr val="FFFFFF"/>
                </a:highlight>
                <a:latin typeface="Söhne"/>
              </a:rPr>
              <a:t>Seasonal Strategy</a:t>
            </a:r>
            <a:r>
              <a:rPr lang="en-US" b="0" i="0" dirty="0">
                <a:solidFill>
                  <a:srgbClr val="0D0D0D"/>
                </a:solidFill>
                <a:effectLst/>
                <a:highlight>
                  <a:srgbClr val="FFFFFF"/>
                </a:highlight>
                <a:latin typeface="Söhne"/>
              </a:rPr>
              <a:t>: Capitalize on the trend of higher fully paid rates in the last quarter of the year and January by strategically timing loan issuance and marketing campaigns during these periods. Align product offerings and promotions with consumer behavior patterns to maximize engagement and repayment rates.</a:t>
            </a:r>
          </a:p>
          <a:p>
            <a:pPr>
              <a:buFont typeface="Arial" panose="020B0604020202020204" pitchFamily="34" charset="0"/>
              <a:buChar char="•"/>
            </a:pPr>
            <a:r>
              <a:rPr lang="en-US" b="1" i="0" dirty="0">
                <a:solidFill>
                  <a:srgbClr val="0D0D0D"/>
                </a:solidFill>
                <a:effectLst/>
                <a:highlight>
                  <a:srgbClr val="FFFFFF"/>
                </a:highlight>
                <a:latin typeface="Söhne"/>
              </a:rPr>
              <a:t>Risk Assessment</a:t>
            </a:r>
            <a:r>
              <a:rPr lang="en-US" b="0" i="0" dirty="0">
                <a:solidFill>
                  <a:srgbClr val="0D0D0D"/>
                </a:solidFill>
                <a:effectLst/>
                <a:highlight>
                  <a:srgbClr val="FFFFFF"/>
                </a:highlight>
                <a:latin typeface="Söhne"/>
              </a:rPr>
              <a:t>: Shorter loan durations, has higher chances of repayment. This suggests that offering shorter-term loans might mitigate default risks. Similarly for longer employment. </a:t>
            </a:r>
          </a:p>
          <a:p>
            <a:pPr algn="l">
              <a:buFont typeface="Arial" panose="020B0604020202020204" pitchFamily="34" charset="0"/>
              <a:buChar char="•"/>
            </a:pPr>
            <a:endParaRPr lang="en-US" b="1" u="sng" dirty="0"/>
          </a:p>
        </p:txBody>
      </p:sp>
    </p:spTree>
    <p:extLst>
      <p:ext uri="{BB962C8B-B14F-4D97-AF65-F5344CB8AC3E}">
        <p14:creationId xmlns:p14="http://schemas.microsoft.com/office/powerpoint/2010/main" val="393562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Assumptions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676656" y="1477670"/>
            <a:ext cx="10753725" cy="5464455"/>
          </a:xfrm>
        </p:spPr>
        <p:txBody>
          <a:bodyPr>
            <a:normAutofit/>
          </a:bodyPr>
          <a:lstStyle/>
          <a:p>
            <a:endParaRPr lang="en-US" dirty="0"/>
          </a:p>
          <a:p>
            <a:pPr>
              <a:buFont typeface="Arial" panose="020B0604020202020204" pitchFamily="34" charset="0"/>
              <a:buChar char="•"/>
            </a:pPr>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loan_status</a:t>
            </a:r>
            <a:r>
              <a:rPr lang="en-US" b="0" i="0" dirty="0">
                <a:solidFill>
                  <a:srgbClr val="0D0D0D"/>
                </a:solidFill>
                <a:effectLst/>
                <a:highlight>
                  <a:srgbClr val="FFFFFF"/>
                </a:highlight>
                <a:latin typeface="Söhne"/>
              </a:rPr>
              <a:t>  is the dependent variable which accurately categorizes loans into distinct states such as "Charged Off," "Fully Paid," and "Current", with a clear distinction between default and non-default outcomes.</a:t>
            </a:r>
          </a:p>
          <a:p>
            <a:pPr>
              <a:buFont typeface="Arial" panose="020B0604020202020204" pitchFamily="34" charset="0"/>
              <a:buChar char="•"/>
            </a:pPr>
            <a:r>
              <a:rPr lang="en-US" b="0" i="0" dirty="0">
                <a:effectLst/>
                <a:highlight>
                  <a:srgbClr val="FFFFFF"/>
                </a:highlight>
                <a:latin typeface="system-ui"/>
              </a:rPr>
              <a:t>Currency is dollar in all the money related variables.</a:t>
            </a:r>
            <a:endParaRPr lang="en-US" b="0" i="0" dirty="0">
              <a:solidFill>
                <a:srgbClr val="0D0D0D"/>
              </a:solidFill>
              <a:effectLst/>
              <a:highlight>
                <a:srgbClr val="FFFFFF"/>
              </a:highlight>
              <a:latin typeface="Söhne"/>
            </a:endParaRPr>
          </a:p>
          <a:p>
            <a:pPr>
              <a:buFont typeface="Arial" panose="020B0604020202020204" pitchFamily="34" charset="0"/>
              <a:buChar char="•"/>
            </a:pPr>
            <a:r>
              <a:rPr lang="en-US" b="0" i="0" dirty="0">
                <a:solidFill>
                  <a:srgbClr val="0D0D0D"/>
                </a:solidFill>
                <a:effectLst/>
                <a:highlight>
                  <a:srgbClr val="FFFFFF"/>
                </a:highlight>
                <a:latin typeface="Söhne"/>
              </a:rPr>
              <a:t>The dataset is representative of the overall population of Lending Club borrowers, allowing for generalizable conclusions.</a:t>
            </a:r>
          </a:p>
          <a:p>
            <a:pPr>
              <a:buFont typeface="Arial" panose="020B0604020202020204" pitchFamily="34" charset="0"/>
              <a:buChar char="•"/>
            </a:pPr>
            <a:r>
              <a:rPr lang="en-US" b="0" i="0" dirty="0">
                <a:solidFill>
                  <a:srgbClr val="0D0D0D"/>
                </a:solidFill>
                <a:effectLst/>
                <a:highlight>
                  <a:srgbClr val="FFFFFF"/>
                </a:highlight>
                <a:latin typeface="Söhne"/>
              </a:rPr>
              <a:t>The data collected over different time periods is consistent in terms of definitions, measurement units, and data collection methods.</a:t>
            </a:r>
            <a:endParaRPr lang="en-US"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462488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Recommendations</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676274" y="1393545"/>
            <a:ext cx="10753725" cy="5464455"/>
          </a:xfrm>
        </p:spPr>
        <p:txBody>
          <a:bodyPr>
            <a:normAutofit/>
          </a:bodyPr>
          <a:lstStyle/>
          <a:p>
            <a:pPr algn="l"/>
            <a:r>
              <a:rPr lang="en-US" b="1" i="0" dirty="0">
                <a:solidFill>
                  <a:srgbClr val="0D0D0D"/>
                </a:solidFill>
                <a:effectLst/>
                <a:highlight>
                  <a:srgbClr val="FFFFFF"/>
                </a:highlight>
                <a:latin typeface="Söhne"/>
              </a:rPr>
              <a:t>Verification Processes</a:t>
            </a:r>
            <a:r>
              <a:rPr lang="en-US" b="0" i="0" dirty="0">
                <a:solidFill>
                  <a:srgbClr val="0D0D0D"/>
                </a:solidFill>
                <a:effectLst/>
                <a:highlight>
                  <a:srgbClr val="FFFFFF"/>
                </a:highlight>
                <a:latin typeface="Söhne"/>
              </a:rPr>
              <a:t>: Despite unverified sources showing high repayment rates, it's crucial to maintain rigorous verification processes to mitigate fraud and default risks. Balance flexibility with risk management to ensure sustainable lending practices.</a:t>
            </a:r>
          </a:p>
          <a:p>
            <a:pPr algn="l"/>
            <a:r>
              <a:rPr lang="en-US" b="1" i="0" dirty="0">
                <a:solidFill>
                  <a:srgbClr val="0D0D0D"/>
                </a:solidFill>
                <a:effectLst/>
                <a:highlight>
                  <a:srgbClr val="FFFFFF"/>
                </a:highlight>
                <a:latin typeface="Söhne"/>
              </a:rPr>
              <a:t>Focus on Shorter-Term, lower interest rate Loans</a:t>
            </a:r>
            <a:r>
              <a:rPr lang="en-US" b="0" i="0" dirty="0">
                <a:solidFill>
                  <a:srgbClr val="0D0D0D"/>
                </a:solidFill>
                <a:effectLst/>
                <a:highlight>
                  <a:srgbClr val="FFFFFF"/>
                </a:highlight>
                <a:latin typeface="Söhne"/>
              </a:rPr>
              <a:t>: Since shorter </a:t>
            </a:r>
            <a:r>
              <a:rPr lang="en-US" b="0" i="0">
                <a:solidFill>
                  <a:srgbClr val="0D0D0D"/>
                </a:solidFill>
                <a:effectLst/>
                <a:highlight>
                  <a:srgbClr val="FFFFFF"/>
                </a:highlight>
                <a:latin typeface="Söhne"/>
              </a:rPr>
              <a:t>loan durations and </a:t>
            </a:r>
            <a:r>
              <a:rPr lang="en-US" b="0" i="0" dirty="0">
                <a:solidFill>
                  <a:srgbClr val="0D0D0D"/>
                </a:solidFill>
                <a:effectLst/>
                <a:highlight>
                  <a:srgbClr val="FFFFFF"/>
                </a:highlight>
                <a:latin typeface="Söhne"/>
              </a:rPr>
              <a:t>low interest rate correlate with higher repayment rates, consider offering more loan options with shorter terms. </a:t>
            </a:r>
          </a:p>
          <a:p>
            <a:pPr algn="l"/>
            <a:endParaRPr lang="en-US" b="0" i="0" dirty="0">
              <a:solidFill>
                <a:srgbClr val="0D0D0D"/>
              </a:solidFill>
              <a:effectLst/>
              <a:highlight>
                <a:srgbClr val="FFFFFF"/>
              </a:highlight>
              <a:latin typeface="Söhne"/>
            </a:endParaRPr>
          </a:p>
          <a:p>
            <a:pPr marL="0" indent="0">
              <a:buNone/>
            </a:pPr>
            <a:endParaRPr lang="en-US" b="1" u="sng" dirty="0"/>
          </a:p>
        </p:txBody>
      </p:sp>
    </p:spTree>
    <p:extLst>
      <p:ext uri="{BB962C8B-B14F-4D97-AF65-F5344CB8AC3E}">
        <p14:creationId xmlns:p14="http://schemas.microsoft.com/office/powerpoint/2010/main" val="93202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EB57-ED1C-4D90-A3F2-C1AFAF3EB72E}"/>
              </a:ext>
            </a:extLst>
          </p:cNvPr>
          <p:cNvSpPr>
            <a:spLocks noGrp="1"/>
          </p:cNvSpPr>
          <p:nvPr>
            <p:ph type="title"/>
          </p:nvPr>
        </p:nvSpPr>
        <p:spPr>
          <a:xfrm>
            <a:off x="657224" y="499533"/>
            <a:ext cx="10772775" cy="883040"/>
          </a:xfrm>
        </p:spPr>
        <p:txBody>
          <a:bodyPr/>
          <a:lstStyle/>
          <a:p>
            <a:r>
              <a:rPr lang="en-US" dirty="0">
                <a:solidFill>
                  <a:srgbClr val="0070C0"/>
                </a:solidFill>
              </a:rPr>
              <a:t>Approach</a:t>
            </a:r>
          </a:p>
        </p:txBody>
      </p:sp>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676656" y="1477670"/>
            <a:ext cx="10753725" cy="5464455"/>
          </a:xfrm>
        </p:spPr>
        <p:txBody>
          <a:bodyPr>
            <a:normAutofit fontScale="40000" lnSpcReduction="20000"/>
          </a:bodyPr>
          <a:lstStyle/>
          <a:p>
            <a:endParaRPr lang="en-US" dirty="0"/>
          </a:p>
          <a:p>
            <a:pPr marL="0" indent="0">
              <a:buNone/>
            </a:pPr>
            <a:r>
              <a:rPr lang="en-US" sz="5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Import</a:t>
            </a:r>
            <a:endPar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143000" lvl="1" indent="-685800">
              <a:buFont typeface="Arial" panose="020B0604020202020204" pitchFamily="34" charset="0"/>
              <a:buChar char="•"/>
            </a:pPr>
            <a:r>
              <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Import relevant datasets</a:t>
            </a:r>
          </a:p>
          <a:p>
            <a:pPr marL="0" indent="0">
              <a:buNone/>
            </a:pPr>
            <a:r>
              <a:rPr lang="en-US" sz="5500" b="1"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Data Cleaning</a:t>
            </a:r>
          </a:p>
          <a:p>
            <a:pPr marL="1143000" lvl="1" indent="-685800">
              <a:buFont typeface="Arial" panose="020B0604020202020204" pitchFamily="34" charset="0"/>
              <a:buChar char="•"/>
            </a:pPr>
            <a:r>
              <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Remove duplicate records.</a:t>
            </a:r>
          </a:p>
          <a:p>
            <a:pPr marL="1143000" lvl="1" indent="-685800">
              <a:buFont typeface="Arial" panose="020B0604020202020204" pitchFamily="34" charset="0"/>
              <a:buChar char="•"/>
            </a:pPr>
            <a:r>
              <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Filter out current customer data, retaining only charged-off and fully paid loan information</a:t>
            </a:r>
          </a:p>
          <a:p>
            <a:pPr marL="1143000" lvl="1" indent="-685800">
              <a:buFont typeface="Arial" panose="020B0604020202020204" pitchFamily="34" charset="0"/>
              <a:buChar char="•"/>
            </a:pPr>
            <a:r>
              <a:rPr lang="en-US" sz="55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Identify and treat missing values appropriately</a:t>
            </a:r>
          </a:p>
          <a:p>
            <a:r>
              <a:rPr lang="en-US" sz="5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Outlier </a:t>
            </a:r>
            <a:r>
              <a:rPr lang="en-US" sz="5500" b="1"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Treatment</a:t>
            </a:r>
          </a:p>
          <a:p>
            <a:pPr marL="1143000" lvl="1" indent="-685800">
              <a:buFont typeface="Arial" panose="020B0604020202020204" pitchFamily="34" charset="0"/>
              <a:buChar char="•"/>
            </a:pPr>
            <a:r>
              <a:rPr lang="en-US" sz="55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Detect and handle outliers using the Interquartile Range (IQR) method</a:t>
            </a:r>
          </a:p>
          <a:p>
            <a:pPr marL="0" indent="0">
              <a:buNone/>
            </a:pPr>
            <a:r>
              <a:rPr lang="en-US" sz="5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Feature Engineering</a:t>
            </a:r>
            <a:endPar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143000" lvl="1" indent="-685800">
              <a:buFont typeface="Arial" panose="020B0604020202020204" pitchFamily="34" charset="0"/>
              <a:buChar char="•"/>
            </a:pPr>
            <a:r>
              <a:rPr lang="en-US" sz="55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Create new variables from existing ones to enhance exploratory data analysis</a:t>
            </a:r>
          </a:p>
          <a:p>
            <a:pPr marL="0" indent="0">
              <a:buNone/>
            </a:pPr>
            <a:r>
              <a:rPr lang="en-US" sz="5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Type Verification</a:t>
            </a:r>
            <a:endPar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143000" lvl="1" indent="-685800">
              <a:buFont typeface="Arial" panose="020B0604020202020204" pitchFamily="34" charset="0"/>
              <a:buChar char="•"/>
            </a:pPr>
            <a:r>
              <a:rPr lang="en-US" sz="55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Ensure all variables have appropriate data types, converting where necessary</a:t>
            </a:r>
          </a:p>
          <a:p>
            <a:pPr marL="0" indent="0">
              <a:buNone/>
            </a:pPr>
            <a:r>
              <a:rPr lang="en-US" sz="56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Validation and Correction</a:t>
            </a:r>
            <a:endParaRPr lang="en-US" sz="56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143000" lvl="1" indent="-685800">
              <a:buFont typeface="Arial" panose="020B0604020202020204" pitchFamily="34" charset="0"/>
              <a:buChar char="•"/>
            </a:pPr>
            <a:r>
              <a:rPr lang="en-US" sz="55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Identify and rectify invalid data rows</a:t>
            </a:r>
          </a:p>
          <a:p>
            <a:endParaRPr lang="en-US" dirty="0"/>
          </a:p>
        </p:txBody>
      </p:sp>
    </p:spTree>
    <p:extLst>
      <p:ext uri="{BB962C8B-B14F-4D97-AF65-F5344CB8AC3E}">
        <p14:creationId xmlns:p14="http://schemas.microsoft.com/office/powerpoint/2010/main" val="120493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81950-508B-49D3-BB59-801C6A297700}"/>
              </a:ext>
            </a:extLst>
          </p:cNvPr>
          <p:cNvSpPr>
            <a:spLocks noGrp="1"/>
          </p:cNvSpPr>
          <p:nvPr>
            <p:ph idx="1"/>
          </p:nvPr>
        </p:nvSpPr>
        <p:spPr>
          <a:xfrm>
            <a:off x="391363" y="1631287"/>
            <a:ext cx="10753725" cy="3686861"/>
          </a:xfrm>
        </p:spPr>
        <p:txBody>
          <a:bodyPr>
            <a:normAutofit/>
          </a:bodyPr>
          <a:lstStyle/>
          <a:p>
            <a:r>
              <a:rPr lang="en-US" sz="2200" b="1" dirty="0">
                <a:latin typeface="Calibri" panose="020F0502020204030204" pitchFamily="34" charset="0"/>
                <a:ea typeface="Calibri" panose="020F0502020204030204" pitchFamily="34" charset="0"/>
                <a:cs typeface="Calibri" panose="020F0502020204030204" pitchFamily="34" charset="0"/>
              </a:rPr>
              <a:t>Variable Selection</a:t>
            </a:r>
          </a:p>
          <a:p>
            <a:pPr lvl="1">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Remove variables that do not contribute value to the analysis</a:t>
            </a:r>
          </a:p>
          <a:p>
            <a:r>
              <a:rPr lang="en-US" sz="2200" b="1" dirty="0">
                <a:latin typeface="Calibri" panose="020F0502020204030204" pitchFamily="34" charset="0"/>
                <a:ea typeface="Calibri" panose="020F0502020204030204" pitchFamily="34" charset="0"/>
                <a:cs typeface="Calibri" panose="020F0502020204030204" pitchFamily="34" charset="0"/>
              </a:rPr>
              <a:t>Exploratory Data Analysis (EDA)</a:t>
            </a:r>
          </a:p>
          <a:p>
            <a:pPr lvl="1">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Conduct </a:t>
            </a:r>
            <a:r>
              <a:rPr lang="en-US" sz="2200"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univariate</a:t>
            </a:r>
            <a:r>
              <a:rPr lang="en-US" sz="2200" dirty="0">
                <a:latin typeface="Calibri" panose="020F0502020204030204" pitchFamily="34" charset="0"/>
                <a:ea typeface="Calibri" panose="020F0502020204030204" pitchFamily="34" charset="0"/>
                <a:cs typeface="Calibri" panose="020F0502020204030204" pitchFamily="34" charset="0"/>
              </a:rPr>
              <a:t>, segmented univariate, bivariate, and multivariate analysis</a:t>
            </a:r>
          </a:p>
          <a:p>
            <a:pPr marL="4572" lvl="1" indent="0">
              <a:buNone/>
            </a:pPr>
            <a:r>
              <a:rPr lang="en-US" sz="2200" b="1" dirty="0">
                <a:latin typeface="Calibri" panose="020F0502020204030204" pitchFamily="34" charset="0"/>
                <a:ea typeface="Calibri" panose="020F0502020204030204" pitchFamily="34" charset="0"/>
                <a:cs typeface="Calibri" panose="020F0502020204030204" pitchFamily="34" charset="0"/>
              </a:rPr>
              <a:t>Recommendations and Conclusions</a:t>
            </a:r>
          </a:p>
          <a:p>
            <a:pPr>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    Derive insights  and formulate recommendations and conclusions based on the analysis</a:t>
            </a: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DB728F-D8CF-B537-6F35-56D915C6AE6E}"/>
              </a:ext>
            </a:extLst>
          </p:cNvPr>
          <p:cNvSpPr txBox="1"/>
          <p:nvPr/>
        </p:nvSpPr>
        <p:spPr>
          <a:xfrm>
            <a:off x="641910" y="137203"/>
            <a:ext cx="6097218" cy="923330"/>
          </a:xfrm>
          <a:prstGeom prst="rect">
            <a:avLst/>
          </a:prstGeom>
          <a:noFill/>
        </p:spPr>
        <p:txBody>
          <a:bodyPr wrap="square">
            <a:spAutoFit/>
          </a:bodyPr>
          <a:lstStyle/>
          <a:p>
            <a:r>
              <a:rPr lang="en-US" sz="5400" dirty="0">
                <a:solidFill>
                  <a:srgbClr val="0070C0"/>
                </a:solidFill>
              </a:rPr>
              <a:t>Approach Continued</a:t>
            </a:r>
            <a:endParaRPr lang="en-US" sz="5400" dirty="0"/>
          </a:p>
        </p:txBody>
      </p:sp>
    </p:spTree>
    <p:extLst>
      <p:ext uri="{BB962C8B-B14F-4D97-AF65-F5344CB8AC3E}">
        <p14:creationId xmlns:p14="http://schemas.microsoft.com/office/powerpoint/2010/main" val="40846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41F61D2-681C-9287-EE3C-D905CC8B8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03" y="0"/>
            <a:ext cx="89709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7EA777-2860-BD7A-D0EB-D28592769EBC}"/>
              </a:ext>
            </a:extLst>
          </p:cNvPr>
          <p:cNvSpPr txBox="1"/>
          <p:nvPr/>
        </p:nvSpPr>
        <p:spPr>
          <a:xfrm>
            <a:off x="9434201" y="2044558"/>
            <a:ext cx="2575389" cy="646331"/>
          </a:xfrm>
          <a:prstGeom prst="rect">
            <a:avLst/>
          </a:prstGeom>
          <a:noFill/>
        </p:spPr>
        <p:txBody>
          <a:bodyPr wrap="square" rtlCol="0">
            <a:spAutoFit/>
          </a:bodyPr>
          <a:lstStyle/>
          <a:p>
            <a:r>
              <a:rPr lang="en-IN" b="1" dirty="0"/>
              <a:t>Outliers are identified in 14 numeric variables</a:t>
            </a:r>
          </a:p>
        </p:txBody>
      </p:sp>
    </p:spTree>
    <p:extLst>
      <p:ext uri="{BB962C8B-B14F-4D97-AF65-F5344CB8AC3E}">
        <p14:creationId xmlns:p14="http://schemas.microsoft.com/office/powerpoint/2010/main" val="144566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DB728F-D8CF-B537-6F35-56D915C6AE6E}"/>
              </a:ext>
            </a:extLst>
          </p:cNvPr>
          <p:cNvSpPr txBox="1"/>
          <p:nvPr/>
        </p:nvSpPr>
        <p:spPr>
          <a:xfrm>
            <a:off x="641909" y="44736"/>
            <a:ext cx="11018519" cy="923330"/>
          </a:xfrm>
          <a:prstGeom prst="rect">
            <a:avLst/>
          </a:prstGeom>
          <a:noFill/>
        </p:spPr>
        <p:txBody>
          <a:bodyPr wrap="square">
            <a:spAutoFit/>
          </a:bodyPr>
          <a:lstStyle/>
          <a:p>
            <a:r>
              <a:rPr lang="en-US" sz="5400" dirty="0">
                <a:solidFill>
                  <a:srgbClr val="0070C0"/>
                </a:solidFill>
              </a:rPr>
              <a:t>Graph Continuous Variables</a:t>
            </a:r>
          </a:p>
        </p:txBody>
      </p:sp>
      <p:pic>
        <p:nvPicPr>
          <p:cNvPr id="4100" name="Picture 4">
            <a:extLst>
              <a:ext uri="{FF2B5EF4-FFF2-40B4-BE49-F238E27FC236}">
                <a16:creationId xmlns:a16="http://schemas.microsoft.com/office/drawing/2014/main" id="{E3590D0F-1FF7-7C48-2976-924E8E606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54" y="1455977"/>
            <a:ext cx="10639425"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753E5A-4FBF-D72B-9209-23751C7F9154}"/>
              </a:ext>
            </a:extLst>
          </p:cNvPr>
          <p:cNvSpPr txBox="1"/>
          <p:nvPr/>
        </p:nvSpPr>
        <p:spPr>
          <a:xfrm>
            <a:off x="2523106" y="5723177"/>
            <a:ext cx="7256123" cy="369332"/>
          </a:xfrm>
          <a:prstGeom prst="rect">
            <a:avLst/>
          </a:prstGeom>
          <a:noFill/>
        </p:spPr>
        <p:txBody>
          <a:bodyPr wrap="square">
            <a:spAutoFit/>
          </a:bodyPr>
          <a:lstStyle/>
          <a:p>
            <a:pPr>
              <a:buFont typeface="Arial" panose="020B0604020202020204" pitchFamily="34" charset="0"/>
              <a:buChar char="•"/>
            </a:pPr>
            <a:r>
              <a:rPr lang="en-US" b="1" dirty="0"/>
              <a:t>Average Loan Amount Issued of all the loan application is 10475$</a:t>
            </a:r>
          </a:p>
        </p:txBody>
      </p:sp>
      <p:sp>
        <p:nvSpPr>
          <p:cNvPr id="6" name="TextBox 5">
            <a:extLst>
              <a:ext uri="{FF2B5EF4-FFF2-40B4-BE49-F238E27FC236}">
                <a16:creationId xmlns:a16="http://schemas.microsoft.com/office/drawing/2014/main" id="{5BAED1DE-689B-99DA-DD57-A987C68DFE2D}"/>
              </a:ext>
            </a:extLst>
          </p:cNvPr>
          <p:cNvSpPr txBox="1"/>
          <p:nvPr/>
        </p:nvSpPr>
        <p:spPr>
          <a:xfrm>
            <a:off x="973477" y="996069"/>
            <a:ext cx="6097712" cy="400110"/>
          </a:xfrm>
          <a:prstGeom prst="rect">
            <a:avLst/>
          </a:prstGeom>
          <a:noFill/>
        </p:spPr>
        <p:txBody>
          <a:bodyPr wrap="square">
            <a:spAutoFit/>
          </a:bodyPr>
          <a:lstStyle/>
          <a:p>
            <a:pPr>
              <a:buFont typeface="Arial" panose="020B0604020202020204" pitchFamily="34" charset="0"/>
              <a:buChar char="•"/>
            </a:pPr>
            <a:r>
              <a:rPr lang="en-IN" sz="2000" b="1" dirty="0"/>
              <a:t>L</a:t>
            </a:r>
            <a:r>
              <a:rPr lang="en-US" sz="2000" b="1" dirty="0" err="1"/>
              <a:t>oan_amnt</a:t>
            </a:r>
            <a:r>
              <a:rPr lang="en-US" sz="2000" b="1" dirty="0"/>
              <a:t> Variable</a:t>
            </a:r>
          </a:p>
        </p:txBody>
      </p:sp>
    </p:spTree>
    <p:extLst>
      <p:ext uri="{BB962C8B-B14F-4D97-AF65-F5344CB8AC3E}">
        <p14:creationId xmlns:p14="http://schemas.microsoft.com/office/powerpoint/2010/main" val="85892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CA89096-685C-B7C2-1489-B96F3BB4D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1295400"/>
            <a:ext cx="10315575"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E14729-BED7-447A-9D5D-F9109000094A}"/>
              </a:ext>
            </a:extLst>
          </p:cNvPr>
          <p:cNvSpPr txBox="1"/>
          <p:nvPr/>
        </p:nvSpPr>
        <p:spPr>
          <a:xfrm>
            <a:off x="3047144" y="5733248"/>
            <a:ext cx="6097712" cy="369332"/>
          </a:xfrm>
          <a:prstGeom prst="rect">
            <a:avLst/>
          </a:prstGeom>
          <a:noFill/>
        </p:spPr>
        <p:txBody>
          <a:bodyPr wrap="square">
            <a:spAutoFit/>
          </a:bodyPr>
          <a:lstStyle/>
          <a:p>
            <a:pPr>
              <a:buFont typeface="Arial" panose="020B0604020202020204" pitchFamily="34" charset="0"/>
              <a:buChar char="•"/>
            </a:pPr>
            <a:r>
              <a:rPr lang="en-US" b="1" dirty="0"/>
              <a:t>Average Interest Rate of Loan Account is 11.96%</a:t>
            </a:r>
          </a:p>
        </p:txBody>
      </p:sp>
      <p:sp>
        <p:nvSpPr>
          <p:cNvPr id="5" name="TextBox 4">
            <a:extLst>
              <a:ext uri="{FF2B5EF4-FFF2-40B4-BE49-F238E27FC236}">
                <a16:creationId xmlns:a16="http://schemas.microsoft.com/office/drawing/2014/main" id="{61A9A870-9E94-264E-9127-3717A0E6637B}"/>
              </a:ext>
            </a:extLst>
          </p:cNvPr>
          <p:cNvSpPr txBox="1"/>
          <p:nvPr/>
        </p:nvSpPr>
        <p:spPr>
          <a:xfrm>
            <a:off x="1117316" y="755420"/>
            <a:ext cx="6097712" cy="369332"/>
          </a:xfrm>
          <a:prstGeom prst="rect">
            <a:avLst/>
          </a:prstGeom>
          <a:noFill/>
        </p:spPr>
        <p:txBody>
          <a:bodyPr wrap="square">
            <a:spAutoFit/>
          </a:bodyPr>
          <a:lstStyle/>
          <a:p>
            <a:pPr>
              <a:buFont typeface="Arial" panose="020B0604020202020204" pitchFamily="34" charset="0"/>
              <a:buChar char="•"/>
            </a:pPr>
            <a:r>
              <a:rPr lang="en-IN" b="1" dirty="0" err="1"/>
              <a:t>Int_rate</a:t>
            </a:r>
            <a:r>
              <a:rPr lang="en-US" sz="1800" b="1" dirty="0"/>
              <a:t> Variable</a:t>
            </a:r>
          </a:p>
        </p:txBody>
      </p:sp>
    </p:spTree>
    <p:extLst>
      <p:ext uri="{BB962C8B-B14F-4D97-AF65-F5344CB8AC3E}">
        <p14:creationId xmlns:p14="http://schemas.microsoft.com/office/powerpoint/2010/main" val="1156539707"/>
      </p:ext>
    </p:extLst>
  </p:cSld>
  <p:clrMapOvr>
    <a:masterClrMapping/>
  </p:clrMapOvr>
</p:sld>
</file>

<file path=ppt/theme/theme1.xml><?xml version="1.0" encoding="utf-8"?>
<a:theme xmlns:a="http://schemas.openxmlformats.org/drawingml/2006/main" name="Metropolit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57386A8605804ABC12B45CB7C31328" ma:contentTypeVersion="20" ma:contentTypeDescription="Create a new document." ma:contentTypeScope="" ma:versionID="28f418e57d7a04c256121c47875f2607">
  <xsd:schema xmlns:xsd="http://www.w3.org/2001/XMLSchema" xmlns:xs="http://www.w3.org/2001/XMLSchema" xmlns:p="http://schemas.microsoft.com/office/2006/metadata/properties" xmlns:ns1="http://schemas.microsoft.com/sharepoint/v3" xmlns:ns2="ed82c2c9-6401-4cb9-b0ca-e2cc7694eedc" xmlns:ns3="b033087a-e7de-45f2-a49e-48604621e186" xmlns:ns4="230e9df3-be65-4c73-a93b-d1236ebd677e" targetNamespace="http://schemas.microsoft.com/office/2006/metadata/properties" ma:root="true" ma:fieldsID="6bbfa08e73350ebe3014da9c0c63712c" ns1:_="" ns2:_="" ns3:_="" ns4:_="">
    <xsd:import namespace="http://schemas.microsoft.com/sharepoint/v3"/>
    <xsd:import namespace="ed82c2c9-6401-4cb9-b0ca-e2cc7694eedc"/>
    <xsd:import namespace="b033087a-e7de-45f2-a49e-48604621e186"/>
    <xsd:import namespace="230e9df3-be65-4c73-a93b-d1236ebd677e"/>
    <xsd:element name="properties">
      <xsd:complexType>
        <xsd:sequence>
          <xsd:element name="documentManagement">
            <xsd:complexType>
              <xsd:all>
                <xsd:element ref="ns2:Product"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82c2c9-6401-4cb9-b0ca-e2cc7694eedc" elementFormDefault="qualified">
    <xsd:import namespace="http://schemas.microsoft.com/office/2006/documentManagement/types"/>
    <xsd:import namespace="http://schemas.microsoft.com/office/infopath/2007/PartnerControls"/>
    <xsd:element name="Product" ma:index="8" nillable="true" ma:displayName="Product" ma:format="Dropdown" ma:internalName="Product">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33087a-e7de-45f2-a49e-48604621e18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7c9a9673-0766-4218-9a0e-ff470245a8c5}" ma:internalName="TaxCatchAll" ma:showField="CatchAllData" ma:web="b033087a-e7de-45f2-a49e-48604621e18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d82c2c9-6401-4cb9-b0ca-e2cc7694eedc" xsi:nil="true"/>
    <Product xmlns="ed82c2c9-6401-4cb9-b0ca-e2cc7694eedc" xsi:nil="true"/>
    <_ip_UnifiedCompliancePolicyUIAction xmlns="http://schemas.microsoft.com/sharepoint/v3" xsi:nil="true"/>
    <lcf76f155ced4ddcb4097134ff3c332f xmlns="ed82c2c9-6401-4cb9-b0ca-e2cc7694eedc">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0581AF-A6F4-4FEF-9A0A-7EBD9E98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82c2c9-6401-4cb9-b0ca-e2cc7694eedc"/>
    <ds:schemaRef ds:uri="b033087a-e7de-45f2-a49e-48604621e18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ACBF32-5DA5-4BB6-98D9-751A60116C6B}">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230e9df3-be65-4c73-a93b-d1236ebd677e"/>
    <ds:schemaRef ds:uri="http://schemas.microsoft.com/sharepoint/v3"/>
    <ds:schemaRef ds:uri="b033087a-e7de-45f2-a49e-48604621e186"/>
    <ds:schemaRef ds:uri="http://schemas.microsoft.com/office/2006/documentManagement/types"/>
    <ds:schemaRef ds:uri="ed82c2c9-6401-4cb9-b0ca-e2cc7694eedc"/>
    <ds:schemaRef ds:uri="http://www.w3.org/XML/1998/namespace"/>
    <ds:schemaRef ds:uri="http://purl.org/dc/terms/"/>
  </ds:schemaRefs>
</ds:datastoreItem>
</file>

<file path=customXml/itemProps3.xml><?xml version="1.0" encoding="utf-8"?>
<ds:datastoreItem xmlns:ds="http://schemas.openxmlformats.org/officeDocument/2006/customXml" ds:itemID="{5C03F9F6-DE6D-4462-B801-304DCAB415A3}">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TM03090430[[fn=Banded]]</Template>
  <TotalTime>269</TotalTime>
  <Words>1594</Words>
  <Application>Microsoft Office PowerPoint</Application>
  <PresentationFormat>Widescreen</PresentationFormat>
  <Paragraphs>150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Söhne</vt:lpstr>
      <vt:lpstr>system-ui</vt:lpstr>
      <vt:lpstr>Metropolitan</vt:lpstr>
      <vt:lpstr>LendingClub Case Study  </vt:lpstr>
      <vt:lpstr>Problem Statement</vt:lpstr>
      <vt:lpstr>PowerPoint Presentation</vt:lpstr>
      <vt:lpstr>Assumptions</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Graphs – Bivariate Categorical (Loan stat)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Bivariate analysis of Continuous vars</vt:lpstr>
      <vt:lpstr>PowerPoint Presentation</vt:lpstr>
      <vt:lpstr>PowerPoint Presentation</vt:lpstr>
      <vt:lpstr>PowerPoint Presentation</vt:lpstr>
      <vt:lpstr>Results</vt:lpstr>
      <vt:lpstr>Multivariate HeatMap</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Service in Azure</dc:title>
  <dc:creator>Rohin Koul</dc:creator>
  <cp:lastModifiedBy>Manasa Devadas</cp:lastModifiedBy>
  <cp:revision>10</cp:revision>
  <dcterms:created xsi:type="dcterms:W3CDTF">2020-08-27T22:37:42Z</dcterms:created>
  <dcterms:modified xsi:type="dcterms:W3CDTF">2024-05-22T09:49:06Z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0x010100B757386A8605804ABC12B45CB7C31328</vt:lpwstr>
  </property>
  <property fmtid="{D5CDD505-2E9C-101B-9397-08002B2CF9AE}" pid="3" name="TaxKeyword">
    <vt:lpwstr/>
  </property>
  <property fmtid="{D5CDD505-2E9C-101B-9397-08002B2CF9AE}" pid="4" name="MediaServiceImageTags">
    <vt:lpwstr/>
  </property>
  <property fmtid="{D5CDD505-2E9C-101B-9397-08002B2CF9AE}" pid="5" name="MSIP_Label_19540963-e559-4020-8a90-fe8a502c2801_Enabled">
    <vt:lpwstr>true</vt:lpwstr>
  </property>
  <property fmtid="{D5CDD505-2E9C-101B-9397-08002B2CF9AE}" pid="6" name="MSIP_Label_19540963-e559-4020-8a90-fe8a502c2801_SetDate">
    <vt:lpwstr>2024-05-22T05:56:38Z</vt:lpwstr>
  </property>
  <property fmtid="{D5CDD505-2E9C-101B-9397-08002B2CF9AE}" pid="7" name="MSIP_Label_19540963-e559-4020-8a90-fe8a502c2801_Method">
    <vt:lpwstr>Standard</vt:lpwstr>
  </property>
  <property fmtid="{D5CDD505-2E9C-101B-9397-08002B2CF9AE}" pid="8" name="MSIP_Label_19540963-e559-4020-8a90-fe8a502c2801_Name">
    <vt:lpwstr>19540963-e559-4020-8a90-fe8a502c2801</vt:lpwstr>
  </property>
  <property fmtid="{D5CDD505-2E9C-101B-9397-08002B2CF9AE}" pid="9" name="MSIP_Label_19540963-e559-4020-8a90-fe8a502c2801_SiteId">
    <vt:lpwstr>f25493ae-1c98-41d7-8a33-0be75f5fe603</vt:lpwstr>
  </property>
  <property fmtid="{D5CDD505-2E9C-101B-9397-08002B2CF9AE}" pid="10" name="MSIP_Label_19540963-e559-4020-8a90-fe8a502c2801_ActionId">
    <vt:lpwstr>e15df950-e6c0-4fc1-888d-fc3667ad4bc6</vt:lpwstr>
  </property>
  <property fmtid="{D5CDD505-2E9C-101B-9397-08002B2CF9AE}" pid="11" name="MSIP_Label_19540963-e559-4020-8a90-fe8a502c2801_ContentBits">
    <vt:lpwstr>0</vt:lpwstr>
  </property>
</Properties>
</file>