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3" r:id="rId3"/>
    <p:sldId id="266" r:id="rId4"/>
    <p:sldId id="268" r:id="rId5"/>
    <p:sldId id="269" r:id="rId6"/>
    <p:sldId id="270" r:id="rId7"/>
    <p:sldId id="271" r:id="rId8"/>
    <p:sldId id="272" r:id="rId9"/>
    <p:sldId id="273" r:id="rId10"/>
    <p:sldId id="274" r:id="rId11"/>
    <p:sldId id="275" r:id="rId12"/>
    <p:sldId id="276" r:id="rId13"/>
    <p:sldId id="26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45"/>
  </p:normalViewPr>
  <p:slideViewPr>
    <p:cSldViewPr snapToGrid="0">
      <p:cViewPr varScale="1">
        <p:scale>
          <a:sx n="102" d="100"/>
          <a:sy n="102" d="100"/>
        </p:scale>
        <p:origin x="72" y="1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Goud Jagati" userId="6048bbeb788e7f88" providerId="LiveId" clId="{7D0000AE-DEAD-4F56-B847-89A98E3DCE15}"/>
    <pc:docChg chg="modSld">
      <pc:chgData name="ManasaGoud Jagati" userId="6048bbeb788e7f88" providerId="LiveId" clId="{7D0000AE-DEAD-4F56-B847-89A98E3DCE15}" dt="2024-05-30T20:01:50.332" v="3" actId="255"/>
      <pc:docMkLst>
        <pc:docMk/>
      </pc:docMkLst>
      <pc:sldChg chg="modSp mod">
        <pc:chgData name="ManasaGoud Jagati" userId="6048bbeb788e7f88" providerId="LiveId" clId="{7D0000AE-DEAD-4F56-B847-89A98E3DCE15}" dt="2024-05-30T20:01:50.332" v="3" actId="255"/>
        <pc:sldMkLst>
          <pc:docMk/>
          <pc:sldMk cId="0" sldId="256"/>
        </pc:sldMkLst>
        <pc:spChg chg="mod">
          <ac:chgData name="ManasaGoud Jagati" userId="6048bbeb788e7f88" providerId="LiveId" clId="{7D0000AE-DEAD-4F56-B847-89A98E3DCE15}" dt="2024-05-30T20:01:50.332" v="3" actId="255"/>
          <ac:spMkLst>
            <pc:docMk/>
            <pc:sldMk cId="0" sldId="256"/>
            <ac:spMk id="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758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718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652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251278c3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251278c3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28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19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418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652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273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680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47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899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4">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5">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629728" y="744575"/>
            <a:ext cx="8202580" cy="2052600"/>
          </a:xfrm>
          <a:prstGeom prst="rect">
            <a:avLst/>
          </a:prstGeom>
        </p:spPr>
        <p:txBody>
          <a:bodyPr spcFirstLastPara="1" wrap="square" lIns="91425" tIns="91425" rIns="91425" bIns="91425" anchor="ctr" anchorCtr="0">
            <a:noAutofit/>
          </a:bodyPr>
          <a:lstStyle/>
          <a:p>
            <a:pPr marL="0" lvl="0" indent="0" rtl="0">
              <a:lnSpc>
                <a:spcPct val="115000"/>
              </a:lnSpc>
              <a:spcBef>
                <a:spcPts val="2400"/>
              </a:spcBef>
              <a:spcAft>
                <a:spcPts val="0"/>
              </a:spcAft>
              <a:buNone/>
            </a:pPr>
            <a:r>
              <a:rPr lang="en-US" sz="2500" b="1" dirty="0">
                <a:solidFill>
                  <a:srgbClr val="C00000"/>
                </a:solidFill>
              </a:rPr>
              <a:t>Concrete Compressive Strength Prediction</a:t>
            </a:r>
            <a:endParaRPr sz="2500" b="1" dirty="0">
              <a:solidFill>
                <a:srgbClr val="C00000"/>
              </a:solidFill>
            </a:endParaRPr>
          </a:p>
          <a:p>
            <a:pPr marL="0" lvl="0" indent="0" rtl="0">
              <a:lnSpc>
                <a:spcPct val="115000"/>
              </a:lnSpc>
              <a:spcBef>
                <a:spcPts val="2400"/>
              </a:spcBef>
              <a:spcAft>
                <a:spcPts val="600"/>
              </a:spcAft>
              <a:buNone/>
            </a:pPr>
            <a:r>
              <a:rPr lang="en" sz="1600" dirty="0">
                <a:solidFill>
                  <a:srgbClr val="C00000"/>
                </a:solidFill>
              </a:rPr>
              <a:t>DATA - 601</a:t>
            </a:r>
            <a:br>
              <a:rPr lang="en" sz="1600" dirty="0">
                <a:solidFill>
                  <a:srgbClr val="C00000"/>
                </a:solidFill>
              </a:rPr>
            </a:br>
            <a:r>
              <a:rPr lang="en" sz="1600" dirty="0">
                <a:solidFill>
                  <a:srgbClr val="C00000"/>
                </a:solidFill>
              </a:rPr>
              <a:t>Prof. Ajinkya Borle</a:t>
            </a:r>
            <a:endParaRPr sz="1600" dirty="0">
              <a:solidFill>
                <a:srgbClr val="C00000"/>
              </a:solidFill>
            </a:endParaRPr>
          </a:p>
        </p:txBody>
      </p:sp>
      <p:sp>
        <p:nvSpPr>
          <p:cNvPr id="58" name="Google Shape;58;p13"/>
          <p:cNvSpPr txBox="1">
            <a:spLocks noGrp="1"/>
          </p:cNvSpPr>
          <p:nvPr>
            <p:ph type="subTitle" idx="1"/>
          </p:nvPr>
        </p:nvSpPr>
        <p:spPr>
          <a:xfrm>
            <a:off x="320326" y="2851377"/>
            <a:ext cx="8520600" cy="15522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br>
              <a:rPr lang="en" sz="1800" dirty="0">
                <a:solidFill>
                  <a:srgbClr val="666666"/>
                </a:solidFill>
              </a:rPr>
            </a:br>
            <a:r>
              <a:rPr lang="en" sz="1600" dirty="0">
                <a:solidFill>
                  <a:srgbClr val="434343"/>
                </a:solidFill>
                <a:latin typeface="Calibri" panose="020F0502020204030204" pitchFamily="34" charset="0"/>
                <a:cs typeface="Calibri" panose="020F0502020204030204" pitchFamily="34" charset="0"/>
              </a:rPr>
              <a:t>Manasa Goud Jagati (QF80659)</a:t>
            </a:r>
            <a:endParaRPr lang="en" sz="1600" dirty="0">
              <a:solidFill>
                <a:srgbClr val="666666"/>
              </a:solidFill>
            </a:endParaRPr>
          </a:p>
          <a:p>
            <a:pPr marL="0" lvl="0" indent="0" algn="ctr" rtl="0">
              <a:lnSpc>
                <a:spcPct val="150000"/>
              </a:lnSpc>
              <a:spcBef>
                <a:spcPts val="0"/>
              </a:spcBef>
              <a:spcAft>
                <a:spcPts val="0"/>
              </a:spcAft>
              <a:buNone/>
            </a:pPr>
            <a:r>
              <a:rPr lang="en" sz="1600" dirty="0">
                <a:solidFill>
                  <a:srgbClr val="434343"/>
                </a:solidFill>
                <a:latin typeface="Calibri" panose="020F0502020204030204" pitchFamily="34" charset="0"/>
                <a:cs typeface="Calibri" panose="020F0502020204030204" pitchFamily="34" charset="0"/>
              </a:rPr>
              <a:t>Sairam Prudhvi Karri (BA13810)</a:t>
            </a:r>
            <a:endParaRPr sz="1600" dirty="0">
              <a:solidFill>
                <a:srgbClr val="434343"/>
              </a:solidFill>
              <a:latin typeface="Calibri" panose="020F0502020204030204" pitchFamily="34" charset="0"/>
              <a:cs typeface="Calibri" panose="020F0502020204030204" pitchFamily="34" charset="0"/>
            </a:endParaRPr>
          </a:p>
          <a:p>
            <a:pPr marL="0" lvl="0" indent="0" algn="ctr" rtl="0">
              <a:lnSpc>
                <a:spcPct val="150000"/>
              </a:lnSpc>
              <a:spcBef>
                <a:spcPts val="0"/>
              </a:spcBef>
              <a:spcAft>
                <a:spcPts val="0"/>
              </a:spcAft>
              <a:buNone/>
            </a:pPr>
            <a:r>
              <a:rPr lang="en" sz="1600" dirty="0">
                <a:solidFill>
                  <a:srgbClr val="434343"/>
                </a:solidFill>
                <a:latin typeface="Calibri" panose="020F0502020204030204" pitchFamily="34" charset="0"/>
                <a:cs typeface="Calibri" panose="020F0502020204030204" pitchFamily="34" charset="0"/>
              </a:rPr>
              <a:t>Satvik Reddy Singi Reddy (KD80413)</a:t>
            </a:r>
            <a:br>
              <a:rPr lang="en" sz="1600" dirty="0">
                <a:solidFill>
                  <a:srgbClr val="434343"/>
                </a:solidFill>
                <a:latin typeface="Calibri" panose="020F0502020204030204" pitchFamily="34" charset="0"/>
                <a:cs typeface="Calibri" panose="020F0502020204030204" pitchFamily="34" charset="0"/>
              </a:rPr>
            </a:br>
            <a:r>
              <a:rPr lang="en" sz="1600" dirty="0">
                <a:solidFill>
                  <a:srgbClr val="434343"/>
                </a:solidFill>
                <a:latin typeface="Calibri" panose="020F0502020204030204" pitchFamily="34" charset="0"/>
                <a:cs typeface="Calibri" panose="020F0502020204030204" pitchFamily="34" charset="0"/>
              </a:rPr>
              <a:t>Satwik Reddy Ala (RP22297)</a:t>
            </a:r>
            <a:br>
              <a:rPr lang="en" sz="1600" dirty="0">
                <a:solidFill>
                  <a:srgbClr val="434343"/>
                </a:solidFill>
                <a:latin typeface="Calibri" panose="020F0502020204030204" pitchFamily="34" charset="0"/>
                <a:cs typeface="Calibri" panose="020F0502020204030204" pitchFamily="34" charset="0"/>
              </a:rPr>
            </a:br>
            <a:endParaRPr sz="1600" dirty="0">
              <a:solidFill>
                <a:srgbClr val="434343"/>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Title 3">
            <a:extLst>
              <a:ext uri="{FF2B5EF4-FFF2-40B4-BE49-F238E27FC236}">
                <a16:creationId xmlns:a16="http://schemas.microsoft.com/office/drawing/2014/main" id="{92C89D72-5263-00BE-E02D-9D2CB74373DE}"/>
              </a:ext>
            </a:extLst>
          </p:cNvPr>
          <p:cNvSpPr>
            <a:spLocks noGrp="1"/>
          </p:cNvSpPr>
          <p:nvPr>
            <p:ph type="ctrTitle"/>
          </p:nvPr>
        </p:nvSpPr>
        <p:spPr>
          <a:xfrm>
            <a:off x="311708" y="744575"/>
            <a:ext cx="3913159" cy="447227"/>
          </a:xfrm>
        </p:spPr>
        <p:txBody>
          <a:bodyPr/>
          <a:lstStyle/>
          <a:p>
            <a:r>
              <a:rPr lang="en" sz="2500" b="1" dirty="0">
                <a:solidFill>
                  <a:schemeClr val="tx1"/>
                </a:solidFill>
              </a:rPr>
              <a:t>Hyper Parameter Tuning</a:t>
            </a:r>
            <a:endParaRPr lang="en-US" sz="2500" b="1" dirty="0">
              <a:solidFill>
                <a:schemeClr val="tx1"/>
              </a:solidFill>
            </a:endParaRPr>
          </a:p>
        </p:txBody>
      </p:sp>
      <p:sp>
        <p:nvSpPr>
          <p:cNvPr id="6" name="TextBox 5">
            <a:extLst>
              <a:ext uri="{FF2B5EF4-FFF2-40B4-BE49-F238E27FC236}">
                <a16:creationId xmlns:a16="http://schemas.microsoft.com/office/drawing/2014/main" id="{FD44AEF9-33FC-BD14-EFDF-301B8AE2DCA1}"/>
              </a:ext>
            </a:extLst>
          </p:cNvPr>
          <p:cNvSpPr txBox="1"/>
          <p:nvPr/>
        </p:nvSpPr>
        <p:spPr>
          <a:xfrm>
            <a:off x="643465" y="1191802"/>
            <a:ext cx="8001001" cy="1077218"/>
          </a:xfrm>
          <a:prstGeom prst="rect">
            <a:avLst/>
          </a:prstGeom>
          <a:noFill/>
        </p:spPr>
        <p:txBody>
          <a:bodyPr wrap="square" rtlCol="0">
            <a:spAutoFit/>
          </a:bodyPr>
          <a:lstStyle/>
          <a:p>
            <a:pPr marL="114300" algn="just"/>
            <a:r>
              <a:rPr lang="en-US" sz="1600" dirty="0">
                <a:effectLst/>
                <a:latin typeface="Calibri" panose="020F0502020204030204" pitchFamily="34" charset="0"/>
                <a:cs typeface="Calibri" panose="020F0502020204030204" pitchFamily="34" charset="0"/>
              </a:rPr>
              <a:t>As the Decision</a:t>
            </a:r>
            <a:r>
              <a:rPr lang="en-US" sz="1600" dirty="0">
                <a:latin typeface="Calibri" panose="020F0502020204030204" pitchFamily="34" charset="0"/>
                <a:cs typeface="Calibri" panose="020F0502020204030204" pitchFamily="34" charset="0"/>
              </a:rPr>
              <a:t> tree regressor is getting overfitted to the train data. We did hyperparameter tuning and found out below parameters are good for model prediction.</a:t>
            </a:r>
            <a:endParaRPr lang="en-US" sz="1600" dirty="0">
              <a:effectLst/>
              <a:latin typeface="Calibri" panose="020F0502020204030204" pitchFamily="34" charset="0"/>
              <a:cs typeface="Calibri" panose="020F0502020204030204" pitchFamily="34" charset="0"/>
            </a:endParaRPr>
          </a:p>
          <a:p>
            <a:pPr marL="4000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400050" indent="-285750" algn="just">
              <a:buFont typeface="Arial" panose="020B0604020202020204" pitchFamily="34" charset="0"/>
              <a:buChar char="•"/>
            </a:pPr>
            <a:endParaRPr lang="en-US" sz="1600" dirty="0">
              <a:effectLst/>
              <a:latin typeface="Calibri" panose="020F0502020204030204" pitchFamily="34" charset="0"/>
              <a:cs typeface="Calibri" panose="020F0502020204030204" pitchFamily="34" charset="0"/>
            </a:endParaRPr>
          </a:p>
        </p:txBody>
      </p:sp>
      <p:pic>
        <p:nvPicPr>
          <p:cNvPr id="5" name="Picture 4" descr="A screen shot of a computer&#10;&#10;Description automatically generated">
            <a:extLst>
              <a:ext uri="{FF2B5EF4-FFF2-40B4-BE49-F238E27FC236}">
                <a16:creationId xmlns:a16="http://schemas.microsoft.com/office/drawing/2014/main" id="{C6DC18F5-84DE-BBBE-9690-C73DC2139482}"/>
              </a:ext>
            </a:extLst>
          </p:cNvPr>
          <p:cNvPicPr>
            <a:picLocks noChangeAspect="1"/>
          </p:cNvPicPr>
          <p:nvPr/>
        </p:nvPicPr>
        <p:blipFill>
          <a:blip r:embed="rId3"/>
          <a:stretch>
            <a:fillRect/>
          </a:stretch>
        </p:blipFill>
        <p:spPr>
          <a:xfrm>
            <a:off x="761999" y="2010562"/>
            <a:ext cx="7738535" cy="2950905"/>
          </a:xfrm>
          <a:prstGeom prst="rect">
            <a:avLst/>
          </a:prstGeom>
        </p:spPr>
      </p:pic>
    </p:spTree>
    <p:extLst>
      <p:ext uri="{BB962C8B-B14F-4D97-AF65-F5344CB8AC3E}">
        <p14:creationId xmlns:p14="http://schemas.microsoft.com/office/powerpoint/2010/main" val="305128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Title 3">
            <a:extLst>
              <a:ext uri="{FF2B5EF4-FFF2-40B4-BE49-F238E27FC236}">
                <a16:creationId xmlns:a16="http://schemas.microsoft.com/office/drawing/2014/main" id="{92C89D72-5263-00BE-E02D-9D2CB74373DE}"/>
              </a:ext>
            </a:extLst>
          </p:cNvPr>
          <p:cNvSpPr>
            <a:spLocks noGrp="1"/>
          </p:cNvSpPr>
          <p:nvPr>
            <p:ph type="ctrTitle"/>
          </p:nvPr>
        </p:nvSpPr>
        <p:spPr>
          <a:xfrm>
            <a:off x="311708" y="744575"/>
            <a:ext cx="3616825" cy="447227"/>
          </a:xfrm>
        </p:spPr>
        <p:txBody>
          <a:bodyPr/>
          <a:lstStyle/>
          <a:p>
            <a:r>
              <a:rPr lang="en" sz="2500" b="1" dirty="0">
                <a:solidFill>
                  <a:schemeClr val="tx1"/>
                </a:solidFill>
              </a:rPr>
              <a:t>Improved Results</a:t>
            </a:r>
            <a:endParaRPr lang="en-US" sz="2500" b="1" dirty="0">
              <a:solidFill>
                <a:schemeClr val="tx1"/>
              </a:solidFill>
            </a:endParaRPr>
          </a:p>
        </p:txBody>
      </p:sp>
      <p:sp>
        <p:nvSpPr>
          <p:cNvPr id="6" name="TextBox 5">
            <a:extLst>
              <a:ext uri="{FF2B5EF4-FFF2-40B4-BE49-F238E27FC236}">
                <a16:creationId xmlns:a16="http://schemas.microsoft.com/office/drawing/2014/main" id="{FD44AEF9-33FC-BD14-EFDF-301B8AE2DCA1}"/>
              </a:ext>
            </a:extLst>
          </p:cNvPr>
          <p:cNvSpPr txBox="1"/>
          <p:nvPr/>
        </p:nvSpPr>
        <p:spPr>
          <a:xfrm>
            <a:off x="643465" y="1191802"/>
            <a:ext cx="7950201" cy="1323439"/>
          </a:xfrm>
          <a:prstGeom prst="rect">
            <a:avLst/>
          </a:prstGeom>
          <a:noFill/>
        </p:spPr>
        <p:txBody>
          <a:bodyPr wrap="square" rtlCol="0">
            <a:spAutoFit/>
          </a:bodyPr>
          <a:lstStyle/>
          <a:p>
            <a:pPr marL="114300" algn="just"/>
            <a:r>
              <a:rPr lang="en-US" sz="1600" dirty="0">
                <a:effectLst/>
                <a:latin typeface="Calibri" panose="020F0502020204030204" pitchFamily="34" charset="0"/>
                <a:cs typeface="Calibri" panose="020F0502020204030204" pitchFamily="34" charset="0"/>
              </a:rPr>
              <a:t>After tuning parameters, Decision tree performance seems like not overfitted to the data.</a:t>
            </a:r>
          </a:p>
          <a:p>
            <a:pPr marL="4000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400050" indent="-285750">
              <a:buFont typeface="Arial" panose="020B0604020202020204" pitchFamily="34" charset="0"/>
              <a:buChar char="•"/>
            </a:pPr>
            <a:endParaRPr lang="en-US" sz="1600" dirty="0">
              <a:effectLst/>
              <a:latin typeface="Calibri" panose="020F0502020204030204" pitchFamily="34" charset="0"/>
              <a:cs typeface="Calibri" panose="020F0502020204030204" pitchFamily="34" charset="0"/>
            </a:endParaRPr>
          </a:p>
          <a:p>
            <a:pPr marL="4000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400050" indent="-285750">
              <a:buFont typeface="Arial" panose="020B0604020202020204" pitchFamily="34" charset="0"/>
              <a:buChar char="•"/>
            </a:pPr>
            <a:endParaRPr lang="en-US" sz="1600" dirty="0">
              <a:effectLst/>
              <a:latin typeface="Calibri" panose="020F0502020204030204" pitchFamily="34" charset="0"/>
              <a:cs typeface="Calibri" panose="020F050202020403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03E820FE-A21D-C99E-1BA5-3F18AB276A96}"/>
              </a:ext>
            </a:extLst>
          </p:cNvPr>
          <p:cNvPicPr>
            <a:picLocks noChangeAspect="1"/>
          </p:cNvPicPr>
          <p:nvPr/>
        </p:nvPicPr>
        <p:blipFill>
          <a:blip r:embed="rId3"/>
          <a:stretch>
            <a:fillRect/>
          </a:stretch>
        </p:blipFill>
        <p:spPr>
          <a:xfrm>
            <a:off x="821267" y="1797452"/>
            <a:ext cx="7772400" cy="2822474"/>
          </a:xfrm>
          <a:prstGeom prst="rect">
            <a:avLst/>
          </a:prstGeom>
        </p:spPr>
      </p:pic>
    </p:spTree>
    <p:extLst>
      <p:ext uri="{BB962C8B-B14F-4D97-AF65-F5344CB8AC3E}">
        <p14:creationId xmlns:p14="http://schemas.microsoft.com/office/powerpoint/2010/main" val="343950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Title 3">
            <a:extLst>
              <a:ext uri="{FF2B5EF4-FFF2-40B4-BE49-F238E27FC236}">
                <a16:creationId xmlns:a16="http://schemas.microsoft.com/office/drawing/2014/main" id="{92C89D72-5263-00BE-E02D-9D2CB74373DE}"/>
              </a:ext>
            </a:extLst>
          </p:cNvPr>
          <p:cNvSpPr>
            <a:spLocks noGrp="1"/>
          </p:cNvSpPr>
          <p:nvPr>
            <p:ph type="ctrTitle"/>
          </p:nvPr>
        </p:nvSpPr>
        <p:spPr>
          <a:xfrm>
            <a:off x="311707" y="744575"/>
            <a:ext cx="8764560" cy="447227"/>
          </a:xfrm>
        </p:spPr>
        <p:txBody>
          <a:bodyPr/>
          <a:lstStyle/>
          <a:p>
            <a:pPr algn="l"/>
            <a:r>
              <a:rPr lang="en" sz="2500" b="1" dirty="0">
                <a:solidFill>
                  <a:schemeClr val="tx1"/>
                </a:solidFill>
              </a:rPr>
              <a:t>Implemented some more algorithms for better prediction</a:t>
            </a:r>
            <a:endParaRPr lang="en-US" sz="2500" b="1" dirty="0">
              <a:solidFill>
                <a:schemeClr val="tx1"/>
              </a:solidFill>
            </a:endParaRPr>
          </a:p>
        </p:txBody>
      </p:sp>
      <p:sp>
        <p:nvSpPr>
          <p:cNvPr id="6" name="TextBox 5">
            <a:extLst>
              <a:ext uri="{FF2B5EF4-FFF2-40B4-BE49-F238E27FC236}">
                <a16:creationId xmlns:a16="http://schemas.microsoft.com/office/drawing/2014/main" id="{FD44AEF9-33FC-BD14-EFDF-301B8AE2DCA1}"/>
              </a:ext>
            </a:extLst>
          </p:cNvPr>
          <p:cNvSpPr txBox="1"/>
          <p:nvPr/>
        </p:nvSpPr>
        <p:spPr>
          <a:xfrm>
            <a:off x="643466" y="1191802"/>
            <a:ext cx="7391400" cy="1323439"/>
          </a:xfrm>
          <a:prstGeom prst="rect">
            <a:avLst/>
          </a:prstGeom>
          <a:noFill/>
        </p:spPr>
        <p:txBody>
          <a:bodyPr wrap="square" rtlCol="0">
            <a:spAutoFit/>
          </a:bodyPr>
          <a:lstStyle/>
          <a:p>
            <a:pPr marL="114300" algn="just"/>
            <a:endParaRPr lang="en-US" sz="1600" dirty="0">
              <a:effectLst/>
              <a:latin typeface="Calibri" panose="020F0502020204030204" pitchFamily="34" charset="0"/>
              <a:cs typeface="Calibri" panose="020F0502020204030204" pitchFamily="34" charset="0"/>
            </a:endParaRPr>
          </a:p>
          <a:p>
            <a:pPr marL="4000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400050" indent="-285750">
              <a:buFont typeface="Arial" panose="020B0604020202020204" pitchFamily="34" charset="0"/>
              <a:buChar char="•"/>
            </a:pPr>
            <a:endParaRPr lang="en-US" sz="1600" dirty="0">
              <a:effectLst/>
              <a:latin typeface="Calibri" panose="020F0502020204030204" pitchFamily="34" charset="0"/>
              <a:cs typeface="Calibri" panose="020F0502020204030204" pitchFamily="34" charset="0"/>
            </a:endParaRPr>
          </a:p>
          <a:p>
            <a:pPr marL="4000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400050" indent="-285750">
              <a:buFont typeface="Arial" panose="020B0604020202020204" pitchFamily="34" charset="0"/>
              <a:buChar char="•"/>
            </a:pPr>
            <a:endParaRPr lang="en-US" sz="1600" dirty="0">
              <a:effectLst/>
              <a:latin typeface="Calibri" panose="020F0502020204030204" pitchFamily="34" charset="0"/>
              <a:cs typeface="Calibri" panose="020F0502020204030204" pitchFamily="34" charset="0"/>
            </a:endParaRPr>
          </a:p>
        </p:txBody>
      </p:sp>
      <p:pic>
        <p:nvPicPr>
          <p:cNvPr id="5" name="Picture 4" descr="A graph of blue rectangular bars&#10;&#10;Description automatically generated">
            <a:extLst>
              <a:ext uri="{FF2B5EF4-FFF2-40B4-BE49-F238E27FC236}">
                <a16:creationId xmlns:a16="http://schemas.microsoft.com/office/drawing/2014/main" id="{C9D1CDE4-F425-D406-9EB8-1E25002CC758}"/>
              </a:ext>
            </a:extLst>
          </p:cNvPr>
          <p:cNvPicPr>
            <a:picLocks noChangeAspect="1"/>
          </p:cNvPicPr>
          <p:nvPr/>
        </p:nvPicPr>
        <p:blipFill>
          <a:blip r:embed="rId3"/>
          <a:stretch>
            <a:fillRect/>
          </a:stretch>
        </p:blipFill>
        <p:spPr>
          <a:xfrm>
            <a:off x="548216" y="1191802"/>
            <a:ext cx="7952318" cy="3790950"/>
          </a:xfrm>
          <a:prstGeom prst="rect">
            <a:avLst/>
          </a:prstGeom>
        </p:spPr>
      </p:pic>
    </p:spTree>
    <p:extLst>
      <p:ext uri="{BB962C8B-B14F-4D97-AF65-F5344CB8AC3E}">
        <p14:creationId xmlns:p14="http://schemas.microsoft.com/office/powerpoint/2010/main" val="172346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311700" y="1222450"/>
            <a:ext cx="8520600"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3200" dirty="0">
                <a:solidFill>
                  <a:schemeClr val="dk1"/>
                </a:solidFill>
              </a:rPr>
              <a:t>Thank You..!</a:t>
            </a:r>
            <a:endParaRPr sz="320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Title 3">
            <a:extLst>
              <a:ext uri="{FF2B5EF4-FFF2-40B4-BE49-F238E27FC236}">
                <a16:creationId xmlns:a16="http://schemas.microsoft.com/office/drawing/2014/main" id="{92C89D72-5263-00BE-E02D-9D2CB74373DE}"/>
              </a:ext>
            </a:extLst>
          </p:cNvPr>
          <p:cNvSpPr>
            <a:spLocks noGrp="1"/>
          </p:cNvSpPr>
          <p:nvPr>
            <p:ph type="ctrTitle"/>
          </p:nvPr>
        </p:nvSpPr>
        <p:spPr>
          <a:xfrm>
            <a:off x="311707" y="744575"/>
            <a:ext cx="3447493" cy="447227"/>
          </a:xfrm>
        </p:spPr>
        <p:txBody>
          <a:bodyPr/>
          <a:lstStyle/>
          <a:p>
            <a:r>
              <a:rPr lang="en-US" sz="2500" b="1" dirty="0">
                <a:solidFill>
                  <a:schemeClr val="tx1"/>
                </a:solidFill>
              </a:rPr>
              <a:t>Table of Contents</a:t>
            </a:r>
          </a:p>
        </p:txBody>
      </p:sp>
      <p:sp>
        <p:nvSpPr>
          <p:cNvPr id="5" name="TextBox 4">
            <a:extLst>
              <a:ext uri="{FF2B5EF4-FFF2-40B4-BE49-F238E27FC236}">
                <a16:creationId xmlns:a16="http://schemas.microsoft.com/office/drawing/2014/main" id="{609DC792-597D-EA01-1D39-AD70F2F0F1FF}"/>
              </a:ext>
            </a:extLst>
          </p:cNvPr>
          <p:cNvSpPr txBox="1"/>
          <p:nvPr/>
        </p:nvSpPr>
        <p:spPr>
          <a:xfrm>
            <a:off x="575733" y="1490133"/>
            <a:ext cx="5706534" cy="3008772"/>
          </a:xfrm>
          <a:prstGeom prst="rect">
            <a:avLst/>
          </a:prstGeom>
          <a:noFill/>
        </p:spPr>
        <p:txBody>
          <a:bodyPr wrap="square" rtlCol="0">
            <a:spAutoFit/>
          </a:bodyPr>
          <a:lstStyle/>
          <a:p>
            <a:pPr marL="400050" indent="-285750">
              <a:lnSpc>
                <a:spcPct val="150000"/>
              </a:lnSpc>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Data Collection and info</a:t>
            </a:r>
          </a:p>
          <a:p>
            <a:pPr marL="400050" indent="-285750">
              <a:lnSpc>
                <a:spcPct val="150000"/>
              </a:lnSpc>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Null values check</a:t>
            </a:r>
          </a:p>
          <a:p>
            <a:pPr marL="400050" indent="-285750">
              <a:lnSpc>
                <a:spcPct val="150000"/>
              </a:lnSpc>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Data distribution check</a:t>
            </a:r>
          </a:p>
          <a:p>
            <a:pPr marL="400050" indent="-285750">
              <a:lnSpc>
                <a:spcPct val="150000"/>
              </a:lnSpc>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Outliers check</a:t>
            </a:r>
          </a:p>
          <a:p>
            <a:pPr marL="400050" indent="-285750">
              <a:lnSpc>
                <a:spcPct val="150000"/>
              </a:lnSpc>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Correlation analysis</a:t>
            </a:r>
          </a:p>
          <a:p>
            <a:pPr marL="4000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ML Model Implementation</a:t>
            </a:r>
          </a:p>
          <a:p>
            <a:pPr marL="4000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Comparing different ML Models.</a:t>
            </a:r>
            <a:endParaRPr lang="en-US" sz="1600" dirty="0">
              <a:effectLst/>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353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Title 3">
            <a:extLst>
              <a:ext uri="{FF2B5EF4-FFF2-40B4-BE49-F238E27FC236}">
                <a16:creationId xmlns:a16="http://schemas.microsoft.com/office/drawing/2014/main" id="{92C89D72-5263-00BE-E02D-9D2CB74373DE}"/>
              </a:ext>
            </a:extLst>
          </p:cNvPr>
          <p:cNvSpPr>
            <a:spLocks noGrp="1"/>
          </p:cNvSpPr>
          <p:nvPr>
            <p:ph type="ctrTitle"/>
          </p:nvPr>
        </p:nvSpPr>
        <p:spPr>
          <a:xfrm>
            <a:off x="311708" y="744575"/>
            <a:ext cx="4615892" cy="447227"/>
          </a:xfrm>
        </p:spPr>
        <p:txBody>
          <a:bodyPr/>
          <a:lstStyle/>
          <a:p>
            <a:r>
              <a:rPr lang="en" sz="2500" b="1" dirty="0">
                <a:solidFill>
                  <a:schemeClr val="tx1"/>
                </a:solidFill>
              </a:rPr>
              <a:t>Data Collection and Info</a:t>
            </a:r>
            <a:endParaRPr lang="en-US" sz="2500" b="1" dirty="0">
              <a:solidFill>
                <a:schemeClr val="tx1"/>
              </a:solidFill>
            </a:endParaRPr>
          </a:p>
        </p:txBody>
      </p:sp>
      <p:pic>
        <p:nvPicPr>
          <p:cNvPr id="3" name="Picture 2" descr="A screenshot of a computer&#10;&#10;Description automatically generated">
            <a:extLst>
              <a:ext uri="{FF2B5EF4-FFF2-40B4-BE49-F238E27FC236}">
                <a16:creationId xmlns:a16="http://schemas.microsoft.com/office/drawing/2014/main" id="{BD6C1F02-647A-0E3B-9BF5-301953BC19E6}"/>
              </a:ext>
            </a:extLst>
          </p:cNvPr>
          <p:cNvPicPr>
            <a:picLocks noChangeAspect="1"/>
          </p:cNvPicPr>
          <p:nvPr/>
        </p:nvPicPr>
        <p:blipFill>
          <a:blip r:embed="rId3"/>
          <a:stretch>
            <a:fillRect/>
          </a:stretch>
        </p:blipFill>
        <p:spPr>
          <a:xfrm>
            <a:off x="821266" y="1191802"/>
            <a:ext cx="7560733" cy="2169465"/>
          </a:xfrm>
          <a:prstGeom prst="rect">
            <a:avLst/>
          </a:prstGeom>
        </p:spPr>
      </p:pic>
      <p:sp>
        <p:nvSpPr>
          <p:cNvPr id="6" name="TextBox 5">
            <a:extLst>
              <a:ext uri="{FF2B5EF4-FFF2-40B4-BE49-F238E27FC236}">
                <a16:creationId xmlns:a16="http://schemas.microsoft.com/office/drawing/2014/main" id="{FD44AEF9-33FC-BD14-EFDF-301B8AE2DCA1}"/>
              </a:ext>
            </a:extLst>
          </p:cNvPr>
          <p:cNvSpPr txBox="1"/>
          <p:nvPr/>
        </p:nvSpPr>
        <p:spPr>
          <a:xfrm>
            <a:off x="609600" y="3490984"/>
            <a:ext cx="7391400" cy="584775"/>
          </a:xfrm>
          <a:prstGeom prst="rect">
            <a:avLst/>
          </a:prstGeom>
          <a:noFill/>
        </p:spPr>
        <p:txBody>
          <a:bodyPr wrap="square" rtlCol="0">
            <a:spAutoFit/>
          </a:bodyPr>
          <a:lstStyle/>
          <a:p>
            <a:pPr marL="400050" indent="-285750">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Total 9 columns( including target) and 1039 entries.</a:t>
            </a:r>
          </a:p>
          <a:p>
            <a:pPr marL="400050" indent="-285750">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All the columns are in same units. So, no need for scaling data.</a:t>
            </a:r>
          </a:p>
        </p:txBody>
      </p:sp>
    </p:spTree>
    <p:extLst>
      <p:ext uri="{BB962C8B-B14F-4D97-AF65-F5344CB8AC3E}">
        <p14:creationId xmlns:p14="http://schemas.microsoft.com/office/powerpoint/2010/main" val="413170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Title 3">
            <a:extLst>
              <a:ext uri="{FF2B5EF4-FFF2-40B4-BE49-F238E27FC236}">
                <a16:creationId xmlns:a16="http://schemas.microsoft.com/office/drawing/2014/main" id="{92C89D72-5263-00BE-E02D-9D2CB74373DE}"/>
              </a:ext>
            </a:extLst>
          </p:cNvPr>
          <p:cNvSpPr>
            <a:spLocks noGrp="1"/>
          </p:cNvSpPr>
          <p:nvPr>
            <p:ph type="ctrTitle"/>
          </p:nvPr>
        </p:nvSpPr>
        <p:spPr>
          <a:xfrm>
            <a:off x="311709" y="744575"/>
            <a:ext cx="2812492" cy="447227"/>
          </a:xfrm>
        </p:spPr>
        <p:txBody>
          <a:bodyPr/>
          <a:lstStyle/>
          <a:p>
            <a:r>
              <a:rPr lang="en" sz="2500" b="1" dirty="0">
                <a:solidFill>
                  <a:schemeClr val="tx1"/>
                </a:solidFill>
              </a:rPr>
              <a:t>Null Values</a:t>
            </a:r>
            <a:endParaRPr lang="en-US" sz="2500" b="1" dirty="0">
              <a:solidFill>
                <a:schemeClr val="tx1"/>
              </a:solidFill>
            </a:endParaRPr>
          </a:p>
        </p:txBody>
      </p:sp>
      <p:sp>
        <p:nvSpPr>
          <p:cNvPr id="6" name="TextBox 5">
            <a:extLst>
              <a:ext uri="{FF2B5EF4-FFF2-40B4-BE49-F238E27FC236}">
                <a16:creationId xmlns:a16="http://schemas.microsoft.com/office/drawing/2014/main" id="{FD44AEF9-33FC-BD14-EFDF-301B8AE2DCA1}"/>
              </a:ext>
            </a:extLst>
          </p:cNvPr>
          <p:cNvSpPr txBox="1"/>
          <p:nvPr/>
        </p:nvSpPr>
        <p:spPr>
          <a:xfrm>
            <a:off x="609600" y="3490984"/>
            <a:ext cx="7391400" cy="338554"/>
          </a:xfrm>
          <a:prstGeom prst="rect">
            <a:avLst/>
          </a:prstGeom>
          <a:noFill/>
        </p:spPr>
        <p:txBody>
          <a:bodyPr wrap="square" rtlCol="0">
            <a:spAutoFit/>
          </a:bodyPr>
          <a:lstStyle/>
          <a:p>
            <a:pPr marL="400050" indent="-285750">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No null entries found</a:t>
            </a:r>
          </a:p>
        </p:txBody>
      </p:sp>
      <p:pic>
        <p:nvPicPr>
          <p:cNvPr id="5" name="Picture 4" descr="A screenshot of a computer&#10;&#10;Description automatically generated">
            <a:extLst>
              <a:ext uri="{FF2B5EF4-FFF2-40B4-BE49-F238E27FC236}">
                <a16:creationId xmlns:a16="http://schemas.microsoft.com/office/drawing/2014/main" id="{28E56660-BD96-C7BD-5BBC-BC080E5DEBDA}"/>
              </a:ext>
            </a:extLst>
          </p:cNvPr>
          <p:cNvPicPr>
            <a:picLocks noChangeAspect="1"/>
          </p:cNvPicPr>
          <p:nvPr/>
        </p:nvPicPr>
        <p:blipFill>
          <a:blip r:embed="rId3"/>
          <a:stretch>
            <a:fillRect/>
          </a:stretch>
        </p:blipFill>
        <p:spPr>
          <a:xfrm>
            <a:off x="846666" y="1191801"/>
            <a:ext cx="5952067" cy="2127131"/>
          </a:xfrm>
          <a:prstGeom prst="rect">
            <a:avLst/>
          </a:prstGeom>
        </p:spPr>
      </p:pic>
    </p:spTree>
    <p:extLst>
      <p:ext uri="{BB962C8B-B14F-4D97-AF65-F5344CB8AC3E}">
        <p14:creationId xmlns:p14="http://schemas.microsoft.com/office/powerpoint/2010/main" val="247884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Title 3">
            <a:extLst>
              <a:ext uri="{FF2B5EF4-FFF2-40B4-BE49-F238E27FC236}">
                <a16:creationId xmlns:a16="http://schemas.microsoft.com/office/drawing/2014/main" id="{92C89D72-5263-00BE-E02D-9D2CB74373DE}"/>
              </a:ext>
            </a:extLst>
          </p:cNvPr>
          <p:cNvSpPr>
            <a:spLocks noGrp="1"/>
          </p:cNvSpPr>
          <p:nvPr>
            <p:ph type="ctrTitle"/>
          </p:nvPr>
        </p:nvSpPr>
        <p:spPr>
          <a:xfrm>
            <a:off x="311708" y="744575"/>
            <a:ext cx="3591425" cy="447227"/>
          </a:xfrm>
        </p:spPr>
        <p:txBody>
          <a:bodyPr/>
          <a:lstStyle/>
          <a:p>
            <a:r>
              <a:rPr lang="en-US" sz="2800" b="1" dirty="0">
                <a:effectLst/>
                <a:latin typeface="Calibri" panose="020F0502020204030204" pitchFamily="34" charset="0"/>
                <a:cs typeface="Calibri" panose="020F0502020204030204" pitchFamily="34" charset="0"/>
              </a:rPr>
              <a:t>Data Distribution</a:t>
            </a:r>
            <a:endParaRPr lang="en-US" sz="2500" b="1" dirty="0">
              <a:solidFill>
                <a:schemeClr val="tx1"/>
              </a:solidFill>
            </a:endParaRPr>
          </a:p>
        </p:txBody>
      </p:sp>
      <p:sp>
        <p:nvSpPr>
          <p:cNvPr id="6" name="TextBox 5">
            <a:extLst>
              <a:ext uri="{FF2B5EF4-FFF2-40B4-BE49-F238E27FC236}">
                <a16:creationId xmlns:a16="http://schemas.microsoft.com/office/drawing/2014/main" id="{FD44AEF9-33FC-BD14-EFDF-301B8AE2DCA1}"/>
              </a:ext>
            </a:extLst>
          </p:cNvPr>
          <p:cNvSpPr txBox="1"/>
          <p:nvPr/>
        </p:nvSpPr>
        <p:spPr>
          <a:xfrm>
            <a:off x="626533" y="4312503"/>
            <a:ext cx="7391400" cy="830997"/>
          </a:xfrm>
          <a:prstGeom prst="rect">
            <a:avLst/>
          </a:prstGeom>
          <a:noFill/>
        </p:spPr>
        <p:txBody>
          <a:bodyPr wrap="square" rtlCol="0">
            <a:spAutoFit/>
          </a:bodyPr>
          <a:lstStyle/>
          <a:p>
            <a:pPr marL="4000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Found some data skewness in columns like Blast Furnace, Fly Ash, Superplaster, and Age. </a:t>
            </a:r>
          </a:p>
          <a:p>
            <a:pPr marL="4000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Need to work on scaling the data to bring it to normal distribution.</a:t>
            </a:r>
            <a:endParaRPr lang="en-US" sz="1600" dirty="0">
              <a:effectLst/>
              <a:latin typeface="Calibri" panose="020F0502020204030204" pitchFamily="34" charset="0"/>
              <a:cs typeface="Calibri" panose="020F0502020204030204" pitchFamily="34" charset="0"/>
            </a:endParaRPr>
          </a:p>
        </p:txBody>
      </p:sp>
      <p:pic>
        <p:nvPicPr>
          <p:cNvPr id="3" name="Picture 2" descr="A collage of graphs&#10;&#10;Description automatically generated">
            <a:extLst>
              <a:ext uri="{FF2B5EF4-FFF2-40B4-BE49-F238E27FC236}">
                <a16:creationId xmlns:a16="http://schemas.microsoft.com/office/drawing/2014/main" id="{0A5DF4F4-E9F7-04A3-461E-E7F6A7D31D71}"/>
              </a:ext>
            </a:extLst>
          </p:cNvPr>
          <p:cNvPicPr>
            <a:picLocks noChangeAspect="1"/>
          </p:cNvPicPr>
          <p:nvPr/>
        </p:nvPicPr>
        <p:blipFill>
          <a:blip r:embed="rId3"/>
          <a:stretch>
            <a:fillRect/>
          </a:stretch>
        </p:blipFill>
        <p:spPr>
          <a:xfrm>
            <a:off x="822305" y="1086565"/>
            <a:ext cx="7391399" cy="3225938"/>
          </a:xfrm>
          <a:prstGeom prst="rect">
            <a:avLst/>
          </a:prstGeom>
        </p:spPr>
      </p:pic>
    </p:spTree>
    <p:extLst>
      <p:ext uri="{BB962C8B-B14F-4D97-AF65-F5344CB8AC3E}">
        <p14:creationId xmlns:p14="http://schemas.microsoft.com/office/powerpoint/2010/main" val="324863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Title 3">
            <a:extLst>
              <a:ext uri="{FF2B5EF4-FFF2-40B4-BE49-F238E27FC236}">
                <a16:creationId xmlns:a16="http://schemas.microsoft.com/office/drawing/2014/main" id="{92C89D72-5263-00BE-E02D-9D2CB74373DE}"/>
              </a:ext>
            </a:extLst>
          </p:cNvPr>
          <p:cNvSpPr>
            <a:spLocks noGrp="1"/>
          </p:cNvSpPr>
          <p:nvPr>
            <p:ph type="ctrTitle"/>
          </p:nvPr>
        </p:nvSpPr>
        <p:spPr>
          <a:xfrm>
            <a:off x="311708" y="744575"/>
            <a:ext cx="2194425" cy="447227"/>
          </a:xfrm>
        </p:spPr>
        <p:txBody>
          <a:bodyPr/>
          <a:lstStyle/>
          <a:p>
            <a:r>
              <a:rPr lang="en-US" sz="2800" b="1" dirty="0">
                <a:effectLst/>
                <a:latin typeface="Calibri" panose="020F0502020204030204" pitchFamily="34" charset="0"/>
                <a:cs typeface="Calibri" panose="020F0502020204030204" pitchFamily="34" charset="0"/>
              </a:rPr>
              <a:t>Outliers</a:t>
            </a:r>
            <a:endParaRPr lang="en-US" sz="2500" b="1" dirty="0">
              <a:solidFill>
                <a:schemeClr val="tx1"/>
              </a:solidFill>
            </a:endParaRPr>
          </a:p>
        </p:txBody>
      </p:sp>
      <p:sp>
        <p:nvSpPr>
          <p:cNvPr id="6" name="TextBox 5">
            <a:extLst>
              <a:ext uri="{FF2B5EF4-FFF2-40B4-BE49-F238E27FC236}">
                <a16:creationId xmlns:a16="http://schemas.microsoft.com/office/drawing/2014/main" id="{FD44AEF9-33FC-BD14-EFDF-301B8AE2DCA1}"/>
              </a:ext>
            </a:extLst>
          </p:cNvPr>
          <p:cNvSpPr txBox="1"/>
          <p:nvPr/>
        </p:nvSpPr>
        <p:spPr>
          <a:xfrm>
            <a:off x="626533" y="4312503"/>
            <a:ext cx="7840134" cy="584775"/>
          </a:xfrm>
          <a:prstGeom prst="rect">
            <a:avLst/>
          </a:prstGeom>
          <a:noFill/>
        </p:spPr>
        <p:txBody>
          <a:bodyPr wrap="square" rtlCol="0">
            <a:spAutoFit/>
          </a:bodyPr>
          <a:lstStyle/>
          <a:p>
            <a:pPr marL="4000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Found some outliers in columns like Water, Coarse Aggregate, Fine Aggregate, and Age. </a:t>
            </a:r>
          </a:p>
          <a:p>
            <a:pPr marL="4000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There are very few outliers and removed those.</a:t>
            </a:r>
            <a:endParaRPr lang="en-US" sz="1600" dirty="0">
              <a:effectLst/>
              <a:latin typeface="Calibri" panose="020F0502020204030204" pitchFamily="34" charset="0"/>
              <a:cs typeface="Calibri" panose="020F0502020204030204" pitchFamily="34" charset="0"/>
            </a:endParaRPr>
          </a:p>
        </p:txBody>
      </p:sp>
      <p:pic>
        <p:nvPicPr>
          <p:cNvPr id="5" name="Picture 4" descr="A group of blue boxes&#10;&#10;Description automatically generated">
            <a:extLst>
              <a:ext uri="{FF2B5EF4-FFF2-40B4-BE49-F238E27FC236}">
                <a16:creationId xmlns:a16="http://schemas.microsoft.com/office/drawing/2014/main" id="{F2CBBF47-BCAA-8565-9D63-EE755C35F703}"/>
              </a:ext>
            </a:extLst>
          </p:cNvPr>
          <p:cNvPicPr>
            <a:picLocks noChangeAspect="1"/>
          </p:cNvPicPr>
          <p:nvPr/>
        </p:nvPicPr>
        <p:blipFill>
          <a:blip r:embed="rId3"/>
          <a:stretch>
            <a:fillRect/>
          </a:stretch>
        </p:blipFill>
        <p:spPr>
          <a:xfrm>
            <a:off x="889951" y="1117600"/>
            <a:ext cx="7313298" cy="3194903"/>
          </a:xfrm>
          <a:prstGeom prst="rect">
            <a:avLst/>
          </a:prstGeom>
        </p:spPr>
      </p:pic>
    </p:spTree>
    <p:extLst>
      <p:ext uri="{BB962C8B-B14F-4D97-AF65-F5344CB8AC3E}">
        <p14:creationId xmlns:p14="http://schemas.microsoft.com/office/powerpoint/2010/main" val="15611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Title 3">
            <a:extLst>
              <a:ext uri="{FF2B5EF4-FFF2-40B4-BE49-F238E27FC236}">
                <a16:creationId xmlns:a16="http://schemas.microsoft.com/office/drawing/2014/main" id="{92C89D72-5263-00BE-E02D-9D2CB74373DE}"/>
              </a:ext>
            </a:extLst>
          </p:cNvPr>
          <p:cNvSpPr>
            <a:spLocks noGrp="1"/>
          </p:cNvSpPr>
          <p:nvPr>
            <p:ph type="ctrTitle"/>
          </p:nvPr>
        </p:nvSpPr>
        <p:spPr>
          <a:xfrm>
            <a:off x="311708" y="744575"/>
            <a:ext cx="3972425" cy="447227"/>
          </a:xfrm>
        </p:spPr>
        <p:txBody>
          <a:bodyPr/>
          <a:lstStyle/>
          <a:p>
            <a:r>
              <a:rPr lang="en-US" sz="2800" b="1" dirty="0">
                <a:solidFill>
                  <a:schemeClr val="tx1"/>
                </a:solidFill>
                <a:latin typeface="Calibri" panose="020F0502020204030204" pitchFamily="34" charset="0"/>
                <a:cs typeface="Calibri" panose="020F0502020204030204" pitchFamily="34" charset="0"/>
              </a:rPr>
              <a:t>Correlation Analysis</a:t>
            </a:r>
            <a:endParaRPr lang="en-US" sz="2500" b="1" dirty="0">
              <a:solidFill>
                <a:schemeClr val="tx1"/>
              </a:solidFill>
            </a:endParaRPr>
          </a:p>
        </p:txBody>
      </p:sp>
      <p:sp>
        <p:nvSpPr>
          <p:cNvPr id="6" name="TextBox 5">
            <a:extLst>
              <a:ext uri="{FF2B5EF4-FFF2-40B4-BE49-F238E27FC236}">
                <a16:creationId xmlns:a16="http://schemas.microsoft.com/office/drawing/2014/main" id="{FD44AEF9-33FC-BD14-EFDF-301B8AE2DCA1}"/>
              </a:ext>
            </a:extLst>
          </p:cNvPr>
          <p:cNvSpPr txBox="1"/>
          <p:nvPr/>
        </p:nvSpPr>
        <p:spPr>
          <a:xfrm>
            <a:off x="626532" y="4312503"/>
            <a:ext cx="8060267" cy="830997"/>
          </a:xfrm>
          <a:prstGeom prst="rect">
            <a:avLst/>
          </a:prstGeom>
          <a:noFill/>
        </p:spPr>
        <p:txBody>
          <a:bodyPr wrap="square" rtlCol="0">
            <a:spAutoFit/>
          </a:bodyPr>
          <a:lstStyle/>
          <a:p>
            <a:pPr marL="4000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Features like Cement and Water have linear relation with target column. These two columns may contribute better to prediction results. </a:t>
            </a:r>
          </a:p>
          <a:p>
            <a:pPr marL="4000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There is no correlation identified between input features. Hence, all features are retained. </a:t>
            </a:r>
            <a:endParaRPr lang="en-US" sz="1600" dirty="0">
              <a:effectLst/>
              <a:latin typeface="Calibri" panose="020F0502020204030204" pitchFamily="34" charset="0"/>
              <a:cs typeface="Calibri" panose="020F0502020204030204" pitchFamily="34" charset="0"/>
            </a:endParaRPr>
          </a:p>
        </p:txBody>
      </p:sp>
      <p:pic>
        <p:nvPicPr>
          <p:cNvPr id="3" name="Picture 2" descr="A screenshot of a graph&#10;&#10;Description automatically generated">
            <a:extLst>
              <a:ext uri="{FF2B5EF4-FFF2-40B4-BE49-F238E27FC236}">
                <a16:creationId xmlns:a16="http://schemas.microsoft.com/office/drawing/2014/main" id="{05EC63FB-C84F-2C1E-5FA9-FD2332100537}"/>
              </a:ext>
            </a:extLst>
          </p:cNvPr>
          <p:cNvPicPr>
            <a:picLocks noChangeAspect="1"/>
          </p:cNvPicPr>
          <p:nvPr/>
        </p:nvPicPr>
        <p:blipFill>
          <a:blip r:embed="rId3"/>
          <a:stretch>
            <a:fillRect/>
          </a:stretch>
        </p:blipFill>
        <p:spPr>
          <a:xfrm>
            <a:off x="846667" y="1165538"/>
            <a:ext cx="4622800" cy="3146965"/>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EF623975-E35E-216E-928E-527E5014C7FD}"/>
              </a:ext>
            </a:extLst>
          </p:cNvPr>
          <p:cNvPicPr>
            <a:picLocks noChangeAspect="1"/>
          </p:cNvPicPr>
          <p:nvPr/>
        </p:nvPicPr>
        <p:blipFill>
          <a:blip r:embed="rId4"/>
          <a:stretch>
            <a:fillRect/>
          </a:stretch>
        </p:blipFill>
        <p:spPr>
          <a:xfrm>
            <a:off x="5666080" y="1165537"/>
            <a:ext cx="3166212" cy="3146965"/>
          </a:xfrm>
          <a:prstGeom prst="rect">
            <a:avLst/>
          </a:prstGeom>
        </p:spPr>
      </p:pic>
    </p:spTree>
    <p:extLst>
      <p:ext uri="{BB962C8B-B14F-4D97-AF65-F5344CB8AC3E}">
        <p14:creationId xmlns:p14="http://schemas.microsoft.com/office/powerpoint/2010/main" val="399445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Title 3">
            <a:extLst>
              <a:ext uri="{FF2B5EF4-FFF2-40B4-BE49-F238E27FC236}">
                <a16:creationId xmlns:a16="http://schemas.microsoft.com/office/drawing/2014/main" id="{92C89D72-5263-00BE-E02D-9D2CB74373DE}"/>
              </a:ext>
            </a:extLst>
          </p:cNvPr>
          <p:cNvSpPr>
            <a:spLocks noGrp="1"/>
          </p:cNvSpPr>
          <p:nvPr>
            <p:ph type="ctrTitle"/>
          </p:nvPr>
        </p:nvSpPr>
        <p:spPr>
          <a:xfrm>
            <a:off x="311708" y="744575"/>
            <a:ext cx="3913159" cy="447227"/>
          </a:xfrm>
        </p:spPr>
        <p:txBody>
          <a:bodyPr/>
          <a:lstStyle/>
          <a:p>
            <a:r>
              <a:rPr lang="en" sz="2500" b="1" dirty="0">
                <a:solidFill>
                  <a:schemeClr val="tx1"/>
                </a:solidFill>
              </a:rPr>
              <a:t>Model Implementation</a:t>
            </a:r>
            <a:endParaRPr lang="en-US" sz="2500" b="1" dirty="0">
              <a:solidFill>
                <a:schemeClr val="tx1"/>
              </a:solidFill>
            </a:endParaRPr>
          </a:p>
        </p:txBody>
      </p:sp>
      <p:sp>
        <p:nvSpPr>
          <p:cNvPr id="6" name="TextBox 5">
            <a:extLst>
              <a:ext uri="{FF2B5EF4-FFF2-40B4-BE49-F238E27FC236}">
                <a16:creationId xmlns:a16="http://schemas.microsoft.com/office/drawing/2014/main" id="{FD44AEF9-33FC-BD14-EFDF-301B8AE2DCA1}"/>
              </a:ext>
            </a:extLst>
          </p:cNvPr>
          <p:cNvSpPr txBox="1"/>
          <p:nvPr/>
        </p:nvSpPr>
        <p:spPr>
          <a:xfrm>
            <a:off x="643466" y="1191802"/>
            <a:ext cx="7391400" cy="1569660"/>
          </a:xfrm>
          <a:prstGeom prst="rect">
            <a:avLst/>
          </a:prstGeom>
          <a:noFill/>
        </p:spPr>
        <p:txBody>
          <a:bodyPr wrap="square" rtlCol="0">
            <a:spAutoFit/>
          </a:bodyPr>
          <a:lstStyle/>
          <a:p>
            <a:pPr marL="114300" algn="just"/>
            <a:r>
              <a:rPr lang="en-US" sz="1600" dirty="0">
                <a:effectLst/>
                <a:latin typeface="Calibri" panose="020F0502020204030204" pitchFamily="34" charset="0"/>
                <a:cs typeface="Calibri" panose="020F0502020204030204" pitchFamily="34" charset="0"/>
              </a:rPr>
              <a:t>We tried implementing different models starting from Linear regression to as advanced as </a:t>
            </a:r>
            <a:r>
              <a:rPr lang="en-US" sz="1600" dirty="0" err="1">
                <a:effectLst/>
                <a:latin typeface="Calibri" panose="020F0502020204030204" pitchFamily="34" charset="0"/>
                <a:cs typeface="Calibri" panose="020F0502020204030204" pitchFamily="34" charset="0"/>
              </a:rPr>
              <a:t>XgBoost</a:t>
            </a:r>
            <a:r>
              <a:rPr lang="en-US" sz="1600" dirty="0">
                <a:latin typeface="Calibri" panose="020F0502020204030204" pitchFamily="34" charset="0"/>
                <a:cs typeface="Calibri" panose="020F0502020204030204" pitchFamily="34" charset="0"/>
              </a:rPr>
              <a:t> and compared all the model’s output.</a:t>
            </a:r>
            <a:endParaRPr lang="en-US" sz="1600" dirty="0">
              <a:effectLst/>
              <a:latin typeface="Calibri" panose="020F0502020204030204" pitchFamily="34" charset="0"/>
              <a:cs typeface="Calibri" panose="020F0502020204030204" pitchFamily="34" charset="0"/>
            </a:endParaRPr>
          </a:p>
          <a:p>
            <a:pPr marL="4000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400050" indent="-285750" algn="just">
              <a:buFont typeface="Arial" panose="020B0604020202020204" pitchFamily="34" charset="0"/>
              <a:buChar char="•"/>
            </a:pPr>
            <a:endParaRPr lang="en-US" sz="1600" dirty="0">
              <a:effectLst/>
              <a:latin typeface="Calibri" panose="020F0502020204030204" pitchFamily="34" charset="0"/>
              <a:cs typeface="Calibri" panose="020F0502020204030204" pitchFamily="34" charset="0"/>
            </a:endParaRPr>
          </a:p>
          <a:p>
            <a:pPr marL="4000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400050" indent="-285750" algn="just">
              <a:buFont typeface="Arial" panose="020B0604020202020204" pitchFamily="34" charset="0"/>
              <a:buChar char="•"/>
            </a:pPr>
            <a:endParaRPr lang="en-US" sz="1600" dirty="0">
              <a:effectLst/>
              <a:latin typeface="Calibri" panose="020F0502020204030204" pitchFamily="34" charset="0"/>
              <a:cs typeface="Calibri" panose="020F050202020403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543A1CA5-32C9-1141-387A-BAD0612258EB}"/>
              </a:ext>
            </a:extLst>
          </p:cNvPr>
          <p:cNvPicPr>
            <a:picLocks noChangeAspect="1"/>
          </p:cNvPicPr>
          <p:nvPr/>
        </p:nvPicPr>
        <p:blipFill>
          <a:blip r:embed="rId3"/>
          <a:stretch>
            <a:fillRect/>
          </a:stretch>
        </p:blipFill>
        <p:spPr>
          <a:xfrm>
            <a:off x="846668" y="1845259"/>
            <a:ext cx="7120466" cy="2553666"/>
          </a:xfrm>
          <a:prstGeom prst="rect">
            <a:avLst/>
          </a:prstGeom>
        </p:spPr>
      </p:pic>
    </p:spTree>
    <p:extLst>
      <p:ext uri="{BB962C8B-B14F-4D97-AF65-F5344CB8AC3E}">
        <p14:creationId xmlns:p14="http://schemas.microsoft.com/office/powerpoint/2010/main" val="350274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Title 3">
            <a:extLst>
              <a:ext uri="{FF2B5EF4-FFF2-40B4-BE49-F238E27FC236}">
                <a16:creationId xmlns:a16="http://schemas.microsoft.com/office/drawing/2014/main" id="{92C89D72-5263-00BE-E02D-9D2CB74373DE}"/>
              </a:ext>
            </a:extLst>
          </p:cNvPr>
          <p:cNvSpPr>
            <a:spLocks noGrp="1"/>
          </p:cNvSpPr>
          <p:nvPr>
            <p:ph type="ctrTitle"/>
          </p:nvPr>
        </p:nvSpPr>
        <p:spPr>
          <a:xfrm>
            <a:off x="311708" y="744575"/>
            <a:ext cx="3913159" cy="447227"/>
          </a:xfrm>
        </p:spPr>
        <p:txBody>
          <a:bodyPr/>
          <a:lstStyle/>
          <a:p>
            <a:r>
              <a:rPr lang="en" sz="2500" b="1" dirty="0">
                <a:solidFill>
                  <a:schemeClr val="tx1"/>
                </a:solidFill>
              </a:rPr>
              <a:t>Model Implementation</a:t>
            </a:r>
            <a:endParaRPr lang="en-US" sz="2500" b="1" dirty="0">
              <a:solidFill>
                <a:schemeClr val="tx1"/>
              </a:solidFill>
            </a:endParaRPr>
          </a:p>
        </p:txBody>
      </p:sp>
      <p:sp>
        <p:nvSpPr>
          <p:cNvPr id="6" name="TextBox 5">
            <a:extLst>
              <a:ext uri="{FF2B5EF4-FFF2-40B4-BE49-F238E27FC236}">
                <a16:creationId xmlns:a16="http://schemas.microsoft.com/office/drawing/2014/main" id="{FD44AEF9-33FC-BD14-EFDF-301B8AE2DCA1}"/>
              </a:ext>
            </a:extLst>
          </p:cNvPr>
          <p:cNvSpPr txBox="1"/>
          <p:nvPr/>
        </p:nvSpPr>
        <p:spPr>
          <a:xfrm>
            <a:off x="643466" y="1191802"/>
            <a:ext cx="8000296" cy="1815882"/>
          </a:xfrm>
          <a:prstGeom prst="rect">
            <a:avLst/>
          </a:prstGeom>
          <a:noFill/>
        </p:spPr>
        <p:txBody>
          <a:bodyPr wrap="square" rtlCol="0">
            <a:spAutoFit/>
          </a:bodyPr>
          <a:lstStyle/>
          <a:p>
            <a:pPr marL="114300" algn="just"/>
            <a:r>
              <a:rPr lang="en-US" sz="1600" dirty="0">
                <a:latin typeface="Calibri" panose="020F0502020204030204" pitchFamily="34" charset="0"/>
                <a:cs typeface="Calibri" panose="020F0502020204030204" pitchFamily="34" charset="0"/>
              </a:rPr>
              <a:t>We tried LASSO Regression, and it gave results like Linear regression. So, we started with Decision Tree Regressor and found the model is overfitting to the train data and performing not so good to the test data.</a:t>
            </a:r>
            <a:endParaRPr lang="en-US" sz="1600" dirty="0">
              <a:effectLst/>
              <a:latin typeface="Calibri" panose="020F0502020204030204" pitchFamily="34" charset="0"/>
              <a:cs typeface="Calibri" panose="020F0502020204030204" pitchFamily="34" charset="0"/>
            </a:endParaRPr>
          </a:p>
          <a:p>
            <a:pPr marL="4000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400050" indent="-285750" algn="just">
              <a:buFont typeface="Arial" panose="020B0604020202020204" pitchFamily="34" charset="0"/>
              <a:buChar char="•"/>
            </a:pPr>
            <a:endParaRPr lang="en-US" sz="1600" dirty="0">
              <a:effectLst/>
              <a:latin typeface="Calibri" panose="020F0502020204030204" pitchFamily="34" charset="0"/>
              <a:cs typeface="Calibri" panose="020F0502020204030204" pitchFamily="34" charset="0"/>
            </a:endParaRPr>
          </a:p>
          <a:p>
            <a:pPr marL="4000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400050" indent="-285750" algn="just">
              <a:buFont typeface="Arial" panose="020B0604020202020204" pitchFamily="34" charset="0"/>
              <a:buChar char="•"/>
            </a:pPr>
            <a:endParaRPr lang="en-US" sz="1600" dirty="0">
              <a:effectLst/>
              <a:latin typeface="Calibri" panose="020F0502020204030204" pitchFamily="34" charset="0"/>
              <a:cs typeface="Calibri" panose="020F0502020204030204" pitchFamily="34" charset="0"/>
            </a:endParaRPr>
          </a:p>
        </p:txBody>
      </p:sp>
      <p:pic>
        <p:nvPicPr>
          <p:cNvPr id="5" name="Picture 4" descr="A screenshot of a computer program&#10;&#10;Description automatically generated">
            <a:extLst>
              <a:ext uri="{FF2B5EF4-FFF2-40B4-BE49-F238E27FC236}">
                <a16:creationId xmlns:a16="http://schemas.microsoft.com/office/drawing/2014/main" id="{C324E39B-1D59-9B47-91E6-A86034AC81A2}"/>
              </a:ext>
            </a:extLst>
          </p:cNvPr>
          <p:cNvPicPr>
            <a:picLocks noChangeAspect="1"/>
          </p:cNvPicPr>
          <p:nvPr/>
        </p:nvPicPr>
        <p:blipFill>
          <a:blip r:embed="rId3"/>
          <a:stretch>
            <a:fillRect/>
          </a:stretch>
        </p:blipFill>
        <p:spPr>
          <a:xfrm>
            <a:off x="748519" y="2125134"/>
            <a:ext cx="3895095" cy="2639364"/>
          </a:xfrm>
          <a:prstGeom prst="rect">
            <a:avLst/>
          </a:prstGeom>
        </p:spPr>
      </p:pic>
      <p:pic>
        <p:nvPicPr>
          <p:cNvPr id="8" name="Picture 7" descr="A screenshot of a black screen&#10;&#10;Description automatically generated">
            <a:extLst>
              <a:ext uri="{FF2B5EF4-FFF2-40B4-BE49-F238E27FC236}">
                <a16:creationId xmlns:a16="http://schemas.microsoft.com/office/drawing/2014/main" id="{44F38DC6-9BCE-BB10-BCA8-A7C1CC7B67F2}"/>
              </a:ext>
            </a:extLst>
          </p:cNvPr>
          <p:cNvPicPr>
            <a:picLocks noChangeAspect="1"/>
          </p:cNvPicPr>
          <p:nvPr/>
        </p:nvPicPr>
        <p:blipFill>
          <a:blip r:embed="rId4"/>
          <a:stretch>
            <a:fillRect/>
          </a:stretch>
        </p:blipFill>
        <p:spPr>
          <a:xfrm>
            <a:off x="4748667" y="2125132"/>
            <a:ext cx="3895095" cy="2639364"/>
          </a:xfrm>
          <a:prstGeom prst="rect">
            <a:avLst/>
          </a:prstGeom>
        </p:spPr>
      </p:pic>
    </p:spTree>
    <p:extLst>
      <p:ext uri="{BB962C8B-B14F-4D97-AF65-F5344CB8AC3E}">
        <p14:creationId xmlns:p14="http://schemas.microsoft.com/office/powerpoint/2010/main" val="994374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2565</TotalTime>
  <Words>327</Words>
  <Application>Microsoft Office PowerPoint</Application>
  <PresentationFormat>On-screen Show (16:9)</PresentationFormat>
  <Paragraphs>46</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Simple Light</vt:lpstr>
      <vt:lpstr>Concrete Compressive Strength Prediction DATA - 601 Prof. Ajinkya Borle</vt:lpstr>
      <vt:lpstr>Table of Contents</vt:lpstr>
      <vt:lpstr>Data Collection and Info</vt:lpstr>
      <vt:lpstr>Null Values</vt:lpstr>
      <vt:lpstr>Data Distribution</vt:lpstr>
      <vt:lpstr>Outliers</vt:lpstr>
      <vt:lpstr>Correlation Analysis</vt:lpstr>
      <vt:lpstr>Model Implementation</vt:lpstr>
      <vt:lpstr>Model Implementation</vt:lpstr>
      <vt:lpstr>Hyper Parameter Tuning</vt:lpstr>
      <vt:lpstr>Improved Results</vt:lpstr>
      <vt:lpstr>Implemented some more algorithms for better prediction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Concrete compressive strength Prediction DATA - 601 Prof. Ajinkya Borle</dc:title>
  <cp:lastModifiedBy>ManasaGoud Jagati</cp:lastModifiedBy>
  <cp:revision>61</cp:revision>
  <dcterms:modified xsi:type="dcterms:W3CDTF">2024-05-30T20:01:55Z</dcterms:modified>
</cp:coreProperties>
</file>