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6" r:id="rId10"/>
    <p:sldId id="265" r:id="rId11"/>
    <p:sldId id="267"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32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EAA1D2B9-9EDD-491F-AFCC-29F5326DB8B6}" type="datetimeFigureOut">
              <a:rPr lang="en-IN" smtClean="0"/>
              <a:t>23-07-2021</a:t>
            </a:fld>
            <a:endParaRPr lang="en-IN"/>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93D804C9-A606-472B-AE4C-FF2B51AA4734}" type="slidenum">
              <a:rPr lang="en-IN" smtClean="0"/>
              <a:t>‹#›</a:t>
            </a:fld>
            <a:endParaRPr lang="en-IN"/>
          </a:p>
        </p:txBody>
      </p:sp>
    </p:spTree>
    <p:extLst>
      <p:ext uri="{BB962C8B-B14F-4D97-AF65-F5344CB8AC3E}">
        <p14:creationId xmlns:p14="http://schemas.microsoft.com/office/powerpoint/2010/main" val="2356469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1D2B9-9EDD-491F-AFCC-29F5326DB8B6}" type="datetimeFigureOut">
              <a:rPr lang="en-IN" smtClean="0"/>
              <a:t>23-07-2021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D804C9-A606-472B-AE4C-FF2B51AA4734}" type="slidenum">
              <a:rPr lang="en-IN" smtClean="0"/>
              <a:t>‹#›</a:t>
            </a:fld>
            <a:endParaRPr lang="en-IN"/>
          </a:p>
        </p:txBody>
      </p:sp>
    </p:spTree>
    <p:extLst>
      <p:ext uri="{BB962C8B-B14F-4D97-AF65-F5344CB8AC3E}">
        <p14:creationId xmlns:p14="http://schemas.microsoft.com/office/powerpoint/2010/main" val="2033607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EAA1D2B9-9EDD-491F-AFCC-29F5326DB8B6}" type="datetimeFigureOut">
              <a:rPr lang="en-IN" smtClean="0"/>
              <a:t>23-07-2021</a:t>
            </a:fld>
            <a:endParaRPr lang="en-IN"/>
          </a:p>
        </p:txBody>
      </p:sp>
      <p:sp>
        <p:nvSpPr>
          <p:cNvPr id="5" name="Footer Placeholder 4"/>
          <p:cNvSpPr>
            <a:spLocks noGrp="1"/>
          </p:cNvSpPr>
          <p:nvPr>
            <p:ph type="ftr" sz="quarter" idx="11"/>
          </p:nvPr>
        </p:nvSpPr>
        <p:spPr>
          <a:xfrm>
            <a:off x="774923" y="5951811"/>
            <a:ext cx="7896279" cy="365125"/>
          </a:xfrm>
        </p:spPr>
        <p:txBody>
          <a:bodyPr/>
          <a:lstStyle/>
          <a:p>
            <a:endParaRPr lang="en-IN"/>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93D804C9-A606-472B-AE4C-FF2B51AA4734}" type="slidenum">
              <a:rPr lang="en-IN" smtClean="0"/>
              <a:t>‹#›</a:t>
            </a:fld>
            <a:endParaRPr lang="en-IN"/>
          </a:p>
        </p:txBody>
      </p:sp>
    </p:spTree>
    <p:extLst>
      <p:ext uri="{BB962C8B-B14F-4D97-AF65-F5344CB8AC3E}">
        <p14:creationId xmlns:p14="http://schemas.microsoft.com/office/powerpoint/2010/main" val="4062813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1D2B9-9EDD-491F-AFCC-29F5326DB8B6}" type="datetimeFigureOut">
              <a:rPr lang="en-IN" smtClean="0"/>
              <a:t>23-07-2021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58300" y="5956137"/>
            <a:ext cx="1052508" cy="365125"/>
          </a:xfrm>
        </p:spPr>
        <p:txBody>
          <a:bodyPr/>
          <a:lstStyle/>
          <a:p>
            <a:fld id="{93D804C9-A606-472B-AE4C-FF2B51AA4734}" type="slidenum">
              <a:rPr lang="en-IN" smtClean="0"/>
              <a:t>‹#›</a:t>
            </a:fld>
            <a:endParaRPr lang="en-IN"/>
          </a:p>
        </p:txBody>
      </p:sp>
    </p:spTree>
    <p:extLst>
      <p:ext uri="{BB962C8B-B14F-4D97-AF65-F5344CB8AC3E}">
        <p14:creationId xmlns:p14="http://schemas.microsoft.com/office/powerpoint/2010/main" val="769371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EAA1D2B9-9EDD-491F-AFCC-29F5326DB8B6}" type="datetimeFigureOut">
              <a:rPr lang="en-IN" smtClean="0"/>
              <a:t>23-07-2021</a:t>
            </a:fld>
            <a:endParaRPr lang="en-IN"/>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93D804C9-A606-472B-AE4C-FF2B51AA4734}" type="slidenum">
              <a:rPr lang="en-IN" smtClean="0"/>
              <a:t>‹#›</a:t>
            </a:fld>
            <a:endParaRPr lang="en-IN"/>
          </a:p>
        </p:txBody>
      </p:sp>
    </p:spTree>
    <p:extLst>
      <p:ext uri="{BB962C8B-B14F-4D97-AF65-F5344CB8AC3E}">
        <p14:creationId xmlns:p14="http://schemas.microsoft.com/office/powerpoint/2010/main" val="3539637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A1D2B9-9EDD-491F-AFCC-29F5326DB8B6}" type="datetimeFigureOut">
              <a:rPr lang="en-IN" smtClean="0"/>
              <a:t>23-07-2021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D804C9-A606-472B-AE4C-FF2B51AA4734}" type="slidenum">
              <a:rPr lang="en-IN" smtClean="0"/>
              <a:t>‹#›</a:t>
            </a:fld>
            <a:endParaRPr lang="en-IN"/>
          </a:p>
        </p:txBody>
      </p:sp>
    </p:spTree>
    <p:extLst>
      <p:ext uri="{BB962C8B-B14F-4D97-AF65-F5344CB8AC3E}">
        <p14:creationId xmlns:p14="http://schemas.microsoft.com/office/powerpoint/2010/main" val="2768717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A1D2B9-9EDD-491F-AFCC-29F5326DB8B6}" type="datetimeFigureOut">
              <a:rPr lang="en-IN" smtClean="0"/>
              <a:t>23-07-2021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3D804C9-A606-472B-AE4C-FF2B51AA4734}" type="slidenum">
              <a:rPr lang="en-IN" smtClean="0"/>
              <a:t>‹#›</a:t>
            </a:fld>
            <a:endParaRPr lang="en-IN"/>
          </a:p>
        </p:txBody>
      </p:sp>
    </p:spTree>
    <p:extLst>
      <p:ext uri="{BB962C8B-B14F-4D97-AF65-F5344CB8AC3E}">
        <p14:creationId xmlns:p14="http://schemas.microsoft.com/office/powerpoint/2010/main" val="3087668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A1D2B9-9EDD-491F-AFCC-29F5326DB8B6}" type="datetimeFigureOut">
              <a:rPr lang="en-IN" smtClean="0"/>
              <a:t>23-07-2021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3D804C9-A606-472B-AE4C-FF2B51AA4734}" type="slidenum">
              <a:rPr lang="en-IN" smtClean="0"/>
              <a:t>‹#›</a:t>
            </a:fld>
            <a:endParaRPr lang="en-IN"/>
          </a:p>
        </p:txBody>
      </p:sp>
    </p:spTree>
    <p:extLst>
      <p:ext uri="{BB962C8B-B14F-4D97-AF65-F5344CB8AC3E}">
        <p14:creationId xmlns:p14="http://schemas.microsoft.com/office/powerpoint/2010/main" val="2496029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A1D2B9-9EDD-491F-AFCC-29F5326DB8B6}" type="datetimeFigureOut">
              <a:rPr lang="en-IN" smtClean="0"/>
              <a:t>23-07-2021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3D804C9-A606-472B-AE4C-FF2B51AA4734}" type="slidenum">
              <a:rPr lang="en-IN" smtClean="0"/>
              <a:t>‹#›</a:t>
            </a:fld>
            <a:endParaRPr lang="en-IN"/>
          </a:p>
        </p:txBody>
      </p:sp>
    </p:spTree>
    <p:extLst>
      <p:ext uri="{BB962C8B-B14F-4D97-AF65-F5344CB8AC3E}">
        <p14:creationId xmlns:p14="http://schemas.microsoft.com/office/powerpoint/2010/main" val="3912230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EAA1D2B9-9EDD-491F-AFCC-29F5326DB8B6}" type="datetimeFigureOut">
              <a:rPr lang="en-IN" smtClean="0"/>
              <a:t>23-07-2021</a:t>
            </a:fld>
            <a:endParaRPr lang="en-IN"/>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93D804C9-A606-472B-AE4C-FF2B51AA4734}" type="slidenum">
              <a:rPr lang="en-IN" smtClean="0"/>
              <a:t>‹#›</a:t>
            </a:fld>
            <a:endParaRPr lang="en-IN"/>
          </a:p>
        </p:txBody>
      </p:sp>
    </p:spTree>
    <p:extLst>
      <p:ext uri="{BB962C8B-B14F-4D97-AF65-F5344CB8AC3E}">
        <p14:creationId xmlns:p14="http://schemas.microsoft.com/office/powerpoint/2010/main" val="1692599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A1D2B9-9EDD-491F-AFCC-29F5326DB8B6}" type="datetimeFigureOut">
              <a:rPr lang="en-IN" smtClean="0"/>
              <a:t>23-07-2021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D804C9-A606-472B-AE4C-FF2B51AA4734}" type="slidenum">
              <a:rPr lang="en-IN" smtClean="0"/>
              <a:t>‹#›</a:t>
            </a:fld>
            <a:endParaRPr lang="en-IN"/>
          </a:p>
        </p:txBody>
      </p:sp>
    </p:spTree>
    <p:extLst>
      <p:ext uri="{BB962C8B-B14F-4D97-AF65-F5344CB8AC3E}">
        <p14:creationId xmlns:p14="http://schemas.microsoft.com/office/powerpoint/2010/main" val="1856934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EAA1D2B9-9EDD-491F-AFCC-29F5326DB8B6}" type="datetimeFigureOut">
              <a:rPr lang="en-IN" smtClean="0"/>
              <a:t>23-07-2021</a:t>
            </a:fld>
            <a:endParaRPr lang="en-IN"/>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IN"/>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93D804C9-A606-472B-AE4C-FF2B51AA4734}" type="slidenum">
              <a:rPr lang="en-IN" smtClean="0"/>
              <a:t>‹#›</a:t>
            </a:fld>
            <a:endParaRPr lang="en-IN"/>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86337220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chennaiiq.com/chennai/latitude_longitude_areas.as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4FF18-A6E5-47EF-9EF6-B179292B0239}"/>
              </a:ext>
            </a:extLst>
          </p:cNvPr>
          <p:cNvSpPr>
            <a:spLocks noGrp="1"/>
          </p:cNvSpPr>
          <p:nvPr>
            <p:ph type="ctrTitle"/>
          </p:nvPr>
        </p:nvSpPr>
        <p:spPr/>
        <p:txBody>
          <a:bodyPr/>
          <a:lstStyle/>
          <a:p>
            <a:pPr algn="ct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The Battle of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Neighbourhoods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b="1" dirty="0">
                <a:effectLst/>
                <a:latin typeface="Calibri" panose="020F0502020204030204" pitchFamily="34" charset="0"/>
                <a:ea typeface="Calibri" panose="020F0502020204030204" pitchFamily="34" charset="0"/>
                <a:cs typeface="Times New Roman" panose="02020603050405020304" pitchFamily="18" charset="0"/>
              </a:rPr>
              <a:t>- Chennai</a:t>
            </a:r>
            <a:endParaRPr lang="en-IN" b="1" dirty="0"/>
          </a:p>
        </p:txBody>
      </p:sp>
      <p:sp>
        <p:nvSpPr>
          <p:cNvPr id="3" name="Subtitle 2">
            <a:extLst>
              <a:ext uri="{FF2B5EF4-FFF2-40B4-BE49-F238E27FC236}">
                <a16:creationId xmlns:a16="http://schemas.microsoft.com/office/drawing/2014/main" id="{B14737EA-DA1D-49CE-B5C1-6C486D0F9706}"/>
              </a:ext>
            </a:extLst>
          </p:cNvPr>
          <p:cNvSpPr>
            <a:spLocks noGrp="1"/>
          </p:cNvSpPr>
          <p:nvPr>
            <p:ph type="subTitle" idx="1"/>
          </p:nvPr>
        </p:nvSpPr>
        <p:spPr/>
        <p:txBody>
          <a:bodyPr>
            <a:normAutofit fontScale="92500" lnSpcReduction="20000"/>
          </a:bodyPr>
          <a:lstStyle/>
          <a:p>
            <a:r>
              <a:rPr lang="en-US" dirty="0"/>
              <a:t>Author: </a:t>
            </a:r>
            <a:r>
              <a:rPr lang="en-US" dirty="0" err="1"/>
              <a:t>Manasa</a:t>
            </a:r>
            <a:r>
              <a:rPr lang="en-US" dirty="0"/>
              <a:t> Krishnan</a:t>
            </a:r>
          </a:p>
          <a:p>
            <a:r>
              <a:rPr lang="en-US" dirty="0"/>
              <a:t>Date      : July 22, 2021</a:t>
            </a:r>
            <a:endParaRPr lang="en-IN" dirty="0"/>
          </a:p>
        </p:txBody>
      </p:sp>
    </p:spTree>
    <p:extLst>
      <p:ext uri="{BB962C8B-B14F-4D97-AF65-F5344CB8AC3E}">
        <p14:creationId xmlns:p14="http://schemas.microsoft.com/office/powerpoint/2010/main" val="1938061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2C7E-F8AA-4CE6-AA0F-8DB228FA29BF}"/>
              </a:ext>
            </a:extLst>
          </p:cNvPr>
          <p:cNvSpPr>
            <a:spLocks noGrp="1"/>
          </p:cNvSpPr>
          <p:nvPr>
            <p:ph type="title"/>
          </p:nvPr>
        </p:nvSpPr>
        <p:spPr/>
        <p:txBody>
          <a:bodyPr/>
          <a:lstStyle/>
          <a:p>
            <a:r>
              <a:rPr lang="en-US" dirty="0"/>
              <a:t>Results	</a:t>
            </a:r>
            <a:endParaRPr lang="en-IN" dirty="0"/>
          </a:p>
        </p:txBody>
      </p:sp>
      <p:sp>
        <p:nvSpPr>
          <p:cNvPr id="4" name="Content Placeholder 3">
            <a:extLst>
              <a:ext uri="{FF2B5EF4-FFF2-40B4-BE49-F238E27FC236}">
                <a16:creationId xmlns:a16="http://schemas.microsoft.com/office/drawing/2014/main" id="{FDDF990B-4D53-488F-9CDF-36ED2F01EEF8}"/>
              </a:ext>
            </a:extLst>
          </p:cNvPr>
          <p:cNvSpPr>
            <a:spLocks noGrp="1"/>
          </p:cNvSpPr>
          <p:nvPr>
            <p:ph sz="half" idx="1"/>
          </p:nvPr>
        </p:nvSpPr>
        <p:spPr/>
        <p:txBody>
          <a:bodyPr/>
          <a:lstStyle/>
          <a:p>
            <a:pPr marL="0" indent="0">
              <a:buNone/>
            </a:pPr>
            <a:r>
              <a:rPr lang="en-US" dirty="0"/>
              <a:t>            </a:t>
            </a:r>
            <a:endParaRPr lang="en-IN" dirty="0"/>
          </a:p>
        </p:txBody>
      </p:sp>
      <p:pic>
        <p:nvPicPr>
          <p:cNvPr id="7" name="Picture 6">
            <a:extLst>
              <a:ext uri="{FF2B5EF4-FFF2-40B4-BE49-F238E27FC236}">
                <a16:creationId xmlns:a16="http://schemas.microsoft.com/office/drawing/2014/main" id="{84F80623-E6F9-4AD9-A0D8-06CBBE85C43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98331" y="2461224"/>
            <a:ext cx="9995337" cy="2738733"/>
          </a:xfrm>
          <a:prstGeom prst="rect">
            <a:avLst/>
          </a:prstGeom>
          <a:noFill/>
          <a:ln>
            <a:noFill/>
          </a:ln>
        </p:spPr>
      </p:pic>
      <p:sp>
        <p:nvSpPr>
          <p:cNvPr id="8" name="Content Placeholder 7">
            <a:extLst>
              <a:ext uri="{FF2B5EF4-FFF2-40B4-BE49-F238E27FC236}">
                <a16:creationId xmlns:a16="http://schemas.microsoft.com/office/drawing/2014/main" id="{88619064-1340-4519-9439-A969F5C91905}"/>
              </a:ext>
            </a:extLst>
          </p:cNvPr>
          <p:cNvSpPr>
            <a:spLocks noGrp="1"/>
          </p:cNvSpPr>
          <p:nvPr>
            <p:ph sz="half" idx="2"/>
          </p:nvPr>
        </p:nvSpPr>
        <p:spPr/>
        <p:txBody>
          <a:bodyPr/>
          <a:lstStyle/>
          <a:p>
            <a:pPr marL="0" indent="0">
              <a:buNone/>
            </a:pPr>
            <a:r>
              <a:rPr lang="en-US" dirty="0"/>
              <a:t>       </a:t>
            </a:r>
            <a:endParaRPr lang="en-IN" dirty="0"/>
          </a:p>
        </p:txBody>
      </p:sp>
      <p:sp>
        <p:nvSpPr>
          <p:cNvPr id="9" name="TextBox 8">
            <a:extLst>
              <a:ext uri="{FF2B5EF4-FFF2-40B4-BE49-F238E27FC236}">
                <a16:creationId xmlns:a16="http://schemas.microsoft.com/office/drawing/2014/main" id="{231D0520-5897-49DB-8995-A074A10BB0A0}"/>
              </a:ext>
            </a:extLst>
          </p:cNvPr>
          <p:cNvSpPr txBox="1"/>
          <p:nvPr/>
        </p:nvSpPr>
        <p:spPr>
          <a:xfrm>
            <a:off x="1418897" y="5596759"/>
            <a:ext cx="9538137" cy="646331"/>
          </a:xfrm>
          <a:prstGeom prst="rect">
            <a:avLst/>
          </a:prstGeom>
          <a:noFill/>
        </p:spPr>
        <p:txBody>
          <a:bodyPr wrap="square" rtlCol="0">
            <a:spAutoFit/>
          </a:bodyPr>
          <a:lstStyle/>
          <a:p>
            <a:pPr algn="ctr"/>
            <a:r>
              <a:rPr lang="en-IN" sz="1800" dirty="0">
                <a:solidFill>
                  <a:srgbClr val="212121"/>
                </a:solidFill>
                <a:effectLst/>
                <a:latin typeface="Times New Roman" panose="02020603050405020304" pitchFamily="18" charset="0"/>
                <a:ea typeface="Times New Roman" panose="02020603050405020304" pitchFamily="18" charset="0"/>
              </a:rPr>
              <a:t>The venue details obtained for areas of Chennai using Foursquare API</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528290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2C7E-F8AA-4CE6-AA0F-8DB228FA29BF}"/>
              </a:ext>
            </a:extLst>
          </p:cNvPr>
          <p:cNvSpPr>
            <a:spLocks noGrp="1"/>
          </p:cNvSpPr>
          <p:nvPr>
            <p:ph type="title"/>
          </p:nvPr>
        </p:nvSpPr>
        <p:spPr/>
        <p:txBody>
          <a:bodyPr/>
          <a:lstStyle/>
          <a:p>
            <a:r>
              <a:rPr lang="en-US" dirty="0"/>
              <a:t>Results	</a:t>
            </a:r>
            <a:endParaRPr lang="en-IN" dirty="0"/>
          </a:p>
        </p:txBody>
      </p:sp>
      <p:sp>
        <p:nvSpPr>
          <p:cNvPr id="4" name="Content Placeholder 3">
            <a:extLst>
              <a:ext uri="{FF2B5EF4-FFF2-40B4-BE49-F238E27FC236}">
                <a16:creationId xmlns:a16="http://schemas.microsoft.com/office/drawing/2014/main" id="{FDDF990B-4D53-488F-9CDF-36ED2F01EEF8}"/>
              </a:ext>
            </a:extLst>
          </p:cNvPr>
          <p:cNvSpPr>
            <a:spLocks noGrp="1"/>
          </p:cNvSpPr>
          <p:nvPr>
            <p:ph sz="half" idx="1"/>
          </p:nvPr>
        </p:nvSpPr>
        <p:spPr/>
        <p:txBody>
          <a:bodyPr/>
          <a:lstStyle/>
          <a:p>
            <a:pPr marL="0" indent="0">
              <a:buNone/>
            </a:pPr>
            <a:r>
              <a:rPr lang="en-US" dirty="0"/>
              <a:t>            </a:t>
            </a:r>
            <a:endParaRPr lang="en-IN" dirty="0"/>
          </a:p>
        </p:txBody>
      </p:sp>
      <p:sp>
        <p:nvSpPr>
          <p:cNvPr id="8" name="Content Placeholder 7">
            <a:extLst>
              <a:ext uri="{FF2B5EF4-FFF2-40B4-BE49-F238E27FC236}">
                <a16:creationId xmlns:a16="http://schemas.microsoft.com/office/drawing/2014/main" id="{88619064-1340-4519-9439-A969F5C91905}"/>
              </a:ext>
            </a:extLst>
          </p:cNvPr>
          <p:cNvSpPr>
            <a:spLocks noGrp="1"/>
          </p:cNvSpPr>
          <p:nvPr>
            <p:ph sz="half" idx="2"/>
          </p:nvPr>
        </p:nvSpPr>
        <p:spPr/>
        <p:txBody>
          <a:bodyPr/>
          <a:lstStyle/>
          <a:p>
            <a:pPr marL="0" indent="0">
              <a:buNone/>
            </a:pPr>
            <a:r>
              <a:rPr lang="en-US" dirty="0"/>
              <a:t>       </a:t>
            </a:r>
            <a:endParaRPr lang="en-IN" dirty="0"/>
          </a:p>
        </p:txBody>
      </p:sp>
      <p:sp>
        <p:nvSpPr>
          <p:cNvPr id="9" name="TextBox 8">
            <a:extLst>
              <a:ext uri="{FF2B5EF4-FFF2-40B4-BE49-F238E27FC236}">
                <a16:creationId xmlns:a16="http://schemas.microsoft.com/office/drawing/2014/main" id="{231D0520-5897-49DB-8995-A074A10BB0A0}"/>
              </a:ext>
            </a:extLst>
          </p:cNvPr>
          <p:cNvSpPr txBox="1"/>
          <p:nvPr/>
        </p:nvSpPr>
        <p:spPr>
          <a:xfrm>
            <a:off x="1419348" y="6152622"/>
            <a:ext cx="9538137" cy="923330"/>
          </a:xfrm>
          <a:prstGeom prst="rect">
            <a:avLst/>
          </a:prstGeom>
          <a:noFill/>
        </p:spPr>
        <p:txBody>
          <a:bodyPr wrap="square" rtlCol="0">
            <a:spAutoFit/>
          </a:bodyPr>
          <a:lstStyle/>
          <a:p>
            <a:pPr algn="ctr"/>
            <a:r>
              <a:rPr lang="en-IN" sz="1800" dirty="0">
                <a:solidFill>
                  <a:srgbClr val="212121"/>
                </a:solidFill>
                <a:effectLst/>
                <a:latin typeface="Times New Roman" panose="02020603050405020304" pitchFamily="18" charset="0"/>
                <a:ea typeface="Times New Roman" panose="02020603050405020304" pitchFamily="18" charset="0"/>
              </a:rPr>
              <a:t>A bar chart after removing bias showing the venues which are equal to or more than 10 in number</a:t>
            </a:r>
            <a:endParaRPr lang="en-IN" sz="1800" dirty="0">
              <a:effectLst/>
              <a:latin typeface="Times New Roman" panose="02020603050405020304" pitchFamily="18" charset="0"/>
              <a:ea typeface="Times New Roman" panose="02020603050405020304" pitchFamily="18" charset="0"/>
            </a:endParaRPr>
          </a:p>
          <a:p>
            <a:pPr algn="ctr"/>
            <a:endParaRPr lang="en-IN" sz="1800" dirty="0">
              <a:effectLst/>
              <a:latin typeface="Times New Roman" panose="02020603050405020304" pitchFamily="18" charset="0"/>
              <a:ea typeface="Times New Roman" panose="02020603050405020304" pitchFamily="18" charset="0"/>
            </a:endParaRPr>
          </a:p>
          <a:p>
            <a:endParaRPr lang="en-IN" dirty="0"/>
          </a:p>
        </p:txBody>
      </p:sp>
      <p:pic>
        <p:nvPicPr>
          <p:cNvPr id="11" name="Picture 10">
            <a:extLst>
              <a:ext uri="{FF2B5EF4-FFF2-40B4-BE49-F238E27FC236}">
                <a16:creationId xmlns:a16="http://schemas.microsoft.com/office/drawing/2014/main" id="{465CD5A6-DD32-4B28-A6FF-8197BB41D3A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006886" y="2009562"/>
            <a:ext cx="7035748" cy="3851488"/>
          </a:xfrm>
          <a:prstGeom prst="rect">
            <a:avLst/>
          </a:prstGeom>
          <a:noFill/>
          <a:ln>
            <a:noFill/>
          </a:ln>
        </p:spPr>
      </p:pic>
    </p:spTree>
    <p:extLst>
      <p:ext uri="{BB962C8B-B14F-4D97-AF65-F5344CB8AC3E}">
        <p14:creationId xmlns:p14="http://schemas.microsoft.com/office/powerpoint/2010/main" val="3593685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2C7E-F8AA-4CE6-AA0F-8DB228FA29BF}"/>
              </a:ext>
            </a:extLst>
          </p:cNvPr>
          <p:cNvSpPr>
            <a:spLocks noGrp="1"/>
          </p:cNvSpPr>
          <p:nvPr>
            <p:ph type="title"/>
          </p:nvPr>
        </p:nvSpPr>
        <p:spPr/>
        <p:txBody>
          <a:bodyPr/>
          <a:lstStyle/>
          <a:p>
            <a:r>
              <a:rPr lang="en-US" dirty="0"/>
              <a:t>Results	</a:t>
            </a:r>
            <a:endParaRPr lang="en-IN" dirty="0"/>
          </a:p>
        </p:txBody>
      </p:sp>
      <p:sp>
        <p:nvSpPr>
          <p:cNvPr id="4" name="Content Placeholder 3">
            <a:extLst>
              <a:ext uri="{FF2B5EF4-FFF2-40B4-BE49-F238E27FC236}">
                <a16:creationId xmlns:a16="http://schemas.microsoft.com/office/drawing/2014/main" id="{FDDF990B-4D53-488F-9CDF-36ED2F01EEF8}"/>
              </a:ext>
            </a:extLst>
          </p:cNvPr>
          <p:cNvSpPr>
            <a:spLocks noGrp="1"/>
          </p:cNvSpPr>
          <p:nvPr>
            <p:ph sz="half" idx="1"/>
          </p:nvPr>
        </p:nvSpPr>
        <p:spPr/>
        <p:txBody>
          <a:bodyPr/>
          <a:lstStyle/>
          <a:p>
            <a:pPr marL="0" indent="0">
              <a:buNone/>
            </a:pPr>
            <a:r>
              <a:rPr lang="en-US" dirty="0"/>
              <a:t>            </a:t>
            </a:r>
            <a:endParaRPr lang="en-IN" dirty="0"/>
          </a:p>
        </p:txBody>
      </p:sp>
      <p:sp>
        <p:nvSpPr>
          <p:cNvPr id="8" name="Content Placeholder 7">
            <a:extLst>
              <a:ext uri="{FF2B5EF4-FFF2-40B4-BE49-F238E27FC236}">
                <a16:creationId xmlns:a16="http://schemas.microsoft.com/office/drawing/2014/main" id="{88619064-1340-4519-9439-A969F5C91905}"/>
              </a:ext>
            </a:extLst>
          </p:cNvPr>
          <p:cNvSpPr>
            <a:spLocks noGrp="1"/>
          </p:cNvSpPr>
          <p:nvPr>
            <p:ph sz="half" idx="2"/>
          </p:nvPr>
        </p:nvSpPr>
        <p:spPr/>
        <p:txBody>
          <a:bodyPr/>
          <a:lstStyle/>
          <a:p>
            <a:pPr marL="0" indent="0">
              <a:buNone/>
            </a:pPr>
            <a:r>
              <a:rPr lang="en-US" dirty="0"/>
              <a:t>       </a:t>
            </a:r>
            <a:endParaRPr lang="en-IN" dirty="0"/>
          </a:p>
        </p:txBody>
      </p:sp>
      <p:sp>
        <p:nvSpPr>
          <p:cNvPr id="9" name="TextBox 8">
            <a:extLst>
              <a:ext uri="{FF2B5EF4-FFF2-40B4-BE49-F238E27FC236}">
                <a16:creationId xmlns:a16="http://schemas.microsoft.com/office/drawing/2014/main" id="{231D0520-5897-49DB-8995-A074A10BB0A0}"/>
              </a:ext>
            </a:extLst>
          </p:cNvPr>
          <p:cNvSpPr txBox="1"/>
          <p:nvPr/>
        </p:nvSpPr>
        <p:spPr>
          <a:xfrm>
            <a:off x="1419348" y="5909398"/>
            <a:ext cx="9538137" cy="369332"/>
          </a:xfrm>
          <a:prstGeom prst="rect">
            <a:avLst/>
          </a:prstGeom>
          <a:noFill/>
        </p:spPr>
        <p:txBody>
          <a:bodyPr wrap="square" rtlCol="0">
            <a:spAutoFit/>
          </a:bodyPr>
          <a:lstStyle/>
          <a:p>
            <a:pPr algn="ctr"/>
            <a:r>
              <a:rPr lang="en-IN" sz="18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A </a:t>
            </a:r>
            <a:r>
              <a:rPr lang="en-IN" sz="1800" dirty="0" err="1">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dataframe</a:t>
            </a:r>
            <a:r>
              <a:rPr lang="en-IN" sz="18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 consisting of the top 10 venue categories for each area of Chennai</a:t>
            </a:r>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3DF0D26-8097-4B5A-9514-CF97A2DEAB34}"/>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34207" y="2648607"/>
            <a:ext cx="9017876" cy="2648607"/>
          </a:xfrm>
          <a:prstGeom prst="rect">
            <a:avLst/>
          </a:prstGeom>
          <a:noFill/>
          <a:ln>
            <a:noFill/>
          </a:ln>
        </p:spPr>
      </p:pic>
    </p:spTree>
    <p:extLst>
      <p:ext uri="{BB962C8B-B14F-4D97-AF65-F5344CB8AC3E}">
        <p14:creationId xmlns:p14="http://schemas.microsoft.com/office/powerpoint/2010/main" val="1864388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2C7E-F8AA-4CE6-AA0F-8DB228FA29BF}"/>
              </a:ext>
            </a:extLst>
          </p:cNvPr>
          <p:cNvSpPr>
            <a:spLocks noGrp="1"/>
          </p:cNvSpPr>
          <p:nvPr>
            <p:ph type="title"/>
          </p:nvPr>
        </p:nvSpPr>
        <p:spPr/>
        <p:txBody>
          <a:bodyPr/>
          <a:lstStyle/>
          <a:p>
            <a:r>
              <a:rPr lang="en-US" dirty="0"/>
              <a:t>Results	</a:t>
            </a:r>
            <a:endParaRPr lang="en-IN" dirty="0"/>
          </a:p>
        </p:txBody>
      </p:sp>
      <p:sp>
        <p:nvSpPr>
          <p:cNvPr id="4" name="Content Placeholder 3">
            <a:extLst>
              <a:ext uri="{FF2B5EF4-FFF2-40B4-BE49-F238E27FC236}">
                <a16:creationId xmlns:a16="http://schemas.microsoft.com/office/drawing/2014/main" id="{FDDF990B-4D53-488F-9CDF-36ED2F01EEF8}"/>
              </a:ext>
            </a:extLst>
          </p:cNvPr>
          <p:cNvSpPr>
            <a:spLocks noGrp="1"/>
          </p:cNvSpPr>
          <p:nvPr>
            <p:ph sz="half" idx="1"/>
          </p:nvPr>
        </p:nvSpPr>
        <p:spPr/>
        <p:txBody>
          <a:bodyPr/>
          <a:lstStyle/>
          <a:p>
            <a:pPr marL="0" indent="0">
              <a:buNone/>
            </a:pPr>
            <a:r>
              <a:rPr lang="en-US" dirty="0"/>
              <a:t>            </a:t>
            </a:r>
            <a:endParaRPr lang="en-IN" dirty="0"/>
          </a:p>
        </p:txBody>
      </p:sp>
      <p:sp>
        <p:nvSpPr>
          <p:cNvPr id="8" name="Content Placeholder 7">
            <a:extLst>
              <a:ext uri="{FF2B5EF4-FFF2-40B4-BE49-F238E27FC236}">
                <a16:creationId xmlns:a16="http://schemas.microsoft.com/office/drawing/2014/main" id="{88619064-1340-4519-9439-A969F5C91905}"/>
              </a:ext>
            </a:extLst>
          </p:cNvPr>
          <p:cNvSpPr>
            <a:spLocks noGrp="1"/>
          </p:cNvSpPr>
          <p:nvPr>
            <p:ph sz="half" idx="2"/>
          </p:nvPr>
        </p:nvSpPr>
        <p:spPr/>
        <p:txBody>
          <a:bodyPr/>
          <a:lstStyle/>
          <a:p>
            <a:pPr marL="0" indent="0">
              <a:buNone/>
            </a:pPr>
            <a:r>
              <a:rPr lang="en-US" dirty="0"/>
              <a:t>       </a:t>
            </a:r>
            <a:endParaRPr lang="en-IN" dirty="0"/>
          </a:p>
        </p:txBody>
      </p:sp>
      <p:sp>
        <p:nvSpPr>
          <p:cNvPr id="9" name="TextBox 8">
            <a:extLst>
              <a:ext uri="{FF2B5EF4-FFF2-40B4-BE49-F238E27FC236}">
                <a16:creationId xmlns:a16="http://schemas.microsoft.com/office/drawing/2014/main" id="{231D0520-5897-49DB-8995-A074A10BB0A0}"/>
              </a:ext>
            </a:extLst>
          </p:cNvPr>
          <p:cNvSpPr txBox="1"/>
          <p:nvPr/>
        </p:nvSpPr>
        <p:spPr>
          <a:xfrm>
            <a:off x="1419348" y="6059549"/>
            <a:ext cx="9538137" cy="369332"/>
          </a:xfrm>
          <a:prstGeom prst="rect">
            <a:avLst/>
          </a:prstGeom>
          <a:noFill/>
        </p:spPr>
        <p:txBody>
          <a:bodyPr wrap="square" rtlCol="0">
            <a:spAutoFit/>
          </a:bodyPr>
          <a:lstStyle/>
          <a:p>
            <a:pPr algn="ctr"/>
            <a:r>
              <a:rPr lang="en-IN" sz="18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The optimised number of clusters is found to be 5 using silhouette score</a:t>
            </a:r>
            <a:endParaRPr lang="en-IN"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D9F18BF0-01F3-4DCE-828F-0562D3B00538}"/>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90496" y="2611966"/>
            <a:ext cx="6495393" cy="3063620"/>
          </a:xfrm>
          <a:prstGeom prst="rect">
            <a:avLst/>
          </a:prstGeom>
          <a:noFill/>
          <a:ln>
            <a:noFill/>
          </a:ln>
        </p:spPr>
      </p:pic>
    </p:spTree>
    <p:extLst>
      <p:ext uri="{BB962C8B-B14F-4D97-AF65-F5344CB8AC3E}">
        <p14:creationId xmlns:p14="http://schemas.microsoft.com/office/powerpoint/2010/main" val="305405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2C7E-F8AA-4CE6-AA0F-8DB228FA29BF}"/>
              </a:ext>
            </a:extLst>
          </p:cNvPr>
          <p:cNvSpPr>
            <a:spLocks noGrp="1"/>
          </p:cNvSpPr>
          <p:nvPr>
            <p:ph type="title"/>
          </p:nvPr>
        </p:nvSpPr>
        <p:spPr/>
        <p:txBody>
          <a:bodyPr/>
          <a:lstStyle/>
          <a:p>
            <a:r>
              <a:rPr lang="en-US" dirty="0"/>
              <a:t>Results	</a:t>
            </a:r>
            <a:endParaRPr lang="en-IN" dirty="0"/>
          </a:p>
        </p:txBody>
      </p:sp>
      <p:sp>
        <p:nvSpPr>
          <p:cNvPr id="4" name="Content Placeholder 3">
            <a:extLst>
              <a:ext uri="{FF2B5EF4-FFF2-40B4-BE49-F238E27FC236}">
                <a16:creationId xmlns:a16="http://schemas.microsoft.com/office/drawing/2014/main" id="{FDDF990B-4D53-488F-9CDF-36ED2F01EEF8}"/>
              </a:ext>
            </a:extLst>
          </p:cNvPr>
          <p:cNvSpPr>
            <a:spLocks noGrp="1"/>
          </p:cNvSpPr>
          <p:nvPr>
            <p:ph sz="half" idx="1"/>
          </p:nvPr>
        </p:nvSpPr>
        <p:spPr/>
        <p:txBody>
          <a:bodyPr/>
          <a:lstStyle/>
          <a:p>
            <a:pPr marL="0" indent="0">
              <a:buNone/>
            </a:pPr>
            <a:r>
              <a:rPr lang="en-US" dirty="0"/>
              <a:t>            </a:t>
            </a:r>
            <a:endParaRPr lang="en-IN" dirty="0"/>
          </a:p>
        </p:txBody>
      </p:sp>
      <p:sp>
        <p:nvSpPr>
          <p:cNvPr id="8" name="Content Placeholder 7">
            <a:extLst>
              <a:ext uri="{FF2B5EF4-FFF2-40B4-BE49-F238E27FC236}">
                <a16:creationId xmlns:a16="http://schemas.microsoft.com/office/drawing/2014/main" id="{88619064-1340-4519-9439-A969F5C91905}"/>
              </a:ext>
            </a:extLst>
          </p:cNvPr>
          <p:cNvSpPr>
            <a:spLocks noGrp="1"/>
          </p:cNvSpPr>
          <p:nvPr>
            <p:ph sz="half" idx="2"/>
          </p:nvPr>
        </p:nvSpPr>
        <p:spPr/>
        <p:txBody>
          <a:bodyPr/>
          <a:lstStyle/>
          <a:p>
            <a:pPr marL="0" indent="0">
              <a:buNone/>
            </a:pPr>
            <a:r>
              <a:rPr lang="en-US" dirty="0"/>
              <a:t>       </a:t>
            </a:r>
            <a:endParaRPr lang="en-IN" dirty="0"/>
          </a:p>
        </p:txBody>
      </p:sp>
      <p:sp>
        <p:nvSpPr>
          <p:cNvPr id="9" name="TextBox 8">
            <a:extLst>
              <a:ext uri="{FF2B5EF4-FFF2-40B4-BE49-F238E27FC236}">
                <a16:creationId xmlns:a16="http://schemas.microsoft.com/office/drawing/2014/main" id="{231D0520-5897-49DB-8995-A074A10BB0A0}"/>
              </a:ext>
            </a:extLst>
          </p:cNvPr>
          <p:cNvSpPr txBox="1"/>
          <p:nvPr/>
        </p:nvSpPr>
        <p:spPr>
          <a:xfrm>
            <a:off x="1326931" y="6208964"/>
            <a:ext cx="9538137" cy="646331"/>
          </a:xfrm>
          <a:prstGeom prst="rect">
            <a:avLst/>
          </a:prstGeom>
          <a:noFill/>
        </p:spPr>
        <p:txBody>
          <a:bodyPr wrap="square" rtlCol="0">
            <a:spAutoFit/>
          </a:bodyPr>
          <a:lstStyle/>
          <a:p>
            <a:pPr marL="228600" algn="ctr">
              <a:spcBef>
                <a:spcPts val="600"/>
              </a:spcBef>
              <a:spcAft>
                <a:spcPts val="450"/>
              </a:spcAft>
            </a:pPr>
            <a:r>
              <a:rPr lang="en-IN" sz="1800" dirty="0">
                <a:solidFill>
                  <a:srgbClr val="212121"/>
                </a:solidFill>
                <a:effectLst/>
                <a:latin typeface="Times New Roman" panose="02020603050405020304" pitchFamily="18" charset="0"/>
                <a:ea typeface="Times New Roman" panose="02020603050405020304" pitchFamily="18" charset="0"/>
              </a:rPr>
              <a:t>Clustering is done on leaflet map using Folium and </a:t>
            </a:r>
            <a:r>
              <a:rPr lang="en-IN" sz="1800" dirty="0" err="1">
                <a:solidFill>
                  <a:srgbClr val="212121"/>
                </a:solidFill>
                <a:effectLst/>
                <a:latin typeface="Times New Roman" panose="02020603050405020304" pitchFamily="18" charset="0"/>
                <a:ea typeface="Times New Roman" panose="02020603050405020304" pitchFamily="18" charset="0"/>
              </a:rPr>
              <a:t>geopy</a:t>
            </a:r>
            <a:r>
              <a:rPr lang="en-IN" sz="1800" dirty="0">
                <a:solidFill>
                  <a:srgbClr val="212121"/>
                </a:solidFill>
                <a:effectLst/>
                <a:latin typeface="Times New Roman" panose="02020603050405020304" pitchFamily="18" charset="0"/>
                <a:ea typeface="Times New Roman" panose="02020603050405020304" pitchFamily="18" charset="0"/>
              </a:rPr>
              <a:t>. Circle markers are used to mark the areas within each cluster. There are a total of 5 clusters</a:t>
            </a:r>
            <a:endParaRPr lang="en-IN" sz="1800" dirty="0">
              <a:effectLst/>
              <a:latin typeface="Times New Roman" panose="02020603050405020304" pitchFamily="18" charset="0"/>
              <a:ea typeface="Times New Roman" panose="02020603050405020304" pitchFamily="18" charset="0"/>
            </a:endParaRPr>
          </a:p>
        </p:txBody>
      </p:sp>
      <p:pic>
        <p:nvPicPr>
          <p:cNvPr id="7" name="Picture 6">
            <a:extLst>
              <a:ext uri="{FF2B5EF4-FFF2-40B4-BE49-F238E27FC236}">
                <a16:creationId xmlns:a16="http://schemas.microsoft.com/office/drawing/2014/main" id="{124828CC-CDDE-4E22-943F-6951EBFAA22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96359" y="2412124"/>
            <a:ext cx="7441324" cy="3448925"/>
          </a:xfrm>
          <a:prstGeom prst="rect">
            <a:avLst/>
          </a:prstGeom>
          <a:noFill/>
          <a:ln>
            <a:noFill/>
          </a:ln>
        </p:spPr>
      </p:pic>
    </p:spTree>
    <p:extLst>
      <p:ext uri="{BB962C8B-B14F-4D97-AF65-F5344CB8AC3E}">
        <p14:creationId xmlns:p14="http://schemas.microsoft.com/office/powerpoint/2010/main" val="3605885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275D013-0CDC-4061-838D-BDA1FD09E464}"/>
              </a:ext>
            </a:extLst>
          </p:cNvPr>
          <p:cNvSpPr>
            <a:spLocks noGrp="1"/>
          </p:cNvSpPr>
          <p:nvPr>
            <p:ph type="title"/>
          </p:nvPr>
        </p:nvSpPr>
        <p:spPr/>
        <p:txBody>
          <a:bodyPr/>
          <a:lstStyle/>
          <a:p>
            <a:r>
              <a:rPr lang="en-US" dirty="0"/>
              <a:t>Conclusion and future works</a:t>
            </a:r>
            <a:endParaRPr lang="en-IN" dirty="0"/>
          </a:p>
        </p:txBody>
      </p:sp>
      <p:sp>
        <p:nvSpPr>
          <p:cNvPr id="6" name="Content Placeholder 5">
            <a:extLst>
              <a:ext uri="{FF2B5EF4-FFF2-40B4-BE49-F238E27FC236}">
                <a16:creationId xmlns:a16="http://schemas.microsoft.com/office/drawing/2014/main" id="{45DAF77B-9209-48BF-882B-626EC11A7610}"/>
              </a:ext>
            </a:extLst>
          </p:cNvPr>
          <p:cNvSpPr>
            <a:spLocks noGrp="1"/>
          </p:cNvSpPr>
          <p:nvPr>
            <p:ph idx="1"/>
          </p:nvPr>
        </p:nvSpPr>
        <p:spPr>
          <a:xfrm>
            <a:off x="581192" y="2180496"/>
            <a:ext cx="11029615" cy="4346428"/>
          </a:xfrm>
        </p:spPr>
        <p:txBody>
          <a:bodyPr/>
          <a:lstStyle/>
          <a:p>
            <a:r>
              <a:rPr lang="en-IN" sz="1800" dirty="0">
                <a:solidFill>
                  <a:srgbClr val="212121"/>
                </a:solidFill>
                <a:effectLst/>
                <a:latin typeface="Calibri" panose="020F0502020204030204" pitchFamily="34" charset="0"/>
                <a:ea typeface="Calibri" panose="020F0502020204030204" pitchFamily="34" charset="0"/>
                <a:cs typeface="Times New Roman" panose="02020603050405020304" pitchFamily="18" charset="0"/>
              </a:rPr>
              <a:t>This project is successful in deriving clusters of venue categories onto the Leaflet maps which can be used by stakeholders to decide and analyse what kind of business becomes a hit in certain locations. </a:t>
            </a:r>
            <a:endParaRPr lang="en-US" sz="1800" dirty="0">
              <a:solidFill>
                <a:srgbClr val="212121"/>
              </a:solidFill>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rgbClr val="212121"/>
                </a:solidFill>
                <a:effectLst/>
                <a:latin typeface="Times New Roman" panose="02020603050405020304" pitchFamily="18" charset="0"/>
                <a:ea typeface="Times New Roman" panose="02020603050405020304" pitchFamily="18" charset="0"/>
              </a:rPr>
              <a:t>This will </a:t>
            </a:r>
            <a:r>
              <a:rPr lang="en-IN" sz="1800" dirty="0" err="1">
                <a:solidFill>
                  <a:srgbClr val="212121"/>
                </a:solidFill>
                <a:effectLst/>
                <a:latin typeface="Times New Roman" panose="02020603050405020304" pitchFamily="18" charset="0"/>
                <a:ea typeface="Times New Roman" panose="02020603050405020304" pitchFamily="18" charset="0"/>
              </a:rPr>
              <a:t>inevidently</a:t>
            </a:r>
            <a:r>
              <a:rPr lang="en-IN" sz="1800" dirty="0">
                <a:solidFill>
                  <a:srgbClr val="212121"/>
                </a:solidFill>
                <a:effectLst/>
                <a:latin typeface="Times New Roman" panose="02020603050405020304" pitchFamily="18" charset="0"/>
                <a:ea typeface="Times New Roman" panose="02020603050405020304" pitchFamily="18" charset="0"/>
              </a:rPr>
              <a:t> be useful for both common people and stakeholders as it is visualised in the form of a </a:t>
            </a:r>
            <a:r>
              <a:rPr lang="en-IN" sz="1800" dirty="0" err="1">
                <a:solidFill>
                  <a:srgbClr val="212121"/>
                </a:solidFill>
                <a:effectLst/>
                <a:latin typeface="Times New Roman" panose="02020603050405020304" pitchFamily="18" charset="0"/>
                <a:ea typeface="Times New Roman" panose="02020603050405020304" pitchFamily="18" charset="0"/>
              </a:rPr>
              <a:t>dataframe</a:t>
            </a:r>
            <a:r>
              <a:rPr lang="en-IN" sz="1800" dirty="0">
                <a:solidFill>
                  <a:srgbClr val="212121"/>
                </a:solidFill>
                <a:effectLst/>
                <a:latin typeface="Times New Roman" panose="02020603050405020304" pitchFamily="18" charset="0"/>
                <a:ea typeface="Times New Roman" panose="02020603050405020304" pitchFamily="18" charset="0"/>
              </a:rPr>
              <a:t> (</a:t>
            </a:r>
            <a:r>
              <a:rPr lang="en-IN" sz="1800" dirty="0" err="1">
                <a:solidFill>
                  <a:srgbClr val="212121"/>
                </a:solidFill>
                <a:effectLst/>
                <a:latin typeface="Times New Roman" panose="02020603050405020304" pitchFamily="18" charset="0"/>
                <a:ea typeface="Times New Roman" panose="02020603050405020304" pitchFamily="18" charset="0"/>
              </a:rPr>
              <a:t>i.e</a:t>
            </a:r>
            <a:r>
              <a:rPr lang="en-IN" sz="1800" dirty="0">
                <a:solidFill>
                  <a:srgbClr val="212121"/>
                </a:solidFill>
                <a:effectLst/>
                <a:latin typeface="Times New Roman" panose="02020603050405020304" pitchFamily="18" charset="0"/>
                <a:ea typeface="Times New Roman" panose="02020603050405020304" pitchFamily="18" charset="0"/>
              </a:rPr>
              <a:t>) a table which is user-friendly.</a:t>
            </a:r>
            <a:endParaRPr lang="en-IN" sz="1800" dirty="0">
              <a:effectLst/>
              <a:latin typeface="Times New Roman" panose="02020603050405020304" pitchFamily="18" charset="0"/>
              <a:ea typeface="Times New Roman" panose="02020603050405020304" pitchFamily="18" charset="0"/>
            </a:endParaRPr>
          </a:p>
          <a:p>
            <a:r>
              <a:rPr lang="en-IN" sz="1800" dirty="0">
                <a:solidFill>
                  <a:srgbClr val="212121"/>
                </a:solidFill>
                <a:effectLst/>
                <a:latin typeface="Times New Roman" panose="02020603050405020304" pitchFamily="18" charset="0"/>
                <a:ea typeface="Times New Roman" panose="02020603050405020304" pitchFamily="18" charset="0"/>
              </a:rPr>
              <a:t>As days go on, several </a:t>
            </a:r>
            <a:r>
              <a:rPr lang="en-IN" sz="1800" dirty="0" err="1">
                <a:solidFill>
                  <a:srgbClr val="212121"/>
                </a:solidFill>
                <a:effectLst/>
                <a:latin typeface="Times New Roman" panose="02020603050405020304" pitchFamily="18" charset="0"/>
                <a:ea typeface="Times New Roman" panose="02020603050405020304" pitchFamily="18" charset="0"/>
              </a:rPr>
              <a:t>startups</a:t>
            </a:r>
            <a:r>
              <a:rPr lang="en-IN" sz="1800" dirty="0">
                <a:solidFill>
                  <a:srgbClr val="212121"/>
                </a:solidFill>
                <a:effectLst/>
                <a:latin typeface="Times New Roman" panose="02020603050405020304" pitchFamily="18" charset="0"/>
                <a:ea typeface="Times New Roman" panose="02020603050405020304" pitchFamily="18" charset="0"/>
              </a:rPr>
              <a:t> lay their foot on Chennai and so the dataset must be updated regularly. With this dataset, not only more kind of maps can be coded but also with the help of tools such as "R" and "</a:t>
            </a:r>
            <a:r>
              <a:rPr lang="en-IN" sz="1800" dirty="0" err="1">
                <a:solidFill>
                  <a:srgbClr val="212121"/>
                </a:solidFill>
                <a:effectLst/>
                <a:latin typeface="Times New Roman" panose="02020603050405020304" pitchFamily="18" charset="0"/>
                <a:ea typeface="Times New Roman" panose="02020603050405020304" pitchFamily="18" charset="0"/>
              </a:rPr>
              <a:t>Matlab</a:t>
            </a:r>
            <a:r>
              <a:rPr lang="en-IN" sz="1800" dirty="0">
                <a:solidFill>
                  <a:srgbClr val="212121"/>
                </a:solidFill>
                <a:effectLst/>
                <a:latin typeface="Times New Roman" panose="02020603050405020304" pitchFamily="18" charset="0"/>
                <a:ea typeface="Times New Roman" panose="02020603050405020304" pitchFamily="18" charset="0"/>
              </a:rPr>
              <a:t>", one can also make interactive visualisations of the information at hand so it is pleasing to our eyes. A dashboard can be coded with inputs such as area, latitude and longitude and outputs as venue categories.</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401622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55D7F-AC42-499F-86E8-1A52B170A087}"/>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89206B3F-B953-460F-B683-78BE20CD7B2F}"/>
              </a:ext>
            </a:extLst>
          </p:cNvPr>
          <p:cNvSpPr>
            <a:spLocks noGrp="1"/>
          </p:cNvSpPr>
          <p:nvPr>
            <p:ph idx="1"/>
          </p:nvPr>
        </p:nvSpPr>
        <p:spPr/>
        <p:txBody>
          <a:bodyPr/>
          <a:lstStyle/>
          <a:p>
            <a:r>
              <a:rPr lang="en-US" dirty="0"/>
              <a:t>Introduction</a:t>
            </a:r>
          </a:p>
          <a:p>
            <a:r>
              <a:rPr lang="en-US" dirty="0"/>
              <a:t>Problem Statement</a:t>
            </a:r>
          </a:p>
          <a:p>
            <a:r>
              <a:rPr lang="en-US" dirty="0"/>
              <a:t>Data Acquisition</a:t>
            </a:r>
          </a:p>
          <a:p>
            <a:r>
              <a:rPr lang="en-US" dirty="0"/>
              <a:t>Methodology</a:t>
            </a:r>
          </a:p>
          <a:p>
            <a:r>
              <a:rPr lang="en-US" dirty="0"/>
              <a:t>Results</a:t>
            </a:r>
          </a:p>
          <a:p>
            <a:r>
              <a:rPr lang="en-US" dirty="0"/>
              <a:t>Conclusion and Future Works</a:t>
            </a:r>
          </a:p>
        </p:txBody>
      </p:sp>
    </p:spTree>
    <p:extLst>
      <p:ext uri="{BB962C8B-B14F-4D97-AF65-F5344CB8AC3E}">
        <p14:creationId xmlns:p14="http://schemas.microsoft.com/office/powerpoint/2010/main" val="1481844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21736-1F2B-4D50-814C-AE21CFC5AC7B}"/>
              </a:ext>
            </a:extLst>
          </p:cNvPr>
          <p:cNvSpPr>
            <a:spLocks noGrp="1"/>
          </p:cNvSpPr>
          <p:nvPr>
            <p:ph type="title"/>
          </p:nvPr>
        </p:nvSpPr>
        <p:spPr/>
        <p:txBody>
          <a:bodyPr/>
          <a:lstStyle/>
          <a:p>
            <a:r>
              <a:rPr lang="en-US" dirty="0" err="1"/>
              <a:t>IntRoduction</a:t>
            </a:r>
            <a:endParaRPr lang="en-IN" dirty="0"/>
          </a:p>
        </p:txBody>
      </p:sp>
      <p:sp>
        <p:nvSpPr>
          <p:cNvPr id="3" name="Content Placeholder 2">
            <a:extLst>
              <a:ext uri="{FF2B5EF4-FFF2-40B4-BE49-F238E27FC236}">
                <a16:creationId xmlns:a16="http://schemas.microsoft.com/office/drawing/2014/main" id="{2310DFD5-DE65-4D2E-8BB1-546EF234FE9D}"/>
              </a:ext>
            </a:extLst>
          </p:cNvPr>
          <p:cNvSpPr>
            <a:spLocks noGrp="1"/>
          </p:cNvSpPr>
          <p:nvPr>
            <p:ph idx="1"/>
          </p:nvPr>
        </p:nvSpPr>
        <p:spPr>
          <a:xfrm>
            <a:off x="581192" y="2180496"/>
            <a:ext cx="11029615" cy="4109945"/>
          </a:xfrm>
        </p:spPr>
        <p:txBody>
          <a:bodyPr/>
          <a:lstStyle/>
          <a:p>
            <a:r>
              <a:rPr lang="en-IN" sz="1800" b="1" dirty="0">
                <a:solidFill>
                  <a:srgbClr val="212121"/>
                </a:solidFill>
                <a:effectLst/>
                <a:ea typeface="Calibri" panose="020F0502020204030204" pitchFamily="34" charset="0"/>
              </a:rPr>
              <a:t>Chennai</a:t>
            </a:r>
            <a:r>
              <a:rPr lang="en-IN" sz="1800" dirty="0">
                <a:solidFill>
                  <a:srgbClr val="212121"/>
                </a:solidFill>
                <a:effectLst/>
                <a:latin typeface="Times New Roman" panose="02020603050405020304" pitchFamily="18" charset="0"/>
                <a:ea typeface="Calibri" panose="020F0502020204030204" pitchFamily="34" charset="0"/>
              </a:rPr>
              <a:t>, the city of multiple cultures, is the economic capital of the state of </a:t>
            </a:r>
            <a:r>
              <a:rPr lang="en-IN" sz="1800" b="1" dirty="0">
                <a:solidFill>
                  <a:srgbClr val="212121"/>
                </a:solidFill>
                <a:effectLst/>
                <a:latin typeface="Times New Roman" panose="02020603050405020304" pitchFamily="18" charset="0"/>
                <a:ea typeface="Calibri" panose="020F0502020204030204" pitchFamily="34" charset="0"/>
              </a:rPr>
              <a:t>Tamil Nadu</a:t>
            </a:r>
            <a:r>
              <a:rPr lang="en-IN" sz="1800" dirty="0">
                <a:solidFill>
                  <a:srgbClr val="212121"/>
                </a:solidFill>
                <a:effectLst/>
                <a:latin typeface="Times New Roman" panose="02020603050405020304" pitchFamily="18" charset="0"/>
                <a:ea typeface="Calibri" panose="020F0502020204030204" pitchFamily="34" charset="0"/>
              </a:rPr>
              <a:t> located in India. Known for its welcoming nature to citizens of other countries, it is no surprise that </a:t>
            </a:r>
            <a:r>
              <a:rPr lang="en-IN" sz="1800" b="1" dirty="0">
                <a:solidFill>
                  <a:srgbClr val="212121"/>
                </a:solidFill>
                <a:effectLst/>
                <a:latin typeface="Times New Roman" panose="02020603050405020304" pitchFamily="18" charset="0"/>
                <a:ea typeface="Calibri" panose="020F0502020204030204" pitchFamily="34" charset="0"/>
              </a:rPr>
              <a:t>restaurants and food outlets</a:t>
            </a:r>
            <a:r>
              <a:rPr lang="en-IN" sz="1800" dirty="0">
                <a:solidFill>
                  <a:srgbClr val="212121"/>
                </a:solidFill>
                <a:effectLst/>
                <a:latin typeface="Times New Roman" panose="02020603050405020304" pitchFamily="18" charset="0"/>
                <a:ea typeface="Calibri" panose="020F0502020204030204" pitchFamily="34" charset="0"/>
              </a:rPr>
              <a:t> play a major role.</a:t>
            </a:r>
          </a:p>
          <a:p>
            <a:r>
              <a:rPr lang="en-IN" sz="1800" dirty="0">
                <a:solidFill>
                  <a:srgbClr val="212121"/>
                </a:solidFill>
                <a:effectLst/>
                <a:latin typeface="Times New Roman" panose="02020603050405020304" pitchFamily="18" charset="0"/>
                <a:ea typeface="Calibri" panose="020F0502020204030204" pitchFamily="34" charset="0"/>
              </a:rPr>
              <a:t>Spread across a huge land area, with beautiful </a:t>
            </a:r>
            <a:r>
              <a:rPr lang="en-IN" sz="1800" b="1" dirty="0">
                <a:solidFill>
                  <a:srgbClr val="212121"/>
                </a:solidFill>
                <a:effectLst/>
                <a:latin typeface="Times New Roman" panose="02020603050405020304" pitchFamily="18" charset="0"/>
                <a:ea typeface="Calibri" panose="020F0502020204030204" pitchFamily="34" charset="0"/>
              </a:rPr>
              <a:t>beaches</a:t>
            </a:r>
            <a:r>
              <a:rPr lang="en-IN" sz="1800" dirty="0">
                <a:solidFill>
                  <a:srgbClr val="212121"/>
                </a:solidFill>
                <a:effectLst/>
                <a:latin typeface="Times New Roman" panose="02020603050405020304" pitchFamily="18" charset="0"/>
                <a:ea typeface="Calibri" panose="020F0502020204030204" pitchFamily="34" charset="0"/>
              </a:rPr>
              <a:t>, one cannot resist visiting this place. With this project, one would know what to look for exactly, ranging from restaurants to food trucks, and enjoy as a tourist, or better </a:t>
            </a:r>
            <a:r>
              <a:rPr lang="en-IN" sz="1800" i="1" dirty="0">
                <a:solidFill>
                  <a:srgbClr val="212121"/>
                </a:solidFill>
                <a:effectLst/>
                <a:latin typeface="Times New Roman" panose="02020603050405020304" pitchFamily="18" charset="0"/>
                <a:ea typeface="Calibri" panose="020F0502020204030204" pitchFamily="34" charset="0"/>
              </a:rPr>
              <a:t>a </a:t>
            </a:r>
            <a:r>
              <a:rPr lang="en-IN" sz="1800" i="1" dirty="0" err="1">
                <a:solidFill>
                  <a:srgbClr val="212121"/>
                </a:solidFill>
                <a:effectLst/>
                <a:latin typeface="Times New Roman" panose="02020603050405020304" pitchFamily="18" charset="0"/>
                <a:ea typeface="Calibri" panose="020F0502020204030204" pitchFamily="34" charset="0"/>
              </a:rPr>
              <a:t>Chennaite</a:t>
            </a:r>
            <a:r>
              <a:rPr lang="en-IN" sz="1800" i="1" dirty="0">
                <a:solidFill>
                  <a:srgbClr val="212121"/>
                </a:solidFill>
                <a:effectLst/>
                <a:latin typeface="Times New Roman" panose="02020603050405020304" pitchFamily="18" charset="0"/>
                <a:ea typeface="Calibri" panose="020F0502020204030204" pitchFamily="34" charset="0"/>
              </a:rPr>
              <a:t>!</a:t>
            </a:r>
            <a:r>
              <a:rPr lang="en-IN" sz="1800" dirty="0">
                <a:solidFill>
                  <a:srgbClr val="212121"/>
                </a:solidFill>
                <a:effectLst/>
                <a:latin typeface="Times New Roman" panose="02020603050405020304" pitchFamily="18" charset="0"/>
                <a:ea typeface="Calibri" panose="020F0502020204030204" pitchFamily="34" charset="0"/>
              </a:rPr>
              <a:t>.</a:t>
            </a:r>
            <a:endParaRPr lang="en-IN" dirty="0">
              <a:solidFill>
                <a:srgbClr val="212121"/>
              </a:solidFill>
              <a:latin typeface="Times New Roman" panose="02020603050405020304" pitchFamily="18" charset="0"/>
              <a:ea typeface="Calibri" panose="020F0502020204030204" pitchFamily="34" charset="0"/>
            </a:endParaRPr>
          </a:p>
          <a:p>
            <a:r>
              <a:rPr lang="en-IN" sz="18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Business People and young entrepreneurs will find this project especially helpful as it will lead to specific locations where their start-ups might become a </a:t>
            </a:r>
            <a:r>
              <a:rPr lang="en-IN" sz="1800" b="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hit.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23500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4B004-80C2-49D3-A198-99484BA191E5}"/>
              </a:ext>
            </a:extLst>
          </p:cNvPr>
          <p:cNvSpPr>
            <a:spLocks noGrp="1"/>
          </p:cNvSpPr>
          <p:nvPr>
            <p:ph type="title"/>
          </p:nvPr>
        </p:nvSpPr>
        <p:spPr/>
        <p:txBody>
          <a:bodyPr/>
          <a:lstStyle/>
          <a:p>
            <a:r>
              <a:rPr lang="en-US" dirty="0"/>
              <a:t>Problem Statement	</a:t>
            </a:r>
            <a:endParaRPr lang="en-IN" dirty="0"/>
          </a:p>
        </p:txBody>
      </p:sp>
      <p:sp>
        <p:nvSpPr>
          <p:cNvPr id="3" name="Content Placeholder 2">
            <a:extLst>
              <a:ext uri="{FF2B5EF4-FFF2-40B4-BE49-F238E27FC236}">
                <a16:creationId xmlns:a16="http://schemas.microsoft.com/office/drawing/2014/main" id="{86EB0745-2E3E-4BBA-8C00-C941459B9107}"/>
              </a:ext>
            </a:extLst>
          </p:cNvPr>
          <p:cNvSpPr>
            <a:spLocks noGrp="1"/>
          </p:cNvSpPr>
          <p:nvPr>
            <p:ph idx="1"/>
          </p:nvPr>
        </p:nvSpPr>
        <p:spPr>
          <a:xfrm>
            <a:off x="581192" y="2180496"/>
            <a:ext cx="11029615" cy="3975348"/>
          </a:xfrm>
        </p:spPr>
        <p:txBody>
          <a:bodyPr/>
          <a:lstStyle/>
          <a:p>
            <a:r>
              <a:rPr lang="en-IN" sz="1800" b="0" dirty="0">
                <a:solidFill>
                  <a:srgbClr val="212121"/>
                </a:solidFill>
                <a:effectLst/>
                <a:latin typeface="Calibri" panose="020F0502020204030204" pitchFamily="34" charset="0"/>
                <a:ea typeface="Calibri" panose="020F0502020204030204" pitchFamily="34" charset="0"/>
                <a:cs typeface="Times New Roman" panose="02020603050405020304" pitchFamily="18" charset="0"/>
              </a:rPr>
              <a:t>The main aim of the project is to identify several venue categories using latitude and longitude values of the areas of Chennai and merge it with the Foursquare API so that business-minded people and even the </a:t>
            </a:r>
            <a:r>
              <a:rPr lang="en-IN" sz="1800" b="0" dirty="0" err="1">
                <a:solidFill>
                  <a:srgbClr val="212121"/>
                </a:solidFill>
                <a:effectLst/>
                <a:latin typeface="Calibri" panose="020F0502020204030204" pitchFamily="34" charset="0"/>
                <a:ea typeface="Calibri" panose="020F0502020204030204" pitchFamily="34" charset="0"/>
                <a:cs typeface="Times New Roman" panose="02020603050405020304" pitchFamily="18" charset="0"/>
              </a:rPr>
              <a:t>Chennaites</a:t>
            </a:r>
            <a:r>
              <a:rPr lang="en-IN" sz="1800" b="0" dirty="0">
                <a:solidFill>
                  <a:srgbClr val="212121"/>
                </a:solidFill>
                <a:effectLst/>
                <a:latin typeface="Calibri" panose="020F0502020204030204" pitchFamily="34" charset="0"/>
                <a:ea typeface="Calibri" panose="020F0502020204030204" pitchFamily="34" charset="0"/>
                <a:cs typeface="Times New Roman" panose="02020603050405020304" pitchFamily="18" charset="0"/>
              </a:rPr>
              <a:t> can make use of the clustered data to make smart decisions about starting a business in a given location depending on its popularity.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rgbClr val="212121"/>
                </a:solidFill>
                <a:effectLst/>
                <a:latin typeface="Times New Roman" panose="02020603050405020304" pitchFamily="18" charset="0"/>
                <a:ea typeface="Calibri" panose="020F0502020204030204" pitchFamily="34" charset="0"/>
              </a:rPr>
              <a:t>The target audience are the business people and young entrepreneurs who want to start their businesses in and around Chennai. </a:t>
            </a:r>
            <a:endParaRPr lang="en-IN" dirty="0"/>
          </a:p>
        </p:txBody>
      </p:sp>
    </p:spTree>
    <p:extLst>
      <p:ext uri="{BB962C8B-B14F-4D97-AF65-F5344CB8AC3E}">
        <p14:creationId xmlns:p14="http://schemas.microsoft.com/office/powerpoint/2010/main" val="2928693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B068A-F386-418B-BA42-A590E4957201}"/>
              </a:ext>
            </a:extLst>
          </p:cNvPr>
          <p:cNvSpPr>
            <a:spLocks noGrp="1"/>
          </p:cNvSpPr>
          <p:nvPr>
            <p:ph type="title"/>
          </p:nvPr>
        </p:nvSpPr>
        <p:spPr/>
        <p:txBody>
          <a:bodyPr/>
          <a:lstStyle/>
          <a:p>
            <a:r>
              <a:rPr lang="en-US" dirty="0"/>
              <a:t>Data acquisition</a:t>
            </a:r>
            <a:endParaRPr lang="en-IN" dirty="0"/>
          </a:p>
        </p:txBody>
      </p:sp>
      <p:sp>
        <p:nvSpPr>
          <p:cNvPr id="3" name="Content Placeholder 2">
            <a:extLst>
              <a:ext uri="{FF2B5EF4-FFF2-40B4-BE49-F238E27FC236}">
                <a16:creationId xmlns:a16="http://schemas.microsoft.com/office/drawing/2014/main" id="{D7DF1880-1BB4-4DFA-8395-03E538E881F9}"/>
              </a:ext>
            </a:extLst>
          </p:cNvPr>
          <p:cNvSpPr>
            <a:spLocks noGrp="1"/>
          </p:cNvSpPr>
          <p:nvPr>
            <p:ph idx="1"/>
          </p:nvPr>
        </p:nvSpPr>
        <p:spPr>
          <a:xfrm>
            <a:off x="581192" y="2180496"/>
            <a:ext cx="11029615" cy="3975348"/>
          </a:xfrm>
        </p:spPr>
        <p:txBody>
          <a:bodyPr/>
          <a:lstStyle/>
          <a:p>
            <a:r>
              <a:rPr lang="en-IN" sz="1800" dirty="0">
                <a:solidFill>
                  <a:srgbClr val="212121"/>
                </a:solidFill>
                <a:effectLst/>
                <a:latin typeface="Times New Roman" panose="02020603050405020304" pitchFamily="18" charset="0"/>
                <a:ea typeface="Calibri" panose="020F0502020204030204" pitchFamily="34" charset="0"/>
              </a:rPr>
              <a:t>The link to dataset used here is: </a:t>
            </a:r>
            <a:r>
              <a:rPr lang="en-IN" sz="1800" b="1"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https://chennaiiq.com/chennai/latitude_longitude_areas.asp</a:t>
            </a:r>
            <a:r>
              <a:rPr lang="en-IN" sz="1800" dirty="0">
                <a:solidFill>
                  <a:srgbClr val="000000"/>
                </a:solidFill>
                <a:effectLst/>
                <a:latin typeface="Times New Roman" panose="02020603050405020304" pitchFamily="18" charset="0"/>
                <a:ea typeface="Calibri" panose="020F0502020204030204" pitchFamily="34" charset="0"/>
              </a:rPr>
              <a:t> </a:t>
            </a:r>
            <a:r>
              <a:rPr lang="en-IN" sz="1800" dirty="0">
                <a:solidFill>
                  <a:srgbClr val="212121"/>
                </a:solidFill>
                <a:effectLst/>
                <a:latin typeface="Times New Roman" panose="02020603050405020304" pitchFamily="18" charset="0"/>
                <a:ea typeface="Calibri" panose="020F0502020204030204" pitchFamily="34" charset="0"/>
              </a:rPr>
              <a:t>. The .csv file consists of columns named </a:t>
            </a:r>
            <a:r>
              <a:rPr lang="en-IN" sz="1800" i="1" dirty="0" err="1">
                <a:solidFill>
                  <a:srgbClr val="212121"/>
                </a:solidFill>
                <a:effectLst/>
                <a:latin typeface="Times New Roman" panose="02020603050405020304" pitchFamily="18" charset="0"/>
                <a:ea typeface="Calibri" panose="020F0502020204030204" pitchFamily="34" charset="0"/>
              </a:rPr>
              <a:t>Neighborhood</a:t>
            </a:r>
            <a:r>
              <a:rPr lang="en-IN" sz="1800" i="1" dirty="0">
                <a:solidFill>
                  <a:srgbClr val="212121"/>
                </a:solidFill>
                <a:effectLst/>
                <a:latin typeface="Times New Roman" panose="02020603050405020304" pitchFamily="18" charset="0"/>
                <a:ea typeface="Calibri" panose="020F0502020204030204" pitchFamily="34" charset="0"/>
              </a:rPr>
              <a:t>, Latitude and Longitude</a:t>
            </a:r>
            <a:r>
              <a:rPr lang="en-IN" sz="1800" dirty="0">
                <a:solidFill>
                  <a:srgbClr val="212121"/>
                </a:solidFill>
                <a:effectLst/>
                <a:latin typeface="Times New Roman" panose="02020603050405020304" pitchFamily="18" charset="0"/>
                <a:ea typeface="Calibri" panose="020F0502020204030204" pitchFamily="34" charset="0"/>
              </a:rPr>
              <a:t>. The data for venues across the areas of Chennai will be obtained later with the Foursquare API credentials, Client ID and Client Secret. </a:t>
            </a:r>
          </a:p>
          <a:p>
            <a:r>
              <a:rPr lang="en-IN" sz="18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After </a:t>
            </a:r>
            <a:r>
              <a:rPr lang="en-IN" sz="1800" dirty="0" err="1">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sucessfully</a:t>
            </a:r>
            <a:r>
              <a:rPr lang="en-IN" sz="18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 importing all the necessary libraries, we go ahead with extracting necessary information from the html page using </a:t>
            </a:r>
            <a:r>
              <a:rPr lang="en-IN" sz="1800" b="1"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soap</a:t>
            </a:r>
            <a:r>
              <a:rPr lang="en-IN" sz="18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 object and </a:t>
            </a:r>
            <a:r>
              <a:rPr lang="en-IN" sz="1800" b="1"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html parser</a:t>
            </a:r>
            <a:r>
              <a:rPr lang="en-IN" sz="18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 We collect only the location, latitude and longitude information, convert it into a </a:t>
            </a:r>
            <a:r>
              <a:rPr lang="en-IN" sz="1800" dirty="0" err="1">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dataframe</a:t>
            </a:r>
            <a:r>
              <a:rPr lang="en-IN" sz="18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 rename the columns and finally get the resulting </a:t>
            </a:r>
            <a:r>
              <a:rPr lang="en-IN" sz="1800" dirty="0" err="1">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dataframe</a:t>
            </a:r>
            <a:r>
              <a:rPr lang="en-IN" sz="18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 with column names </a:t>
            </a:r>
            <a:r>
              <a:rPr lang="en-IN" sz="1800" b="1"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Neighbourhood, Latitude and Longitude</a:t>
            </a:r>
            <a:r>
              <a:rPr lang="en-IN" sz="18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42592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BD86A-42C1-47FB-AC8E-249F4BF581DE}"/>
              </a:ext>
            </a:extLst>
          </p:cNvPr>
          <p:cNvSpPr>
            <a:spLocks noGrp="1"/>
          </p:cNvSpPr>
          <p:nvPr>
            <p:ph type="title"/>
          </p:nvPr>
        </p:nvSpPr>
        <p:spPr/>
        <p:txBody>
          <a:bodyPr/>
          <a:lstStyle/>
          <a:p>
            <a:r>
              <a:rPr lang="en-US" dirty="0"/>
              <a:t>Data </a:t>
            </a:r>
            <a:r>
              <a:rPr lang="en-US" dirty="0" err="1"/>
              <a:t>acqusition</a:t>
            </a:r>
            <a:endParaRPr lang="en-IN" dirty="0"/>
          </a:p>
        </p:txBody>
      </p:sp>
      <p:sp>
        <p:nvSpPr>
          <p:cNvPr id="3" name="Content Placeholder 2">
            <a:extLst>
              <a:ext uri="{FF2B5EF4-FFF2-40B4-BE49-F238E27FC236}">
                <a16:creationId xmlns:a16="http://schemas.microsoft.com/office/drawing/2014/main" id="{0095E58D-BAEF-43A3-83AD-463E1C141F53}"/>
              </a:ext>
            </a:extLst>
          </p:cNvPr>
          <p:cNvSpPr>
            <a:spLocks noGrp="1"/>
          </p:cNvSpPr>
          <p:nvPr>
            <p:ph idx="1"/>
          </p:nvPr>
        </p:nvSpPr>
        <p:spPr/>
        <p:txBody>
          <a:bodyPr/>
          <a:lstStyle/>
          <a:p>
            <a:pPr marL="0" indent="0">
              <a:buNone/>
            </a:pPr>
            <a:r>
              <a:rPr lang="en-US" dirty="0"/>
              <a:t>    </a:t>
            </a:r>
            <a:endParaRPr lang="en-IN" dirty="0"/>
          </a:p>
        </p:txBody>
      </p:sp>
      <p:pic>
        <p:nvPicPr>
          <p:cNvPr id="4" name="Picture 3">
            <a:extLst>
              <a:ext uri="{FF2B5EF4-FFF2-40B4-BE49-F238E27FC236}">
                <a16:creationId xmlns:a16="http://schemas.microsoft.com/office/drawing/2014/main" id="{2D16788D-61CE-4745-959D-86C855614DBD}"/>
              </a:ext>
            </a:extLst>
          </p:cNvPr>
          <p:cNvPicPr/>
          <p:nvPr/>
        </p:nvPicPr>
        <p:blipFill>
          <a:blip r:embed="rId2"/>
          <a:stretch>
            <a:fillRect/>
          </a:stretch>
        </p:blipFill>
        <p:spPr>
          <a:xfrm>
            <a:off x="3846786" y="2643504"/>
            <a:ext cx="4571999" cy="2921723"/>
          </a:xfrm>
          <a:prstGeom prst="rect">
            <a:avLst/>
          </a:prstGeom>
        </p:spPr>
      </p:pic>
    </p:spTree>
    <p:extLst>
      <p:ext uri="{BB962C8B-B14F-4D97-AF65-F5344CB8AC3E}">
        <p14:creationId xmlns:p14="http://schemas.microsoft.com/office/powerpoint/2010/main" val="3458335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928B4-F9A6-4739-B0C6-340DBE057D4C}"/>
              </a:ext>
            </a:extLst>
          </p:cNvPr>
          <p:cNvSpPr>
            <a:spLocks noGrp="1"/>
          </p:cNvSpPr>
          <p:nvPr>
            <p:ph type="title"/>
          </p:nvPr>
        </p:nvSpPr>
        <p:spPr/>
        <p:txBody>
          <a:bodyPr/>
          <a:lstStyle/>
          <a:p>
            <a:r>
              <a:rPr lang="en-US" dirty="0"/>
              <a:t>methodology</a:t>
            </a:r>
            <a:endParaRPr lang="en-IN" dirty="0"/>
          </a:p>
        </p:txBody>
      </p:sp>
      <p:sp>
        <p:nvSpPr>
          <p:cNvPr id="3" name="Content Placeholder 2">
            <a:extLst>
              <a:ext uri="{FF2B5EF4-FFF2-40B4-BE49-F238E27FC236}">
                <a16:creationId xmlns:a16="http://schemas.microsoft.com/office/drawing/2014/main" id="{5793791C-5099-4C86-89C5-4BD51034DCA4}"/>
              </a:ext>
            </a:extLst>
          </p:cNvPr>
          <p:cNvSpPr>
            <a:spLocks noGrp="1"/>
          </p:cNvSpPr>
          <p:nvPr>
            <p:ph idx="1"/>
          </p:nvPr>
        </p:nvSpPr>
        <p:spPr>
          <a:xfrm>
            <a:off x="581192" y="2180496"/>
            <a:ext cx="11029615" cy="4330663"/>
          </a:xfrm>
        </p:spPr>
        <p:txBody>
          <a:bodyPr/>
          <a:lstStyle/>
          <a:p>
            <a:r>
              <a:rPr lang="en-IN" b="1" dirty="0">
                <a:solidFill>
                  <a:srgbClr val="212121"/>
                </a:solidFill>
                <a:latin typeface="Times New Roman" panose="02020603050405020304" pitchFamily="18" charset="0"/>
                <a:ea typeface="Calibri" panose="020F0502020204030204" pitchFamily="34" charset="0"/>
              </a:rPr>
              <a:t>Step 1:</a:t>
            </a:r>
            <a:r>
              <a:rPr lang="en-IN" dirty="0">
                <a:solidFill>
                  <a:srgbClr val="212121"/>
                </a:solidFill>
                <a:latin typeface="Times New Roman" panose="02020603050405020304" pitchFamily="18" charset="0"/>
                <a:ea typeface="Calibri" panose="020F0502020204030204" pitchFamily="34" charset="0"/>
              </a:rPr>
              <a:t> W</a:t>
            </a:r>
            <a:r>
              <a:rPr lang="en-IN" sz="1800" dirty="0">
                <a:solidFill>
                  <a:srgbClr val="212121"/>
                </a:solidFill>
                <a:effectLst/>
                <a:latin typeface="Times New Roman" panose="02020603050405020304" pitchFamily="18" charset="0"/>
                <a:ea typeface="Calibri" panose="020F0502020204030204" pitchFamily="34" charset="0"/>
              </a:rPr>
              <a:t>e will find the latitude and longitude values of Chennai and visualise the areas given in the dataset using Folium and </a:t>
            </a:r>
            <a:r>
              <a:rPr lang="en-IN" sz="1800" dirty="0" err="1">
                <a:solidFill>
                  <a:srgbClr val="212121"/>
                </a:solidFill>
                <a:effectLst/>
                <a:latin typeface="Times New Roman" panose="02020603050405020304" pitchFamily="18" charset="0"/>
                <a:ea typeface="Calibri" panose="020F0502020204030204" pitchFamily="34" charset="0"/>
              </a:rPr>
              <a:t>Geopy</a:t>
            </a:r>
            <a:r>
              <a:rPr lang="en-IN" sz="1800" dirty="0">
                <a:solidFill>
                  <a:srgbClr val="212121"/>
                </a:solidFill>
                <a:effectLst/>
                <a:latin typeface="Times New Roman" panose="02020603050405020304" pitchFamily="18" charset="0"/>
                <a:ea typeface="Calibri" panose="020F0502020204030204" pitchFamily="34" charset="0"/>
              </a:rPr>
              <a:t> libraries.</a:t>
            </a:r>
          </a:p>
          <a:p>
            <a:r>
              <a:rPr lang="en-IN" b="1" dirty="0">
                <a:solidFill>
                  <a:srgbClr val="212121"/>
                </a:solidFill>
                <a:latin typeface="Times New Roman" panose="02020603050405020304" pitchFamily="18" charset="0"/>
              </a:rPr>
              <a:t>Step 2: </a:t>
            </a:r>
            <a:r>
              <a:rPr lang="en-IN" sz="1800" dirty="0">
                <a:solidFill>
                  <a:srgbClr val="212121"/>
                </a:solidFill>
                <a:effectLst/>
                <a:latin typeface="Times New Roman" panose="02020603050405020304" pitchFamily="18" charset="0"/>
                <a:ea typeface="Calibri" panose="020F0502020204030204" pitchFamily="34" charset="0"/>
              </a:rPr>
              <a:t>we use our </a:t>
            </a:r>
            <a:r>
              <a:rPr lang="en-IN" sz="1800" b="1" dirty="0">
                <a:solidFill>
                  <a:srgbClr val="212121"/>
                </a:solidFill>
                <a:effectLst/>
                <a:latin typeface="Times New Roman" panose="02020603050405020304" pitchFamily="18" charset="0"/>
                <a:ea typeface="Calibri" panose="020F0502020204030204" pitchFamily="34" charset="0"/>
              </a:rPr>
              <a:t>Foursquare </a:t>
            </a:r>
            <a:r>
              <a:rPr lang="en-IN" sz="1800" dirty="0">
                <a:solidFill>
                  <a:srgbClr val="212121"/>
                </a:solidFill>
                <a:effectLst/>
                <a:latin typeface="Times New Roman" panose="02020603050405020304" pitchFamily="18" charset="0"/>
                <a:ea typeface="Calibri" panose="020F0502020204030204" pitchFamily="34" charset="0"/>
              </a:rPr>
              <a:t>credentials to extract popular venues in and around the areas of Chennai. We use our </a:t>
            </a:r>
            <a:r>
              <a:rPr lang="en-IN" sz="1800" b="1" dirty="0">
                <a:solidFill>
                  <a:srgbClr val="212121"/>
                </a:solidFill>
                <a:effectLst/>
                <a:latin typeface="Times New Roman" panose="02020603050405020304" pitchFamily="18" charset="0"/>
                <a:ea typeface="Calibri" panose="020F0502020204030204" pitchFamily="34" charset="0"/>
              </a:rPr>
              <a:t>Client ID and Client Secret</a:t>
            </a:r>
            <a:r>
              <a:rPr lang="en-IN" sz="1800" dirty="0">
                <a:solidFill>
                  <a:srgbClr val="212121"/>
                </a:solidFill>
                <a:effectLst/>
                <a:latin typeface="Times New Roman" panose="02020603050405020304" pitchFamily="18" charset="0"/>
                <a:ea typeface="Calibri" panose="020F0502020204030204" pitchFamily="34" charset="0"/>
              </a:rPr>
              <a:t> to access our Foursquare account and find the venue names. We convert all these details into a </a:t>
            </a:r>
            <a:r>
              <a:rPr lang="en-IN" sz="1800" dirty="0" err="1">
                <a:solidFill>
                  <a:srgbClr val="212121"/>
                </a:solidFill>
                <a:effectLst/>
                <a:latin typeface="Times New Roman" panose="02020603050405020304" pitchFamily="18" charset="0"/>
                <a:ea typeface="Calibri" panose="020F0502020204030204" pitchFamily="34" charset="0"/>
              </a:rPr>
              <a:t>dataframe</a:t>
            </a:r>
            <a:r>
              <a:rPr lang="en-IN" sz="1800" dirty="0">
                <a:solidFill>
                  <a:srgbClr val="212121"/>
                </a:solidFill>
                <a:effectLst/>
                <a:latin typeface="Times New Roman" panose="02020603050405020304" pitchFamily="18" charset="0"/>
                <a:ea typeface="Calibri" panose="020F0502020204030204" pitchFamily="34" charset="0"/>
              </a:rPr>
              <a:t> understandable by all the users.</a:t>
            </a:r>
          </a:p>
          <a:p>
            <a:r>
              <a:rPr lang="en-IN" b="1" dirty="0">
                <a:solidFill>
                  <a:srgbClr val="212121"/>
                </a:solidFill>
                <a:latin typeface="Times New Roman" panose="02020603050405020304" pitchFamily="18" charset="0"/>
              </a:rPr>
              <a:t>Step 3: </a:t>
            </a:r>
            <a:r>
              <a:rPr lang="en-IN" sz="1800" dirty="0">
                <a:solidFill>
                  <a:srgbClr val="212121"/>
                </a:solidFill>
                <a:effectLst/>
                <a:latin typeface="Times New Roman" panose="02020603050405020304" pitchFamily="18" charset="0"/>
                <a:ea typeface="Calibri" panose="020F0502020204030204" pitchFamily="34" charset="0"/>
              </a:rPr>
              <a:t>We use the </a:t>
            </a:r>
            <a:r>
              <a:rPr lang="en-IN" sz="1800" b="1" dirty="0" err="1">
                <a:solidFill>
                  <a:srgbClr val="212121"/>
                </a:solidFill>
                <a:effectLst/>
                <a:latin typeface="Times New Roman" panose="02020603050405020304" pitchFamily="18" charset="0"/>
                <a:ea typeface="Calibri" panose="020F0502020204030204" pitchFamily="34" charset="0"/>
              </a:rPr>
              <a:t>groupby</a:t>
            </a:r>
            <a:r>
              <a:rPr lang="en-IN" sz="1800" dirty="0">
                <a:solidFill>
                  <a:srgbClr val="212121"/>
                </a:solidFill>
                <a:effectLst/>
                <a:latin typeface="Times New Roman" panose="02020603050405020304" pitchFamily="18" charset="0"/>
                <a:ea typeface="Calibri" panose="020F0502020204030204" pitchFamily="34" charset="0"/>
              </a:rPr>
              <a:t> method to find the unique number of </a:t>
            </a:r>
            <a:r>
              <a:rPr lang="en-IN" sz="1800" b="1" dirty="0">
                <a:solidFill>
                  <a:srgbClr val="212121"/>
                </a:solidFill>
                <a:effectLst/>
                <a:latin typeface="Times New Roman" panose="02020603050405020304" pitchFamily="18" charset="0"/>
                <a:ea typeface="Calibri" panose="020F0502020204030204" pitchFamily="34" charset="0"/>
              </a:rPr>
              <a:t>venue categories</a:t>
            </a:r>
            <a:r>
              <a:rPr lang="en-IN" sz="1800" dirty="0">
                <a:solidFill>
                  <a:srgbClr val="212121"/>
                </a:solidFill>
                <a:effectLst/>
                <a:latin typeface="Times New Roman" panose="02020603050405020304" pitchFamily="18" charset="0"/>
                <a:ea typeface="Calibri" panose="020F0502020204030204" pitchFamily="34" charset="0"/>
              </a:rPr>
              <a:t> from the dataset that we derive after using </a:t>
            </a:r>
            <a:r>
              <a:rPr lang="en-IN" sz="1800" b="1" dirty="0">
                <a:solidFill>
                  <a:srgbClr val="212121"/>
                </a:solidFill>
                <a:effectLst/>
                <a:latin typeface="Times New Roman" panose="02020603050405020304" pitchFamily="18" charset="0"/>
                <a:ea typeface="Calibri" panose="020F0502020204030204" pitchFamily="34" charset="0"/>
              </a:rPr>
              <a:t>Foursquare API</a:t>
            </a:r>
            <a:r>
              <a:rPr lang="en-IN" sz="1800" dirty="0">
                <a:solidFill>
                  <a:srgbClr val="212121"/>
                </a:solidFill>
                <a:effectLst/>
                <a:latin typeface="Times New Roman" panose="02020603050405020304" pitchFamily="18" charset="0"/>
                <a:ea typeface="Calibri" panose="020F0502020204030204" pitchFamily="34" charset="0"/>
              </a:rPr>
              <a:t> to get the venue category, latitude and longitude of the areas of Chennai. </a:t>
            </a:r>
            <a:r>
              <a:rPr lang="en-IN" sz="18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We get a total of 141 unique venue categories.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143883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1DA5C-9954-49CF-A027-1A824FF855BA}"/>
              </a:ext>
            </a:extLst>
          </p:cNvPr>
          <p:cNvSpPr>
            <a:spLocks noGrp="1"/>
          </p:cNvSpPr>
          <p:nvPr>
            <p:ph type="title"/>
          </p:nvPr>
        </p:nvSpPr>
        <p:spPr/>
        <p:txBody>
          <a:bodyPr/>
          <a:lstStyle/>
          <a:p>
            <a:r>
              <a:rPr lang="en-US" dirty="0"/>
              <a:t>Methodology</a:t>
            </a:r>
            <a:endParaRPr lang="en-IN" dirty="0"/>
          </a:p>
        </p:txBody>
      </p:sp>
      <p:sp>
        <p:nvSpPr>
          <p:cNvPr id="3" name="Content Placeholder 2">
            <a:extLst>
              <a:ext uri="{FF2B5EF4-FFF2-40B4-BE49-F238E27FC236}">
                <a16:creationId xmlns:a16="http://schemas.microsoft.com/office/drawing/2014/main" id="{3B2266E7-5DE3-4885-A58A-BBEE0BEB3F25}"/>
              </a:ext>
            </a:extLst>
          </p:cNvPr>
          <p:cNvSpPr>
            <a:spLocks noGrp="1"/>
          </p:cNvSpPr>
          <p:nvPr>
            <p:ph idx="1"/>
          </p:nvPr>
        </p:nvSpPr>
        <p:spPr>
          <a:xfrm>
            <a:off x="581192" y="2180496"/>
            <a:ext cx="11029615" cy="4519849"/>
          </a:xfrm>
        </p:spPr>
        <p:txBody>
          <a:bodyPr/>
          <a:lstStyle/>
          <a:p>
            <a:r>
              <a:rPr lang="en-US" b="1" dirty="0"/>
              <a:t>Step 4: </a:t>
            </a:r>
            <a:r>
              <a:rPr lang="en-IN" sz="1800" dirty="0">
                <a:solidFill>
                  <a:srgbClr val="212121"/>
                </a:solidFill>
                <a:effectLst/>
                <a:latin typeface="Times New Roman" panose="02020603050405020304" pitchFamily="18" charset="0"/>
                <a:ea typeface="Calibri" panose="020F0502020204030204" pitchFamily="34" charset="0"/>
              </a:rPr>
              <a:t>With </a:t>
            </a:r>
            <a:r>
              <a:rPr lang="en-IN" dirty="0" err="1">
                <a:solidFill>
                  <a:srgbClr val="212121"/>
                </a:solidFill>
                <a:latin typeface="Times New Roman" panose="02020603050405020304" pitchFamily="18" charset="0"/>
                <a:ea typeface="Calibri" panose="020F0502020204030204" pitchFamily="34" charset="0"/>
              </a:rPr>
              <a:t>matplolib</a:t>
            </a:r>
            <a:r>
              <a:rPr lang="en-IN" dirty="0">
                <a:solidFill>
                  <a:srgbClr val="212121"/>
                </a:solidFill>
                <a:latin typeface="Times New Roman" panose="02020603050405020304" pitchFamily="18" charset="0"/>
                <a:ea typeface="Calibri" panose="020F0502020204030204" pitchFamily="34" charset="0"/>
              </a:rPr>
              <a:t> library’s</a:t>
            </a:r>
            <a:r>
              <a:rPr lang="en-IN" sz="1800" dirty="0">
                <a:solidFill>
                  <a:srgbClr val="212121"/>
                </a:solidFill>
                <a:effectLst/>
                <a:latin typeface="Times New Roman" panose="02020603050405020304" pitchFamily="18" charset="0"/>
                <a:ea typeface="Calibri" panose="020F0502020204030204" pitchFamily="34" charset="0"/>
              </a:rPr>
              <a:t> easy-to-use interface, we will plot a bar chart for the venue categories at hand to check for bias. </a:t>
            </a:r>
          </a:p>
          <a:p>
            <a:r>
              <a:rPr lang="en-IN" b="1" dirty="0">
                <a:solidFill>
                  <a:srgbClr val="212121"/>
                </a:solidFill>
                <a:latin typeface="Times New Roman" panose="02020603050405020304" pitchFamily="18" charset="0"/>
              </a:rPr>
              <a:t>Step 5: </a:t>
            </a:r>
            <a:r>
              <a:rPr lang="en-IN" b="1" dirty="0">
                <a:solidFill>
                  <a:srgbClr val="212121"/>
                </a:solidFill>
                <a:latin typeface="Times New Roman" panose="02020603050405020304" pitchFamily="18" charset="0"/>
                <a:cs typeface="Times New Roman" panose="02020603050405020304" pitchFamily="18" charset="0"/>
              </a:rPr>
              <a:t>One-hot encoding</a:t>
            </a:r>
            <a:r>
              <a:rPr lang="en-IN" sz="18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 is applied to </a:t>
            </a:r>
            <a:r>
              <a:rPr lang="en-IN" sz="1800" b="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Venue Category</a:t>
            </a:r>
            <a:r>
              <a:rPr lang="en-IN" sz="1800" b="1"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as </a:t>
            </a:r>
            <a:r>
              <a:rPr lang="en-IN" sz="1800" b="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cluster analysis</a:t>
            </a:r>
            <a:r>
              <a:rPr lang="en-IN" sz="18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 will be performed based on those categories.</a:t>
            </a:r>
          </a:p>
          <a:p>
            <a:r>
              <a:rPr lang="en-IN" b="1" dirty="0">
                <a:solidFill>
                  <a:srgbClr val="212121"/>
                </a:solidFill>
                <a:latin typeface="Times New Roman" panose="02020603050405020304" pitchFamily="18" charset="0"/>
                <a:ea typeface="Calibri" panose="020F0502020204030204" pitchFamily="34" charset="0"/>
                <a:cs typeface="Times New Roman" panose="02020603050405020304" pitchFamily="18" charset="0"/>
              </a:rPr>
              <a:t>Step 6: </a:t>
            </a:r>
            <a:r>
              <a:rPr lang="en-IN" sz="1800" dirty="0">
                <a:solidFill>
                  <a:srgbClr val="212121"/>
                </a:solidFill>
                <a:effectLst/>
                <a:latin typeface="Times New Roman" panose="02020603050405020304" pitchFamily="18" charset="0"/>
                <a:ea typeface="Times New Roman" panose="02020603050405020304" pitchFamily="18" charset="0"/>
              </a:rPr>
              <a:t>With K-Means algorithm, we can finally visualise Chennai city's map with </a:t>
            </a:r>
            <a:r>
              <a:rPr lang="en-IN" sz="1800" b="1" dirty="0">
                <a:solidFill>
                  <a:srgbClr val="212121"/>
                </a:solidFill>
                <a:effectLst/>
                <a:latin typeface="Times New Roman" panose="02020603050405020304" pitchFamily="18" charset="0"/>
                <a:ea typeface="Times New Roman" panose="02020603050405020304" pitchFamily="18" charset="0"/>
              </a:rPr>
              <a:t>superimposed markers</a:t>
            </a:r>
            <a:r>
              <a:rPr lang="en-IN" sz="1800" dirty="0">
                <a:solidFill>
                  <a:srgbClr val="212121"/>
                </a:solidFill>
                <a:effectLst/>
                <a:latin typeface="Times New Roman" panose="02020603050405020304" pitchFamily="18" charset="0"/>
                <a:ea typeface="Times New Roman" panose="02020603050405020304" pitchFamily="18" charset="0"/>
              </a:rPr>
              <a:t>. First, we identify the appropriate number of clusters needed for our problem at hand. For that, we use </a:t>
            </a:r>
            <a:r>
              <a:rPr lang="en-IN" sz="1800" b="1" dirty="0">
                <a:solidFill>
                  <a:srgbClr val="212121"/>
                </a:solidFill>
                <a:effectLst/>
                <a:latin typeface="Times New Roman" panose="02020603050405020304" pitchFamily="18" charset="0"/>
                <a:ea typeface="Times New Roman" panose="02020603050405020304" pitchFamily="18" charset="0"/>
              </a:rPr>
              <a:t>silhouette score</a:t>
            </a:r>
            <a:r>
              <a:rPr lang="en-IN" sz="1800" dirty="0">
                <a:solidFill>
                  <a:srgbClr val="212121"/>
                </a:solidFill>
                <a:effectLst/>
                <a:latin typeface="Times New Roman" panose="02020603050405020304" pitchFamily="18" charset="0"/>
                <a:ea typeface="Times New Roman" panose="02020603050405020304" pitchFamily="18" charset="0"/>
              </a:rPr>
              <a:t> from </a:t>
            </a:r>
            <a:r>
              <a:rPr lang="en-IN" sz="1800" b="1" dirty="0" err="1">
                <a:solidFill>
                  <a:srgbClr val="212121"/>
                </a:solidFill>
                <a:effectLst/>
                <a:latin typeface="Times New Roman" panose="02020603050405020304" pitchFamily="18" charset="0"/>
                <a:ea typeface="Times New Roman" panose="02020603050405020304" pitchFamily="18" charset="0"/>
              </a:rPr>
              <a:t>sklearn.metrics</a:t>
            </a:r>
            <a:r>
              <a:rPr lang="en-IN" sz="1800" dirty="0">
                <a:solidFill>
                  <a:srgbClr val="212121"/>
                </a:solidFill>
                <a:effectLst/>
                <a:latin typeface="Times New Roman" panose="02020603050405020304" pitchFamily="18" charset="0"/>
                <a:ea typeface="Times New Roman" panose="02020603050405020304" pitchFamily="18" charset="0"/>
              </a:rPr>
              <a:t> package. We will produce a </a:t>
            </a:r>
            <a:r>
              <a:rPr lang="en-IN" sz="1800" dirty="0" err="1">
                <a:solidFill>
                  <a:srgbClr val="212121"/>
                </a:solidFill>
                <a:effectLst/>
                <a:latin typeface="Times New Roman" panose="02020603050405020304" pitchFamily="18" charset="0"/>
                <a:ea typeface="Times New Roman" panose="02020603050405020304" pitchFamily="18" charset="0"/>
              </a:rPr>
              <a:t>dataframe</a:t>
            </a:r>
            <a:r>
              <a:rPr lang="en-IN" sz="1800" dirty="0">
                <a:solidFill>
                  <a:srgbClr val="212121"/>
                </a:solidFill>
                <a:effectLst/>
                <a:latin typeface="Times New Roman" panose="02020603050405020304" pitchFamily="18" charset="0"/>
                <a:ea typeface="Times New Roman" panose="02020603050405020304" pitchFamily="18" charset="0"/>
              </a:rPr>
              <a:t> with each </a:t>
            </a:r>
            <a:r>
              <a:rPr lang="en-IN" sz="1800" dirty="0" err="1">
                <a:solidFill>
                  <a:srgbClr val="212121"/>
                </a:solidFill>
                <a:effectLst/>
                <a:latin typeface="Times New Roman" panose="02020603050405020304" pitchFamily="18" charset="0"/>
                <a:ea typeface="Times New Roman" panose="02020603050405020304" pitchFamily="18" charset="0"/>
              </a:rPr>
              <a:t>neigbourhood’s</a:t>
            </a:r>
            <a:r>
              <a:rPr lang="en-IN" sz="1800" dirty="0">
                <a:solidFill>
                  <a:srgbClr val="212121"/>
                </a:solidFill>
                <a:effectLst/>
                <a:latin typeface="Times New Roman" panose="02020603050405020304" pitchFamily="18" charset="0"/>
                <a:ea typeface="Times New Roman" panose="02020603050405020304" pitchFamily="18" charset="0"/>
              </a:rPr>
              <a:t> first to tenth most common venues. These venues range from restaurants, multiplex, electronic stores, shopping malls, bus stations, grocery stores etc.</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sz="1800" dirty="0">
              <a:effectLst/>
              <a:latin typeface="Times New Roman" panose="02020603050405020304" pitchFamily="18" charset="0"/>
              <a:ea typeface="Times New Roman" panose="02020603050405020304" pitchFamily="18" charset="0"/>
            </a:endParaRPr>
          </a:p>
          <a:p>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3005489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2C7E-F8AA-4CE6-AA0F-8DB228FA29BF}"/>
              </a:ext>
            </a:extLst>
          </p:cNvPr>
          <p:cNvSpPr>
            <a:spLocks noGrp="1"/>
          </p:cNvSpPr>
          <p:nvPr>
            <p:ph type="title"/>
          </p:nvPr>
        </p:nvSpPr>
        <p:spPr/>
        <p:txBody>
          <a:bodyPr/>
          <a:lstStyle/>
          <a:p>
            <a:r>
              <a:rPr lang="en-US" dirty="0"/>
              <a:t>Results	</a:t>
            </a:r>
            <a:endParaRPr lang="en-IN" dirty="0"/>
          </a:p>
        </p:txBody>
      </p:sp>
      <p:sp>
        <p:nvSpPr>
          <p:cNvPr id="4" name="Content Placeholder 3">
            <a:extLst>
              <a:ext uri="{FF2B5EF4-FFF2-40B4-BE49-F238E27FC236}">
                <a16:creationId xmlns:a16="http://schemas.microsoft.com/office/drawing/2014/main" id="{FDDF990B-4D53-488F-9CDF-36ED2F01EEF8}"/>
              </a:ext>
            </a:extLst>
          </p:cNvPr>
          <p:cNvSpPr>
            <a:spLocks noGrp="1"/>
          </p:cNvSpPr>
          <p:nvPr>
            <p:ph sz="half" idx="1"/>
          </p:nvPr>
        </p:nvSpPr>
        <p:spPr/>
        <p:txBody>
          <a:bodyPr/>
          <a:lstStyle/>
          <a:p>
            <a:pPr marL="0" indent="0">
              <a:buNone/>
            </a:pPr>
            <a:r>
              <a:rPr lang="en-US" dirty="0"/>
              <a:t>            </a:t>
            </a:r>
            <a:endParaRPr lang="en-IN" dirty="0"/>
          </a:p>
        </p:txBody>
      </p:sp>
      <p:sp>
        <p:nvSpPr>
          <p:cNvPr id="8" name="Content Placeholder 7">
            <a:extLst>
              <a:ext uri="{FF2B5EF4-FFF2-40B4-BE49-F238E27FC236}">
                <a16:creationId xmlns:a16="http://schemas.microsoft.com/office/drawing/2014/main" id="{88619064-1340-4519-9439-A969F5C91905}"/>
              </a:ext>
            </a:extLst>
          </p:cNvPr>
          <p:cNvSpPr>
            <a:spLocks noGrp="1"/>
          </p:cNvSpPr>
          <p:nvPr>
            <p:ph sz="half" idx="2"/>
          </p:nvPr>
        </p:nvSpPr>
        <p:spPr/>
        <p:txBody>
          <a:bodyPr/>
          <a:lstStyle/>
          <a:p>
            <a:pPr marL="0" indent="0">
              <a:buNone/>
            </a:pPr>
            <a:r>
              <a:rPr lang="en-US" dirty="0"/>
              <a:t>       </a:t>
            </a:r>
            <a:endParaRPr lang="en-IN" dirty="0"/>
          </a:p>
        </p:txBody>
      </p:sp>
      <p:sp>
        <p:nvSpPr>
          <p:cNvPr id="9" name="TextBox 8">
            <a:extLst>
              <a:ext uri="{FF2B5EF4-FFF2-40B4-BE49-F238E27FC236}">
                <a16:creationId xmlns:a16="http://schemas.microsoft.com/office/drawing/2014/main" id="{231D0520-5897-49DB-8995-A074A10BB0A0}"/>
              </a:ext>
            </a:extLst>
          </p:cNvPr>
          <p:cNvSpPr txBox="1"/>
          <p:nvPr/>
        </p:nvSpPr>
        <p:spPr>
          <a:xfrm>
            <a:off x="1434662" y="5861050"/>
            <a:ext cx="9522372" cy="1200329"/>
          </a:xfrm>
          <a:prstGeom prst="rect">
            <a:avLst/>
          </a:prstGeom>
          <a:noFill/>
        </p:spPr>
        <p:txBody>
          <a:bodyPr wrap="square" rtlCol="0">
            <a:spAutoFit/>
          </a:bodyPr>
          <a:lstStyle/>
          <a:p>
            <a:pPr algn="ctr"/>
            <a:r>
              <a:rPr lang="en-IN" sz="1800" dirty="0">
                <a:solidFill>
                  <a:srgbClr val="212121"/>
                </a:solidFill>
                <a:effectLst/>
                <a:latin typeface="Times New Roman" panose="02020603050405020304" pitchFamily="18" charset="0"/>
                <a:ea typeface="Times New Roman" panose="02020603050405020304" pitchFamily="18" charset="0"/>
              </a:rPr>
              <a:t>The areas of Chennai visualised using </a:t>
            </a:r>
            <a:r>
              <a:rPr lang="en-IN" sz="1800" dirty="0" err="1">
                <a:solidFill>
                  <a:srgbClr val="212121"/>
                </a:solidFill>
                <a:effectLst/>
                <a:latin typeface="Times New Roman" panose="02020603050405020304" pitchFamily="18" charset="0"/>
                <a:ea typeface="Times New Roman" panose="02020603050405020304" pitchFamily="18" charset="0"/>
              </a:rPr>
              <a:t>geopy</a:t>
            </a:r>
            <a:r>
              <a:rPr lang="en-IN" sz="1800" dirty="0">
                <a:solidFill>
                  <a:srgbClr val="212121"/>
                </a:solidFill>
                <a:effectLst/>
                <a:latin typeface="Times New Roman" panose="02020603050405020304" pitchFamily="18" charset="0"/>
                <a:ea typeface="Times New Roman" panose="02020603050405020304" pitchFamily="18" charset="0"/>
              </a:rPr>
              <a:t> and folium library plotted using marker cluster algorithm</a:t>
            </a:r>
            <a:endParaRPr lang="en-IN" sz="1800" dirty="0">
              <a:effectLst/>
              <a:latin typeface="Times New Roman" panose="02020603050405020304" pitchFamily="18" charset="0"/>
              <a:ea typeface="Times New Roman" panose="02020603050405020304" pitchFamily="18" charset="0"/>
            </a:endParaRPr>
          </a:p>
          <a:p>
            <a:pPr algn="ctr"/>
            <a:endParaRPr lang="en-IN" sz="1800" dirty="0">
              <a:effectLst/>
              <a:latin typeface="Times New Roman" panose="02020603050405020304" pitchFamily="18" charset="0"/>
              <a:ea typeface="Times New Roman" panose="02020603050405020304" pitchFamily="18" charset="0"/>
            </a:endParaRPr>
          </a:p>
          <a:p>
            <a:endParaRPr lang="en-IN" dirty="0"/>
          </a:p>
        </p:txBody>
      </p:sp>
      <p:pic>
        <p:nvPicPr>
          <p:cNvPr id="10" name="Picture 9">
            <a:extLst>
              <a:ext uri="{FF2B5EF4-FFF2-40B4-BE49-F238E27FC236}">
                <a16:creationId xmlns:a16="http://schemas.microsoft.com/office/drawing/2014/main" id="{22F3E321-2713-4118-8068-749E6F3B045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375660" y="2112514"/>
            <a:ext cx="5440680" cy="3484245"/>
          </a:xfrm>
          <a:prstGeom prst="rect">
            <a:avLst/>
          </a:prstGeom>
          <a:noFill/>
          <a:ln>
            <a:noFill/>
          </a:ln>
        </p:spPr>
      </p:pic>
    </p:spTree>
    <p:extLst>
      <p:ext uri="{BB962C8B-B14F-4D97-AF65-F5344CB8AC3E}">
        <p14:creationId xmlns:p14="http://schemas.microsoft.com/office/powerpoint/2010/main" val="3060588090"/>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25</TotalTime>
  <Words>915</Words>
  <Application>Microsoft Office PowerPoint</Application>
  <PresentationFormat>Widescreen</PresentationFormat>
  <Paragraphs>59</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Calibri</vt:lpstr>
      <vt:lpstr>Gill Sans MT</vt:lpstr>
      <vt:lpstr>Times New Roman</vt:lpstr>
      <vt:lpstr>Wingdings 2</vt:lpstr>
      <vt:lpstr>Dividend</vt:lpstr>
      <vt:lpstr>The Battle of Neighbourhoods - Chennai</vt:lpstr>
      <vt:lpstr>Agenda</vt:lpstr>
      <vt:lpstr>IntRoduction</vt:lpstr>
      <vt:lpstr>Problem Statement </vt:lpstr>
      <vt:lpstr>Data acquisition</vt:lpstr>
      <vt:lpstr>Data acqusition</vt:lpstr>
      <vt:lpstr>methodology</vt:lpstr>
      <vt:lpstr>Methodology</vt:lpstr>
      <vt:lpstr>Results </vt:lpstr>
      <vt:lpstr>Results </vt:lpstr>
      <vt:lpstr>Results </vt:lpstr>
      <vt:lpstr>Results </vt:lpstr>
      <vt:lpstr>Results </vt:lpstr>
      <vt:lpstr>Results </vt:lpstr>
      <vt:lpstr>Conclusion and future works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 - Chennai</dc:title>
  <dc:creator>Bhuvana</dc:creator>
  <cp:lastModifiedBy>Bhuvana</cp:lastModifiedBy>
  <cp:revision>7</cp:revision>
  <dcterms:created xsi:type="dcterms:W3CDTF">2021-07-23T06:44:14Z</dcterms:created>
  <dcterms:modified xsi:type="dcterms:W3CDTF">2021-07-23T07:10:02Z</dcterms:modified>
</cp:coreProperties>
</file>