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nva Sans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14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20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978" b="-8978"/>
            </a:stretch>
          </a:blipFill>
        </p:spPr>
      </p:sp>
      <p:sp>
        <p:nvSpPr>
          <p:cNvPr id="3" name="TextBox 3"/>
          <p:cNvSpPr txBox="1"/>
          <p:nvPr/>
        </p:nvSpPr>
        <p:spPr>
          <a:xfrm>
            <a:off x="6655912" y="1760567"/>
            <a:ext cx="4663976" cy="448310"/>
          </a:xfrm>
          <a:prstGeom prst="rect">
            <a:avLst/>
          </a:prstGeom>
        </p:spPr>
        <p:txBody>
          <a:bodyPr lIns="0" tIns="0" rIns="0" bIns="0" rtlCol="0" anchor="t">
            <a:spAutoFit/>
          </a:bodyPr>
          <a:lstStyle/>
          <a:p>
            <a:pPr algn="ctr">
              <a:lnSpc>
                <a:spcPts val="3640"/>
              </a:lnSpc>
              <a:spcBef>
                <a:spcPct val="0"/>
              </a:spcBef>
            </a:pPr>
            <a:r>
              <a:rPr lang="en-US" sz="2600" b="1">
                <a:solidFill>
                  <a:srgbClr val="FFFFFF"/>
                </a:solidFill>
                <a:latin typeface="Canva Sans Bold"/>
                <a:ea typeface="Canva Sans Bold"/>
                <a:cs typeface="Canva Sans Bold"/>
                <a:sym typeface="Canva Sans Bold"/>
              </a:rPr>
              <a:t>Using Python(pandas) &amp; SQL </a:t>
            </a:r>
          </a:p>
        </p:txBody>
      </p:sp>
      <p:sp>
        <p:nvSpPr>
          <p:cNvPr id="4" name="TextBox 4"/>
          <p:cNvSpPr txBox="1"/>
          <p:nvPr/>
        </p:nvSpPr>
        <p:spPr>
          <a:xfrm>
            <a:off x="13462732" y="8532039"/>
            <a:ext cx="2570559" cy="448310"/>
          </a:xfrm>
          <a:prstGeom prst="rect">
            <a:avLst/>
          </a:prstGeom>
        </p:spPr>
        <p:txBody>
          <a:bodyPr lIns="0" tIns="0" rIns="0" bIns="0" rtlCol="0" anchor="t">
            <a:spAutoFit/>
          </a:bodyPr>
          <a:lstStyle/>
          <a:p>
            <a:pPr algn="ctr">
              <a:lnSpc>
                <a:spcPts val="3640"/>
              </a:lnSpc>
              <a:spcBef>
                <a:spcPct val="0"/>
              </a:spcBef>
            </a:pPr>
            <a:r>
              <a:rPr lang="en-US" sz="2600" b="1">
                <a:solidFill>
                  <a:srgbClr val="FFFFFF"/>
                </a:solidFill>
                <a:latin typeface="Canva Sans Bold"/>
                <a:ea typeface="Canva Sans Bold"/>
                <a:cs typeface="Canva Sans Bold"/>
                <a:sym typeface="Canva Sans Bold"/>
              </a:rPr>
              <a:t>By Manasa Bitla</a:t>
            </a:r>
          </a:p>
        </p:txBody>
      </p:sp>
      <p:sp>
        <p:nvSpPr>
          <p:cNvPr id="5" name="TextBox 5"/>
          <p:cNvSpPr txBox="1"/>
          <p:nvPr/>
        </p:nvSpPr>
        <p:spPr>
          <a:xfrm>
            <a:off x="4996408" y="657860"/>
            <a:ext cx="8295184" cy="780470"/>
          </a:xfrm>
          <a:prstGeom prst="rect">
            <a:avLst/>
          </a:prstGeom>
        </p:spPr>
        <p:txBody>
          <a:bodyPr lIns="0" tIns="0" rIns="0" bIns="0" rtlCol="0" anchor="t">
            <a:spAutoFit/>
          </a:bodyPr>
          <a:lstStyle/>
          <a:p>
            <a:pPr algn="ctr">
              <a:lnSpc>
                <a:spcPts val="6579"/>
              </a:lnSpc>
              <a:spcBef>
                <a:spcPct val="0"/>
              </a:spcBef>
            </a:pPr>
            <a:r>
              <a:rPr lang="en-US" sz="4400" b="1" dirty="0">
                <a:solidFill>
                  <a:srgbClr val="FFFFFF"/>
                </a:solidFill>
                <a:latin typeface="Canva Sans Bold"/>
                <a:ea typeface="Canva Sans Bold"/>
                <a:cs typeface="Canva Sans Bold"/>
                <a:sym typeface="Canva Sans Bold"/>
              </a:rPr>
              <a:t>Netflix Data Analysis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7013342"/>
            <a:chOff x="0" y="0"/>
            <a:chExt cx="4681526" cy="1847135"/>
          </a:xfrm>
        </p:grpSpPr>
        <p:sp>
          <p:nvSpPr>
            <p:cNvPr id="5" name="Freeform 5"/>
            <p:cNvSpPr/>
            <p:nvPr/>
          </p:nvSpPr>
          <p:spPr>
            <a:xfrm>
              <a:off x="0" y="0"/>
              <a:ext cx="4681525" cy="1847136"/>
            </a:xfrm>
            <a:custGeom>
              <a:avLst/>
              <a:gdLst/>
              <a:ahLst/>
              <a:cxnLst/>
              <a:rect l="l" t="t" r="r" b="b"/>
              <a:pathLst>
                <a:path w="4681525" h="1847136">
                  <a:moveTo>
                    <a:pt x="0" y="0"/>
                  </a:moveTo>
                  <a:lnTo>
                    <a:pt x="4681525" y="0"/>
                  </a:lnTo>
                  <a:lnTo>
                    <a:pt x="4681525" y="1847136"/>
                  </a:lnTo>
                  <a:lnTo>
                    <a:pt x="0" y="1847136"/>
                  </a:lnTo>
                  <a:close/>
                </a:path>
              </a:pathLst>
            </a:custGeom>
            <a:solidFill>
              <a:srgbClr val="FFD6D6"/>
            </a:solidFill>
          </p:spPr>
        </p:sp>
        <p:sp>
          <p:nvSpPr>
            <p:cNvPr id="6" name="TextBox 6"/>
            <p:cNvSpPr txBox="1"/>
            <p:nvPr/>
          </p:nvSpPr>
          <p:spPr>
            <a:xfrm>
              <a:off x="0" y="-57150"/>
              <a:ext cx="4681526" cy="1904285"/>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8523298"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6. Find Content Added in the Last 5 Years</a:t>
            </a:r>
          </a:p>
        </p:txBody>
      </p:sp>
      <p:sp>
        <p:nvSpPr>
          <p:cNvPr id="8" name="TextBox 8"/>
          <p:cNvSpPr txBox="1"/>
          <p:nvPr/>
        </p:nvSpPr>
        <p:spPr>
          <a:xfrm>
            <a:off x="2431060" y="3825024"/>
            <a:ext cx="16597022" cy="9766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date_added&gt;= CURRENT_DATE - INTERVAL '5 YEARS';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7013342"/>
            <a:chOff x="0" y="0"/>
            <a:chExt cx="4681526" cy="1847135"/>
          </a:xfrm>
        </p:grpSpPr>
        <p:sp>
          <p:nvSpPr>
            <p:cNvPr id="5" name="Freeform 5"/>
            <p:cNvSpPr/>
            <p:nvPr/>
          </p:nvSpPr>
          <p:spPr>
            <a:xfrm>
              <a:off x="0" y="0"/>
              <a:ext cx="4681525" cy="1847136"/>
            </a:xfrm>
            <a:custGeom>
              <a:avLst/>
              <a:gdLst/>
              <a:ahLst/>
              <a:cxnLst/>
              <a:rect l="l" t="t" r="r" b="b"/>
              <a:pathLst>
                <a:path w="4681525" h="1847136">
                  <a:moveTo>
                    <a:pt x="0" y="0"/>
                  </a:moveTo>
                  <a:lnTo>
                    <a:pt x="4681525" y="0"/>
                  </a:lnTo>
                  <a:lnTo>
                    <a:pt x="4681525" y="1847136"/>
                  </a:lnTo>
                  <a:lnTo>
                    <a:pt x="0" y="1847136"/>
                  </a:lnTo>
                  <a:close/>
                </a:path>
              </a:pathLst>
            </a:custGeom>
            <a:solidFill>
              <a:srgbClr val="FFD6D6"/>
            </a:solidFill>
          </p:spPr>
        </p:sp>
        <p:sp>
          <p:nvSpPr>
            <p:cNvPr id="6" name="TextBox 6"/>
            <p:cNvSpPr txBox="1"/>
            <p:nvPr/>
          </p:nvSpPr>
          <p:spPr>
            <a:xfrm>
              <a:off x="0" y="-57150"/>
              <a:ext cx="4681526" cy="1904285"/>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10961698"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7. Find All Movies/TV Shows by Director 'Rajiv </a:t>
            </a:r>
            <a:r>
              <a:rPr lang="en-US" sz="2600" b="1" dirty="0" err="1">
                <a:solidFill>
                  <a:srgbClr val="B30610"/>
                </a:solidFill>
                <a:latin typeface="Canva Sans Bold"/>
                <a:ea typeface="Canva Sans Bold"/>
                <a:cs typeface="Canva Sans Bold"/>
                <a:sym typeface="Canva Sans Bold"/>
              </a:rPr>
              <a:t>Chilaka</a:t>
            </a:r>
            <a:r>
              <a:rPr lang="en-US" sz="2600" b="1" dirty="0">
                <a:solidFill>
                  <a:srgbClr val="B30610"/>
                </a:solidFill>
                <a:latin typeface="Canva Sans Bold"/>
                <a:ea typeface="Canva Sans Bold"/>
                <a:cs typeface="Canva Sans Bold"/>
                <a:sym typeface="Canva Sans Bold"/>
              </a:rPr>
              <a:t>'</a:t>
            </a:r>
          </a:p>
        </p:txBody>
      </p:sp>
      <p:sp>
        <p:nvSpPr>
          <p:cNvPr id="8" name="TextBox 8"/>
          <p:cNvSpPr txBox="1"/>
          <p:nvPr/>
        </p:nvSpPr>
        <p:spPr>
          <a:xfrm>
            <a:off x="2431060" y="3825024"/>
            <a:ext cx="16597022" cy="9766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director iLIKE '%Rajiv Chilaka%';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7013342"/>
            <a:chOff x="0" y="0"/>
            <a:chExt cx="4681526" cy="1847135"/>
          </a:xfrm>
        </p:grpSpPr>
        <p:sp>
          <p:nvSpPr>
            <p:cNvPr id="5" name="Freeform 5"/>
            <p:cNvSpPr/>
            <p:nvPr/>
          </p:nvSpPr>
          <p:spPr>
            <a:xfrm>
              <a:off x="0" y="0"/>
              <a:ext cx="4681525" cy="1847136"/>
            </a:xfrm>
            <a:custGeom>
              <a:avLst/>
              <a:gdLst/>
              <a:ahLst/>
              <a:cxnLst/>
              <a:rect l="l" t="t" r="r" b="b"/>
              <a:pathLst>
                <a:path w="4681525" h="1847136">
                  <a:moveTo>
                    <a:pt x="0" y="0"/>
                  </a:moveTo>
                  <a:lnTo>
                    <a:pt x="4681525" y="0"/>
                  </a:lnTo>
                  <a:lnTo>
                    <a:pt x="4681525" y="1847136"/>
                  </a:lnTo>
                  <a:lnTo>
                    <a:pt x="0" y="1847136"/>
                  </a:lnTo>
                  <a:close/>
                </a:path>
              </a:pathLst>
            </a:custGeom>
            <a:solidFill>
              <a:srgbClr val="FFD6D6"/>
            </a:solidFill>
          </p:spPr>
        </p:sp>
        <p:sp>
          <p:nvSpPr>
            <p:cNvPr id="6" name="TextBox 6"/>
            <p:cNvSpPr txBox="1"/>
            <p:nvPr/>
          </p:nvSpPr>
          <p:spPr>
            <a:xfrm>
              <a:off x="0" y="-57150"/>
              <a:ext cx="4681526" cy="1904285"/>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7337326" cy="448310"/>
          </a:xfrm>
          <a:prstGeom prst="rect">
            <a:avLst/>
          </a:prstGeom>
        </p:spPr>
        <p:txBody>
          <a:bodyPr lIns="0" tIns="0" rIns="0" bIns="0" rtlCol="0" anchor="t">
            <a:spAutoFit/>
          </a:bodyPr>
          <a:lstStyle/>
          <a:p>
            <a:pPr algn="just">
              <a:lnSpc>
                <a:spcPts val="3640"/>
              </a:lnSpc>
              <a:spcBef>
                <a:spcPct val="0"/>
              </a:spcBef>
            </a:pPr>
            <a:r>
              <a:rPr lang="en-US" sz="2600" b="1">
                <a:solidFill>
                  <a:srgbClr val="B30610"/>
                </a:solidFill>
                <a:latin typeface="Canva Sans Bold"/>
                <a:ea typeface="Canva Sans Bold"/>
                <a:cs typeface="Canva Sans Bold"/>
                <a:sym typeface="Canva Sans Bold"/>
              </a:rPr>
              <a:t>8. List All TV Shows with More Than 5 Seasons</a:t>
            </a:r>
          </a:p>
        </p:txBody>
      </p:sp>
      <p:sp>
        <p:nvSpPr>
          <p:cNvPr id="8" name="TextBox 8"/>
          <p:cNvSpPr txBox="1"/>
          <p:nvPr/>
        </p:nvSpPr>
        <p:spPr>
          <a:xfrm>
            <a:off x="2431060" y="3825024"/>
            <a:ext cx="16597022" cy="9766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type = 'TV Show' and duration&gt;5;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7013342"/>
            <a:chOff x="0" y="0"/>
            <a:chExt cx="4681526" cy="1847135"/>
          </a:xfrm>
        </p:grpSpPr>
        <p:sp>
          <p:nvSpPr>
            <p:cNvPr id="5" name="Freeform 5"/>
            <p:cNvSpPr/>
            <p:nvPr/>
          </p:nvSpPr>
          <p:spPr>
            <a:xfrm>
              <a:off x="0" y="0"/>
              <a:ext cx="4681525" cy="1847136"/>
            </a:xfrm>
            <a:custGeom>
              <a:avLst/>
              <a:gdLst/>
              <a:ahLst/>
              <a:cxnLst/>
              <a:rect l="l" t="t" r="r" b="b"/>
              <a:pathLst>
                <a:path w="4681525" h="1847136">
                  <a:moveTo>
                    <a:pt x="0" y="0"/>
                  </a:moveTo>
                  <a:lnTo>
                    <a:pt x="4681525" y="0"/>
                  </a:lnTo>
                  <a:lnTo>
                    <a:pt x="4681525" y="1847136"/>
                  </a:lnTo>
                  <a:lnTo>
                    <a:pt x="0" y="1847136"/>
                  </a:lnTo>
                  <a:close/>
                </a:path>
              </a:pathLst>
            </a:custGeom>
            <a:solidFill>
              <a:srgbClr val="FFD6D6"/>
            </a:solidFill>
          </p:spPr>
        </p:sp>
        <p:sp>
          <p:nvSpPr>
            <p:cNvPr id="6" name="TextBox 6"/>
            <p:cNvSpPr txBox="1"/>
            <p:nvPr/>
          </p:nvSpPr>
          <p:spPr>
            <a:xfrm>
              <a:off x="0" y="-57150"/>
              <a:ext cx="4681526" cy="1904285"/>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9742498"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9. Count the Number of Content Items in Each Genre</a:t>
            </a:r>
          </a:p>
        </p:txBody>
      </p:sp>
      <p:sp>
        <p:nvSpPr>
          <p:cNvPr id="8" name="TextBox 8"/>
          <p:cNvSpPr txBox="1"/>
          <p:nvPr/>
        </p:nvSpPr>
        <p:spPr>
          <a:xfrm>
            <a:off x="2431060" y="3825024"/>
            <a:ext cx="16597022" cy="3948430"/>
          </a:xfrm>
          <a:prstGeom prst="rect">
            <a:avLst/>
          </a:prstGeom>
        </p:spPr>
        <p:txBody>
          <a:bodyPr lIns="0" tIns="0" rIns="0" bIns="0" rtlCol="0" anchor="t">
            <a:spAutoFit/>
          </a:bodyPr>
          <a:lstStyle/>
          <a:p>
            <a:pPr algn="l">
              <a:lnSpc>
                <a:spcPts val="3920"/>
              </a:lnSpc>
            </a:pPr>
            <a:r>
              <a:rPr lang="en-US" sz="2800" b="1">
                <a:solidFill>
                  <a:srgbClr val="000000"/>
                </a:solidFill>
                <a:latin typeface="Canva Sans Bold"/>
                <a:ea typeface="Canva Sans Bold"/>
                <a:cs typeface="Canva Sans Bold"/>
                <a:sym typeface="Canva Sans Bold"/>
              </a:rPr>
              <a:t>WITH genres AS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SELECT unnest(string_to_array(listed_in, ', ')) AS genre</a:t>
            </a:r>
          </a:p>
          <a:p>
            <a:pPr algn="l">
              <a:lnSpc>
                <a:spcPts val="3920"/>
              </a:lnSpc>
              <a:spcBef>
                <a:spcPct val="0"/>
              </a:spcBef>
            </a:pPr>
            <a:r>
              <a:rPr lang="en-US" sz="2800" b="1">
                <a:solidFill>
                  <a:srgbClr val="000000"/>
                </a:solidFill>
                <a:latin typeface="Canva Sans Bold"/>
                <a:ea typeface="Canva Sans Bold"/>
                <a:cs typeface="Canva Sans Bold"/>
                <a:sym typeface="Canva Sans Bold"/>
              </a:rPr>
              <a:t>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a:t>
            </a:r>
          </a:p>
          <a:p>
            <a:pPr algn="l">
              <a:lnSpc>
                <a:spcPts val="3920"/>
              </a:lnSpc>
              <a:spcBef>
                <a:spcPct val="0"/>
              </a:spcBef>
            </a:pPr>
            <a:r>
              <a:rPr lang="en-US" sz="2800" b="1">
                <a:solidFill>
                  <a:srgbClr val="000000"/>
                </a:solidFill>
                <a:latin typeface="Canva Sans Bold"/>
                <a:ea typeface="Canva Sans Bold"/>
                <a:cs typeface="Canva Sans Bold"/>
                <a:sym typeface="Canva Sans Bold"/>
              </a:rPr>
              <a:t>SELECT genre, COUNT(*) </a:t>
            </a:r>
          </a:p>
          <a:p>
            <a:pPr algn="l">
              <a:lnSpc>
                <a:spcPts val="3920"/>
              </a:lnSpc>
              <a:spcBef>
                <a:spcPct val="0"/>
              </a:spcBef>
            </a:pPr>
            <a:r>
              <a:rPr lang="en-US" sz="2800" b="1">
                <a:solidFill>
                  <a:srgbClr val="000000"/>
                </a:solidFill>
                <a:latin typeface="Canva Sans Bold"/>
                <a:ea typeface="Canva Sans Bold"/>
                <a:cs typeface="Canva Sans Bold"/>
                <a:sym typeface="Canva Sans Bold"/>
              </a:rPr>
              <a:t>FROM genres</a:t>
            </a:r>
          </a:p>
          <a:p>
            <a:pPr algn="l">
              <a:lnSpc>
                <a:spcPts val="3920"/>
              </a:lnSpc>
              <a:spcBef>
                <a:spcPct val="0"/>
              </a:spcBef>
            </a:pPr>
            <a:r>
              <a:rPr lang="en-US" sz="2800" b="1">
                <a:solidFill>
                  <a:srgbClr val="000000"/>
                </a:solidFill>
                <a:latin typeface="Canva Sans Bold"/>
                <a:ea typeface="Canva Sans Bold"/>
                <a:cs typeface="Canva Sans Bold"/>
                <a:sym typeface="Canva Sans Bold"/>
              </a:rPr>
              <a:t>GROUP BY genre</a:t>
            </a:r>
          </a:p>
          <a:p>
            <a:pPr algn="l">
              <a:lnSpc>
                <a:spcPts val="3920"/>
              </a:lnSpc>
              <a:spcBef>
                <a:spcPct val="0"/>
              </a:spcBef>
            </a:pPr>
            <a:r>
              <a:rPr lang="en-US" sz="2800" b="1">
                <a:solidFill>
                  <a:srgbClr val="000000"/>
                </a:solidFill>
                <a:latin typeface="Canva Sans Bold"/>
                <a:ea typeface="Canva Sans Bold"/>
                <a:cs typeface="Canva Sans Bold"/>
                <a:sym typeface="Canva Sans Bold"/>
              </a:rPr>
              <a:t>ORDER BY COUNT(*) DESC;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80212" y="695642"/>
            <a:ext cx="5527576" cy="646430"/>
          </a:xfrm>
          <a:prstGeom prst="rect">
            <a:avLst/>
          </a:prstGeom>
        </p:spPr>
        <p:txBody>
          <a:bodyPr lIns="0" tIns="0" rIns="0" bIns="0" rtlCol="0" anchor="t">
            <a:spAutoFit/>
          </a:bodyPr>
          <a:lstStyle/>
          <a:p>
            <a:pPr algn="ctr">
              <a:lnSpc>
                <a:spcPts val="5319"/>
              </a:lnSpc>
              <a:spcBef>
                <a:spcPct val="0"/>
              </a:spcBef>
            </a:pPr>
            <a:r>
              <a:rPr lang="en-US" sz="3799" b="1">
                <a:solidFill>
                  <a:srgbClr val="000000"/>
                </a:solidFill>
                <a:latin typeface="Canva Sans Bold"/>
                <a:ea typeface="Canva Sans Bold"/>
                <a:cs typeface="Canva Sans Bold"/>
                <a:sym typeface="Canva Sans Bold"/>
              </a:rPr>
              <a:t>SQL Queries Performed</a:t>
            </a:r>
          </a:p>
        </p:txBody>
      </p:sp>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82160" y="502887"/>
            <a:ext cx="17775167" cy="9432902"/>
            <a:chOff x="0" y="0"/>
            <a:chExt cx="4681526" cy="2484386"/>
          </a:xfrm>
        </p:grpSpPr>
        <p:sp>
          <p:nvSpPr>
            <p:cNvPr id="5" name="Freeform 5"/>
            <p:cNvSpPr/>
            <p:nvPr/>
          </p:nvSpPr>
          <p:spPr>
            <a:xfrm>
              <a:off x="0" y="0"/>
              <a:ext cx="4681525" cy="2484386"/>
            </a:xfrm>
            <a:custGeom>
              <a:avLst/>
              <a:gdLst/>
              <a:ahLst/>
              <a:cxnLst/>
              <a:rect l="l" t="t" r="r" b="b"/>
              <a:pathLst>
                <a:path w="4681525" h="2484386">
                  <a:moveTo>
                    <a:pt x="0" y="0"/>
                  </a:moveTo>
                  <a:lnTo>
                    <a:pt x="4681525" y="0"/>
                  </a:lnTo>
                  <a:lnTo>
                    <a:pt x="4681525" y="2484386"/>
                  </a:lnTo>
                  <a:lnTo>
                    <a:pt x="0" y="2484386"/>
                  </a:lnTo>
                  <a:close/>
                </a:path>
              </a:pathLst>
            </a:custGeom>
            <a:solidFill>
              <a:srgbClr val="FFD6D6"/>
            </a:solidFill>
          </p:spPr>
        </p:sp>
        <p:sp>
          <p:nvSpPr>
            <p:cNvPr id="6" name="TextBox 6"/>
            <p:cNvSpPr txBox="1"/>
            <p:nvPr/>
          </p:nvSpPr>
          <p:spPr>
            <a:xfrm>
              <a:off x="0" y="-57150"/>
              <a:ext cx="4681526" cy="2541536"/>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312201" y="804228"/>
            <a:ext cx="13217426" cy="448310"/>
          </a:xfrm>
          <a:prstGeom prst="rect">
            <a:avLst/>
          </a:prstGeom>
        </p:spPr>
        <p:txBody>
          <a:bodyPr lIns="0" tIns="0" rIns="0" bIns="0" rtlCol="0" anchor="t">
            <a:spAutoFit/>
          </a:bodyPr>
          <a:lstStyle/>
          <a:p>
            <a:pPr algn="just">
              <a:lnSpc>
                <a:spcPts val="3640"/>
              </a:lnSpc>
              <a:spcBef>
                <a:spcPct val="0"/>
              </a:spcBef>
            </a:pPr>
            <a:r>
              <a:rPr lang="en-US" sz="2600" b="1">
                <a:solidFill>
                  <a:srgbClr val="B30610"/>
                </a:solidFill>
                <a:latin typeface="Canva Sans Bold"/>
                <a:ea typeface="Canva Sans Bold"/>
                <a:cs typeface="Canva Sans Bold"/>
                <a:sym typeface="Canva Sans Bold"/>
              </a:rPr>
              <a:t>10. Find Each Year and the Average Number of Content Releases in India on Netflix</a:t>
            </a:r>
          </a:p>
        </p:txBody>
      </p:sp>
      <p:sp>
        <p:nvSpPr>
          <p:cNvPr id="8" name="TextBox 8"/>
          <p:cNvSpPr txBox="1"/>
          <p:nvPr/>
        </p:nvSpPr>
        <p:spPr>
          <a:xfrm>
            <a:off x="845489" y="1743890"/>
            <a:ext cx="16597022" cy="7415530"/>
          </a:xfrm>
          <a:prstGeom prst="rect">
            <a:avLst/>
          </a:prstGeom>
        </p:spPr>
        <p:txBody>
          <a:bodyPr lIns="0" tIns="0" rIns="0" bIns="0" rtlCol="0" anchor="t">
            <a:spAutoFit/>
          </a:bodyPr>
          <a:lstStyle/>
          <a:p>
            <a:pPr algn="l">
              <a:lnSpc>
                <a:spcPts val="3920"/>
              </a:lnSpc>
            </a:pPr>
            <a:r>
              <a:rPr lang="en-US" sz="2800" b="1">
                <a:solidFill>
                  <a:srgbClr val="000000"/>
                </a:solidFill>
                <a:latin typeface="Canva Sans Bold"/>
                <a:ea typeface="Canva Sans Bold"/>
                <a:cs typeface="Canva Sans Bold"/>
                <a:sym typeface="Canva Sans Bold"/>
              </a:rPr>
              <a:t>WITH countries AS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SELECT unnest(string_to_array(country, ', ')) AS country,</a:t>
            </a:r>
          </a:p>
          <a:p>
            <a:pPr algn="l">
              <a:lnSpc>
                <a:spcPts val="3920"/>
              </a:lnSpc>
              <a:spcBef>
                <a:spcPct val="0"/>
              </a:spcBef>
            </a:pPr>
            <a:r>
              <a:rPr lang="en-US" sz="2800" b="1">
                <a:solidFill>
                  <a:srgbClr val="000000"/>
                </a:solidFill>
                <a:latin typeface="Canva Sans Bold"/>
                <a:ea typeface="Canva Sans Bold"/>
                <a:cs typeface="Canva Sans Bold"/>
                <a:sym typeface="Canva Sans Bold"/>
              </a:rPr>
              <a:t> EXTRACT(YEAR FROM date_added) AS year</a:t>
            </a:r>
          </a:p>
          <a:p>
            <a:pPr algn="l">
              <a:lnSpc>
                <a:spcPts val="3920"/>
              </a:lnSpc>
              <a:spcBef>
                <a:spcPct val="0"/>
              </a:spcBef>
            </a:pPr>
            <a:r>
              <a:rPr lang="en-US" sz="2800" b="1">
                <a:solidFill>
                  <a:srgbClr val="000000"/>
                </a:solidFill>
                <a:latin typeface="Canva Sans Bold"/>
                <a:ea typeface="Canva Sans Bold"/>
                <a:cs typeface="Canva Sans Bold"/>
                <a:sym typeface="Canva Sans Bold"/>
              </a:rPr>
              <a:t>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a:t>
            </a:r>
          </a:p>
          <a:p>
            <a:pPr algn="l">
              <a:lnSpc>
                <a:spcPts val="3920"/>
              </a:lnSpc>
              <a:spcBef>
                <a:spcPct val="0"/>
              </a:spcBef>
            </a:pPr>
            <a:r>
              <a:rPr lang="en-US" sz="2800" b="1">
                <a:solidFill>
                  <a:srgbClr val="000000"/>
                </a:solidFill>
                <a:latin typeface="Canva Sans Bold"/>
                <a:ea typeface="Canva Sans Bold"/>
                <a:cs typeface="Canva Sans Bold"/>
                <a:sym typeface="Canva Sans Bold"/>
              </a:rPr>
              <a:t>avg_content AS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SELECT country,year, COUNT(*) AS content_per_year</a:t>
            </a:r>
          </a:p>
          <a:p>
            <a:pPr algn="l">
              <a:lnSpc>
                <a:spcPts val="3920"/>
              </a:lnSpc>
              <a:spcBef>
                <a:spcPct val="0"/>
              </a:spcBef>
            </a:pPr>
            <a:r>
              <a:rPr lang="en-US" sz="2800" b="1">
                <a:solidFill>
                  <a:srgbClr val="000000"/>
                </a:solidFill>
                <a:latin typeface="Canva Sans Bold"/>
                <a:ea typeface="Canva Sans Bold"/>
                <a:cs typeface="Canva Sans Bold"/>
                <a:sym typeface="Canva Sans Bold"/>
              </a:rPr>
              <a:t> FROM countries</a:t>
            </a:r>
          </a:p>
          <a:p>
            <a:pPr algn="l">
              <a:lnSpc>
                <a:spcPts val="3920"/>
              </a:lnSpc>
              <a:spcBef>
                <a:spcPct val="0"/>
              </a:spcBef>
            </a:pPr>
            <a:r>
              <a:rPr lang="en-US" sz="2800" b="1">
                <a:solidFill>
                  <a:srgbClr val="000000"/>
                </a:solidFill>
                <a:latin typeface="Canva Sans Bold"/>
                <a:ea typeface="Canva Sans Bold"/>
                <a:cs typeface="Canva Sans Bold"/>
                <a:sym typeface="Canva Sans Bold"/>
              </a:rPr>
              <a:t> GROUP BY 1,2</a:t>
            </a:r>
          </a:p>
          <a:p>
            <a:pPr algn="l">
              <a:lnSpc>
                <a:spcPts val="3920"/>
              </a:lnSpc>
              <a:spcBef>
                <a:spcPct val="0"/>
              </a:spcBef>
            </a:pPr>
            <a:r>
              <a:rPr lang="en-US" sz="2800" b="1">
                <a:solidFill>
                  <a:srgbClr val="000000"/>
                </a:solidFill>
                <a:latin typeface="Canva Sans Bold"/>
                <a:ea typeface="Canva Sans Bold"/>
                <a:cs typeface="Canva Sans Bold"/>
                <a:sym typeface="Canva Sans Bold"/>
              </a:rPr>
              <a:t>)</a:t>
            </a:r>
          </a:p>
          <a:p>
            <a:pPr algn="l">
              <a:lnSpc>
                <a:spcPts val="3920"/>
              </a:lnSpc>
              <a:spcBef>
                <a:spcPct val="0"/>
              </a:spcBef>
            </a:pPr>
            <a:r>
              <a:rPr lang="en-US" sz="2800" b="1">
                <a:solidFill>
                  <a:srgbClr val="000000"/>
                </a:solidFill>
                <a:latin typeface="Canva Sans Bold"/>
                <a:ea typeface="Canva Sans Bold"/>
                <a:cs typeface="Canva Sans Bold"/>
                <a:sym typeface="Canva Sans Bold"/>
              </a:rPr>
              <a:t>SELECT country, ROUND(AVG(content_per_year)) AS avg_content_per_year</a:t>
            </a:r>
          </a:p>
          <a:p>
            <a:pPr algn="l">
              <a:lnSpc>
                <a:spcPts val="3920"/>
              </a:lnSpc>
              <a:spcBef>
                <a:spcPct val="0"/>
              </a:spcBef>
            </a:pPr>
            <a:r>
              <a:rPr lang="en-US" sz="2800" b="1">
                <a:solidFill>
                  <a:srgbClr val="000000"/>
                </a:solidFill>
                <a:latin typeface="Canva Sans Bold"/>
                <a:ea typeface="Canva Sans Bold"/>
                <a:cs typeface="Canva Sans Bold"/>
                <a:sym typeface="Canva Sans Bold"/>
              </a:rPr>
              <a:t>FROM avg_content</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country iLIKE '%India%'</a:t>
            </a:r>
          </a:p>
          <a:p>
            <a:pPr algn="l">
              <a:lnSpc>
                <a:spcPts val="3920"/>
              </a:lnSpc>
              <a:spcBef>
                <a:spcPct val="0"/>
              </a:spcBef>
            </a:pPr>
            <a:r>
              <a:rPr lang="en-US" sz="2800" b="1">
                <a:solidFill>
                  <a:srgbClr val="000000"/>
                </a:solidFill>
                <a:latin typeface="Canva Sans Bold"/>
                <a:ea typeface="Canva Sans Bold"/>
                <a:cs typeface="Canva Sans Bold"/>
                <a:sym typeface="Canva Sans Bold"/>
              </a:rPr>
              <a:t>GROUP BY country</a:t>
            </a:r>
          </a:p>
          <a:p>
            <a:pPr algn="l">
              <a:lnSpc>
                <a:spcPts val="3920"/>
              </a:lnSpc>
              <a:spcBef>
                <a:spcPct val="0"/>
              </a:spcBef>
            </a:pPr>
            <a:r>
              <a:rPr lang="en-US" sz="2800" b="1">
                <a:solidFill>
                  <a:srgbClr val="000000"/>
                </a:solidFill>
                <a:latin typeface="Canva Sans Bold"/>
                <a:ea typeface="Canva Sans Bold"/>
                <a:cs typeface="Canva Sans Bold"/>
                <a:sym typeface="Canva Sans Bold"/>
              </a:rPr>
              <a:t>ORDER BY 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80212" y="695642"/>
            <a:ext cx="5527576" cy="646430"/>
          </a:xfrm>
          <a:prstGeom prst="rect">
            <a:avLst/>
          </a:prstGeom>
        </p:spPr>
        <p:txBody>
          <a:bodyPr lIns="0" tIns="0" rIns="0" bIns="0" rtlCol="0" anchor="t">
            <a:spAutoFit/>
          </a:bodyPr>
          <a:lstStyle/>
          <a:p>
            <a:pPr algn="ctr">
              <a:lnSpc>
                <a:spcPts val="5319"/>
              </a:lnSpc>
              <a:spcBef>
                <a:spcPct val="0"/>
              </a:spcBef>
            </a:pPr>
            <a:r>
              <a:rPr lang="en-US" sz="3799" b="1">
                <a:solidFill>
                  <a:srgbClr val="000000"/>
                </a:solidFill>
                <a:latin typeface="Canva Sans Bold"/>
                <a:ea typeface="Canva Sans Bold"/>
                <a:cs typeface="Canva Sans Bold"/>
                <a:sym typeface="Canva Sans Bold"/>
              </a:rPr>
              <a:t>SQL Queries Performed</a:t>
            </a:r>
          </a:p>
        </p:txBody>
      </p:sp>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82160" y="502887"/>
            <a:ext cx="17775167" cy="9432902"/>
            <a:chOff x="0" y="0"/>
            <a:chExt cx="4681526" cy="2484386"/>
          </a:xfrm>
        </p:grpSpPr>
        <p:sp>
          <p:nvSpPr>
            <p:cNvPr id="5" name="Freeform 5"/>
            <p:cNvSpPr/>
            <p:nvPr/>
          </p:nvSpPr>
          <p:spPr>
            <a:xfrm>
              <a:off x="0" y="0"/>
              <a:ext cx="4681525" cy="2484386"/>
            </a:xfrm>
            <a:custGeom>
              <a:avLst/>
              <a:gdLst/>
              <a:ahLst/>
              <a:cxnLst/>
              <a:rect l="l" t="t" r="r" b="b"/>
              <a:pathLst>
                <a:path w="4681525" h="2484386">
                  <a:moveTo>
                    <a:pt x="0" y="0"/>
                  </a:moveTo>
                  <a:lnTo>
                    <a:pt x="4681525" y="0"/>
                  </a:lnTo>
                  <a:lnTo>
                    <a:pt x="4681525" y="2484386"/>
                  </a:lnTo>
                  <a:lnTo>
                    <a:pt x="0" y="2484386"/>
                  </a:lnTo>
                  <a:close/>
                </a:path>
              </a:pathLst>
            </a:custGeom>
            <a:solidFill>
              <a:srgbClr val="FFD6D6"/>
            </a:solidFill>
          </p:spPr>
        </p:sp>
        <p:sp>
          <p:nvSpPr>
            <p:cNvPr id="6" name="TextBox 6"/>
            <p:cNvSpPr txBox="1"/>
            <p:nvPr/>
          </p:nvSpPr>
          <p:spPr>
            <a:xfrm>
              <a:off x="0" y="-57150"/>
              <a:ext cx="4681526" cy="2541536"/>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312200" y="804228"/>
            <a:ext cx="8907999"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11. List All Movies that are Documentaries</a:t>
            </a:r>
          </a:p>
        </p:txBody>
      </p:sp>
      <p:sp>
        <p:nvSpPr>
          <p:cNvPr id="8" name="TextBox 8"/>
          <p:cNvSpPr txBox="1"/>
          <p:nvPr/>
        </p:nvSpPr>
        <p:spPr>
          <a:xfrm>
            <a:off x="671233" y="1572179"/>
            <a:ext cx="16597022" cy="9766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listed_in iLIKE '%Documentaries%' AND type = 'Movie';</a:t>
            </a:r>
          </a:p>
        </p:txBody>
      </p:sp>
      <p:sp>
        <p:nvSpPr>
          <p:cNvPr id="9" name="TextBox 9"/>
          <p:cNvSpPr txBox="1"/>
          <p:nvPr/>
        </p:nvSpPr>
        <p:spPr>
          <a:xfrm>
            <a:off x="312201" y="3204476"/>
            <a:ext cx="7536399"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12. Find All Content Without a Director</a:t>
            </a:r>
          </a:p>
        </p:txBody>
      </p:sp>
      <p:sp>
        <p:nvSpPr>
          <p:cNvPr id="10" name="TextBox 10"/>
          <p:cNvSpPr txBox="1"/>
          <p:nvPr/>
        </p:nvSpPr>
        <p:spPr>
          <a:xfrm>
            <a:off x="542652" y="3976636"/>
            <a:ext cx="16597022" cy="9766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director is null;</a:t>
            </a:r>
          </a:p>
        </p:txBody>
      </p:sp>
      <p:sp>
        <p:nvSpPr>
          <p:cNvPr id="11" name="TextBox 11"/>
          <p:cNvSpPr txBox="1"/>
          <p:nvPr/>
        </p:nvSpPr>
        <p:spPr>
          <a:xfrm>
            <a:off x="542652" y="6258826"/>
            <a:ext cx="16597022" cy="24625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 </a:t>
            </a:r>
          </a:p>
          <a:p>
            <a:pPr algn="l">
              <a:lnSpc>
                <a:spcPts val="3920"/>
              </a:lnSpc>
              <a:spcBef>
                <a:spcPct val="0"/>
              </a:spcBef>
            </a:pPr>
            <a:r>
              <a:rPr lang="en-US" sz="2800" b="1">
                <a:solidFill>
                  <a:srgbClr val="000000"/>
                </a:solidFill>
                <a:latin typeface="Canva Sans Bold"/>
                <a:ea typeface="Canva Sans Bold"/>
                <a:cs typeface="Canva Sans Bold"/>
                <a:sym typeface="Canva Sans Bold"/>
              </a:rPr>
              <a:t>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type='Movie'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AND release_year &gt;= (EXTRACT(YEAR FROM CURRENT_DATE) - 10)</a:t>
            </a:r>
          </a:p>
          <a:p>
            <a:pPr algn="l">
              <a:lnSpc>
                <a:spcPts val="3920"/>
              </a:lnSpc>
              <a:spcBef>
                <a:spcPct val="0"/>
              </a:spcBef>
            </a:pPr>
            <a:r>
              <a:rPr lang="en-US" sz="2800" b="1">
                <a:solidFill>
                  <a:srgbClr val="000000"/>
                </a:solidFill>
                <a:latin typeface="Canva Sans Bold"/>
                <a:ea typeface="Canva Sans Bold"/>
                <a:cs typeface="Canva Sans Bold"/>
                <a:sym typeface="Canva Sans Bold"/>
              </a:rPr>
              <a:t> AND casts iLIKE '%Salman Khan%';</a:t>
            </a:r>
          </a:p>
        </p:txBody>
      </p:sp>
      <p:sp>
        <p:nvSpPr>
          <p:cNvPr id="12" name="TextBox 12"/>
          <p:cNvSpPr txBox="1"/>
          <p:nvPr/>
        </p:nvSpPr>
        <p:spPr>
          <a:xfrm>
            <a:off x="312200" y="5581916"/>
            <a:ext cx="13403799"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13. Find How Many Movies Actor 'Salman Khan' Appeared in the Last 10 Years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80212" y="695642"/>
            <a:ext cx="5527576" cy="646430"/>
          </a:xfrm>
          <a:prstGeom prst="rect">
            <a:avLst/>
          </a:prstGeom>
        </p:spPr>
        <p:txBody>
          <a:bodyPr lIns="0" tIns="0" rIns="0" bIns="0" rtlCol="0" anchor="t">
            <a:spAutoFit/>
          </a:bodyPr>
          <a:lstStyle/>
          <a:p>
            <a:pPr algn="ctr">
              <a:lnSpc>
                <a:spcPts val="5319"/>
              </a:lnSpc>
              <a:spcBef>
                <a:spcPct val="0"/>
              </a:spcBef>
            </a:pPr>
            <a:r>
              <a:rPr lang="en-US" sz="3799" b="1">
                <a:solidFill>
                  <a:srgbClr val="000000"/>
                </a:solidFill>
                <a:latin typeface="Canva Sans Bold"/>
                <a:ea typeface="Canva Sans Bold"/>
                <a:cs typeface="Canva Sans Bold"/>
                <a:sym typeface="Canva Sans Bold"/>
              </a:rPr>
              <a:t>SQL Queries Performed</a:t>
            </a:r>
          </a:p>
        </p:txBody>
      </p:sp>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82160" y="0"/>
            <a:ext cx="17775167" cy="10287000"/>
            <a:chOff x="0" y="0"/>
            <a:chExt cx="4681526" cy="2709333"/>
          </a:xfrm>
        </p:grpSpPr>
        <p:sp>
          <p:nvSpPr>
            <p:cNvPr id="5" name="Freeform 5"/>
            <p:cNvSpPr/>
            <p:nvPr/>
          </p:nvSpPr>
          <p:spPr>
            <a:xfrm>
              <a:off x="0" y="0"/>
              <a:ext cx="4681525" cy="2709333"/>
            </a:xfrm>
            <a:custGeom>
              <a:avLst/>
              <a:gdLst/>
              <a:ahLst/>
              <a:cxnLst/>
              <a:rect l="l" t="t" r="r" b="b"/>
              <a:pathLst>
                <a:path w="4681525" h="2709333">
                  <a:moveTo>
                    <a:pt x="0" y="0"/>
                  </a:moveTo>
                  <a:lnTo>
                    <a:pt x="4681525" y="0"/>
                  </a:lnTo>
                  <a:lnTo>
                    <a:pt x="4681525" y="2709333"/>
                  </a:lnTo>
                  <a:lnTo>
                    <a:pt x="0" y="2709333"/>
                  </a:lnTo>
                  <a:close/>
                </a:path>
              </a:pathLst>
            </a:custGeom>
            <a:solidFill>
              <a:srgbClr val="FFD6D6"/>
            </a:solidFill>
          </p:spPr>
        </p:sp>
        <p:sp>
          <p:nvSpPr>
            <p:cNvPr id="6" name="TextBox 6"/>
            <p:cNvSpPr txBox="1"/>
            <p:nvPr/>
          </p:nvSpPr>
          <p:spPr>
            <a:xfrm>
              <a:off x="0" y="-57150"/>
              <a:ext cx="4681526" cy="2766483"/>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82156" y="177410"/>
            <a:ext cx="15386440"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14. Top 10 Actors Who Have Appeared in the Highest Number of Movies Produced in India</a:t>
            </a:r>
          </a:p>
        </p:txBody>
      </p:sp>
      <p:sp>
        <p:nvSpPr>
          <p:cNvPr id="8" name="TextBox 8"/>
          <p:cNvSpPr txBox="1"/>
          <p:nvPr/>
        </p:nvSpPr>
        <p:spPr>
          <a:xfrm>
            <a:off x="1028700" y="858667"/>
            <a:ext cx="16597022" cy="9159875"/>
          </a:xfrm>
          <a:prstGeom prst="rect">
            <a:avLst/>
          </a:prstGeom>
        </p:spPr>
        <p:txBody>
          <a:bodyPr lIns="0" tIns="0" rIns="0" bIns="0" rtlCol="0" anchor="t">
            <a:spAutoFit/>
          </a:bodyPr>
          <a:lstStyle/>
          <a:p>
            <a:pPr algn="l">
              <a:lnSpc>
                <a:spcPts val="2800"/>
              </a:lnSpc>
            </a:pPr>
            <a:r>
              <a:rPr lang="en-US" sz="2000" b="1">
                <a:solidFill>
                  <a:srgbClr val="000000"/>
                </a:solidFill>
                <a:latin typeface="Canva Sans Bold"/>
                <a:ea typeface="Canva Sans Bold"/>
                <a:cs typeface="Canva Sans Bold"/>
                <a:sym typeface="Canva Sans Bold"/>
              </a:rPr>
              <a:t>WITH countries AS (</a:t>
            </a:r>
          </a:p>
          <a:p>
            <a:pPr algn="l">
              <a:lnSpc>
                <a:spcPts val="2800"/>
              </a:lnSpc>
              <a:spcBef>
                <a:spcPct val="0"/>
              </a:spcBef>
            </a:pPr>
            <a:r>
              <a:rPr lang="en-US" sz="2000" b="1">
                <a:solidFill>
                  <a:srgbClr val="000000"/>
                </a:solidFill>
                <a:latin typeface="Canva Sans Bold"/>
                <a:ea typeface="Canva Sans Bold"/>
                <a:cs typeface="Canva Sans Bold"/>
                <a:sym typeface="Canva Sans Bold"/>
              </a:rPr>
              <a:t> SELECT show_id,unnest(string_to_array(country, ', ')) AS country</a:t>
            </a:r>
          </a:p>
          <a:p>
            <a:pPr algn="l">
              <a:lnSpc>
                <a:spcPts val="2800"/>
              </a:lnSpc>
              <a:spcBef>
                <a:spcPct val="0"/>
              </a:spcBef>
            </a:pPr>
            <a:r>
              <a:rPr lang="en-US" sz="2000" b="1">
                <a:solidFill>
                  <a:srgbClr val="000000"/>
                </a:solidFill>
                <a:latin typeface="Canva Sans Bold"/>
                <a:ea typeface="Canva Sans Bold"/>
                <a:cs typeface="Canva Sans Bold"/>
                <a:sym typeface="Canva Sans Bold"/>
              </a:rPr>
              <a:t> FROM netflix</a:t>
            </a:r>
          </a:p>
          <a:p>
            <a:pPr algn="l">
              <a:lnSpc>
                <a:spcPts val="2800"/>
              </a:lnSpc>
              <a:spcBef>
                <a:spcPct val="0"/>
              </a:spcBef>
            </a:pPr>
            <a:r>
              <a:rPr lang="en-US" sz="2000" b="1">
                <a:solidFill>
                  <a:srgbClr val="000000"/>
                </a:solidFill>
                <a:latin typeface="Canva Sans Bold"/>
                <a:ea typeface="Canva Sans Bold"/>
                <a:cs typeface="Canva Sans Bold"/>
                <a:sym typeface="Canva Sans Bold"/>
              </a:rPr>
              <a:t> WHERE type = 'Movie'</a:t>
            </a:r>
          </a:p>
          <a:p>
            <a:pPr algn="l">
              <a:lnSpc>
                <a:spcPts val="2800"/>
              </a:lnSpc>
              <a:spcBef>
                <a:spcPct val="0"/>
              </a:spcBef>
            </a:pPr>
            <a:r>
              <a:rPr lang="en-US" sz="2000" b="1">
                <a:solidFill>
                  <a:srgbClr val="000000"/>
                </a:solidFill>
                <a:latin typeface="Canva Sans Bold"/>
                <a:ea typeface="Canva Sans Bold"/>
                <a:cs typeface="Canva Sans Bold"/>
                <a:sym typeface="Canva Sans Bold"/>
              </a:rPr>
              <a:t>),</a:t>
            </a:r>
          </a:p>
          <a:p>
            <a:pPr algn="l">
              <a:lnSpc>
                <a:spcPts val="2800"/>
              </a:lnSpc>
              <a:spcBef>
                <a:spcPct val="0"/>
              </a:spcBef>
            </a:pPr>
            <a:r>
              <a:rPr lang="en-US" sz="2000" b="1">
                <a:solidFill>
                  <a:srgbClr val="000000"/>
                </a:solidFill>
                <a:latin typeface="Canva Sans Bold"/>
                <a:ea typeface="Canva Sans Bold"/>
                <a:cs typeface="Canva Sans Bold"/>
                <a:sym typeface="Canva Sans Bold"/>
              </a:rPr>
              <a:t>actors AS(</a:t>
            </a:r>
          </a:p>
          <a:p>
            <a:pPr algn="l">
              <a:lnSpc>
                <a:spcPts val="2800"/>
              </a:lnSpc>
              <a:spcBef>
                <a:spcPct val="0"/>
              </a:spcBef>
            </a:pPr>
            <a:r>
              <a:rPr lang="en-US" sz="2000" b="1">
                <a:solidFill>
                  <a:srgbClr val="000000"/>
                </a:solidFill>
                <a:latin typeface="Canva Sans Bold"/>
                <a:ea typeface="Canva Sans Bold"/>
                <a:cs typeface="Canva Sans Bold"/>
                <a:sym typeface="Canva Sans Bold"/>
              </a:rPr>
              <a:t> SELECT show_id,TRIM(unnest(string_to_array(casts, ', '))) AS actor</a:t>
            </a:r>
          </a:p>
          <a:p>
            <a:pPr algn="l">
              <a:lnSpc>
                <a:spcPts val="2800"/>
              </a:lnSpc>
              <a:spcBef>
                <a:spcPct val="0"/>
              </a:spcBef>
            </a:pPr>
            <a:r>
              <a:rPr lang="en-US" sz="2000" b="1">
                <a:solidFill>
                  <a:srgbClr val="000000"/>
                </a:solidFill>
                <a:latin typeface="Canva Sans Bold"/>
                <a:ea typeface="Canva Sans Bold"/>
                <a:cs typeface="Canva Sans Bold"/>
                <a:sym typeface="Canva Sans Bold"/>
              </a:rPr>
              <a:t> FROM netflix</a:t>
            </a:r>
          </a:p>
          <a:p>
            <a:pPr algn="l">
              <a:lnSpc>
                <a:spcPts val="2800"/>
              </a:lnSpc>
              <a:spcBef>
                <a:spcPct val="0"/>
              </a:spcBef>
            </a:pPr>
            <a:r>
              <a:rPr lang="en-US" sz="2000" b="1">
                <a:solidFill>
                  <a:srgbClr val="000000"/>
                </a:solidFill>
                <a:latin typeface="Canva Sans Bold"/>
                <a:ea typeface="Canva Sans Bold"/>
                <a:cs typeface="Canva Sans Bold"/>
                <a:sym typeface="Canva Sans Bold"/>
              </a:rPr>
              <a:t> WHERE type = 'Movie'</a:t>
            </a:r>
          </a:p>
          <a:p>
            <a:pPr algn="l">
              <a:lnSpc>
                <a:spcPts val="2800"/>
              </a:lnSpc>
              <a:spcBef>
                <a:spcPct val="0"/>
              </a:spcBef>
            </a:pPr>
            <a:r>
              <a:rPr lang="en-US" sz="2000" b="1">
                <a:solidFill>
                  <a:srgbClr val="000000"/>
                </a:solidFill>
                <a:latin typeface="Canva Sans Bold"/>
                <a:ea typeface="Canva Sans Bold"/>
                <a:cs typeface="Canva Sans Bold"/>
                <a:sym typeface="Canva Sans Bold"/>
              </a:rPr>
              <a:t>),</a:t>
            </a:r>
          </a:p>
          <a:p>
            <a:pPr algn="l">
              <a:lnSpc>
                <a:spcPts val="2800"/>
              </a:lnSpc>
              <a:spcBef>
                <a:spcPct val="0"/>
              </a:spcBef>
            </a:pPr>
            <a:r>
              <a:rPr lang="en-US" sz="2000" b="1">
                <a:solidFill>
                  <a:srgbClr val="000000"/>
                </a:solidFill>
                <a:latin typeface="Canva Sans Bold"/>
                <a:ea typeface="Canva Sans Bold"/>
                <a:cs typeface="Canva Sans Bold"/>
                <a:sym typeface="Canva Sans Bold"/>
              </a:rPr>
              <a:t>counts AS(</a:t>
            </a:r>
          </a:p>
          <a:p>
            <a:pPr algn="l">
              <a:lnSpc>
                <a:spcPts val="2800"/>
              </a:lnSpc>
              <a:spcBef>
                <a:spcPct val="0"/>
              </a:spcBef>
            </a:pPr>
            <a:r>
              <a:rPr lang="en-US" sz="2000" b="1">
                <a:solidFill>
                  <a:srgbClr val="000000"/>
                </a:solidFill>
                <a:latin typeface="Canva Sans Bold"/>
                <a:ea typeface="Canva Sans Bold"/>
                <a:cs typeface="Canva Sans Bold"/>
                <a:sym typeface="Canva Sans Bold"/>
              </a:rPr>
              <a:t> SELECT actor, COUNT(*) AS num_of_movies</a:t>
            </a:r>
          </a:p>
          <a:p>
            <a:pPr algn="l">
              <a:lnSpc>
                <a:spcPts val="2800"/>
              </a:lnSpc>
              <a:spcBef>
                <a:spcPct val="0"/>
              </a:spcBef>
            </a:pPr>
            <a:r>
              <a:rPr lang="en-US" sz="2000" b="1">
                <a:solidFill>
                  <a:srgbClr val="000000"/>
                </a:solidFill>
                <a:latin typeface="Canva Sans Bold"/>
                <a:ea typeface="Canva Sans Bold"/>
                <a:cs typeface="Canva Sans Bold"/>
                <a:sym typeface="Canva Sans Bold"/>
              </a:rPr>
              <a:t> FROM countries</a:t>
            </a:r>
          </a:p>
          <a:p>
            <a:pPr algn="l">
              <a:lnSpc>
                <a:spcPts val="2800"/>
              </a:lnSpc>
              <a:spcBef>
                <a:spcPct val="0"/>
              </a:spcBef>
            </a:pPr>
            <a:r>
              <a:rPr lang="en-US" sz="2000" b="1">
                <a:solidFill>
                  <a:srgbClr val="000000"/>
                </a:solidFill>
                <a:latin typeface="Canva Sans Bold"/>
                <a:ea typeface="Canva Sans Bold"/>
                <a:cs typeface="Canva Sans Bold"/>
                <a:sym typeface="Canva Sans Bold"/>
              </a:rPr>
              <a:t> JOIN actors</a:t>
            </a:r>
          </a:p>
          <a:p>
            <a:pPr algn="l">
              <a:lnSpc>
                <a:spcPts val="2800"/>
              </a:lnSpc>
              <a:spcBef>
                <a:spcPct val="0"/>
              </a:spcBef>
            </a:pPr>
            <a:r>
              <a:rPr lang="en-US" sz="2000" b="1">
                <a:solidFill>
                  <a:srgbClr val="000000"/>
                </a:solidFill>
                <a:latin typeface="Canva Sans Bold"/>
                <a:ea typeface="Canva Sans Bold"/>
                <a:cs typeface="Canva Sans Bold"/>
                <a:sym typeface="Canva Sans Bold"/>
              </a:rPr>
              <a:t> USING(show_id)</a:t>
            </a:r>
          </a:p>
          <a:p>
            <a:pPr algn="l">
              <a:lnSpc>
                <a:spcPts val="2800"/>
              </a:lnSpc>
              <a:spcBef>
                <a:spcPct val="0"/>
              </a:spcBef>
            </a:pPr>
            <a:r>
              <a:rPr lang="en-US" sz="2000" b="1">
                <a:solidFill>
                  <a:srgbClr val="000000"/>
                </a:solidFill>
                <a:latin typeface="Canva Sans Bold"/>
                <a:ea typeface="Canva Sans Bold"/>
                <a:cs typeface="Canva Sans Bold"/>
                <a:sym typeface="Canva Sans Bold"/>
              </a:rPr>
              <a:t> WHERE country = 'India'</a:t>
            </a:r>
          </a:p>
          <a:p>
            <a:pPr algn="l">
              <a:lnSpc>
                <a:spcPts val="2800"/>
              </a:lnSpc>
              <a:spcBef>
                <a:spcPct val="0"/>
              </a:spcBef>
            </a:pPr>
            <a:r>
              <a:rPr lang="en-US" sz="2000" b="1">
                <a:solidFill>
                  <a:srgbClr val="000000"/>
                </a:solidFill>
                <a:latin typeface="Canva Sans Bold"/>
                <a:ea typeface="Canva Sans Bold"/>
                <a:cs typeface="Canva Sans Bold"/>
                <a:sym typeface="Canva Sans Bold"/>
              </a:rPr>
              <a:t> GROUP BY actor</a:t>
            </a:r>
          </a:p>
          <a:p>
            <a:pPr algn="l">
              <a:lnSpc>
                <a:spcPts val="2800"/>
              </a:lnSpc>
              <a:spcBef>
                <a:spcPct val="0"/>
              </a:spcBef>
            </a:pPr>
            <a:r>
              <a:rPr lang="en-US" sz="2000" b="1">
                <a:solidFill>
                  <a:srgbClr val="000000"/>
                </a:solidFill>
                <a:latin typeface="Canva Sans Bold"/>
                <a:ea typeface="Canva Sans Bold"/>
                <a:cs typeface="Canva Sans Bold"/>
                <a:sym typeface="Canva Sans Bold"/>
              </a:rPr>
              <a:t>),</a:t>
            </a:r>
          </a:p>
          <a:p>
            <a:pPr algn="l">
              <a:lnSpc>
                <a:spcPts val="2800"/>
              </a:lnSpc>
              <a:spcBef>
                <a:spcPct val="0"/>
              </a:spcBef>
            </a:pPr>
            <a:r>
              <a:rPr lang="en-US" sz="2000" b="1">
                <a:solidFill>
                  <a:srgbClr val="000000"/>
                </a:solidFill>
                <a:latin typeface="Canva Sans Bold"/>
                <a:ea typeface="Canva Sans Bold"/>
                <a:cs typeface="Canva Sans Bold"/>
                <a:sym typeface="Canva Sans Bold"/>
              </a:rPr>
              <a:t>ranks AS(</a:t>
            </a:r>
          </a:p>
          <a:p>
            <a:pPr algn="l">
              <a:lnSpc>
                <a:spcPts val="2800"/>
              </a:lnSpc>
              <a:spcBef>
                <a:spcPct val="0"/>
              </a:spcBef>
            </a:pPr>
            <a:r>
              <a:rPr lang="en-US" sz="2000" b="1">
                <a:solidFill>
                  <a:srgbClr val="000000"/>
                </a:solidFill>
                <a:latin typeface="Canva Sans Bold"/>
                <a:ea typeface="Canva Sans Bold"/>
                <a:cs typeface="Canva Sans Bold"/>
                <a:sym typeface="Canva Sans Bold"/>
              </a:rPr>
              <a:t> SELECT *,</a:t>
            </a:r>
          </a:p>
          <a:p>
            <a:pPr algn="l">
              <a:lnSpc>
                <a:spcPts val="2800"/>
              </a:lnSpc>
              <a:spcBef>
                <a:spcPct val="0"/>
              </a:spcBef>
            </a:pPr>
            <a:r>
              <a:rPr lang="en-US" sz="2000" b="1">
                <a:solidFill>
                  <a:srgbClr val="000000"/>
                </a:solidFill>
                <a:latin typeface="Canva Sans Bold"/>
                <a:ea typeface="Canva Sans Bold"/>
                <a:cs typeface="Canva Sans Bold"/>
                <a:sym typeface="Canva Sans Bold"/>
              </a:rPr>
              <a:t>     DENSE_RANK() OVER(ORDER BY num_of_movies DESC) AS rnk</a:t>
            </a:r>
          </a:p>
          <a:p>
            <a:pPr algn="l">
              <a:lnSpc>
                <a:spcPts val="2800"/>
              </a:lnSpc>
              <a:spcBef>
                <a:spcPct val="0"/>
              </a:spcBef>
            </a:pPr>
            <a:r>
              <a:rPr lang="en-US" sz="2000" b="1">
                <a:solidFill>
                  <a:srgbClr val="000000"/>
                </a:solidFill>
                <a:latin typeface="Canva Sans Bold"/>
                <a:ea typeface="Canva Sans Bold"/>
                <a:cs typeface="Canva Sans Bold"/>
                <a:sym typeface="Canva Sans Bold"/>
              </a:rPr>
              <a:t> FROM counts</a:t>
            </a:r>
          </a:p>
          <a:p>
            <a:pPr algn="l">
              <a:lnSpc>
                <a:spcPts val="2800"/>
              </a:lnSpc>
              <a:spcBef>
                <a:spcPct val="0"/>
              </a:spcBef>
            </a:pPr>
            <a:r>
              <a:rPr lang="en-US" sz="2000" b="1">
                <a:solidFill>
                  <a:srgbClr val="000000"/>
                </a:solidFill>
                <a:latin typeface="Canva Sans Bold"/>
                <a:ea typeface="Canva Sans Bold"/>
                <a:cs typeface="Canva Sans Bold"/>
                <a:sym typeface="Canva Sans Bold"/>
              </a:rPr>
              <a:t>)</a:t>
            </a:r>
          </a:p>
          <a:p>
            <a:pPr algn="l">
              <a:lnSpc>
                <a:spcPts val="2800"/>
              </a:lnSpc>
              <a:spcBef>
                <a:spcPct val="0"/>
              </a:spcBef>
            </a:pPr>
            <a:r>
              <a:rPr lang="en-US" sz="2000" b="1">
                <a:solidFill>
                  <a:srgbClr val="000000"/>
                </a:solidFill>
                <a:latin typeface="Canva Sans Bold"/>
                <a:ea typeface="Canva Sans Bold"/>
                <a:cs typeface="Canva Sans Bold"/>
                <a:sym typeface="Canva Sans Bold"/>
              </a:rPr>
              <a:t>SELECT actor, num_of_movies</a:t>
            </a:r>
          </a:p>
          <a:p>
            <a:pPr algn="l">
              <a:lnSpc>
                <a:spcPts val="2800"/>
              </a:lnSpc>
              <a:spcBef>
                <a:spcPct val="0"/>
              </a:spcBef>
            </a:pPr>
            <a:r>
              <a:rPr lang="en-US" sz="2000" b="1">
                <a:solidFill>
                  <a:srgbClr val="000000"/>
                </a:solidFill>
                <a:latin typeface="Canva Sans Bold"/>
                <a:ea typeface="Canva Sans Bold"/>
                <a:cs typeface="Canva Sans Bold"/>
                <a:sym typeface="Canva Sans Bold"/>
              </a:rPr>
              <a:t>FROM ranks</a:t>
            </a:r>
          </a:p>
          <a:p>
            <a:pPr algn="l">
              <a:lnSpc>
                <a:spcPts val="2800"/>
              </a:lnSpc>
              <a:spcBef>
                <a:spcPct val="0"/>
              </a:spcBef>
            </a:pPr>
            <a:r>
              <a:rPr lang="en-US" sz="2000" b="1">
                <a:solidFill>
                  <a:srgbClr val="000000"/>
                </a:solidFill>
                <a:latin typeface="Canva Sans Bold"/>
                <a:ea typeface="Canva Sans Bold"/>
                <a:cs typeface="Canva Sans Bold"/>
                <a:sym typeface="Canva Sans Bold"/>
              </a:rPr>
              <a:t>WHERE rnk&lt;=10;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3" name="Group 3"/>
          <p:cNvGrpSpPr/>
          <p:nvPr/>
        </p:nvGrpSpPr>
        <p:grpSpPr>
          <a:xfrm>
            <a:off x="100316" y="1475423"/>
            <a:ext cx="17775167" cy="6649856"/>
            <a:chOff x="0" y="0"/>
            <a:chExt cx="4681526" cy="1751402"/>
          </a:xfrm>
        </p:grpSpPr>
        <p:sp>
          <p:nvSpPr>
            <p:cNvPr id="4" name="Freeform 4"/>
            <p:cNvSpPr/>
            <p:nvPr/>
          </p:nvSpPr>
          <p:spPr>
            <a:xfrm>
              <a:off x="0" y="0"/>
              <a:ext cx="4681525" cy="1751402"/>
            </a:xfrm>
            <a:custGeom>
              <a:avLst/>
              <a:gdLst/>
              <a:ahLst/>
              <a:cxnLst/>
              <a:rect l="l" t="t" r="r" b="b"/>
              <a:pathLst>
                <a:path w="4681525" h="1751402">
                  <a:moveTo>
                    <a:pt x="0" y="0"/>
                  </a:moveTo>
                  <a:lnTo>
                    <a:pt x="4681525" y="0"/>
                  </a:lnTo>
                  <a:lnTo>
                    <a:pt x="4681525" y="1751402"/>
                  </a:lnTo>
                  <a:lnTo>
                    <a:pt x="0" y="1751402"/>
                  </a:lnTo>
                  <a:close/>
                </a:path>
              </a:pathLst>
            </a:custGeom>
            <a:solidFill>
              <a:srgbClr val="FFD6D6"/>
            </a:solidFill>
          </p:spPr>
        </p:sp>
        <p:sp>
          <p:nvSpPr>
            <p:cNvPr id="5" name="TextBox 5"/>
            <p:cNvSpPr txBox="1"/>
            <p:nvPr/>
          </p:nvSpPr>
          <p:spPr>
            <a:xfrm>
              <a:off x="0" y="-57150"/>
              <a:ext cx="4681526" cy="1808552"/>
            </a:xfrm>
            <a:prstGeom prst="rect">
              <a:avLst/>
            </a:prstGeom>
          </p:spPr>
          <p:txBody>
            <a:bodyPr lIns="50800" tIns="50800" rIns="50800" bIns="50800" rtlCol="0" anchor="ctr"/>
            <a:lstStyle/>
            <a:p>
              <a:pPr algn="ctr">
                <a:lnSpc>
                  <a:spcPts val="3640"/>
                </a:lnSpc>
              </a:pPr>
              <a:endParaRPr/>
            </a:p>
          </p:txBody>
        </p:sp>
      </p:grpSp>
      <p:sp>
        <p:nvSpPr>
          <p:cNvPr id="6" name="TextBox 6"/>
          <p:cNvSpPr txBox="1"/>
          <p:nvPr/>
        </p:nvSpPr>
        <p:spPr>
          <a:xfrm>
            <a:off x="612740" y="2549730"/>
            <a:ext cx="13560460"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15. Categorize Content Based on the Presence of 'Kill' and 'Violence' Keywords</a:t>
            </a:r>
          </a:p>
        </p:txBody>
      </p:sp>
      <p:sp>
        <p:nvSpPr>
          <p:cNvPr id="7" name="TextBox 7"/>
          <p:cNvSpPr txBox="1"/>
          <p:nvPr/>
        </p:nvSpPr>
        <p:spPr>
          <a:xfrm>
            <a:off x="1028700" y="4043119"/>
            <a:ext cx="16597022" cy="2463800"/>
          </a:xfrm>
          <a:prstGeom prst="rect">
            <a:avLst/>
          </a:prstGeom>
        </p:spPr>
        <p:txBody>
          <a:bodyPr lIns="0" tIns="0" rIns="0" bIns="0" rtlCol="0" anchor="t">
            <a:spAutoFit/>
          </a:bodyPr>
          <a:lstStyle/>
          <a:p>
            <a:pPr algn="l">
              <a:lnSpc>
                <a:spcPts val="2800"/>
              </a:lnSpc>
              <a:spcBef>
                <a:spcPct val="0"/>
              </a:spcBef>
            </a:pPr>
            <a:r>
              <a:rPr lang="en-US" sz="2000" b="1">
                <a:solidFill>
                  <a:srgbClr val="000000"/>
                </a:solidFill>
                <a:latin typeface="Canva Sans Bold"/>
                <a:ea typeface="Canva Sans Bold"/>
                <a:cs typeface="Canva Sans Bold"/>
                <a:sym typeface="Canva Sans Bold"/>
              </a:rPr>
              <a:t>SELECT *,</a:t>
            </a:r>
          </a:p>
          <a:p>
            <a:pPr algn="l">
              <a:lnSpc>
                <a:spcPts val="2800"/>
              </a:lnSpc>
              <a:spcBef>
                <a:spcPct val="0"/>
              </a:spcBef>
            </a:pPr>
            <a:r>
              <a:rPr lang="en-US" sz="2000" b="1">
                <a:solidFill>
                  <a:srgbClr val="000000"/>
                </a:solidFill>
                <a:latin typeface="Canva Sans Bold"/>
                <a:ea typeface="Canva Sans Bold"/>
                <a:cs typeface="Canva Sans Bold"/>
                <a:sym typeface="Canva Sans Bold"/>
              </a:rPr>
              <a:t>  CASE </a:t>
            </a:r>
          </a:p>
          <a:p>
            <a:pPr algn="l">
              <a:lnSpc>
                <a:spcPts val="2800"/>
              </a:lnSpc>
              <a:spcBef>
                <a:spcPct val="0"/>
              </a:spcBef>
            </a:pPr>
            <a:r>
              <a:rPr lang="en-US" sz="2000" b="1">
                <a:solidFill>
                  <a:srgbClr val="000000"/>
                </a:solidFill>
                <a:latin typeface="Canva Sans Bold"/>
                <a:ea typeface="Canva Sans Bold"/>
                <a:cs typeface="Canva Sans Bold"/>
                <a:sym typeface="Canva Sans Bold"/>
              </a:rPr>
              <a:t>   WHEN description SIMILAR TO '%(kill|violence)%' THEN 'CRIME'</a:t>
            </a:r>
          </a:p>
          <a:p>
            <a:pPr algn="l">
              <a:lnSpc>
                <a:spcPts val="2800"/>
              </a:lnSpc>
              <a:spcBef>
                <a:spcPct val="0"/>
              </a:spcBef>
            </a:pPr>
            <a:r>
              <a:rPr lang="en-US" sz="2000" b="1">
                <a:solidFill>
                  <a:srgbClr val="000000"/>
                </a:solidFill>
                <a:latin typeface="Canva Sans Bold"/>
                <a:ea typeface="Canva Sans Bold"/>
                <a:cs typeface="Canva Sans Bold"/>
                <a:sym typeface="Canva Sans Bold"/>
              </a:rPr>
              <a:t>   ELSE 'OTHERS'</a:t>
            </a:r>
          </a:p>
          <a:p>
            <a:pPr algn="l">
              <a:lnSpc>
                <a:spcPts val="2800"/>
              </a:lnSpc>
              <a:spcBef>
                <a:spcPct val="0"/>
              </a:spcBef>
            </a:pPr>
            <a:r>
              <a:rPr lang="en-US" sz="2000" b="1">
                <a:solidFill>
                  <a:srgbClr val="000000"/>
                </a:solidFill>
                <a:latin typeface="Canva Sans Bold"/>
                <a:ea typeface="Canva Sans Bold"/>
                <a:cs typeface="Canva Sans Bold"/>
                <a:sym typeface="Canva Sans Bold"/>
              </a:rPr>
              <a:t>  END AS category</a:t>
            </a:r>
          </a:p>
          <a:p>
            <a:pPr algn="l">
              <a:lnSpc>
                <a:spcPts val="2800"/>
              </a:lnSpc>
              <a:spcBef>
                <a:spcPct val="0"/>
              </a:spcBef>
            </a:pPr>
            <a:r>
              <a:rPr lang="en-US" sz="2000" b="1">
                <a:solidFill>
                  <a:srgbClr val="000000"/>
                </a:solidFill>
                <a:latin typeface="Canva Sans Bold"/>
                <a:ea typeface="Canva Sans Bold"/>
                <a:cs typeface="Canva Sans Bold"/>
                <a:sym typeface="Canva Sans Bold"/>
              </a:rPr>
              <a:t>FROM netflix</a:t>
            </a:r>
          </a:p>
          <a:p>
            <a:pPr algn="l">
              <a:lnSpc>
                <a:spcPts val="2800"/>
              </a:lnSpc>
              <a:spcBef>
                <a:spcPct val="0"/>
              </a:spcBef>
            </a:pPr>
            <a:r>
              <a:rPr lang="en-US" sz="2000" b="1">
                <a:solidFill>
                  <a:srgbClr val="000000"/>
                </a:solidFill>
                <a:latin typeface="Canva Sans Bold"/>
                <a:ea typeface="Canva Sans Bold"/>
                <a:cs typeface="Canva Sans Bold"/>
                <a:sym typeface="Canva Sans Bold"/>
              </a:rPr>
              <a:t>ORDER BY category;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381658" y="382270"/>
            <a:ext cx="2275880" cy="628890"/>
          </a:xfrm>
          <a:prstGeom prst="rect">
            <a:avLst/>
          </a:prstGeom>
        </p:spPr>
        <p:txBody>
          <a:bodyPr lIns="0" tIns="0" rIns="0" bIns="0" rtlCol="0" anchor="t">
            <a:spAutoFit/>
          </a:bodyPr>
          <a:lstStyle/>
          <a:p>
            <a:pPr algn="ctr">
              <a:lnSpc>
                <a:spcPts val="5319"/>
              </a:lnSpc>
              <a:spcBef>
                <a:spcPct val="0"/>
              </a:spcBef>
            </a:pPr>
            <a:r>
              <a:rPr lang="en-US" sz="3600" b="1" dirty="0">
                <a:solidFill>
                  <a:srgbClr val="000000"/>
                </a:solidFill>
                <a:latin typeface="Canva Sans Bold"/>
                <a:ea typeface="Canva Sans Bold"/>
                <a:cs typeface="Canva Sans Bold"/>
                <a:sym typeface="Canva Sans Bold"/>
              </a:rPr>
              <a:t>Objective</a:t>
            </a:r>
          </a:p>
        </p:txBody>
      </p:sp>
      <p:grpSp>
        <p:nvGrpSpPr>
          <p:cNvPr id="3" name="Group 3"/>
          <p:cNvGrpSpPr/>
          <p:nvPr/>
        </p:nvGrpSpPr>
        <p:grpSpPr>
          <a:xfrm>
            <a:off x="138927" y="1612287"/>
            <a:ext cx="17993708" cy="6725019"/>
            <a:chOff x="0" y="0"/>
            <a:chExt cx="4739084" cy="1771199"/>
          </a:xfrm>
        </p:grpSpPr>
        <p:sp>
          <p:nvSpPr>
            <p:cNvPr id="4" name="Freeform 4"/>
            <p:cNvSpPr/>
            <p:nvPr/>
          </p:nvSpPr>
          <p:spPr>
            <a:xfrm>
              <a:off x="0" y="0"/>
              <a:ext cx="4739084" cy="1771198"/>
            </a:xfrm>
            <a:custGeom>
              <a:avLst/>
              <a:gdLst/>
              <a:ahLst/>
              <a:cxnLst/>
              <a:rect l="l" t="t" r="r" b="b"/>
              <a:pathLst>
                <a:path w="4739084" h="1771198">
                  <a:moveTo>
                    <a:pt x="0" y="0"/>
                  </a:moveTo>
                  <a:lnTo>
                    <a:pt x="4739084" y="0"/>
                  </a:lnTo>
                  <a:lnTo>
                    <a:pt x="4739084" y="1771198"/>
                  </a:lnTo>
                  <a:lnTo>
                    <a:pt x="0" y="1771198"/>
                  </a:lnTo>
                  <a:close/>
                </a:path>
              </a:pathLst>
            </a:custGeom>
            <a:solidFill>
              <a:srgbClr val="FFD6D6"/>
            </a:solidFill>
          </p:spPr>
        </p:sp>
        <p:sp>
          <p:nvSpPr>
            <p:cNvPr id="5" name="TextBox 5"/>
            <p:cNvSpPr txBox="1"/>
            <p:nvPr/>
          </p:nvSpPr>
          <p:spPr>
            <a:xfrm>
              <a:off x="0" y="-57150"/>
              <a:ext cx="4739084" cy="1828349"/>
            </a:xfrm>
            <a:prstGeom prst="rect">
              <a:avLst/>
            </a:prstGeom>
          </p:spPr>
          <p:txBody>
            <a:bodyPr lIns="50800" tIns="50800" rIns="50800" bIns="50800" rtlCol="0" anchor="ctr"/>
            <a:lstStyle/>
            <a:p>
              <a:pPr algn="ctr">
                <a:lnSpc>
                  <a:spcPts val="3640"/>
                </a:lnSpc>
              </a:pPr>
              <a:endParaRPr/>
            </a:p>
          </p:txBody>
        </p:sp>
      </p:grpSp>
      <p:sp>
        <p:nvSpPr>
          <p:cNvPr id="6" name="TextBox 6"/>
          <p:cNvSpPr txBox="1"/>
          <p:nvPr/>
        </p:nvSpPr>
        <p:spPr>
          <a:xfrm>
            <a:off x="1028700" y="3714957"/>
            <a:ext cx="15870740" cy="2462530"/>
          </a:xfrm>
          <a:prstGeom prst="rect">
            <a:avLst/>
          </a:prstGeom>
        </p:spPr>
        <p:txBody>
          <a:bodyPr lIns="0" tIns="0" rIns="0" bIns="0" rtlCol="0" anchor="t">
            <a:spAutoFit/>
          </a:bodyPr>
          <a:lstStyle/>
          <a:p>
            <a:pPr algn="ctr">
              <a:lnSpc>
                <a:spcPts val="3920"/>
              </a:lnSpc>
              <a:spcBef>
                <a:spcPct val="0"/>
              </a:spcBef>
            </a:pPr>
            <a:r>
              <a:rPr lang="en-US" sz="2800" b="1">
                <a:solidFill>
                  <a:srgbClr val="000000"/>
                </a:solidFill>
                <a:latin typeface="Canva Sans Bold"/>
                <a:ea typeface="Canva Sans Bold"/>
                <a:cs typeface="Canva Sans Bold"/>
                <a:sym typeface="Canva Sans Bold"/>
              </a:rPr>
              <a:t>To analyze the Netflix dataset from Kaggle for uncovering insights about movies and TV shows, including content distribution by type, country, genre, and ratings. The goal is to leverage data cleaning, transformation, and querying techniques to support data-driven decision-making.</a:t>
            </a:r>
          </a:p>
          <a:p>
            <a:pPr algn="ctr">
              <a:lnSpc>
                <a:spcPts val="3920"/>
              </a:lnSpc>
              <a:spcBef>
                <a:spcPct val="0"/>
              </a:spcBef>
            </a:pPr>
            <a:endParaRPr lang="en-US" sz="2800" b="1">
              <a:solidFill>
                <a:srgbClr val="000000"/>
              </a:solidFill>
              <a:latin typeface="Canva Sans Bold"/>
              <a:ea typeface="Canva Sans Bold"/>
              <a:cs typeface="Canva Sans Bold"/>
              <a:sym typeface="Canva Sans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1711" y="1872438"/>
            <a:ext cx="14621935" cy="2289987"/>
            <a:chOff x="0" y="0"/>
            <a:chExt cx="3851045" cy="603124"/>
          </a:xfrm>
        </p:grpSpPr>
        <p:sp>
          <p:nvSpPr>
            <p:cNvPr id="3" name="Freeform 3"/>
            <p:cNvSpPr/>
            <p:nvPr/>
          </p:nvSpPr>
          <p:spPr>
            <a:xfrm>
              <a:off x="0" y="0"/>
              <a:ext cx="3851045" cy="603124"/>
            </a:xfrm>
            <a:custGeom>
              <a:avLst/>
              <a:gdLst/>
              <a:ahLst/>
              <a:cxnLst/>
              <a:rect l="l" t="t" r="r" b="b"/>
              <a:pathLst>
                <a:path w="3851045" h="603124">
                  <a:moveTo>
                    <a:pt x="0" y="0"/>
                  </a:moveTo>
                  <a:lnTo>
                    <a:pt x="3851045" y="0"/>
                  </a:lnTo>
                  <a:lnTo>
                    <a:pt x="3851045" y="603124"/>
                  </a:lnTo>
                  <a:lnTo>
                    <a:pt x="0" y="603124"/>
                  </a:lnTo>
                  <a:close/>
                </a:path>
              </a:pathLst>
            </a:custGeom>
            <a:solidFill>
              <a:srgbClr val="FFD6D6"/>
            </a:solidFill>
          </p:spPr>
        </p:sp>
        <p:sp>
          <p:nvSpPr>
            <p:cNvPr id="4" name="TextBox 4"/>
            <p:cNvSpPr txBox="1"/>
            <p:nvPr/>
          </p:nvSpPr>
          <p:spPr>
            <a:xfrm>
              <a:off x="0" y="-57150"/>
              <a:ext cx="3851045" cy="660274"/>
            </a:xfrm>
            <a:prstGeom prst="rect">
              <a:avLst/>
            </a:prstGeom>
          </p:spPr>
          <p:txBody>
            <a:bodyPr lIns="50800" tIns="50800" rIns="50800" bIns="50800" rtlCol="0" anchor="ctr"/>
            <a:lstStyle/>
            <a:p>
              <a:pPr algn="ctr">
                <a:lnSpc>
                  <a:spcPts val="3640"/>
                </a:lnSpc>
              </a:pPr>
              <a:endParaRPr/>
            </a:p>
          </p:txBody>
        </p:sp>
      </p:grpSp>
      <p:sp>
        <p:nvSpPr>
          <p:cNvPr id="5" name="TextBox 5"/>
          <p:cNvSpPr txBox="1"/>
          <p:nvPr/>
        </p:nvSpPr>
        <p:spPr>
          <a:xfrm>
            <a:off x="282177" y="667385"/>
            <a:ext cx="4307582" cy="646430"/>
          </a:xfrm>
          <a:prstGeom prst="rect">
            <a:avLst/>
          </a:prstGeom>
        </p:spPr>
        <p:txBody>
          <a:bodyPr lIns="0" tIns="0" rIns="0" bIns="0" rtlCol="0" anchor="t">
            <a:spAutoFit/>
          </a:bodyPr>
          <a:lstStyle/>
          <a:p>
            <a:pPr algn="ctr">
              <a:lnSpc>
                <a:spcPts val="5319"/>
              </a:lnSpc>
              <a:spcBef>
                <a:spcPct val="0"/>
              </a:spcBef>
            </a:pPr>
            <a:r>
              <a:rPr lang="en-US" sz="3600" b="1" dirty="0">
                <a:solidFill>
                  <a:srgbClr val="000000"/>
                </a:solidFill>
                <a:latin typeface="Canva Sans Bold"/>
                <a:ea typeface="Canva Sans Bold"/>
                <a:cs typeface="Canva Sans Bold"/>
                <a:sym typeface="Canva Sans Bold"/>
              </a:rPr>
              <a:t>Dataset Overview:</a:t>
            </a:r>
          </a:p>
        </p:txBody>
      </p:sp>
      <p:sp>
        <p:nvSpPr>
          <p:cNvPr id="6" name="TextBox 6"/>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sp>
        <p:nvSpPr>
          <p:cNvPr id="7" name="TextBox 7"/>
          <p:cNvSpPr txBox="1"/>
          <p:nvPr/>
        </p:nvSpPr>
        <p:spPr>
          <a:xfrm>
            <a:off x="282177" y="2078902"/>
            <a:ext cx="13386441" cy="1819910"/>
          </a:xfrm>
          <a:prstGeom prst="rect">
            <a:avLst/>
          </a:prstGeom>
        </p:spPr>
        <p:txBody>
          <a:bodyPr lIns="0" tIns="0" rIns="0" bIns="0" rtlCol="0" anchor="t">
            <a:spAutoFit/>
          </a:bodyPr>
          <a:lstStyle/>
          <a:p>
            <a:pPr marL="561344" lvl="1" indent="-280672" algn="l">
              <a:lnSpc>
                <a:spcPts val="3640"/>
              </a:lnSpc>
              <a:buAutoNum type="arabicPeriod"/>
            </a:pPr>
            <a:r>
              <a:rPr lang="en-US" sz="2600" b="1">
                <a:solidFill>
                  <a:srgbClr val="000000"/>
                </a:solidFill>
                <a:latin typeface="Canva Sans Bold"/>
                <a:ea typeface="Canva Sans Bold"/>
                <a:cs typeface="Canva Sans Bold"/>
                <a:sym typeface="Canva Sans Bold"/>
              </a:rPr>
              <a:t>Source: Kaggle Netflix dataset</a:t>
            </a:r>
          </a:p>
          <a:p>
            <a:pPr marL="561344" lvl="1" indent="-280672" algn="l">
              <a:lnSpc>
                <a:spcPts val="3640"/>
              </a:lnSpc>
              <a:buAutoNum type="arabicPeriod"/>
            </a:pPr>
            <a:r>
              <a:rPr lang="en-US" sz="2600" b="1">
                <a:solidFill>
                  <a:srgbClr val="000000"/>
                </a:solidFill>
                <a:latin typeface="Canva Sans Bold"/>
                <a:ea typeface="Canva Sans Bold"/>
                <a:cs typeface="Canva Sans Bold"/>
                <a:sym typeface="Canva Sans Bold"/>
              </a:rPr>
              <a:t>Contains: 17+ attributes like show_id, type, title, director, cast, country, date_added, release_year, rating, duration, genre (listed_in), and description</a:t>
            </a:r>
          </a:p>
          <a:p>
            <a:pPr marL="561344" lvl="1" indent="-280672" algn="l">
              <a:lnSpc>
                <a:spcPts val="3640"/>
              </a:lnSpc>
              <a:buAutoNum type="arabicPeriod"/>
            </a:pPr>
            <a:r>
              <a:rPr lang="en-US" sz="2600" b="1">
                <a:solidFill>
                  <a:srgbClr val="000000"/>
                </a:solidFill>
                <a:latin typeface="Canva Sans Bold"/>
                <a:ea typeface="Canva Sans Bold"/>
                <a:cs typeface="Canva Sans Bold"/>
                <a:sym typeface="Canva Sans Bold"/>
              </a:rPr>
              <a:t>Mixed content: Movies and TV Shows across multiple countries and genres</a:t>
            </a:r>
          </a:p>
        </p:txBody>
      </p:sp>
      <p:grpSp>
        <p:nvGrpSpPr>
          <p:cNvPr id="8" name="Group 8"/>
          <p:cNvGrpSpPr/>
          <p:nvPr/>
        </p:nvGrpSpPr>
        <p:grpSpPr>
          <a:xfrm>
            <a:off x="282177" y="6495049"/>
            <a:ext cx="14621935" cy="3086100"/>
            <a:chOff x="0" y="0"/>
            <a:chExt cx="3851045" cy="812800"/>
          </a:xfrm>
        </p:grpSpPr>
        <p:sp>
          <p:nvSpPr>
            <p:cNvPr id="9" name="Freeform 9"/>
            <p:cNvSpPr/>
            <p:nvPr/>
          </p:nvSpPr>
          <p:spPr>
            <a:xfrm>
              <a:off x="0" y="0"/>
              <a:ext cx="3851045" cy="812800"/>
            </a:xfrm>
            <a:custGeom>
              <a:avLst/>
              <a:gdLst/>
              <a:ahLst/>
              <a:cxnLst/>
              <a:rect l="l" t="t" r="r" b="b"/>
              <a:pathLst>
                <a:path w="3851045" h="812800">
                  <a:moveTo>
                    <a:pt x="0" y="0"/>
                  </a:moveTo>
                  <a:lnTo>
                    <a:pt x="3851045" y="0"/>
                  </a:lnTo>
                  <a:lnTo>
                    <a:pt x="3851045" y="812800"/>
                  </a:lnTo>
                  <a:lnTo>
                    <a:pt x="0" y="812800"/>
                  </a:lnTo>
                  <a:close/>
                </a:path>
              </a:pathLst>
            </a:custGeom>
            <a:solidFill>
              <a:srgbClr val="FFD6D6"/>
            </a:solidFill>
          </p:spPr>
        </p:sp>
        <p:sp>
          <p:nvSpPr>
            <p:cNvPr id="10" name="TextBox 10"/>
            <p:cNvSpPr txBox="1"/>
            <p:nvPr/>
          </p:nvSpPr>
          <p:spPr>
            <a:xfrm>
              <a:off x="0" y="-57150"/>
              <a:ext cx="3851045" cy="869950"/>
            </a:xfrm>
            <a:prstGeom prst="rect">
              <a:avLst/>
            </a:prstGeom>
          </p:spPr>
          <p:txBody>
            <a:bodyPr lIns="50800" tIns="50800" rIns="50800" bIns="50800" rtlCol="0" anchor="ctr"/>
            <a:lstStyle/>
            <a:p>
              <a:pPr algn="ctr">
                <a:lnSpc>
                  <a:spcPts val="3640"/>
                </a:lnSpc>
              </a:pPr>
              <a:endParaRPr/>
            </a:p>
          </p:txBody>
        </p:sp>
      </p:grpSp>
      <p:sp>
        <p:nvSpPr>
          <p:cNvPr id="11" name="TextBox 11"/>
          <p:cNvSpPr txBox="1"/>
          <p:nvPr/>
        </p:nvSpPr>
        <p:spPr>
          <a:xfrm>
            <a:off x="282177" y="5067300"/>
            <a:ext cx="2303661" cy="646430"/>
          </a:xfrm>
          <a:prstGeom prst="rect">
            <a:avLst/>
          </a:prstGeom>
        </p:spPr>
        <p:txBody>
          <a:bodyPr lIns="0" tIns="0" rIns="0" bIns="0" rtlCol="0" anchor="t">
            <a:spAutoFit/>
          </a:bodyPr>
          <a:lstStyle/>
          <a:p>
            <a:pPr algn="ctr">
              <a:lnSpc>
                <a:spcPts val="5319"/>
              </a:lnSpc>
              <a:spcBef>
                <a:spcPct val="0"/>
              </a:spcBef>
            </a:pPr>
            <a:r>
              <a:rPr lang="en-US" sz="3600" b="1" dirty="0">
                <a:solidFill>
                  <a:srgbClr val="000000"/>
                </a:solidFill>
                <a:latin typeface="Canva Sans Bold"/>
                <a:ea typeface="Canva Sans Bold"/>
                <a:cs typeface="Canva Sans Bold"/>
                <a:sym typeface="Canva Sans Bold"/>
              </a:rPr>
              <a:t>Approach</a:t>
            </a:r>
          </a:p>
        </p:txBody>
      </p:sp>
      <p:sp>
        <p:nvSpPr>
          <p:cNvPr id="12" name="TextBox 12"/>
          <p:cNvSpPr txBox="1"/>
          <p:nvPr/>
        </p:nvSpPr>
        <p:spPr>
          <a:xfrm>
            <a:off x="171711" y="6642369"/>
            <a:ext cx="14467031" cy="2734310"/>
          </a:xfrm>
          <a:prstGeom prst="rect">
            <a:avLst/>
          </a:prstGeom>
        </p:spPr>
        <p:txBody>
          <a:bodyPr lIns="0" tIns="0" rIns="0" bIns="0" rtlCol="0" anchor="t">
            <a:spAutoFit/>
          </a:bodyPr>
          <a:lstStyle/>
          <a:p>
            <a:pPr marL="561341" lvl="1" indent="-280670" algn="l">
              <a:lnSpc>
                <a:spcPts val="3640"/>
              </a:lnSpc>
              <a:buAutoNum type="arabicPeriod"/>
            </a:pPr>
            <a:r>
              <a:rPr lang="en-US" sz="2600" b="1">
                <a:solidFill>
                  <a:srgbClr val="000000"/>
                </a:solidFill>
                <a:latin typeface="Canva Sans Bold"/>
                <a:ea typeface="Canva Sans Bold"/>
                <a:cs typeface="Canva Sans Bold"/>
                <a:sym typeface="Canva Sans Bold"/>
              </a:rPr>
              <a:t>Data cleaning &amp; preprocessing done with Pandas to handle missing values and ensure data quality</a:t>
            </a:r>
          </a:p>
          <a:p>
            <a:pPr marL="561341" lvl="1" indent="-280670" algn="l">
              <a:lnSpc>
                <a:spcPts val="3640"/>
              </a:lnSpc>
              <a:buAutoNum type="arabicPeriod"/>
            </a:pPr>
            <a:r>
              <a:rPr lang="en-US" sz="2600" b="1">
                <a:solidFill>
                  <a:srgbClr val="000000"/>
                </a:solidFill>
                <a:latin typeface="Canva Sans Bold"/>
                <a:ea typeface="Canva Sans Bold"/>
                <a:cs typeface="Canva Sans Bold"/>
                <a:sym typeface="Canva Sans Bold"/>
              </a:rPr>
              <a:t>Complex analysis and aggregation performed using SQL queries to derive insights like content counts, ratings distribution, top countries, popular actors, and genre-based categorization</a:t>
            </a:r>
          </a:p>
          <a:p>
            <a:pPr marL="561341" lvl="1" indent="-280670" algn="l">
              <a:lnSpc>
                <a:spcPts val="3640"/>
              </a:lnSpc>
              <a:buAutoNum type="arabicPeriod"/>
            </a:pPr>
            <a:r>
              <a:rPr lang="en-US" sz="2600" b="1">
                <a:solidFill>
                  <a:srgbClr val="000000"/>
                </a:solidFill>
                <a:latin typeface="Canva Sans Bold"/>
                <a:ea typeface="Canva Sans Bold"/>
                <a:cs typeface="Canva Sans Bold"/>
                <a:sym typeface="Canva Sans Bold"/>
              </a:rPr>
              <a:t>Combination of Pandas and SQL enables efficient exploration of large and varied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380212" y="695642"/>
            <a:ext cx="5527576" cy="646430"/>
          </a:xfrm>
          <a:prstGeom prst="rect">
            <a:avLst/>
          </a:prstGeom>
        </p:spPr>
        <p:txBody>
          <a:bodyPr lIns="0" tIns="0" rIns="0" bIns="0" rtlCol="0" anchor="t">
            <a:spAutoFit/>
          </a:bodyPr>
          <a:lstStyle/>
          <a:p>
            <a:pPr algn="ctr">
              <a:lnSpc>
                <a:spcPts val="5319"/>
              </a:lnSpc>
              <a:spcBef>
                <a:spcPct val="0"/>
              </a:spcBef>
            </a:pPr>
            <a:r>
              <a:rPr lang="en-US" sz="3400" b="1" dirty="0">
                <a:solidFill>
                  <a:srgbClr val="000000"/>
                </a:solidFill>
                <a:latin typeface="Canva Sans Bold"/>
                <a:ea typeface="Canva Sans Bold"/>
                <a:cs typeface="Canva Sans Bold"/>
                <a:sym typeface="Canva Sans Bold"/>
              </a:rPr>
              <a:t>SQL Queries Performed</a:t>
            </a:r>
          </a:p>
        </p:txBody>
      </p:sp>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7583573"/>
            <a:chOff x="0" y="0"/>
            <a:chExt cx="4681526" cy="1997320"/>
          </a:xfrm>
        </p:grpSpPr>
        <p:sp>
          <p:nvSpPr>
            <p:cNvPr id="5" name="Freeform 5"/>
            <p:cNvSpPr/>
            <p:nvPr/>
          </p:nvSpPr>
          <p:spPr>
            <a:xfrm>
              <a:off x="0" y="0"/>
              <a:ext cx="4681525" cy="1997320"/>
            </a:xfrm>
            <a:custGeom>
              <a:avLst/>
              <a:gdLst/>
              <a:ahLst/>
              <a:cxnLst/>
              <a:rect l="l" t="t" r="r" b="b"/>
              <a:pathLst>
                <a:path w="4681525" h="1997320">
                  <a:moveTo>
                    <a:pt x="0" y="0"/>
                  </a:moveTo>
                  <a:lnTo>
                    <a:pt x="4681525" y="0"/>
                  </a:lnTo>
                  <a:lnTo>
                    <a:pt x="4681525" y="1997320"/>
                  </a:lnTo>
                  <a:lnTo>
                    <a:pt x="0" y="1997320"/>
                  </a:lnTo>
                  <a:close/>
                </a:path>
              </a:pathLst>
            </a:custGeom>
            <a:solidFill>
              <a:srgbClr val="FFD6D6"/>
            </a:solidFill>
          </p:spPr>
        </p:sp>
        <p:sp>
          <p:nvSpPr>
            <p:cNvPr id="6" name="TextBox 6"/>
            <p:cNvSpPr txBox="1"/>
            <p:nvPr/>
          </p:nvSpPr>
          <p:spPr>
            <a:xfrm>
              <a:off x="0" y="-57150"/>
              <a:ext cx="4681526" cy="2054470"/>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533400" y="1853109"/>
            <a:ext cx="14042927" cy="7306310"/>
          </a:xfrm>
          <a:prstGeom prst="rect">
            <a:avLst/>
          </a:prstGeom>
        </p:spPr>
        <p:txBody>
          <a:bodyPr lIns="0" tIns="0" rIns="0" bIns="0" rtlCol="0" anchor="t">
            <a:spAutoFit/>
          </a:bodyPr>
          <a:lstStyle/>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How many Movies vs TV Shows are there?</a:t>
            </a:r>
          </a:p>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What is the most common rating for Movies and TV Shows?</a:t>
            </a:r>
          </a:p>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Which Movies were released in a specific year (e.g., 2020)?</a:t>
            </a:r>
          </a:p>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What are the top 5 countries with the most Netflix content?</a:t>
            </a:r>
          </a:p>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Which Movie is the longest in duration?</a:t>
            </a:r>
          </a:p>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What content was added in the last 5 years?</a:t>
            </a:r>
          </a:p>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Which Movies/TV Shows were directed by ‘Rajiv </a:t>
            </a:r>
            <a:r>
              <a:rPr lang="en-US" sz="2600" b="1" dirty="0" err="1">
                <a:solidFill>
                  <a:srgbClr val="000000"/>
                </a:solidFill>
                <a:latin typeface="Canva Sans Bold"/>
                <a:ea typeface="Canva Sans Bold"/>
                <a:cs typeface="Canva Sans Bold"/>
                <a:sym typeface="Canva Sans Bold"/>
              </a:rPr>
              <a:t>Chilaka</a:t>
            </a:r>
            <a:r>
              <a:rPr lang="en-US" sz="2600" b="1" dirty="0">
                <a:solidFill>
                  <a:srgbClr val="000000"/>
                </a:solidFill>
                <a:latin typeface="Canva Sans Bold"/>
                <a:ea typeface="Canva Sans Bold"/>
                <a:cs typeface="Canva Sans Bold"/>
                <a:sym typeface="Canva Sans Bold"/>
              </a:rPr>
              <a:t>’?</a:t>
            </a:r>
          </a:p>
          <a:p>
            <a:pPr marL="561341" lvl="1" indent="-280670" algn="just">
              <a:lnSpc>
                <a:spcPts val="3640"/>
              </a:lnSpc>
              <a:buAutoNum type="arabicPeriod"/>
            </a:pPr>
            <a:r>
              <a:rPr lang="en-US" sz="2600" b="1" dirty="0">
                <a:solidFill>
                  <a:srgbClr val="000000"/>
                </a:solidFill>
                <a:latin typeface="Canva Sans Bold"/>
                <a:ea typeface="Canva Sans Bold"/>
                <a:cs typeface="Canva Sans Bold"/>
                <a:sym typeface="Canva Sans Bold"/>
              </a:rPr>
              <a:t>Which TV Shows have more than 5 seasons?</a:t>
            </a:r>
          </a:p>
          <a:p>
            <a:pPr marL="561341" lvl="1" indent="-280670" algn="just">
              <a:lnSpc>
                <a:spcPts val="3640"/>
              </a:lnSpc>
              <a:spcBef>
                <a:spcPct val="0"/>
              </a:spcBef>
              <a:buAutoNum type="arabicPeriod"/>
            </a:pPr>
            <a:r>
              <a:rPr lang="en-US" sz="2600" b="1" dirty="0">
                <a:solidFill>
                  <a:srgbClr val="000000"/>
                </a:solidFill>
                <a:latin typeface="Canva Sans Bold"/>
                <a:ea typeface="Canva Sans Bold"/>
                <a:cs typeface="Canva Sans Bold"/>
                <a:sym typeface="Canva Sans Bold"/>
              </a:rPr>
              <a:t>How many content items belong to each genre?</a:t>
            </a:r>
          </a:p>
          <a:p>
            <a:pPr marL="561341" lvl="1" indent="-280670" algn="just">
              <a:lnSpc>
                <a:spcPts val="3640"/>
              </a:lnSpc>
              <a:spcBef>
                <a:spcPct val="0"/>
              </a:spcBef>
              <a:buAutoNum type="arabicPeriod"/>
            </a:pPr>
            <a:r>
              <a:rPr lang="en-US" sz="2600" b="1" dirty="0">
                <a:solidFill>
                  <a:srgbClr val="000000"/>
                </a:solidFill>
                <a:latin typeface="Canva Sans Bold"/>
                <a:ea typeface="Canva Sans Bold"/>
                <a:cs typeface="Canva Sans Bold"/>
                <a:sym typeface="Canva Sans Bold"/>
              </a:rPr>
              <a:t>What is the average number of content releases per year in India?</a:t>
            </a:r>
          </a:p>
          <a:p>
            <a:pPr marL="561341" lvl="1" indent="-280670" algn="just">
              <a:lnSpc>
                <a:spcPts val="3640"/>
              </a:lnSpc>
              <a:spcBef>
                <a:spcPct val="0"/>
              </a:spcBef>
              <a:buAutoNum type="arabicPeriod"/>
            </a:pPr>
            <a:r>
              <a:rPr lang="en-US" sz="2600" b="1" dirty="0">
                <a:solidFill>
                  <a:srgbClr val="000000"/>
                </a:solidFill>
                <a:latin typeface="Canva Sans Bold"/>
                <a:ea typeface="Canva Sans Bold"/>
                <a:cs typeface="Canva Sans Bold"/>
                <a:sym typeface="Canva Sans Bold"/>
              </a:rPr>
              <a:t>Which Movies are categorized as Documentaries?</a:t>
            </a:r>
          </a:p>
          <a:p>
            <a:pPr marL="561341" lvl="1" indent="-280670" algn="just">
              <a:lnSpc>
                <a:spcPts val="3640"/>
              </a:lnSpc>
              <a:spcBef>
                <a:spcPct val="0"/>
              </a:spcBef>
              <a:buAutoNum type="arabicPeriod"/>
            </a:pPr>
            <a:r>
              <a:rPr lang="en-US" sz="2600" b="1" dirty="0">
                <a:solidFill>
                  <a:srgbClr val="000000"/>
                </a:solidFill>
                <a:latin typeface="Canva Sans Bold"/>
                <a:ea typeface="Canva Sans Bold"/>
                <a:cs typeface="Canva Sans Bold"/>
                <a:sym typeface="Canva Sans Bold"/>
              </a:rPr>
              <a:t>Which content items have no listed director?</a:t>
            </a:r>
          </a:p>
          <a:p>
            <a:pPr marL="561341" lvl="1" indent="-280670" algn="just">
              <a:lnSpc>
                <a:spcPts val="3640"/>
              </a:lnSpc>
              <a:spcBef>
                <a:spcPct val="0"/>
              </a:spcBef>
              <a:buAutoNum type="arabicPeriod"/>
            </a:pPr>
            <a:r>
              <a:rPr lang="en-US" sz="2600" b="1" dirty="0">
                <a:solidFill>
                  <a:srgbClr val="000000"/>
                </a:solidFill>
                <a:latin typeface="Canva Sans Bold"/>
                <a:ea typeface="Canva Sans Bold"/>
                <a:cs typeface="Canva Sans Bold"/>
                <a:sym typeface="Canva Sans Bold"/>
              </a:rPr>
              <a:t>How many Movies did actor ‘Salman Khan’ appear in during the last 10 years?</a:t>
            </a:r>
          </a:p>
          <a:p>
            <a:pPr marL="561341" lvl="1" indent="-280670" algn="just">
              <a:lnSpc>
                <a:spcPts val="3640"/>
              </a:lnSpc>
              <a:spcBef>
                <a:spcPct val="0"/>
              </a:spcBef>
              <a:buAutoNum type="arabicPeriod"/>
            </a:pPr>
            <a:r>
              <a:rPr lang="en-US" sz="2600" b="1" dirty="0">
                <a:solidFill>
                  <a:srgbClr val="000000"/>
                </a:solidFill>
                <a:latin typeface="Canva Sans Bold"/>
                <a:ea typeface="Canva Sans Bold"/>
                <a:cs typeface="Canva Sans Bold"/>
                <a:sym typeface="Canva Sans Bold"/>
              </a:rPr>
              <a:t>Who are the top 10 actors with the most movies produced in India?</a:t>
            </a:r>
          </a:p>
          <a:p>
            <a:pPr marL="561341" lvl="1" indent="-280670" algn="just">
              <a:lnSpc>
                <a:spcPts val="3640"/>
              </a:lnSpc>
              <a:spcBef>
                <a:spcPct val="0"/>
              </a:spcBef>
              <a:buAutoNum type="arabicPeriod"/>
            </a:pPr>
            <a:r>
              <a:rPr lang="en-US" sz="2600" b="1" dirty="0">
                <a:solidFill>
                  <a:srgbClr val="000000"/>
                </a:solidFill>
                <a:latin typeface="Canva Sans Bold"/>
                <a:ea typeface="Canva Sans Bold"/>
                <a:cs typeface="Canva Sans Bold"/>
                <a:sym typeface="Canva Sans Bold"/>
              </a:rPr>
              <a:t>How to categorize content based on keywords like ‘kill’ or ‘violence’ in descriptions?</a:t>
            </a:r>
          </a:p>
          <a:p>
            <a:pPr algn="just">
              <a:lnSpc>
                <a:spcPts val="3640"/>
              </a:lnSpc>
              <a:spcBef>
                <a:spcPct val="0"/>
              </a:spcBef>
            </a:pPr>
            <a:endParaRPr lang="en-US" sz="2600" b="1" dirty="0">
              <a:solidFill>
                <a:srgbClr val="000000"/>
              </a:solidFill>
              <a:latin typeface="Canva Sans Bold"/>
              <a:ea typeface="Canva Sans Bold"/>
              <a:cs typeface="Canva Sans Bold"/>
              <a:sym typeface="Canva Sans Bold"/>
            </a:endParaRPr>
          </a:p>
        </p:txBody>
      </p:sp>
      <p:sp>
        <p:nvSpPr>
          <p:cNvPr id="8" name="TextBox 8"/>
          <p:cNvSpPr txBox="1"/>
          <p:nvPr/>
        </p:nvSpPr>
        <p:spPr>
          <a:xfrm>
            <a:off x="14328422" y="9421813"/>
            <a:ext cx="1744563" cy="461152"/>
          </a:xfrm>
          <a:prstGeom prst="rect">
            <a:avLst/>
          </a:prstGeom>
        </p:spPr>
        <p:txBody>
          <a:bodyPr lIns="0" tIns="0" rIns="0" bIns="0" rtlCol="0" anchor="t">
            <a:spAutoFit/>
          </a:bodyPr>
          <a:lstStyle/>
          <a:p>
            <a:pPr algn="ctr">
              <a:lnSpc>
                <a:spcPts val="3919"/>
              </a:lnSpc>
              <a:spcBef>
                <a:spcPct val="0"/>
              </a:spcBef>
            </a:pPr>
            <a:r>
              <a:rPr lang="en-US" sz="2600" b="1" dirty="0">
                <a:solidFill>
                  <a:srgbClr val="000000"/>
                </a:solidFill>
                <a:latin typeface="Canva Sans Bold"/>
                <a:ea typeface="Canva Sans Bold"/>
                <a:cs typeface="Canva Sans Bold"/>
                <a:sym typeface="Canva Sans Bold"/>
              </a:rPr>
              <a:t>ANSWERS</a:t>
            </a:r>
          </a:p>
        </p:txBody>
      </p:sp>
      <p:sp>
        <p:nvSpPr>
          <p:cNvPr id="9" name="AutoShape 9"/>
          <p:cNvSpPr/>
          <p:nvPr/>
        </p:nvSpPr>
        <p:spPr>
          <a:xfrm flipV="1">
            <a:off x="16183751" y="9672003"/>
            <a:ext cx="1075549" cy="19050"/>
          </a:xfrm>
          <a:prstGeom prst="line">
            <a:avLst/>
          </a:prstGeom>
          <a:ln w="142875" cap="flat">
            <a:solidFill>
              <a:srgbClr val="000000"/>
            </a:solidFill>
            <a:prstDash val="solid"/>
            <a:headEnd type="none" w="sm" len="sm"/>
            <a:tailEnd type="arrow" w="med"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5335724"/>
            <a:chOff x="0" y="0"/>
            <a:chExt cx="4681526" cy="1405294"/>
          </a:xfrm>
        </p:grpSpPr>
        <p:sp>
          <p:nvSpPr>
            <p:cNvPr id="5" name="Freeform 5"/>
            <p:cNvSpPr/>
            <p:nvPr/>
          </p:nvSpPr>
          <p:spPr>
            <a:xfrm>
              <a:off x="0" y="0"/>
              <a:ext cx="4681525" cy="1405294"/>
            </a:xfrm>
            <a:custGeom>
              <a:avLst/>
              <a:gdLst/>
              <a:ahLst/>
              <a:cxnLst/>
              <a:rect l="l" t="t" r="r" b="b"/>
              <a:pathLst>
                <a:path w="4681525" h="1405294">
                  <a:moveTo>
                    <a:pt x="0" y="0"/>
                  </a:moveTo>
                  <a:lnTo>
                    <a:pt x="4681525" y="0"/>
                  </a:lnTo>
                  <a:lnTo>
                    <a:pt x="4681525" y="1405294"/>
                  </a:lnTo>
                  <a:lnTo>
                    <a:pt x="0" y="1405294"/>
                  </a:lnTo>
                  <a:close/>
                </a:path>
              </a:pathLst>
            </a:custGeom>
            <a:solidFill>
              <a:srgbClr val="FFD6D6"/>
            </a:solidFill>
          </p:spPr>
        </p:sp>
        <p:sp>
          <p:nvSpPr>
            <p:cNvPr id="6" name="TextBox 6"/>
            <p:cNvSpPr txBox="1"/>
            <p:nvPr/>
          </p:nvSpPr>
          <p:spPr>
            <a:xfrm>
              <a:off x="0" y="-57150"/>
              <a:ext cx="4681526" cy="1462444"/>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7235329" cy="448310"/>
          </a:xfrm>
          <a:prstGeom prst="rect">
            <a:avLst/>
          </a:prstGeom>
        </p:spPr>
        <p:txBody>
          <a:bodyPr lIns="0" tIns="0" rIns="0" bIns="0" rtlCol="0" anchor="t">
            <a:spAutoFit/>
          </a:bodyPr>
          <a:lstStyle/>
          <a:p>
            <a:pPr marL="561341" lvl="1" indent="-280670" algn="just">
              <a:lnSpc>
                <a:spcPts val="3640"/>
              </a:lnSpc>
              <a:spcBef>
                <a:spcPct val="0"/>
              </a:spcBef>
              <a:buAutoNum type="arabicPeriod"/>
            </a:pPr>
            <a:r>
              <a:rPr lang="en-US" sz="2600" b="1">
                <a:solidFill>
                  <a:srgbClr val="B30610"/>
                </a:solidFill>
                <a:latin typeface="Canva Sans Bold"/>
                <a:ea typeface="Canva Sans Bold"/>
                <a:cs typeface="Canva Sans Bold"/>
                <a:sym typeface="Canva Sans Bold"/>
              </a:rPr>
              <a:t>How many Movies vs TV Shows are there?</a:t>
            </a:r>
          </a:p>
        </p:txBody>
      </p:sp>
      <p:sp>
        <p:nvSpPr>
          <p:cNvPr id="8" name="TextBox 8"/>
          <p:cNvSpPr txBox="1"/>
          <p:nvPr/>
        </p:nvSpPr>
        <p:spPr>
          <a:xfrm>
            <a:off x="4408693" y="3576308"/>
            <a:ext cx="7269596" cy="19672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type, COUNT(*) AS total_count</a:t>
            </a:r>
          </a:p>
          <a:p>
            <a:pPr algn="l">
              <a:lnSpc>
                <a:spcPts val="3920"/>
              </a:lnSpc>
              <a:spcBef>
                <a:spcPct val="0"/>
              </a:spcBef>
            </a:pPr>
            <a:r>
              <a:rPr lang="en-US" sz="2800" b="1">
                <a:solidFill>
                  <a:srgbClr val="000000"/>
                </a:solidFill>
                <a:latin typeface="Canva Sans Bold"/>
                <a:ea typeface="Canva Sans Bold"/>
                <a:cs typeface="Canva Sans Bold"/>
                <a:sym typeface="Canva Sans Bold"/>
              </a:rPr>
              <a:t>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GROUP BY type;</a:t>
            </a:r>
          </a:p>
          <a:p>
            <a:pPr algn="l">
              <a:lnSpc>
                <a:spcPts val="3920"/>
              </a:lnSpc>
              <a:spcBef>
                <a:spcPct val="0"/>
              </a:spcBef>
            </a:pPr>
            <a:endParaRPr lang="en-US" sz="2800" b="1">
              <a:solidFill>
                <a:srgbClr val="000000"/>
              </a:solidFill>
              <a:latin typeface="Canva Sans Bold"/>
              <a:ea typeface="Canva Sans Bold"/>
              <a:cs typeface="Canva Sans Bold"/>
              <a:sym typeface="Canva Sa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6412818"/>
            <a:chOff x="0" y="0"/>
            <a:chExt cx="4681526" cy="1688973"/>
          </a:xfrm>
        </p:grpSpPr>
        <p:sp>
          <p:nvSpPr>
            <p:cNvPr id="5" name="Freeform 5"/>
            <p:cNvSpPr/>
            <p:nvPr/>
          </p:nvSpPr>
          <p:spPr>
            <a:xfrm>
              <a:off x="0" y="0"/>
              <a:ext cx="4681525" cy="1688973"/>
            </a:xfrm>
            <a:custGeom>
              <a:avLst/>
              <a:gdLst/>
              <a:ahLst/>
              <a:cxnLst/>
              <a:rect l="l" t="t" r="r" b="b"/>
              <a:pathLst>
                <a:path w="4681525" h="1688973">
                  <a:moveTo>
                    <a:pt x="0" y="0"/>
                  </a:moveTo>
                  <a:lnTo>
                    <a:pt x="4681525" y="0"/>
                  </a:lnTo>
                  <a:lnTo>
                    <a:pt x="4681525" y="1688973"/>
                  </a:lnTo>
                  <a:lnTo>
                    <a:pt x="0" y="1688973"/>
                  </a:lnTo>
                  <a:close/>
                </a:path>
              </a:pathLst>
            </a:custGeom>
            <a:solidFill>
              <a:srgbClr val="FFD6D6"/>
            </a:solidFill>
          </p:spPr>
        </p:sp>
        <p:sp>
          <p:nvSpPr>
            <p:cNvPr id="6" name="TextBox 6"/>
            <p:cNvSpPr txBox="1"/>
            <p:nvPr/>
          </p:nvSpPr>
          <p:spPr>
            <a:xfrm>
              <a:off x="0" y="-57150"/>
              <a:ext cx="4681526" cy="1746123"/>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9309795" cy="448310"/>
          </a:xfrm>
          <a:prstGeom prst="rect">
            <a:avLst/>
          </a:prstGeom>
        </p:spPr>
        <p:txBody>
          <a:bodyPr lIns="0" tIns="0" rIns="0" bIns="0" rtlCol="0" anchor="t">
            <a:spAutoFit/>
          </a:bodyPr>
          <a:lstStyle/>
          <a:p>
            <a:pPr algn="just">
              <a:lnSpc>
                <a:spcPts val="3640"/>
              </a:lnSpc>
              <a:spcBef>
                <a:spcPct val="0"/>
              </a:spcBef>
            </a:pPr>
            <a:r>
              <a:rPr lang="en-US" sz="2600" b="1">
                <a:solidFill>
                  <a:srgbClr val="B30610"/>
                </a:solidFill>
                <a:latin typeface="Canva Sans Bold"/>
                <a:ea typeface="Canva Sans Bold"/>
                <a:cs typeface="Canva Sans Bold"/>
                <a:sym typeface="Canva Sans Bold"/>
              </a:rPr>
              <a:t>2. Find the Most Common Rating for Movies and TV Shows</a:t>
            </a:r>
          </a:p>
        </p:txBody>
      </p:sp>
      <p:sp>
        <p:nvSpPr>
          <p:cNvPr id="8" name="TextBox 8"/>
          <p:cNvSpPr txBox="1"/>
          <p:nvPr/>
        </p:nvSpPr>
        <p:spPr>
          <a:xfrm>
            <a:off x="2473045" y="2715191"/>
            <a:ext cx="16425311" cy="4443730"/>
          </a:xfrm>
          <a:prstGeom prst="rect">
            <a:avLst/>
          </a:prstGeom>
        </p:spPr>
        <p:txBody>
          <a:bodyPr lIns="0" tIns="0" rIns="0" bIns="0" rtlCol="0" anchor="t">
            <a:spAutoFit/>
          </a:bodyPr>
          <a:lstStyle/>
          <a:p>
            <a:pPr algn="l">
              <a:lnSpc>
                <a:spcPts val="3920"/>
              </a:lnSpc>
            </a:pPr>
            <a:r>
              <a:rPr lang="en-US" sz="2800" b="1">
                <a:solidFill>
                  <a:srgbClr val="000000"/>
                </a:solidFill>
                <a:latin typeface="Canva Sans Bold"/>
                <a:ea typeface="Canva Sans Bold"/>
                <a:cs typeface="Canva Sans Bold"/>
                <a:sym typeface="Canva Sans Bold"/>
              </a:rPr>
              <a:t>WITH cte AS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SELECT type, rating,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COUNT(*) AS total,</a:t>
            </a:r>
          </a:p>
          <a:p>
            <a:pPr algn="l">
              <a:lnSpc>
                <a:spcPts val="3920"/>
              </a:lnSpc>
              <a:spcBef>
                <a:spcPct val="0"/>
              </a:spcBef>
            </a:pPr>
            <a:r>
              <a:rPr lang="en-US" sz="2800" b="1">
                <a:solidFill>
                  <a:srgbClr val="000000"/>
                </a:solidFill>
                <a:latin typeface="Canva Sans Bold"/>
                <a:ea typeface="Canva Sans Bold"/>
                <a:cs typeface="Canva Sans Bold"/>
                <a:sym typeface="Canva Sans Bold"/>
              </a:rPr>
              <a:t>      DENSE_RANK() OVER(PARTITION BY type ORDER BY COUNT(*) DESC) AS rnk</a:t>
            </a:r>
          </a:p>
          <a:p>
            <a:pPr algn="l">
              <a:lnSpc>
                <a:spcPts val="3920"/>
              </a:lnSpc>
              <a:spcBef>
                <a:spcPct val="0"/>
              </a:spcBef>
            </a:pPr>
            <a:r>
              <a:rPr lang="en-US" sz="2800" b="1">
                <a:solidFill>
                  <a:srgbClr val="000000"/>
                </a:solidFill>
                <a:latin typeface="Canva Sans Bold"/>
                <a:ea typeface="Canva Sans Bold"/>
                <a:cs typeface="Canva Sans Bold"/>
                <a:sym typeface="Canva Sans Bold"/>
              </a:rPr>
              <a:t>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  GROUP BY 1,2</a:t>
            </a:r>
          </a:p>
          <a:p>
            <a:pPr algn="l">
              <a:lnSpc>
                <a:spcPts val="3920"/>
              </a:lnSpc>
              <a:spcBef>
                <a:spcPct val="0"/>
              </a:spcBef>
            </a:pPr>
            <a:r>
              <a:rPr lang="en-US" sz="2800" b="1">
                <a:solidFill>
                  <a:srgbClr val="000000"/>
                </a:solidFill>
                <a:latin typeface="Canva Sans Bold"/>
                <a:ea typeface="Canva Sans Bold"/>
                <a:cs typeface="Canva Sans Bold"/>
                <a:sym typeface="Canva Sans Bold"/>
              </a:rPr>
              <a:t>)</a:t>
            </a:r>
          </a:p>
          <a:p>
            <a:pPr algn="l">
              <a:lnSpc>
                <a:spcPts val="3920"/>
              </a:lnSpc>
              <a:spcBef>
                <a:spcPct val="0"/>
              </a:spcBef>
            </a:pPr>
            <a:r>
              <a:rPr lang="en-US" sz="2800" b="1">
                <a:solidFill>
                  <a:srgbClr val="000000"/>
                </a:solidFill>
                <a:latin typeface="Canva Sans Bold"/>
                <a:ea typeface="Canva Sans Bold"/>
                <a:cs typeface="Canva Sans Bold"/>
                <a:sym typeface="Canva Sans Bold"/>
              </a:rPr>
              <a:t>SELECT type,rating FROM cte</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rnk=1;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6412818"/>
            <a:chOff x="0" y="0"/>
            <a:chExt cx="4681526" cy="1688973"/>
          </a:xfrm>
        </p:grpSpPr>
        <p:sp>
          <p:nvSpPr>
            <p:cNvPr id="5" name="Freeform 5"/>
            <p:cNvSpPr/>
            <p:nvPr/>
          </p:nvSpPr>
          <p:spPr>
            <a:xfrm>
              <a:off x="0" y="0"/>
              <a:ext cx="4681525" cy="1688973"/>
            </a:xfrm>
            <a:custGeom>
              <a:avLst/>
              <a:gdLst/>
              <a:ahLst/>
              <a:cxnLst/>
              <a:rect l="l" t="t" r="r" b="b"/>
              <a:pathLst>
                <a:path w="4681525" h="1688973">
                  <a:moveTo>
                    <a:pt x="0" y="0"/>
                  </a:moveTo>
                  <a:lnTo>
                    <a:pt x="4681525" y="0"/>
                  </a:lnTo>
                  <a:lnTo>
                    <a:pt x="4681525" y="1688973"/>
                  </a:lnTo>
                  <a:lnTo>
                    <a:pt x="0" y="1688973"/>
                  </a:lnTo>
                  <a:close/>
                </a:path>
              </a:pathLst>
            </a:custGeom>
            <a:solidFill>
              <a:srgbClr val="FFD6D6"/>
            </a:solidFill>
          </p:spPr>
        </p:sp>
        <p:sp>
          <p:nvSpPr>
            <p:cNvPr id="6" name="TextBox 6"/>
            <p:cNvSpPr txBox="1"/>
            <p:nvPr/>
          </p:nvSpPr>
          <p:spPr>
            <a:xfrm>
              <a:off x="0" y="-57150"/>
              <a:ext cx="4681526" cy="1746123"/>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8897342" cy="448310"/>
          </a:xfrm>
          <a:prstGeom prst="rect">
            <a:avLst/>
          </a:prstGeom>
        </p:spPr>
        <p:txBody>
          <a:bodyPr lIns="0" tIns="0" rIns="0" bIns="0" rtlCol="0" anchor="t">
            <a:spAutoFit/>
          </a:bodyPr>
          <a:lstStyle/>
          <a:p>
            <a:pPr algn="just">
              <a:lnSpc>
                <a:spcPts val="3640"/>
              </a:lnSpc>
              <a:spcBef>
                <a:spcPct val="0"/>
              </a:spcBef>
            </a:pPr>
            <a:r>
              <a:rPr lang="en-US" sz="2600" b="1">
                <a:solidFill>
                  <a:srgbClr val="B30610"/>
                </a:solidFill>
                <a:latin typeface="Canva Sans Bold"/>
                <a:ea typeface="Canva Sans Bold"/>
                <a:cs typeface="Canva Sans Bold"/>
                <a:sym typeface="Canva Sans Bold"/>
              </a:rPr>
              <a:t>3. List All Movies Released in a Specific Year (e.g., 2020)</a:t>
            </a:r>
          </a:p>
        </p:txBody>
      </p:sp>
      <p:sp>
        <p:nvSpPr>
          <p:cNvPr id="8" name="TextBox 8"/>
          <p:cNvSpPr txBox="1"/>
          <p:nvPr/>
        </p:nvSpPr>
        <p:spPr>
          <a:xfrm>
            <a:off x="4720894" y="3237577"/>
            <a:ext cx="13194029" cy="976630"/>
          </a:xfrm>
          <a:prstGeom prst="rect">
            <a:avLst/>
          </a:prstGeom>
        </p:spPr>
        <p:txBody>
          <a:bodyPr lIns="0" tIns="0" rIns="0" bIns="0" rtlCol="0" anchor="t">
            <a:spAutoFit/>
          </a:bodyPr>
          <a:lstStyle/>
          <a:p>
            <a:pPr algn="l">
              <a:lnSpc>
                <a:spcPts val="3920"/>
              </a:lnSpc>
              <a:spcBef>
                <a:spcPct val="0"/>
              </a:spcBef>
            </a:pPr>
            <a:r>
              <a:rPr lang="en-US" sz="2800" b="1">
                <a:solidFill>
                  <a:srgbClr val="000000"/>
                </a:solidFill>
                <a:latin typeface="Canva Sans Bold"/>
                <a:ea typeface="Canva Sans Bold"/>
                <a:cs typeface="Canva Sans Bold"/>
                <a:sym typeface="Canva Sans Bold"/>
              </a:rPr>
              <a:t>SELECT *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release_year = 2020;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6412818"/>
            <a:chOff x="0" y="0"/>
            <a:chExt cx="4681526" cy="1688973"/>
          </a:xfrm>
        </p:grpSpPr>
        <p:sp>
          <p:nvSpPr>
            <p:cNvPr id="5" name="Freeform 5"/>
            <p:cNvSpPr/>
            <p:nvPr/>
          </p:nvSpPr>
          <p:spPr>
            <a:xfrm>
              <a:off x="0" y="0"/>
              <a:ext cx="4681525" cy="1688973"/>
            </a:xfrm>
            <a:custGeom>
              <a:avLst/>
              <a:gdLst/>
              <a:ahLst/>
              <a:cxnLst/>
              <a:rect l="l" t="t" r="r" b="b"/>
              <a:pathLst>
                <a:path w="4681525" h="1688973">
                  <a:moveTo>
                    <a:pt x="0" y="0"/>
                  </a:moveTo>
                  <a:lnTo>
                    <a:pt x="4681525" y="0"/>
                  </a:lnTo>
                  <a:lnTo>
                    <a:pt x="4681525" y="1688973"/>
                  </a:lnTo>
                  <a:lnTo>
                    <a:pt x="0" y="1688973"/>
                  </a:lnTo>
                  <a:close/>
                </a:path>
              </a:pathLst>
            </a:custGeom>
            <a:solidFill>
              <a:srgbClr val="FFD6D6"/>
            </a:solidFill>
          </p:spPr>
        </p:sp>
        <p:sp>
          <p:nvSpPr>
            <p:cNvPr id="6" name="TextBox 6"/>
            <p:cNvSpPr txBox="1"/>
            <p:nvPr/>
          </p:nvSpPr>
          <p:spPr>
            <a:xfrm>
              <a:off x="0" y="-57150"/>
              <a:ext cx="4681526" cy="1746123"/>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13247698"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4. Find the Top 5 Countries with the Most Content on Netflix</a:t>
            </a:r>
          </a:p>
        </p:txBody>
      </p:sp>
      <p:sp>
        <p:nvSpPr>
          <p:cNvPr id="8" name="TextBox 8"/>
          <p:cNvSpPr txBox="1"/>
          <p:nvPr/>
        </p:nvSpPr>
        <p:spPr>
          <a:xfrm>
            <a:off x="3609277" y="2831010"/>
            <a:ext cx="16597022" cy="5434330"/>
          </a:xfrm>
          <a:prstGeom prst="rect">
            <a:avLst/>
          </a:prstGeom>
        </p:spPr>
        <p:txBody>
          <a:bodyPr lIns="0" tIns="0" rIns="0" bIns="0" rtlCol="0" anchor="t">
            <a:spAutoFit/>
          </a:bodyPr>
          <a:lstStyle/>
          <a:p>
            <a:pPr algn="l">
              <a:lnSpc>
                <a:spcPts val="3920"/>
              </a:lnSpc>
            </a:pPr>
            <a:r>
              <a:rPr lang="en-US" sz="2800" b="1">
                <a:solidFill>
                  <a:srgbClr val="000000"/>
                </a:solidFill>
                <a:latin typeface="Canva Sans Bold"/>
                <a:ea typeface="Canva Sans Bold"/>
                <a:cs typeface="Canva Sans Bold"/>
                <a:sym typeface="Canva Sans Bold"/>
              </a:rPr>
              <a:t>WITH country_counts AS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SELECT country, COUNT(*) AS total_content</a:t>
            </a:r>
          </a:p>
          <a:p>
            <a:pPr algn="l">
              <a:lnSpc>
                <a:spcPts val="3920"/>
              </a:lnSpc>
              <a:spcBef>
                <a:spcPct val="0"/>
              </a:spcBef>
            </a:pPr>
            <a:r>
              <a:rPr lang="en-US" sz="2800" b="1">
                <a:solidFill>
                  <a:srgbClr val="000000"/>
                </a:solidFill>
                <a:latin typeface="Canva Sans Bold"/>
                <a:ea typeface="Canva Sans Bold"/>
                <a:cs typeface="Canva Sans Bold"/>
                <a:sym typeface="Canva Sans Bold"/>
              </a:rPr>
              <a:t>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    WHERE country &lt;&gt; 'unknown'</a:t>
            </a:r>
          </a:p>
          <a:p>
            <a:pPr algn="l">
              <a:lnSpc>
                <a:spcPts val="3920"/>
              </a:lnSpc>
              <a:spcBef>
                <a:spcPct val="0"/>
              </a:spcBef>
            </a:pPr>
            <a:r>
              <a:rPr lang="en-US" sz="2800" b="1">
                <a:solidFill>
                  <a:srgbClr val="000000"/>
                </a:solidFill>
                <a:latin typeface="Canva Sans Bold"/>
                <a:ea typeface="Canva Sans Bold"/>
                <a:cs typeface="Canva Sans Bold"/>
                <a:sym typeface="Canva Sans Bold"/>
              </a:rPr>
              <a:t>    GROUP BY country</a:t>
            </a:r>
          </a:p>
          <a:p>
            <a:pPr algn="l">
              <a:lnSpc>
                <a:spcPts val="3920"/>
              </a:lnSpc>
              <a:spcBef>
                <a:spcPct val="0"/>
              </a:spcBef>
            </a:pPr>
            <a:r>
              <a:rPr lang="en-US" sz="2800" b="1">
                <a:solidFill>
                  <a:srgbClr val="000000"/>
                </a:solidFill>
                <a:latin typeface="Canva Sans Bold"/>
                <a:ea typeface="Canva Sans Bold"/>
                <a:cs typeface="Canva Sans Bold"/>
                <a:sym typeface="Canva Sans Bold"/>
              </a:rPr>
              <a:t>)</a:t>
            </a:r>
          </a:p>
          <a:p>
            <a:pPr algn="l">
              <a:lnSpc>
                <a:spcPts val="3920"/>
              </a:lnSpc>
              <a:spcBef>
                <a:spcPct val="0"/>
              </a:spcBef>
            </a:pPr>
            <a:r>
              <a:rPr lang="en-US" sz="2800" b="1">
                <a:solidFill>
                  <a:srgbClr val="000000"/>
                </a:solidFill>
                <a:latin typeface="Canva Sans Bold"/>
                <a:ea typeface="Canva Sans Bold"/>
                <a:cs typeface="Canva Sans Bold"/>
                <a:sym typeface="Canva Sans Bold"/>
              </a:rPr>
              <a:t>SELECT *</a:t>
            </a:r>
          </a:p>
          <a:p>
            <a:pPr algn="l">
              <a:lnSpc>
                <a:spcPts val="3920"/>
              </a:lnSpc>
              <a:spcBef>
                <a:spcPct val="0"/>
              </a:spcBef>
            </a:pPr>
            <a:r>
              <a:rPr lang="en-US" sz="2800" b="1">
                <a:solidFill>
                  <a:srgbClr val="000000"/>
                </a:solidFill>
                <a:latin typeface="Canva Sans Bold"/>
                <a:ea typeface="Canva Sans Bold"/>
                <a:cs typeface="Canva Sans Bold"/>
                <a:sym typeface="Canva Sans Bold"/>
              </a:rPr>
              <a:t>FROM country_counts</a:t>
            </a:r>
          </a:p>
          <a:p>
            <a:pPr algn="l">
              <a:lnSpc>
                <a:spcPts val="3920"/>
              </a:lnSpc>
              <a:spcBef>
                <a:spcPct val="0"/>
              </a:spcBef>
            </a:pPr>
            <a:r>
              <a:rPr lang="en-US" sz="2800" b="1">
                <a:solidFill>
                  <a:srgbClr val="000000"/>
                </a:solidFill>
                <a:latin typeface="Canva Sans Bold"/>
                <a:ea typeface="Canva Sans Bold"/>
                <a:cs typeface="Canva Sans Bold"/>
                <a:sym typeface="Canva Sans Bold"/>
              </a:rPr>
              <a:t>ORDER BY total_content DESC</a:t>
            </a:r>
          </a:p>
          <a:p>
            <a:pPr algn="l">
              <a:lnSpc>
                <a:spcPts val="3920"/>
              </a:lnSpc>
              <a:spcBef>
                <a:spcPct val="0"/>
              </a:spcBef>
            </a:pPr>
            <a:r>
              <a:rPr lang="en-US" sz="2800" b="1">
                <a:solidFill>
                  <a:srgbClr val="000000"/>
                </a:solidFill>
                <a:latin typeface="Canva Sans Bold"/>
                <a:ea typeface="Canva Sans Bold"/>
                <a:cs typeface="Canva Sans Bold"/>
                <a:sym typeface="Canva Sans Bold"/>
              </a:rPr>
              <a:t>LIMIT 5;</a:t>
            </a:r>
          </a:p>
          <a:p>
            <a:pPr algn="l">
              <a:lnSpc>
                <a:spcPts val="3920"/>
              </a:lnSpc>
              <a:spcBef>
                <a:spcPct val="0"/>
              </a:spcBef>
            </a:pPr>
            <a:endParaRPr lang="en-US" sz="2800" b="1">
              <a:solidFill>
                <a:srgbClr val="000000"/>
              </a:solidFill>
              <a:latin typeface="Canva Sans Bold"/>
              <a:ea typeface="Canva Sans Bold"/>
              <a:cs typeface="Canva Sans Bold"/>
              <a:sym typeface="Canva Sans 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12869801" y="8512989"/>
            <a:ext cx="3756422" cy="646430"/>
          </a:xfrm>
          <a:prstGeom prst="rect">
            <a:avLst/>
          </a:prstGeom>
        </p:spPr>
        <p:txBody>
          <a:bodyPr lIns="0" tIns="0" rIns="0" bIns="0" rtlCol="0" anchor="t">
            <a:spAutoFit/>
          </a:bodyPr>
          <a:lstStyle/>
          <a:p>
            <a:pPr algn="ctr">
              <a:lnSpc>
                <a:spcPts val="5319"/>
              </a:lnSpc>
              <a:spcBef>
                <a:spcPct val="0"/>
              </a:spcBef>
            </a:pPr>
            <a:r>
              <a:rPr lang="en-US" sz="3799" b="1">
                <a:solidFill>
                  <a:srgbClr val="FFFFFF"/>
                </a:solidFill>
                <a:latin typeface="Canva Sans Bold"/>
                <a:ea typeface="Canva Sans Bold"/>
                <a:cs typeface="Canva Sans Bold"/>
                <a:sym typeface="Canva Sans Bold"/>
              </a:rPr>
              <a:t>By Manasa Bitla</a:t>
            </a:r>
          </a:p>
        </p:txBody>
      </p:sp>
      <p:grpSp>
        <p:nvGrpSpPr>
          <p:cNvPr id="4" name="Group 4"/>
          <p:cNvGrpSpPr/>
          <p:nvPr/>
        </p:nvGrpSpPr>
        <p:grpSpPr>
          <a:xfrm>
            <a:off x="343421" y="1575847"/>
            <a:ext cx="17775167" cy="7013342"/>
            <a:chOff x="0" y="0"/>
            <a:chExt cx="4681526" cy="1847135"/>
          </a:xfrm>
        </p:grpSpPr>
        <p:sp>
          <p:nvSpPr>
            <p:cNvPr id="5" name="Freeform 5"/>
            <p:cNvSpPr/>
            <p:nvPr/>
          </p:nvSpPr>
          <p:spPr>
            <a:xfrm>
              <a:off x="0" y="0"/>
              <a:ext cx="4681525" cy="1847136"/>
            </a:xfrm>
            <a:custGeom>
              <a:avLst/>
              <a:gdLst/>
              <a:ahLst/>
              <a:cxnLst/>
              <a:rect l="l" t="t" r="r" b="b"/>
              <a:pathLst>
                <a:path w="4681525" h="1847136">
                  <a:moveTo>
                    <a:pt x="0" y="0"/>
                  </a:moveTo>
                  <a:lnTo>
                    <a:pt x="4681525" y="0"/>
                  </a:lnTo>
                  <a:lnTo>
                    <a:pt x="4681525" y="1847136"/>
                  </a:lnTo>
                  <a:lnTo>
                    <a:pt x="0" y="1847136"/>
                  </a:lnTo>
                  <a:close/>
                </a:path>
              </a:pathLst>
            </a:custGeom>
            <a:solidFill>
              <a:srgbClr val="FFD6D6"/>
            </a:solidFill>
          </p:spPr>
        </p:sp>
        <p:sp>
          <p:nvSpPr>
            <p:cNvPr id="6" name="TextBox 6"/>
            <p:cNvSpPr txBox="1"/>
            <p:nvPr/>
          </p:nvSpPr>
          <p:spPr>
            <a:xfrm>
              <a:off x="0" y="-57150"/>
              <a:ext cx="4681526" cy="1904285"/>
            </a:xfrm>
            <a:prstGeom prst="rect">
              <a:avLst/>
            </a:prstGeom>
          </p:spPr>
          <p:txBody>
            <a:bodyPr lIns="50800" tIns="50800" rIns="50800" bIns="50800" rtlCol="0" anchor="ctr"/>
            <a:lstStyle/>
            <a:p>
              <a:pPr algn="ctr">
                <a:lnSpc>
                  <a:spcPts val="3640"/>
                </a:lnSpc>
              </a:pPr>
              <a:endParaRPr/>
            </a:p>
          </p:txBody>
        </p:sp>
      </p:grpSp>
      <p:sp>
        <p:nvSpPr>
          <p:cNvPr id="7" name="TextBox 7"/>
          <p:cNvSpPr txBox="1"/>
          <p:nvPr/>
        </p:nvSpPr>
        <p:spPr>
          <a:xfrm>
            <a:off x="468302" y="2065367"/>
            <a:ext cx="7456498" cy="448310"/>
          </a:xfrm>
          <a:prstGeom prst="rect">
            <a:avLst/>
          </a:prstGeom>
        </p:spPr>
        <p:txBody>
          <a:bodyPr wrap="square" lIns="0" tIns="0" rIns="0" bIns="0" rtlCol="0" anchor="t">
            <a:spAutoFit/>
          </a:bodyPr>
          <a:lstStyle/>
          <a:p>
            <a:pPr algn="just">
              <a:lnSpc>
                <a:spcPts val="3640"/>
              </a:lnSpc>
              <a:spcBef>
                <a:spcPct val="0"/>
              </a:spcBef>
            </a:pPr>
            <a:r>
              <a:rPr lang="en-US" sz="2600" b="1" dirty="0">
                <a:solidFill>
                  <a:srgbClr val="B30610"/>
                </a:solidFill>
                <a:latin typeface="Canva Sans Bold"/>
                <a:ea typeface="Canva Sans Bold"/>
                <a:cs typeface="Canva Sans Bold"/>
                <a:sym typeface="Canva Sans Bold"/>
              </a:rPr>
              <a:t>5. Identify the Longest Movie</a:t>
            </a:r>
          </a:p>
        </p:txBody>
      </p:sp>
      <p:sp>
        <p:nvSpPr>
          <p:cNvPr id="8" name="TextBox 8"/>
          <p:cNvSpPr txBox="1"/>
          <p:nvPr/>
        </p:nvSpPr>
        <p:spPr>
          <a:xfrm>
            <a:off x="932494" y="2716710"/>
            <a:ext cx="16597022" cy="5434330"/>
          </a:xfrm>
          <a:prstGeom prst="rect">
            <a:avLst/>
          </a:prstGeom>
        </p:spPr>
        <p:txBody>
          <a:bodyPr lIns="0" tIns="0" rIns="0" bIns="0" rtlCol="0" anchor="t">
            <a:spAutoFit/>
          </a:bodyPr>
          <a:lstStyle/>
          <a:p>
            <a:pPr algn="l">
              <a:lnSpc>
                <a:spcPts val="3920"/>
              </a:lnSpc>
            </a:pPr>
            <a:r>
              <a:rPr lang="en-US" sz="2800" b="1">
                <a:solidFill>
                  <a:srgbClr val="000000"/>
                </a:solidFill>
                <a:latin typeface="Canva Sans Bold"/>
                <a:ea typeface="Canva Sans Bold"/>
                <a:cs typeface="Canva Sans Bold"/>
                <a:sym typeface="Canva Sans Bold"/>
              </a:rPr>
              <a:t>WITH longest_movies AS(</a:t>
            </a:r>
          </a:p>
          <a:p>
            <a:pPr algn="l">
              <a:lnSpc>
                <a:spcPts val="3920"/>
              </a:lnSpc>
              <a:spcBef>
                <a:spcPct val="0"/>
              </a:spcBef>
            </a:pPr>
            <a:r>
              <a:rPr lang="en-US" sz="2800" b="1">
                <a:solidFill>
                  <a:srgbClr val="000000"/>
                </a:solidFill>
                <a:latin typeface="Canva Sans Bold"/>
                <a:ea typeface="Canva Sans Bold"/>
                <a:cs typeface="Canva Sans Bold"/>
                <a:sym typeface="Canva Sans Bold"/>
              </a:rPr>
              <a:t>  SELECT *,</a:t>
            </a:r>
          </a:p>
          <a:p>
            <a:pPr algn="l">
              <a:lnSpc>
                <a:spcPts val="3920"/>
              </a:lnSpc>
              <a:spcBef>
                <a:spcPct val="0"/>
              </a:spcBef>
            </a:pPr>
            <a:r>
              <a:rPr lang="en-US" sz="2800" b="1">
                <a:solidFill>
                  <a:srgbClr val="000000"/>
                </a:solidFill>
                <a:latin typeface="Canva Sans Bold"/>
                <a:ea typeface="Canva Sans Bold"/>
                <a:cs typeface="Canva Sans Bold"/>
                <a:sym typeface="Canva Sans Bold"/>
              </a:rPr>
              <a:t>      DENSE_RANK() OVER(ORDER BY duration DESC) AS rnk</a:t>
            </a:r>
          </a:p>
          <a:p>
            <a:pPr algn="l">
              <a:lnSpc>
                <a:spcPts val="3920"/>
              </a:lnSpc>
              <a:spcBef>
                <a:spcPct val="0"/>
              </a:spcBef>
            </a:pPr>
            <a:r>
              <a:rPr lang="en-US" sz="2800" b="1">
                <a:solidFill>
                  <a:srgbClr val="000000"/>
                </a:solidFill>
                <a:latin typeface="Canva Sans Bold"/>
                <a:ea typeface="Canva Sans Bold"/>
                <a:cs typeface="Canva Sans Bold"/>
                <a:sym typeface="Canva Sans Bold"/>
              </a:rPr>
              <a:t>  FROM netflix</a:t>
            </a:r>
          </a:p>
          <a:p>
            <a:pPr algn="l">
              <a:lnSpc>
                <a:spcPts val="3920"/>
              </a:lnSpc>
              <a:spcBef>
                <a:spcPct val="0"/>
              </a:spcBef>
            </a:pPr>
            <a:r>
              <a:rPr lang="en-US" sz="2800" b="1">
                <a:solidFill>
                  <a:srgbClr val="000000"/>
                </a:solidFill>
                <a:latin typeface="Canva Sans Bold"/>
                <a:ea typeface="Canva Sans Bold"/>
                <a:cs typeface="Canva Sans Bold"/>
                <a:sym typeface="Canva Sans Bold"/>
              </a:rPr>
              <a:t>  WHERE type='Movie'</a:t>
            </a:r>
          </a:p>
          <a:p>
            <a:pPr algn="l">
              <a:lnSpc>
                <a:spcPts val="3920"/>
              </a:lnSpc>
              <a:spcBef>
                <a:spcPct val="0"/>
              </a:spcBef>
            </a:pPr>
            <a:r>
              <a:rPr lang="en-US" sz="2800" b="1">
                <a:solidFill>
                  <a:srgbClr val="000000"/>
                </a:solidFill>
                <a:latin typeface="Canva Sans Bold"/>
                <a:ea typeface="Canva Sans Bold"/>
                <a:cs typeface="Canva Sans Bold"/>
                <a:sym typeface="Canva Sans Bold"/>
              </a:rPr>
              <a:t>)</a:t>
            </a:r>
          </a:p>
          <a:p>
            <a:pPr algn="l">
              <a:lnSpc>
                <a:spcPts val="3920"/>
              </a:lnSpc>
              <a:spcBef>
                <a:spcPct val="0"/>
              </a:spcBef>
            </a:pPr>
            <a:r>
              <a:rPr lang="en-US" sz="2800" b="1">
                <a:solidFill>
                  <a:srgbClr val="000000"/>
                </a:solidFill>
                <a:latin typeface="Canva Sans Bold"/>
                <a:ea typeface="Canva Sans Bold"/>
                <a:cs typeface="Canva Sans Bold"/>
                <a:sym typeface="Canva Sans Bold"/>
              </a:rPr>
              <a:t>SELECT show_id,type,title,director,casts,country,date_added,release_year,rating,duration,listed_in,description </a:t>
            </a:r>
          </a:p>
          <a:p>
            <a:pPr algn="l">
              <a:lnSpc>
                <a:spcPts val="3920"/>
              </a:lnSpc>
              <a:spcBef>
                <a:spcPct val="0"/>
              </a:spcBef>
            </a:pPr>
            <a:r>
              <a:rPr lang="en-US" sz="2800" b="1">
                <a:solidFill>
                  <a:srgbClr val="000000"/>
                </a:solidFill>
                <a:latin typeface="Canva Sans Bold"/>
                <a:ea typeface="Canva Sans Bold"/>
                <a:cs typeface="Canva Sans Bold"/>
                <a:sym typeface="Canva Sans Bold"/>
              </a:rPr>
              <a:t>FROM longest_movies</a:t>
            </a:r>
          </a:p>
          <a:p>
            <a:pPr algn="l">
              <a:lnSpc>
                <a:spcPts val="3920"/>
              </a:lnSpc>
              <a:spcBef>
                <a:spcPct val="0"/>
              </a:spcBef>
            </a:pPr>
            <a:r>
              <a:rPr lang="en-US" sz="2800" b="1">
                <a:solidFill>
                  <a:srgbClr val="000000"/>
                </a:solidFill>
                <a:latin typeface="Canva Sans Bold"/>
                <a:ea typeface="Canva Sans Bold"/>
                <a:cs typeface="Canva Sans Bold"/>
                <a:sym typeface="Canva Sans Bold"/>
              </a:rPr>
              <a:t>WHERE rnk=1;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1218</Words>
  <Application>Microsoft Office PowerPoint</Application>
  <PresentationFormat>Custom</PresentationFormat>
  <Paragraphs>167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Netflix Python(pandas) &amp; SQL Project</dc:title>
  <dc:creator>Shravan Gundu</dc:creator>
  <cp:lastModifiedBy>Shravan Gundu</cp:lastModifiedBy>
  <cp:revision>2</cp:revision>
  <dcterms:created xsi:type="dcterms:W3CDTF">2006-08-16T00:00:00Z</dcterms:created>
  <dcterms:modified xsi:type="dcterms:W3CDTF">2025-07-03T01:59:50Z</dcterms:modified>
  <dc:identifier>DAGsEOAqcH8</dc:identifier>
</cp:coreProperties>
</file>