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4" r:id="rId5"/>
    <p:sldId id="261" r:id="rId6"/>
    <p:sldId id="262"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0C49B9B-D9D7-4D7C-9E45-E0BBF2E97CAC}" type="datetimeFigureOut">
              <a:rPr lang="en-IN" smtClean="0"/>
              <a:t>30-03-2022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32915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49B9B-D9D7-4D7C-9E45-E0BBF2E97CAC}"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188551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C49B9B-D9D7-4D7C-9E45-E0BBF2E97CAC}"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3235228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C49B9B-D9D7-4D7C-9E45-E0BBF2E97CAC}"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2368604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49B9B-D9D7-4D7C-9E45-E0BBF2E97CAC}"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617018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C49B9B-D9D7-4D7C-9E45-E0BBF2E97CAC}"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26842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C49B9B-D9D7-4D7C-9E45-E0BBF2E97CAC}" type="datetimeFigureOut">
              <a:rPr lang="en-IN" smtClean="0"/>
              <a:t>30-03-2022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130731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0C49B9B-D9D7-4D7C-9E45-E0BBF2E97CAC}"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4041490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0C49B9B-D9D7-4D7C-9E45-E0BBF2E97CAC}"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244245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49B9B-D9D7-4D7C-9E45-E0BBF2E97CAC}"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116008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49B9B-D9D7-4D7C-9E45-E0BBF2E97CAC}"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191386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C49B9B-D9D7-4D7C-9E45-E0BBF2E97CAC}"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325067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C49B9B-D9D7-4D7C-9E45-E0BBF2E97CAC}"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326953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C49B9B-D9D7-4D7C-9E45-E0BBF2E97CAC}"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228382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49B9B-D9D7-4D7C-9E45-E0BBF2E97CAC}"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171664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49B9B-D9D7-4D7C-9E45-E0BBF2E97CAC}"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244765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49B9B-D9D7-4D7C-9E45-E0BBF2E97CAC}"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2E5C2D-809D-401E-A452-A52266CB06DC}" type="slidenum">
              <a:rPr lang="en-IN" smtClean="0"/>
              <a:t>‹#›</a:t>
            </a:fld>
            <a:endParaRPr lang="en-IN"/>
          </a:p>
        </p:txBody>
      </p:sp>
    </p:spTree>
    <p:extLst>
      <p:ext uri="{BB962C8B-B14F-4D97-AF65-F5344CB8AC3E}">
        <p14:creationId xmlns:p14="http://schemas.microsoft.com/office/powerpoint/2010/main" val="174704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0C49B9B-D9D7-4D7C-9E45-E0BBF2E97CAC}" type="datetimeFigureOut">
              <a:rPr lang="en-IN" smtClean="0"/>
              <a:t>30-03-2022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62E5C2D-809D-401E-A452-A52266CB06DC}" type="slidenum">
              <a:rPr lang="en-IN" smtClean="0"/>
              <a:t>‹#›</a:t>
            </a:fld>
            <a:endParaRPr lang="en-IN"/>
          </a:p>
        </p:txBody>
      </p:sp>
    </p:spTree>
    <p:extLst>
      <p:ext uri="{BB962C8B-B14F-4D97-AF65-F5344CB8AC3E}">
        <p14:creationId xmlns:p14="http://schemas.microsoft.com/office/powerpoint/2010/main" val="1308618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D4B6-DD12-440D-BBED-99DB67243CCF}"/>
              </a:ext>
            </a:extLst>
          </p:cNvPr>
          <p:cNvSpPr>
            <a:spLocks noGrp="1"/>
          </p:cNvSpPr>
          <p:nvPr>
            <p:ph type="ctrTitle"/>
          </p:nvPr>
        </p:nvSpPr>
        <p:spPr>
          <a:xfrm>
            <a:off x="1154955" y="1688915"/>
            <a:ext cx="8825658" cy="2677648"/>
          </a:xfrm>
        </p:spPr>
        <p:txBody>
          <a:bodyPr/>
          <a:lstStyle/>
          <a:p>
            <a:r>
              <a:rPr lang="en-US" dirty="0"/>
              <a:t>Sentiment analysis of amazon reviews</a:t>
            </a:r>
            <a:endParaRPr lang="en-IN" dirty="0"/>
          </a:p>
        </p:txBody>
      </p:sp>
      <p:sp>
        <p:nvSpPr>
          <p:cNvPr id="3" name="Subtitle 2">
            <a:extLst>
              <a:ext uri="{FF2B5EF4-FFF2-40B4-BE49-F238E27FC236}">
                <a16:creationId xmlns:a16="http://schemas.microsoft.com/office/drawing/2014/main" id="{9077BAB2-CBD6-4233-9259-CAB17C3B2A19}"/>
              </a:ext>
            </a:extLst>
          </p:cNvPr>
          <p:cNvSpPr>
            <a:spLocks noGrp="1"/>
          </p:cNvSpPr>
          <p:nvPr>
            <p:ph type="subTitle" idx="1"/>
          </p:nvPr>
        </p:nvSpPr>
        <p:spPr/>
        <p:txBody>
          <a:bodyPr/>
          <a:lstStyle/>
          <a:p>
            <a:r>
              <a:rPr lang="en-US" dirty="0"/>
              <a:t>Manasa Pabba (100518733036)</a:t>
            </a:r>
            <a:endParaRPr lang="en-IN" dirty="0"/>
          </a:p>
        </p:txBody>
      </p:sp>
    </p:spTree>
    <p:extLst>
      <p:ext uri="{BB962C8B-B14F-4D97-AF65-F5344CB8AC3E}">
        <p14:creationId xmlns:p14="http://schemas.microsoft.com/office/powerpoint/2010/main" val="29449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19130"/>
            <a:ext cx="11184835" cy="4399722"/>
          </a:xfrm>
        </p:spPr>
        <p:txBody>
          <a:bodyPr>
            <a:normAutofit fontScale="92500" lnSpcReduction="10000"/>
          </a:bodyPr>
          <a:lstStyle/>
          <a:p>
            <a:r>
              <a:rPr lang="en-US" dirty="0">
                <a:latin typeface="Candara" panose="020E0502030303020204" pitchFamily="34" charset="0"/>
              </a:rPr>
              <a:t>The ability to exploit public sentiment in social media is increasingly considered as an important tool for market understanding, customer segmentation and stock price prediction for strategic marketing planning and maneuvering. </a:t>
            </a:r>
          </a:p>
          <a:p>
            <a:pPr marL="0" indent="0">
              <a:buNone/>
            </a:pPr>
            <a:endParaRPr lang="en-US" dirty="0">
              <a:latin typeface="Candara" panose="020E0502030303020204" pitchFamily="34" charset="0"/>
            </a:endParaRPr>
          </a:p>
          <a:p>
            <a:r>
              <a:rPr lang="en-US" dirty="0">
                <a:latin typeface="Candara" panose="020E0502030303020204" pitchFamily="34" charset="0"/>
              </a:rPr>
              <a:t>This evolution of technology adoption is energized by the healthy growth in big data framework, which caused applications based on Sentiment Analysis (SA).</a:t>
            </a:r>
          </a:p>
          <a:p>
            <a:endParaRPr lang="en-US" dirty="0">
              <a:latin typeface="Candara" panose="020E0502030303020204" pitchFamily="34" charset="0"/>
            </a:endParaRPr>
          </a:p>
          <a:p>
            <a:r>
              <a:rPr lang="en-US" dirty="0">
                <a:latin typeface="Candara" panose="020E0502030303020204" pitchFamily="34" charset="0"/>
              </a:rPr>
              <a:t> Through this application, one can know how well the product is received by the public. </a:t>
            </a:r>
          </a:p>
          <a:p>
            <a:endParaRPr lang="en-US" dirty="0">
              <a:latin typeface="Candara" panose="020E0502030303020204" pitchFamily="34" charset="0"/>
            </a:endParaRPr>
          </a:p>
          <a:p>
            <a:r>
              <a:rPr lang="en-US" dirty="0">
                <a:latin typeface="Candara" panose="020E0502030303020204" pitchFamily="34" charset="0"/>
              </a:rPr>
              <a:t>It will be great use to the businesses and can help them understand how much they need to improve their products and where they need to improve. </a:t>
            </a:r>
          </a:p>
          <a:p>
            <a:endParaRPr lang="en-US" dirty="0">
              <a:latin typeface="Candara" panose="020E0502030303020204" pitchFamily="34" charset="0"/>
            </a:endParaRPr>
          </a:p>
          <a:p>
            <a:r>
              <a:rPr lang="en-US" dirty="0">
                <a:latin typeface="Candara" panose="020E0502030303020204" pitchFamily="34" charset="0"/>
              </a:rPr>
              <a:t>This application can also help the customers in making a choice regarding which product to buy.</a:t>
            </a:r>
          </a:p>
          <a:p>
            <a:pPr>
              <a:buFont typeface="Arial" panose="020B0604020202020204" pitchFamily="34" charset="0"/>
              <a:buChar char="•"/>
            </a:pPr>
            <a:endParaRPr lang="en-IN" dirty="0">
              <a:latin typeface="Candara" panose="020E0502030303020204" pitchFamily="34" charset="0"/>
            </a:endParaRPr>
          </a:p>
        </p:txBody>
      </p:sp>
    </p:spTree>
    <p:extLst>
      <p:ext uri="{BB962C8B-B14F-4D97-AF65-F5344CB8AC3E}">
        <p14:creationId xmlns:p14="http://schemas.microsoft.com/office/powerpoint/2010/main" val="131425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85391"/>
            <a:ext cx="11184835" cy="4088296"/>
          </a:xfrm>
        </p:spPr>
        <p:txBody>
          <a:bodyPr>
            <a:normAutofit/>
          </a:bodyPr>
          <a:lstStyle/>
          <a:p>
            <a:r>
              <a:rPr lang="en-US" dirty="0">
                <a:latin typeface="Candara" panose="020E0502030303020204" pitchFamily="34" charset="0"/>
              </a:rPr>
              <a:t>There is a lot of scope in analyzing the video and images on the web. </a:t>
            </a:r>
          </a:p>
          <a:p>
            <a:pPr marL="0" indent="0">
              <a:buNone/>
            </a:pPr>
            <a:endParaRPr lang="en-US" dirty="0">
              <a:latin typeface="Candara" panose="020E0502030303020204" pitchFamily="34" charset="0"/>
            </a:endParaRPr>
          </a:p>
          <a:p>
            <a:r>
              <a:rPr lang="en-US" dirty="0">
                <a:latin typeface="Candara" panose="020E0502030303020204" pitchFamily="34" charset="0"/>
              </a:rPr>
              <a:t>Now a days, with the advent of Facebook, Instagram and Video vines people are expressing their thoughts with pictures and videos along with text. </a:t>
            </a:r>
          </a:p>
          <a:p>
            <a:pPr marL="0" indent="0">
              <a:buNone/>
            </a:pPr>
            <a:endParaRPr lang="en-US" dirty="0">
              <a:latin typeface="Candara" panose="020E0502030303020204" pitchFamily="34" charset="0"/>
            </a:endParaRPr>
          </a:p>
          <a:p>
            <a:r>
              <a:rPr lang="en-US" dirty="0">
                <a:latin typeface="Candara" panose="020E0502030303020204" pitchFamily="34" charset="0"/>
              </a:rPr>
              <a:t>Sentiment analysis will have to pace up with this change. Tools which are helping companies to change strategies based on Facebook and Twitter will also have to accommodate the number of likes and re-tweets that the thought is generating on the Social media. </a:t>
            </a:r>
          </a:p>
          <a:p>
            <a:pPr marL="0" indent="0">
              <a:buNone/>
            </a:pPr>
            <a:endParaRPr lang="en-US" dirty="0">
              <a:latin typeface="Candara" panose="020E0502030303020204" pitchFamily="34" charset="0"/>
            </a:endParaRPr>
          </a:p>
          <a:p>
            <a:r>
              <a:rPr lang="en-US" dirty="0">
                <a:latin typeface="Candara" panose="020E0502030303020204" pitchFamily="34" charset="0"/>
              </a:rPr>
              <a:t>People follow and unfollow people and comments on Social Media but never comment so there is scope in analyzing these aspects of the Web as well</a:t>
            </a:r>
            <a:endParaRPr lang="en-IN" dirty="0">
              <a:latin typeface="Candara" panose="020E0502030303020204" pitchFamily="34" charset="0"/>
            </a:endParaRPr>
          </a:p>
        </p:txBody>
      </p:sp>
    </p:spTree>
    <p:extLst>
      <p:ext uri="{BB962C8B-B14F-4D97-AF65-F5344CB8AC3E}">
        <p14:creationId xmlns:p14="http://schemas.microsoft.com/office/powerpoint/2010/main" val="419067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85391"/>
            <a:ext cx="11184835" cy="4088296"/>
          </a:xfrm>
        </p:spPr>
        <p:txBody>
          <a:bodyPr>
            <a:normAutofit/>
          </a:bodyPr>
          <a:lstStyle/>
          <a:p>
            <a:r>
              <a:rPr lang="en-US" dirty="0"/>
              <a:t>https://datasciencecmu.wordpress.com/2014/04/18/future-of-sentiment-analysis-and- problems-faced/ </a:t>
            </a:r>
          </a:p>
          <a:p>
            <a:endParaRPr lang="en-US" dirty="0"/>
          </a:p>
          <a:p>
            <a:r>
              <a:rPr lang="en-US" dirty="0"/>
              <a:t>https://socialmediaexplorer.com/content-sections/news-and-noise/sentiment-analysis/ </a:t>
            </a:r>
          </a:p>
          <a:p>
            <a:endParaRPr lang="en-US" dirty="0"/>
          </a:p>
          <a:p>
            <a:r>
              <a:rPr lang="en-US" dirty="0"/>
              <a:t>https://monkeylearn.com/sentiment-analysis/ </a:t>
            </a:r>
          </a:p>
          <a:p>
            <a:endParaRPr lang="en-US" dirty="0"/>
          </a:p>
          <a:p>
            <a:r>
              <a:rPr lang="en-US" dirty="0"/>
              <a:t>https://www.brandwatch.com/blog/understanding-sentiment-analysis/ </a:t>
            </a:r>
            <a:endParaRPr lang="en-IN" dirty="0">
              <a:latin typeface="Candara" panose="020E0502030303020204" pitchFamily="34" charset="0"/>
            </a:endParaRPr>
          </a:p>
        </p:txBody>
      </p:sp>
    </p:spTree>
    <p:extLst>
      <p:ext uri="{BB962C8B-B14F-4D97-AF65-F5344CB8AC3E}">
        <p14:creationId xmlns:p14="http://schemas.microsoft.com/office/powerpoint/2010/main" val="218290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85391"/>
            <a:ext cx="11184835" cy="4088296"/>
          </a:xfrm>
        </p:spPr>
        <p:txBody>
          <a:bodyPr>
            <a:normAutofit/>
          </a:bodyPr>
          <a:lstStyle/>
          <a:p>
            <a:r>
              <a:rPr lang="en-US" dirty="0">
                <a:latin typeface="Candara" panose="020E0502030303020204" pitchFamily="34" charset="0"/>
              </a:rPr>
              <a:t>Sentiment analysis is the automatic process of identifying positive, negative and neutral emotions in text. </a:t>
            </a:r>
          </a:p>
          <a:p>
            <a:endParaRPr lang="en-US" dirty="0">
              <a:latin typeface="Candara" panose="020E0502030303020204" pitchFamily="34" charset="0"/>
            </a:endParaRPr>
          </a:p>
          <a:p>
            <a:r>
              <a:rPr lang="en-US" dirty="0">
                <a:latin typeface="Candara" panose="020E0502030303020204" pitchFamily="34" charset="0"/>
              </a:rPr>
              <a:t>Equipped with AI, sentiment analysis allows businesses to understand how customers feel about their products and services and extract valuable insights that lead to better decision-making. </a:t>
            </a:r>
          </a:p>
          <a:p>
            <a:endParaRPr lang="en-US" dirty="0">
              <a:latin typeface="Candara" panose="020E0502030303020204" pitchFamily="34" charset="0"/>
            </a:endParaRPr>
          </a:p>
          <a:p>
            <a:r>
              <a:rPr lang="en-US" dirty="0">
                <a:latin typeface="Candara" panose="020E0502030303020204" pitchFamily="34" charset="0"/>
              </a:rPr>
              <a:t>In a world where we generate 2.5 quintillion bytes of data every day, sentiment analysis has become a key tool for making sense of that data. Currently, sentiment analysis is a topic of great interest and development since it has many practical applications.</a:t>
            </a:r>
          </a:p>
          <a:p>
            <a:endParaRPr lang="en-US" dirty="0">
              <a:latin typeface="Candara" panose="020E0502030303020204" pitchFamily="34" charset="0"/>
            </a:endParaRPr>
          </a:p>
          <a:p>
            <a:r>
              <a:rPr lang="en-US" dirty="0">
                <a:latin typeface="Candara" panose="020E0502030303020204" pitchFamily="34" charset="0"/>
              </a:rPr>
              <a:t> Companies use sentiment analysis to automatically analyze survey responses, product reviews, social media comments, and the like to get valuable insights about their brands, product, and services. </a:t>
            </a:r>
          </a:p>
          <a:p>
            <a:endParaRPr lang="en-US" dirty="0">
              <a:latin typeface="Candara" panose="020E0502030303020204" pitchFamily="34" charset="0"/>
            </a:endParaRPr>
          </a:p>
        </p:txBody>
      </p:sp>
    </p:spTree>
    <p:extLst>
      <p:ext uri="{BB962C8B-B14F-4D97-AF65-F5344CB8AC3E}">
        <p14:creationId xmlns:p14="http://schemas.microsoft.com/office/powerpoint/2010/main" val="384866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595BABE-484D-48DE-AE3F-8955070FC573}"/>
              </a:ext>
            </a:extLst>
          </p:cNvPr>
          <p:cNvSpPr txBox="1">
            <a:spLocks/>
          </p:cNvSpPr>
          <p:nvPr/>
        </p:nvSpPr>
        <p:spPr>
          <a:xfrm>
            <a:off x="549965" y="1192696"/>
            <a:ext cx="11184835" cy="528099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latin typeface="Candara" panose="020E0502030303020204" pitchFamily="34" charset="0"/>
              </a:rPr>
              <a:t>There are many types and flavors of sentiment analysis and SA tools range from systems that focus on polarity (positive, negative, neutral) to systems that detect feelings and emotions (angry, happy, sad, </a:t>
            </a:r>
            <a:r>
              <a:rPr lang="en-US" dirty="0" err="1">
                <a:latin typeface="Candara" panose="020E0502030303020204" pitchFamily="34" charset="0"/>
              </a:rPr>
              <a:t>etc</a:t>
            </a:r>
            <a:r>
              <a:rPr lang="en-US" dirty="0">
                <a:latin typeface="Candara" panose="020E0502030303020204" pitchFamily="34" charset="0"/>
              </a:rPr>
              <a:t>) or identify intentions (e.g. interested v. not interested)</a:t>
            </a:r>
            <a:endParaRPr lang="en-IN" dirty="0">
              <a:latin typeface="Candara" panose="020E0502030303020204" pitchFamily="34" charset="0"/>
            </a:endParaRPr>
          </a:p>
          <a:p>
            <a:pPr marL="0" indent="0">
              <a:buNone/>
            </a:pPr>
            <a:endParaRPr lang="en-US" dirty="0"/>
          </a:p>
          <a:p>
            <a:r>
              <a:rPr lang="en-US" dirty="0"/>
              <a:t>Sentiment analysis can be applied at different levels of scope: </a:t>
            </a:r>
          </a:p>
          <a:p>
            <a:pPr marL="400050" lvl="1" indent="0">
              <a:buNone/>
            </a:pPr>
            <a:r>
              <a:rPr lang="en-US" dirty="0"/>
              <a:t>1) Document level sentiment analysis obtains the sentiment of a complete document or paragraph. </a:t>
            </a:r>
          </a:p>
          <a:p>
            <a:pPr marL="400050" lvl="1" indent="0">
              <a:buNone/>
            </a:pPr>
            <a:r>
              <a:rPr lang="en-US" dirty="0"/>
              <a:t>2)Sentence level sentiment analysis obtains the sentiment of a single sentence. </a:t>
            </a:r>
          </a:p>
          <a:p>
            <a:pPr marL="400050" lvl="1" indent="0">
              <a:buNone/>
            </a:pPr>
            <a:r>
              <a:rPr lang="en-US" dirty="0"/>
              <a:t>3) Sub-sentence level sentiment analysis obtains the sentiment of sub-expressions within a sentence</a:t>
            </a:r>
          </a:p>
          <a:p>
            <a:pPr marL="400050" lvl="1" indent="0">
              <a:buNone/>
            </a:pPr>
            <a:endParaRPr lang="en-US" sz="1800" dirty="0">
              <a:latin typeface="Candara" panose="020E0502030303020204" pitchFamily="34" charset="0"/>
            </a:endParaRPr>
          </a:p>
        </p:txBody>
      </p:sp>
    </p:spTree>
    <p:extLst>
      <p:ext uri="{BB962C8B-B14F-4D97-AF65-F5344CB8AC3E}">
        <p14:creationId xmlns:p14="http://schemas.microsoft.com/office/powerpoint/2010/main" val="76997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pPr marL="0" indent="228600" algn="l" rtl="0" eaLnBrk="1" latinLnBrk="0" hangingPunct="1">
              <a:lnSpc>
                <a:spcPct val="107000"/>
              </a:lnSpc>
              <a:spcBef>
                <a:spcPts val="0"/>
              </a:spcBef>
              <a:spcAft>
                <a:spcPts val="810"/>
              </a:spcAft>
            </a:pPr>
            <a:r>
              <a:rPr lang="en-US" dirty="0"/>
              <a:t>ABOUT THE PROJECT</a:t>
            </a:r>
            <a:endParaRPr lang="en-IN" dirty="0"/>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85391"/>
            <a:ext cx="11184835" cy="4088296"/>
          </a:xfrm>
        </p:spPr>
        <p:txBody>
          <a:bodyPr>
            <a:normAutofit/>
          </a:bodyPr>
          <a:lstStyle/>
          <a:p>
            <a:r>
              <a:rPr lang="en-US" dirty="0">
                <a:latin typeface="Candara" panose="020E0502030303020204" pitchFamily="34" charset="0"/>
              </a:rPr>
              <a:t>This project 1</a:t>
            </a:r>
            <a:r>
              <a:rPr lang="en-US" baseline="30000" dirty="0">
                <a:latin typeface="Candara" panose="020E0502030303020204" pitchFamily="34" charset="0"/>
              </a:rPr>
              <a:t>st</a:t>
            </a:r>
            <a:r>
              <a:rPr lang="en-US" dirty="0">
                <a:latin typeface="Candara" panose="020E0502030303020204" pitchFamily="34" charset="0"/>
              </a:rPr>
              <a:t> scrapes amazon reviews of the site that the user wants or gets reviews from multiple products related to the same search</a:t>
            </a:r>
          </a:p>
          <a:p>
            <a:pPr marL="0" indent="0">
              <a:buNone/>
            </a:pPr>
            <a:endParaRPr lang="en-US" dirty="0">
              <a:latin typeface="Candara" panose="020E0502030303020204" pitchFamily="34" charset="0"/>
            </a:endParaRPr>
          </a:p>
          <a:p>
            <a:r>
              <a:rPr lang="en-US" dirty="0">
                <a:latin typeface="Candara" panose="020E0502030303020204" pitchFamily="34" charset="0"/>
              </a:rPr>
              <a:t>Next it performs data preprocessing by removing stop words, removing unwanted characters like emojis, performs stemming</a:t>
            </a:r>
          </a:p>
          <a:p>
            <a:endParaRPr lang="en-US" dirty="0">
              <a:latin typeface="Candara" panose="020E0502030303020204" pitchFamily="34" charset="0"/>
            </a:endParaRPr>
          </a:p>
          <a:p>
            <a:r>
              <a:rPr lang="en-US" dirty="0">
                <a:latin typeface="Candara" panose="020E0502030303020204" pitchFamily="34" charset="0"/>
              </a:rPr>
              <a:t>Next it Analyzing the sentiment of reviews using the library '</a:t>
            </a:r>
            <a:r>
              <a:rPr lang="en-US" dirty="0" err="1">
                <a:latin typeface="Candara" panose="020E0502030303020204" pitchFamily="34" charset="0"/>
              </a:rPr>
              <a:t>vader</a:t>
            </a:r>
            <a:r>
              <a:rPr lang="en-US" dirty="0">
                <a:latin typeface="Candara" panose="020E0502030303020204" pitchFamily="34" charset="0"/>
              </a:rPr>
              <a:t>’</a:t>
            </a:r>
          </a:p>
          <a:p>
            <a:endParaRPr lang="en-US" dirty="0">
              <a:latin typeface="Candara" panose="020E0502030303020204" pitchFamily="34" charset="0"/>
            </a:endParaRPr>
          </a:p>
          <a:p>
            <a:r>
              <a:rPr lang="en-US" dirty="0">
                <a:latin typeface="Candara" panose="020E0502030303020204" pitchFamily="34" charset="0"/>
              </a:rPr>
              <a:t>We get the sentiment of the product review. Then we perform data visualization on positive, negative and neutral data.</a:t>
            </a:r>
            <a:endParaRPr lang="en-IN" dirty="0">
              <a:latin typeface="Candara" panose="020E0502030303020204" pitchFamily="34" charset="0"/>
            </a:endParaRPr>
          </a:p>
        </p:txBody>
      </p:sp>
    </p:spTree>
    <p:extLst>
      <p:ext uri="{BB962C8B-B14F-4D97-AF65-F5344CB8AC3E}">
        <p14:creationId xmlns:p14="http://schemas.microsoft.com/office/powerpoint/2010/main" val="416287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85391"/>
            <a:ext cx="11184835" cy="4088296"/>
          </a:xfrm>
        </p:spPr>
        <p:txBody>
          <a:bodyPr>
            <a:normAutofit/>
          </a:bodyPr>
          <a:lstStyle/>
          <a:p>
            <a:r>
              <a:rPr lang="en-US" dirty="0"/>
              <a:t>In the existing system, the analysis is confined to only a particular product and it is difficult to analyze multiple products. </a:t>
            </a:r>
          </a:p>
          <a:p>
            <a:endParaRPr lang="en-US" dirty="0"/>
          </a:p>
          <a:p>
            <a:r>
              <a:rPr lang="en-US" dirty="0"/>
              <a:t>In order to buy one product we need to go through a bunch a comments to take a decision to whether to buy the product or not. </a:t>
            </a:r>
          </a:p>
          <a:p>
            <a:endParaRPr lang="en-US" dirty="0"/>
          </a:p>
          <a:p>
            <a:r>
              <a:rPr lang="en-US" dirty="0"/>
              <a:t>It is very time consuming and vexing for the customers when they hardly have time to read all the comment</a:t>
            </a:r>
            <a:endParaRPr lang="en-IN" dirty="0">
              <a:latin typeface="Candara" panose="020E0502030303020204" pitchFamily="34" charset="0"/>
            </a:endParaRPr>
          </a:p>
        </p:txBody>
      </p:sp>
    </p:spTree>
    <p:extLst>
      <p:ext uri="{BB962C8B-B14F-4D97-AF65-F5344CB8AC3E}">
        <p14:creationId xmlns:p14="http://schemas.microsoft.com/office/powerpoint/2010/main" val="114948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85391"/>
            <a:ext cx="11184835" cy="4088296"/>
          </a:xfrm>
        </p:spPr>
        <p:txBody>
          <a:bodyPr>
            <a:normAutofit/>
          </a:bodyPr>
          <a:lstStyle/>
          <a:p>
            <a:r>
              <a:rPr lang="en-US" dirty="0"/>
              <a:t>By using sentiment analysis to structure product reviews, you can: </a:t>
            </a:r>
          </a:p>
          <a:p>
            <a:pPr marL="0" indent="0">
              <a:buNone/>
            </a:pPr>
            <a:r>
              <a:rPr lang="en-US" dirty="0"/>
              <a:t>1)Understand what your customers like and dislike about your product. </a:t>
            </a:r>
          </a:p>
          <a:p>
            <a:pPr marL="0" indent="0">
              <a:buNone/>
            </a:pPr>
            <a:r>
              <a:rPr lang="en-US" dirty="0"/>
              <a:t>2)Compare your product reviews with those of your competitors. </a:t>
            </a:r>
          </a:p>
          <a:p>
            <a:pPr marL="0" indent="0">
              <a:buNone/>
            </a:pPr>
            <a:r>
              <a:rPr lang="en-US" dirty="0"/>
              <a:t>3)Get the latest product insights in real-time, 24/7. </a:t>
            </a:r>
          </a:p>
          <a:p>
            <a:pPr marL="0" indent="0">
              <a:buNone/>
            </a:pPr>
            <a:r>
              <a:rPr lang="en-US" dirty="0"/>
              <a:t>4)Save hundreds of hours of manual data processing</a:t>
            </a:r>
            <a:endParaRPr lang="en-IN" dirty="0">
              <a:latin typeface="Candara" panose="020E0502030303020204" pitchFamily="34" charset="0"/>
            </a:endParaRPr>
          </a:p>
        </p:txBody>
      </p:sp>
    </p:spTree>
    <p:extLst>
      <p:ext uri="{BB962C8B-B14F-4D97-AF65-F5344CB8AC3E}">
        <p14:creationId xmlns:p14="http://schemas.microsoft.com/office/powerpoint/2010/main" val="156244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r>
              <a:rPr lang="en-US" dirty="0"/>
              <a:t>Hardware</a:t>
            </a:r>
            <a:r>
              <a:rPr lang="en-US" sz="3600" dirty="0"/>
              <a:t> &amp; Software Requirements</a:t>
            </a:r>
            <a:endParaRPr lang="en-IN" dirty="0"/>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85391"/>
            <a:ext cx="11184835" cy="4088296"/>
          </a:xfrm>
        </p:spPr>
        <p:txBody>
          <a:bodyPr>
            <a:normAutofit/>
          </a:bodyPr>
          <a:lstStyle/>
          <a:p>
            <a:r>
              <a:rPr lang="en-IN" dirty="0"/>
              <a:t>Software Requirements: </a:t>
            </a:r>
          </a:p>
          <a:p>
            <a:pPr marL="400050" lvl="1" indent="0">
              <a:buNone/>
            </a:pPr>
            <a:r>
              <a:rPr lang="en-IN" dirty="0"/>
              <a:t>ANACONDA </a:t>
            </a:r>
          </a:p>
          <a:p>
            <a:pPr marL="400050" lvl="1" indent="0">
              <a:buNone/>
            </a:pPr>
            <a:r>
              <a:rPr lang="en-IN" dirty="0"/>
              <a:t>JUPYTER NOTEBOOKS </a:t>
            </a:r>
          </a:p>
          <a:p>
            <a:pPr marL="400050" lvl="1" indent="0">
              <a:buNone/>
            </a:pPr>
            <a:r>
              <a:rPr lang="en-IN" dirty="0"/>
              <a:t>PYTHON </a:t>
            </a:r>
          </a:p>
          <a:p>
            <a:pPr marL="400050" lvl="1" indent="0">
              <a:buNone/>
            </a:pPr>
            <a:r>
              <a:rPr lang="en-IN" dirty="0"/>
              <a:t>BEAUTIFUL SOUP</a:t>
            </a:r>
          </a:p>
          <a:p>
            <a:pPr marL="400050" lvl="1" indent="0">
              <a:buNone/>
            </a:pPr>
            <a:endParaRPr lang="en-IN" dirty="0"/>
          </a:p>
          <a:p>
            <a:r>
              <a:rPr lang="en-IN" dirty="0"/>
              <a:t>Hardware Requirements: </a:t>
            </a:r>
          </a:p>
          <a:p>
            <a:pPr marL="400050" lvl="1" indent="0">
              <a:buNone/>
            </a:pPr>
            <a:r>
              <a:rPr lang="en-IN" dirty="0"/>
              <a:t>WINDOWS 64-BIT </a:t>
            </a:r>
          </a:p>
          <a:p>
            <a:pPr marL="400050" lvl="1" indent="0">
              <a:buNone/>
            </a:pPr>
            <a:r>
              <a:rPr lang="en-IN" dirty="0"/>
              <a:t>RAM(MINIMUM 8GB) </a:t>
            </a:r>
          </a:p>
          <a:p>
            <a:pPr marL="400050" lvl="1" indent="0">
              <a:buNone/>
            </a:pPr>
            <a:r>
              <a:rPr lang="en-IN" dirty="0"/>
              <a:t>ROM(512GB)</a:t>
            </a:r>
            <a:endParaRPr lang="en-IN" dirty="0">
              <a:latin typeface="Candara" panose="020E0502030303020204" pitchFamily="34" charset="0"/>
            </a:endParaRPr>
          </a:p>
        </p:txBody>
      </p:sp>
    </p:spTree>
    <p:extLst>
      <p:ext uri="{BB962C8B-B14F-4D97-AF65-F5344CB8AC3E}">
        <p14:creationId xmlns:p14="http://schemas.microsoft.com/office/powerpoint/2010/main" val="48822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3285-C05F-4D2D-8FC5-E7F2B5CBE70E}"/>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A9164407-463C-46A9-9850-85E910383271}"/>
              </a:ext>
            </a:extLst>
          </p:cNvPr>
          <p:cNvSpPr>
            <a:spLocks noGrp="1"/>
          </p:cNvSpPr>
          <p:nvPr>
            <p:ph idx="1"/>
          </p:nvPr>
        </p:nvSpPr>
        <p:spPr>
          <a:xfrm>
            <a:off x="549965" y="2385391"/>
            <a:ext cx="11184835" cy="4088296"/>
          </a:xfrm>
        </p:spPr>
        <p:txBody>
          <a:bodyPr>
            <a:normAutofit/>
          </a:bodyPr>
          <a:lstStyle/>
          <a:p>
            <a:pPr marL="0" indent="0">
              <a:buNone/>
            </a:pPr>
            <a:r>
              <a:rPr lang="en-US" dirty="0"/>
              <a:t>The project has 4 modules, Web Scrapping, Pre-Processing, Sentiment Analysis and Visualization</a:t>
            </a:r>
          </a:p>
          <a:p>
            <a:pPr marL="0" indent="0">
              <a:buNone/>
            </a:pPr>
            <a:endParaRPr lang="en-US" dirty="0"/>
          </a:p>
          <a:p>
            <a:pPr marL="0" indent="0">
              <a:buNone/>
            </a:pPr>
            <a:r>
              <a:rPr lang="en-US" b="1" u="sng" dirty="0">
                <a:latin typeface="Candara" panose="020E0502030303020204" pitchFamily="34" charset="0"/>
              </a:rPr>
              <a:t>MODULE 1:</a:t>
            </a:r>
          </a:p>
          <a:p>
            <a:pPr>
              <a:buFont typeface="Arial" panose="020B0604020202020204" pitchFamily="34" charset="0"/>
              <a:buChar char="•"/>
            </a:pPr>
            <a:r>
              <a:rPr lang="en-US" dirty="0">
                <a:latin typeface="Candara" panose="020E0502030303020204" pitchFamily="34" charset="0"/>
              </a:rPr>
              <a:t>Web scrapping is done using requests module and beautiful soup</a:t>
            </a:r>
          </a:p>
          <a:p>
            <a:pPr>
              <a:buFont typeface="Arial" panose="020B0604020202020204" pitchFamily="34" charset="0"/>
              <a:buChar char="•"/>
            </a:pPr>
            <a:r>
              <a:rPr lang="en-US" dirty="0">
                <a:latin typeface="Candara" panose="020E0502030303020204" pitchFamily="34" charset="0"/>
              </a:rPr>
              <a:t>Then we define functions to get the content of the page of required query and A function to get the contents of individual product pages</a:t>
            </a:r>
          </a:p>
          <a:p>
            <a:pPr>
              <a:buFont typeface="Arial" panose="020B0604020202020204" pitchFamily="34" charset="0"/>
              <a:buChar char="•"/>
            </a:pPr>
            <a:r>
              <a:rPr lang="en-US" dirty="0">
                <a:latin typeface="Candara" panose="020E0502030303020204" pitchFamily="34" charset="0"/>
              </a:rPr>
              <a:t>Then we extract the </a:t>
            </a:r>
            <a:r>
              <a:rPr lang="en-US" dirty="0" err="1">
                <a:latin typeface="Candara" panose="020E0502030303020204" pitchFamily="34" charset="0"/>
              </a:rPr>
              <a:t>asin</a:t>
            </a:r>
            <a:r>
              <a:rPr lang="en-US" dirty="0">
                <a:latin typeface="Candara" panose="020E0502030303020204" pitchFamily="34" charset="0"/>
              </a:rPr>
              <a:t> (</a:t>
            </a:r>
            <a:r>
              <a:rPr lang="en-IN" dirty="0">
                <a:latin typeface="Candara" panose="020E0502030303020204" pitchFamily="34" charset="0"/>
              </a:rPr>
              <a:t>Amazon Standard Identification Number</a:t>
            </a:r>
            <a:r>
              <a:rPr lang="en-US" dirty="0">
                <a:latin typeface="Candara" panose="020E0502030303020204" pitchFamily="34" charset="0"/>
              </a:rPr>
              <a:t>) numbers of the page</a:t>
            </a:r>
          </a:p>
          <a:p>
            <a:pPr>
              <a:buFont typeface="Arial" panose="020B0604020202020204" pitchFamily="34" charset="0"/>
              <a:buChar char="•"/>
            </a:pPr>
            <a:r>
              <a:rPr lang="en-US" dirty="0">
                <a:latin typeface="Candara" panose="020E0502030303020204" pitchFamily="34" charset="0"/>
              </a:rPr>
              <a:t>Store reviews of each product in a </a:t>
            </a:r>
            <a:r>
              <a:rPr lang="en-US" dirty="0" err="1">
                <a:latin typeface="Candara" panose="020E0502030303020204" pitchFamily="34" charset="0"/>
              </a:rPr>
              <a:t>dataframe</a:t>
            </a:r>
            <a:endParaRPr lang="en-US" dirty="0">
              <a:latin typeface="Candara" panose="020E0502030303020204" pitchFamily="34" charset="0"/>
            </a:endParaRPr>
          </a:p>
          <a:p>
            <a:pPr>
              <a:buFont typeface="Arial" panose="020B0604020202020204" pitchFamily="34" charset="0"/>
              <a:buChar char="•"/>
            </a:pPr>
            <a:endParaRPr lang="en-US" dirty="0">
              <a:latin typeface="Candara" panose="020E0502030303020204" pitchFamily="34" charset="0"/>
            </a:endParaRPr>
          </a:p>
          <a:p>
            <a:pPr>
              <a:buFont typeface="Arial" panose="020B0604020202020204" pitchFamily="34" charset="0"/>
              <a:buChar char="•"/>
            </a:pPr>
            <a:endParaRPr lang="en-IN" dirty="0">
              <a:latin typeface="Candara" panose="020E0502030303020204" pitchFamily="34" charset="0"/>
            </a:endParaRPr>
          </a:p>
        </p:txBody>
      </p:sp>
    </p:spTree>
    <p:extLst>
      <p:ext uri="{BB962C8B-B14F-4D97-AF65-F5344CB8AC3E}">
        <p14:creationId xmlns:p14="http://schemas.microsoft.com/office/powerpoint/2010/main" val="130325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595BABE-484D-48DE-AE3F-8955070FC573}"/>
              </a:ext>
            </a:extLst>
          </p:cNvPr>
          <p:cNvSpPr txBox="1">
            <a:spLocks/>
          </p:cNvSpPr>
          <p:nvPr/>
        </p:nvSpPr>
        <p:spPr>
          <a:xfrm>
            <a:off x="549965" y="1192696"/>
            <a:ext cx="11184835" cy="528099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00050" lvl="1" indent="0">
              <a:buNone/>
            </a:pPr>
            <a:r>
              <a:rPr lang="en-US" sz="2000" b="1" u="sng" dirty="0">
                <a:latin typeface="Candara" panose="020E0502030303020204" pitchFamily="34" charset="0"/>
              </a:rPr>
              <a:t>MODULE 2 &amp;3:</a:t>
            </a:r>
          </a:p>
          <a:p>
            <a:pPr marL="685800" lvl="1">
              <a:buFont typeface="Arial" panose="020B0604020202020204" pitchFamily="34" charset="0"/>
              <a:buChar char="•"/>
            </a:pPr>
            <a:r>
              <a:rPr lang="en-US" sz="1800" dirty="0">
                <a:latin typeface="Candara" panose="020E0502030303020204" pitchFamily="34" charset="0"/>
              </a:rPr>
              <a:t>Data preprocessing follows removing </a:t>
            </a:r>
            <a:r>
              <a:rPr lang="en-US" sz="1800" dirty="0" err="1">
                <a:latin typeface="Candara" panose="020E0502030303020204" pitchFamily="34" charset="0"/>
              </a:rPr>
              <a:t>stopwords</a:t>
            </a:r>
            <a:r>
              <a:rPr lang="en-US" sz="1800" dirty="0">
                <a:latin typeface="Candara" panose="020E0502030303020204" pitchFamily="34" charset="0"/>
              </a:rPr>
              <a:t>, punctuation, white spaces, emojis.</a:t>
            </a:r>
          </a:p>
          <a:p>
            <a:pPr marL="685800" lvl="1">
              <a:buFont typeface="Arial" panose="020B0604020202020204" pitchFamily="34" charset="0"/>
              <a:buChar char="•"/>
            </a:pPr>
            <a:r>
              <a:rPr lang="en-US" sz="1800" dirty="0">
                <a:latin typeface="Candara" panose="020E0502030303020204" pitchFamily="34" charset="0"/>
              </a:rPr>
              <a:t>Next stemming is performed with </a:t>
            </a:r>
            <a:r>
              <a:rPr lang="en-US" sz="1800" dirty="0" err="1">
                <a:latin typeface="Candara" panose="020E0502030303020204" pitchFamily="34" charset="0"/>
              </a:rPr>
              <a:t>porterStemmer</a:t>
            </a:r>
            <a:endParaRPr lang="en-US" sz="1800" dirty="0">
              <a:latin typeface="Candara" panose="020E0502030303020204" pitchFamily="34" charset="0"/>
            </a:endParaRPr>
          </a:p>
          <a:p>
            <a:pPr marL="685800" lvl="1">
              <a:buFont typeface="Arial" panose="020B0604020202020204" pitchFamily="34" charset="0"/>
              <a:buChar char="•"/>
            </a:pPr>
            <a:r>
              <a:rPr lang="en-US" sz="1800" dirty="0">
                <a:latin typeface="Candara" panose="020E0502030303020204" pitchFamily="34" charset="0"/>
              </a:rPr>
              <a:t>Analyzing the sentiment of reviews using the library '</a:t>
            </a:r>
            <a:r>
              <a:rPr lang="en-US" sz="1800" dirty="0" err="1">
                <a:latin typeface="Candara" panose="020E0502030303020204" pitchFamily="34" charset="0"/>
              </a:rPr>
              <a:t>vader</a:t>
            </a:r>
            <a:r>
              <a:rPr lang="en-US" sz="1800" dirty="0">
                <a:latin typeface="Candara" panose="020E0502030303020204" pitchFamily="34" charset="0"/>
              </a:rPr>
              <a:t>’ [</a:t>
            </a:r>
            <a:r>
              <a:rPr lang="en-US" altLang="en-US" sz="1800" dirty="0">
                <a:latin typeface="Candara" panose="020E0502030303020204" pitchFamily="34" charset="0"/>
              </a:rPr>
              <a:t>from </a:t>
            </a:r>
            <a:r>
              <a:rPr lang="en-US" altLang="en-US" sz="1800" dirty="0" err="1">
                <a:latin typeface="Candara" panose="020E0502030303020204" pitchFamily="34" charset="0"/>
              </a:rPr>
              <a:t>vaderSentiment.vaderSentiment</a:t>
            </a:r>
            <a:r>
              <a:rPr lang="en-US" altLang="en-US" sz="1800" dirty="0">
                <a:latin typeface="Candara" panose="020E0502030303020204" pitchFamily="34" charset="0"/>
              </a:rPr>
              <a:t> import </a:t>
            </a:r>
            <a:r>
              <a:rPr lang="en-US" altLang="en-US" sz="1800" dirty="0" err="1">
                <a:latin typeface="Candara" panose="020E0502030303020204" pitchFamily="34" charset="0"/>
              </a:rPr>
              <a:t>SentimentIntensityAnalyzer</a:t>
            </a:r>
            <a:r>
              <a:rPr lang="en-US" altLang="en-US" sz="1800" dirty="0">
                <a:latin typeface="Candara" panose="020E0502030303020204" pitchFamily="34" charset="0"/>
              </a:rPr>
              <a:t> </a:t>
            </a:r>
            <a:r>
              <a:rPr lang="en-US" sz="1800" dirty="0">
                <a:latin typeface="Candara" panose="020E0502030303020204" pitchFamily="34" charset="0"/>
              </a:rPr>
              <a:t>]</a:t>
            </a:r>
          </a:p>
          <a:p>
            <a:pPr marL="400050" lvl="1" indent="0">
              <a:buNone/>
            </a:pPr>
            <a:endParaRPr lang="en-US" sz="1800" dirty="0">
              <a:latin typeface="Candara" panose="020E0502030303020204" pitchFamily="34" charset="0"/>
            </a:endParaRPr>
          </a:p>
          <a:p>
            <a:pPr marL="400050" lvl="1" indent="0">
              <a:buNone/>
            </a:pPr>
            <a:r>
              <a:rPr lang="en-US" sz="2000" b="1" u="sng" dirty="0">
                <a:latin typeface="Candara" panose="020E0502030303020204" pitchFamily="34" charset="0"/>
              </a:rPr>
              <a:t>MODULE 4:</a:t>
            </a:r>
          </a:p>
          <a:p>
            <a:pPr marL="685800" lvl="1">
              <a:buFont typeface="Arial" panose="020B0604020202020204" pitchFamily="34" charset="0"/>
              <a:buChar char="•"/>
            </a:pPr>
            <a:r>
              <a:rPr lang="en-IN" sz="1800" dirty="0">
                <a:latin typeface="Candara" panose="020E0502030303020204" pitchFamily="34" charset="0"/>
              </a:rPr>
              <a:t>Visualization</a:t>
            </a:r>
            <a:r>
              <a:rPr lang="en-US" sz="1800" dirty="0">
                <a:latin typeface="Candara" panose="020E0502030303020204" pitchFamily="34" charset="0"/>
              </a:rPr>
              <a:t> of data is done by using </a:t>
            </a:r>
            <a:r>
              <a:rPr lang="en-US" sz="1800" dirty="0" err="1">
                <a:latin typeface="Candara" panose="020E0502030303020204" pitchFamily="34" charset="0"/>
              </a:rPr>
              <a:t>barplots</a:t>
            </a:r>
            <a:r>
              <a:rPr lang="en-US" sz="1800" dirty="0">
                <a:latin typeface="Candara" panose="020E0502030303020204" pitchFamily="34" charset="0"/>
              </a:rPr>
              <a:t> and </a:t>
            </a:r>
            <a:r>
              <a:rPr lang="en-US" sz="1800" dirty="0" err="1">
                <a:latin typeface="Candara" panose="020E0502030303020204" pitchFamily="34" charset="0"/>
              </a:rPr>
              <a:t>wordclouds</a:t>
            </a:r>
            <a:r>
              <a:rPr lang="en-US" sz="1800" dirty="0">
                <a:latin typeface="Candara" panose="020E0502030303020204" pitchFamily="34" charset="0"/>
              </a:rPr>
              <a:t>.</a:t>
            </a:r>
          </a:p>
          <a:p>
            <a:pPr marL="685800" lvl="1">
              <a:buFont typeface="Arial" panose="020B0604020202020204" pitchFamily="34" charset="0"/>
              <a:buChar char="•"/>
            </a:pPr>
            <a:r>
              <a:rPr lang="en-US" sz="1800" dirty="0">
                <a:latin typeface="Candara" panose="020E0502030303020204" pitchFamily="34" charset="0"/>
              </a:rPr>
              <a:t>Frequently used bigrams and unigrams are also visualized.</a:t>
            </a:r>
          </a:p>
          <a:p>
            <a:pPr marL="685800" lvl="1">
              <a:buFont typeface="Arial" panose="020B0604020202020204" pitchFamily="34" charset="0"/>
              <a:buChar char="•"/>
            </a:pPr>
            <a:endParaRPr lang="en-US" sz="1800" dirty="0">
              <a:latin typeface="Candara" panose="020E0502030303020204" pitchFamily="34" charset="0"/>
            </a:endParaRPr>
          </a:p>
          <a:p>
            <a:pPr marL="685800" lvl="1">
              <a:buFont typeface="Arial" panose="020B0604020202020204" pitchFamily="34" charset="0"/>
              <a:buChar char="•"/>
            </a:pPr>
            <a:endParaRPr lang="en-US" sz="1800" dirty="0">
              <a:latin typeface="Candara" panose="020E0502030303020204" pitchFamily="34" charset="0"/>
            </a:endParaRPr>
          </a:p>
        </p:txBody>
      </p:sp>
    </p:spTree>
    <p:extLst>
      <p:ext uri="{BB962C8B-B14F-4D97-AF65-F5344CB8AC3E}">
        <p14:creationId xmlns:p14="http://schemas.microsoft.com/office/powerpoint/2010/main" val="1352230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915</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Candara</vt:lpstr>
      <vt:lpstr>Century Gothic</vt:lpstr>
      <vt:lpstr>Wingdings 3</vt:lpstr>
      <vt:lpstr>Ion Boardroom</vt:lpstr>
      <vt:lpstr>Sentiment analysis of amazon reviews</vt:lpstr>
      <vt:lpstr>INTRODUCTION</vt:lpstr>
      <vt:lpstr>PowerPoint Presentation</vt:lpstr>
      <vt:lpstr>ABOUT THE PROJECT</vt:lpstr>
      <vt:lpstr>Existing System</vt:lpstr>
      <vt:lpstr>Proposed System</vt:lpstr>
      <vt:lpstr>Hardware &amp; Software Requirements</vt:lpstr>
      <vt:lpstr>MODULES</vt:lpstr>
      <vt:lpstr>PowerPoint Presentation</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amazon reviews</dc:title>
  <dc:creator>Manasa Pabba</dc:creator>
  <cp:lastModifiedBy>Manasa Pabba</cp:lastModifiedBy>
  <cp:revision>3</cp:revision>
  <dcterms:created xsi:type="dcterms:W3CDTF">2022-03-30T18:24:49Z</dcterms:created>
  <dcterms:modified xsi:type="dcterms:W3CDTF">2022-03-30T19:36:39Z</dcterms:modified>
</cp:coreProperties>
</file>