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5"/>
  </p:notesMasterIdLst>
  <p:sldIdLst>
    <p:sldId id="256" r:id="rId2"/>
    <p:sldId id="292" r:id="rId3"/>
    <p:sldId id="258" r:id="rId4"/>
    <p:sldId id="257" r:id="rId5"/>
    <p:sldId id="259" r:id="rId6"/>
    <p:sldId id="261" r:id="rId7"/>
    <p:sldId id="262" r:id="rId8"/>
    <p:sldId id="263" r:id="rId9"/>
    <p:sldId id="264" r:id="rId10"/>
    <p:sldId id="265" r:id="rId11"/>
    <p:sldId id="266" r:id="rId12"/>
    <p:sldId id="268" r:id="rId13"/>
    <p:sldId id="277" r:id="rId14"/>
    <p:sldId id="278" r:id="rId15"/>
    <p:sldId id="279" r:id="rId16"/>
    <p:sldId id="280" r:id="rId17"/>
    <p:sldId id="281" r:id="rId18"/>
    <p:sldId id="267" r:id="rId19"/>
    <p:sldId id="283" r:id="rId20"/>
    <p:sldId id="269" r:id="rId21"/>
    <p:sldId id="270" r:id="rId22"/>
    <p:sldId id="282" r:id="rId23"/>
    <p:sldId id="274" r:id="rId24"/>
    <p:sldId id="273" r:id="rId25"/>
    <p:sldId id="276" r:id="rId26"/>
    <p:sldId id="284" r:id="rId27"/>
    <p:sldId id="285" r:id="rId28"/>
    <p:sldId id="286" r:id="rId29"/>
    <p:sldId id="287" r:id="rId30"/>
    <p:sldId id="288" r:id="rId31"/>
    <p:sldId id="289" r:id="rId32"/>
    <p:sldId id="291" r:id="rId33"/>
    <p:sldId id="29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9FBA3"/>
    <a:srgbClr val="A7232C"/>
    <a:srgbClr val="86442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2859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B6CFD3-C6D5-492F-B928-1AC92EF5B56E}" type="datetimeFigureOut">
              <a:rPr lang="en-US" smtClean="0"/>
              <a:pPr/>
              <a:t>10/14/2023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DE766F-50FF-46B4-AB34-78F77DC6A27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F2DE766F-50FF-46B4-AB34-78F77DC6A279}"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DE766F-50FF-46B4-AB34-78F77DC6A279}"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10/14/2023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in.linkedin.com/company/tech-mahindra?trk=organization_guest_main-feed-card-text" TargetMode="External"/><Relationship Id="rId2" Type="http://schemas.openxmlformats.org/officeDocument/2006/relationships/slideLayout" Target="../slideLayouts/slideLayout2.xml"/><Relationship Id="rId1" Type="http://schemas.openxmlformats.org/officeDocument/2006/relationships/video" Target="file:///C:\Users\hp\Downloads\183107%20(540p).mp4" TargetMode="External"/><Relationship Id="rId6" Type="http://schemas.openxmlformats.org/officeDocument/2006/relationships/image" Target="../media/image17.png"/><Relationship Id="rId5" Type="http://schemas.openxmlformats.org/officeDocument/2006/relationships/hyperlink" Target="https://lnkd.in/duPP8nJN?trk=organization_guest_main-feed-card-text" TargetMode="External"/><Relationship Id="rId4" Type="http://schemas.openxmlformats.org/officeDocument/2006/relationships/hyperlink" Target="https://www.linkedin.com/company/red-hat?trk=organization_guest_main-feed-card-text"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techmahindra.com/en-in/tech-mahindra-inaugurates-innovation-centre-in-espoo-finland-to-drive-digitization-with-custom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tc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000000"/>
            </a:gs>
            <a:gs pos="39999">
              <a:srgbClr val="0A128C"/>
            </a:gs>
            <a:gs pos="70000">
              <a:srgbClr val="181CC7"/>
            </a:gs>
            <a:gs pos="88000">
              <a:srgbClr val="7005D4"/>
            </a:gs>
            <a:gs pos="100000">
              <a:srgbClr val="8C3D91"/>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2438400"/>
          </a:xfrm>
          <a:prstGeom prst="flowChartProcess">
            <a:avLst/>
          </a:prstGeom>
        </p:spPr>
        <p:txBody>
          <a:bodyPr>
            <a:normAutofit/>
          </a:bodyPr>
          <a:lstStyle/>
          <a:p>
            <a:r>
              <a:rPr lang="en-US" b="1" cap="all" dirty="0" smtClean="0">
                <a:ln w="9000" cmpd="sng">
                  <a:solidFill>
                    <a:srgbClr val="FF0000"/>
                  </a:solidFill>
                  <a:prstDash val="solid"/>
                </a:ln>
                <a:solidFill>
                  <a:srgbClr val="FF0000"/>
                </a:solidFill>
                <a:effectLst>
                  <a:reflection blurRad="12700" stA="28000" endPos="45000" dist="1000" dir="5400000" sy="-100000" algn="bl" rotWithShape="0"/>
                </a:effectLst>
                <a:latin typeface="Algerian" pitchFamily="82" charset="0"/>
              </a:rPr>
              <a:t>Comprehensive Digital Marketing for Tech Mahindra</a:t>
            </a:r>
            <a:endParaRPr lang="en-US" b="1" cap="all" dirty="0">
              <a:ln w="9000" cmpd="sng">
                <a:solidFill>
                  <a:srgbClr val="FF0000"/>
                </a:solidFill>
                <a:prstDash val="solid"/>
              </a:ln>
              <a:solidFill>
                <a:srgbClr val="FF0000"/>
              </a:solidFill>
              <a:effectLst>
                <a:reflection blurRad="12700" stA="28000" endPos="45000" dist="1000" dir="5400000" sy="-100000" algn="bl" rotWithShape="0"/>
              </a:effectLst>
              <a:latin typeface="Algerian" pitchFamily="82" charset="0"/>
            </a:endParaRP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599"/>
          </a:xfrm>
          <a:ln w="28575">
            <a:solidFill>
              <a:srgbClr val="FF0000"/>
            </a:solidFill>
          </a:ln>
        </p:spPr>
        <p:txBody>
          <a:bodyPr>
            <a:normAutofit fontScale="62500" lnSpcReduction="20000"/>
          </a:bodyPr>
          <a:lstStyle/>
          <a:p>
            <a:r>
              <a:rPr lang="en-US" sz="4500" b="1" dirty="0" smtClean="0">
                <a:solidFill>
                  <a:schemeClr val="bg1"/>
                </a:solidFill>
              </a:rPr>
              <a:t>Competitor 3 </a:t>
            </a:r>
            <a:r>
              <a:rPr lang="en-US" sz="3800" b="1" dirty="0" smtClean="0">
                <a:solidFill>
                  <a:schemeClr val="bg1"/>
                </a:solidFill>
              </a:rPr>
              <a:t>: </a:t>
            </a:r>
            <a:r>
              <a:rPr lang="en-US" sz="3800" dirty="0" smtClean="0">
                <a:latin typeface="Berlin Sans FB Demi" pitchFamily="34" charset="0"/>
              </a:rPr>
              <a:t>Infosys</a:t>
            </a:r>
          </a:p>
          <a:p>
            <a:pPr>
              <a:buNone/>
            </a:pPr>
            <a:r>
              <a:rPr lang="en-US" b="1" dirty="0" smtClean="0">
                <a:solidFill>
                  <a:srgbClr val="00B0F0"/>
                </a:solidFill>
              </a:rPr>
              <a:t>USP</a:t>
            </a:r>
            <a:r>
              <a:rPr lang="en-US" dirty="0" smtClean="0"/>
              <a:t> : It has a strong global presence and provides a wide range of services including software development, system integration, consulting, and outsourcing. </a:t>
            </a:r>
          </a:p>
          <a:p>
            <a:pPr>
              <a:buNone/>
            </a:pPr>
            <a:r>
              <a:rPr lang="en-US" b="1" dirty="0" smtClean="0">
                <a:solidFill>
                  <a:srgbClr val="00B0F0"/>
                </a:solidFill>
              </a:rPr>
              <a:t>Online Communication </a:t>
            </a:r>
            <a:r>
              <a:rPr lang="en-US" dirty="0" smtClean="0"/>
              <a:t>:some potential distinctive online communication practices used by Infosys are Infosys Knowledge Institute, </a:t>
            </a:r>
            <a:r>
              <a:rPr lang="en-US" dirty="0" err="1" smtClean="0"/>
              <a:t>Infytv</a:t>
            </a:r>
            <a:r>
              <a:rPr lang="en-US" dirty="0" smtClean="0"/>
              <a:t>, </a:t>
            </a:r>
            <a:r>
              <a:rPr lang="en-US" dirty="0" err="1" smtClean="0"/>
              <a:t>Infychat</a:t>
            </a:r>
            <a:r>
              <a:rPr lang="en-US" dirty="0" smtClean="0"/>
              <a:t>, </a:t>
            </a:r>
            <a:r>
              <a:rPr lang="en-US" b="1" dirty="0" smtClean="0"/>
              <a:t>Investor Relations Portal</a:t>
            </a:r>
          </a:p>
          <a:p>
            <a:pPr>
              <a:buNone/>
            </a:pPr>
            <a:r>
              <a:rPr lang="en-US" b="1" dirty="0" smtClean="0">
                <a:solidFill>
                  <a:srgbClr val="00B0F0"/>
                </a:solidFill>
              </a:rPr>
              <a:t>SWOT Analysis </a:t>
            </a:r>
            <a:r>
              <a:rPr lang="en-US" b="1" dirty="0" smtClean="0"/>
              <a:t>:</a:t>
            </a:r>
          </a:p>
          <a:p>
            <a:pPr>
              <a:buNone/>
            </a:pPr>
            <a:r>
              <a:rPr lang="en-US" b="1" dirty="0" smtClean="0">
                <a:solidFill>
                  <a:schemeClr val="bg1"/>
                </a:solidFill>
              </a:rPr>
              <a:t>Strengths</a:t>
            </a:r>
            <a:r>
              <a:rPr lang="en-US" b="1" dirty="0" smtClean="0"/>
              <a:t> : Strong Brand Reputation:</a:t>
            </a:r>
            <a:r>
              <a:rPr lang="en-US" dirty="0" smtClean="0"/>
              <a:t> Infosys is well-regarded in the IT industry and is known for its quality services, a history of successful client partnerships, and a commitment to innovation.</a:t>
            </a:r>
          </a:p>
          <a:p>
            <a:pPr>
              <a:buNone/>
            </a:pPr>
            <a:r>
              <a:rPr lang="en-US" b="1" dirty="0" smtClean="0">
                <a:solidFill>
                  <a:schemeClr val="bg1"/>
                </a:solidFill>
              </a:rPr>
              <a:t>Weaknesses</a:t>
            </a:r>
            <a:r>
              <a:rPr lang="en-US" dirty="0" smtClean="0"/>
              <a:t> :</a:t>
            </a:r>
            <a:r>
              <a:rPr lang="en-US" b="1" dirty="0" smtClean="0"/>
              <a:t>Over-Reliance on North America:</a:t>
            </a:r>
            <a:r>
              <a:rPr lang="en-US" dirty="0" smtClean="0"/>
              <a:t> A significant portion of Infosys's revenue comes from North America, making it vulnerable to economic downturns or changes in regulations in that region.</a:t>
            </a:r>
          </a:p>
          <a:p>
            <a:pPr>
              <a:buNone/>
            </a:pPr>
            <a:r>
              <a:rPr lang="en-US" b="1" dirty="0" smtClean="0">
                <a:solidFill>
                  <a:schemeClr val="bg1"/>
                </a:solidFill>
              </a:rPr>
              <a:t>Opportunities </a:t>
            </a:r>
            <a:r>
              <a:rPr lang="en-US" dirty="0" smtClean="0"/>
              <a:t>: </a:t>
            </a:r>
            <a:r>
              <a:rPr lang="en-US" b="1" dirty="0" err="1" smtClean="0"/>
              <a:t>Blockchain</a:t>
            </a:r>
            <a:r>
              <a:rPr lang="en-US" b="1" dirty="0" smtClean="0"/>
              <a:t> and IoT:</a:t>
            </a:r>
            <a:r>
              <a:rPr lang="en-US" dirty="0" smtClean="0"/>
              <a:t> Infosys can capitalize on the growth of </a:t>
            </a:r>
            <a:r>
              <a:rPr lang="en-US" dirty="0" err="1" smtClean="0"/>
              <a:t>blockchain</a:t>
            </a:r>
            <a:r>
              <a:rPr lang="en-US" dirty="0" smtClean="0"/>
              <a:t> technology and the Internet of Things (IoT) in various industries.</a:t>
            </a:r>
          </a:p>
          <a:p>
            <a:pPr>
              <a:buNone/>
            </a:pPr>
            <a:r>
              <a:rPr lang="en-US" b="1" dirty="0" smtClean="0"/>
              <a:t>      Strategic Partnerships:</a:t>
            </a:r>
            <a:r>
              <a:rPr lang="en-US" dirty="0" smtClean="0"/>
              <a:t> Collaborating with technology companies, startups, and academic institutions can lead to innovative solutions and access to new markets.</a:t>
            </a:r>
          </a:p>
          <a:p>
            <a:pPr>
              <a:buNone/>
            </a:pPr>
            <a:r>
              <a:rPr lang="en-US" b="1" dirty="0" smtClean="0">
                <a:solidFill>
                  <a:schemeClr val="bg1"/>
                </a:solidFill>
              </a:rPr>
              <a:t>Threats </a:t>
            </a:r>
            <a:r>
              <a:rPr lang="en-US" dirty="0" smtClean="0"/>
              <a:t>: </a:t>
            </a:r>
            <a:r>
              <a:rPr lang="en-US" b="1" dirty="0" smtClean="0"/>
              <a:t>Regulatory Changes:</a:t>
            </a:r>
            <a:r>
              <a:rPr lang="en-US" dirty="0" smtClean="0"/>
              <a:t> Changes in data protection and immigration regulations can impact Infosys's operations and workforce.</a:t>
            </a:r>
          </a:p>
          <a:p>
            <a:pPr>
              <a:buNone/>
            </a:pP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248400"/>
          </a:xfrm>
          <a:ln>
            <a:solidFill>
              <a:srgbClr val="FF0000"/>
            </a:solidFill>
          </a:ln>
        </p:spPr>
        <p:txBody>
          <a:bodyPr>
            <a:normAutofit fontScale="40000" lnSpcReduction="20000"/>
          </a:bodyPr>
          <a:lstStyle/>
          <a:p>
            <a:pPr marL="514350" indent="-514350">
              <a:buFont typeface="Wingdings" pitchFamily="2" charset="2"/>
              <a:buChar char="Ø"/>
            </a:pPr>
            <a:r>
              <a:rPr lang="en-US" sz="7000" b="1" dirty="0" smtClean="0">
                <a:solidFill>
                  <a:srgbClr val="FF0000"/>
                </a:solidFill>
              </a:rPr>
              <a:t>Buyer’s /Audience Persona </a:t>
            </a:r>
            <a:r>
              <a:rPr lang="en-US" sz="5100" b="1" dirty="0" smtClean="0"/>
              <a:t>:</a:t>
            </a:r>
          </a:p>
          <a:p>
            <a:pPr marL="514350" indent="-514350"/>
            <a:r>
              <a:rPr lang="en-US" sz="4500" dirty="0" smtClean="0"/>
              <a:t> Tech Mahindra, as a global IT services and consulting company, serves a  diverse range of clients across various industries. </a:t>
            </a:r>
          </a:p>
          <a:p>
            <a:pPr marL="514350" indent="-514350"/>
            <a:r>
              <a:rPr lang="en-US" sz="4500" dirty="0" smtClean="0"/>
              <a:t>Tech Mahindra’s target audience considering demographics, psychographics, behaviors, and interests are</a:t>
            </a:r>
          </a:p>
          <a:p>
            <a:pPr marL="514350" indent="-514350"/>
            <a:r>
              <a:rPr lang="en-US" sz="4500" dirty="0" smtClean="0"/>
              <a:t>Large Enterprises: Tech Mahindra serves Fortune 500 companies and other large organizations across various sectors, including telecommunications, healthcare, finance, retail, manufacturing, energy, and government agencies and these companies are main target audience for Tech Mahindra.</a:t>
            </a:r>
          </a:p>
          <a:p>
            <a:r>
              <a:rPr lang="en-US" sz="4500" dirty="0" smtClean="0"/>
              <a:t> Clients who located globally, with a significant presence in North  America,   Europe, Asia, and other regions are target audience of Tech Mahindra on considering  Demographic</a:t>
            </a:r>
            <a:endParaRPr lang="en-US" sz="4500" b="1" dirty="0" smtClean="0"/>
          </a:p>
          <a:p>
            <a:r>
              <a:rPr lang="en-US" sz="4500" dirty="0" smtClean="0"/>
              <a:t> The companies which Interested in network optimization and innovation to deliver the best customer experience.</a:t>
            </a:r>
          </a:p>
          <a:p>
            <a:r>
              <a:rPr lang="en-US" sz="4500" dirty="0" smtClean="0"/>
              <a:t>One who Focused on 5G technology, IoT, and digital transformation to stay competitive.</a:t>
            </a:r>
          </a:p>
          <a:p>
            <a:r>
              <a:rPr lang="en-US" sz="4500" dirty="0" smtClean="0"/>
              <a:t>One who Emphasizes patient care, EHR, and data security in Health care systems</a:t>
            </a:r>
          </a:p>
          <a:p>
            <a:r>
              <a:rPr lang="en-US" sz="4500" dirty="0" smtClean="0"/>
              <a:t>One who is being ready to Rapid technology adoption and innovation in the telecommunications sector and Emphasizing customer experience and network reliability.</a:t>
            </a:r>
          </a:p>
          <a:p>
            <a:r>
              <a:rPr lang="en-US" sz="4500" dirty="0" smtClean="0"/>
              <a:t>Who Invests heavily in research and technology evaluation and Seeks long-term partnerships with technology service providers.</a:t>
            </a:r>
          </a:p>
          <a:p>
            <a:r>
              <a:rPr lang="en-US" sz="4500" dirty="0" smtClean="0"/>
              <a:t>Global Retail corporations which Interested in e-commerce, supply chain, and customer experience and Seeks cost-effective solutions to enhance profitability.</a:t>
            </a:r>
          </a:p>
          <a:p>
            <a:pPr marL="514350" indent="-514350">
              <a:buNone/>
            </a:pPr>
            <a:endParaRPr lang="en-US" sz="42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2">
                  <a:lumMod val="75000"/>
                </a:schemeClr>
              </a:gs>
              <a:gs pos="25000">
                <a:srgbClr val="21D6E0"/>
              </a:gs>
              <a:gs pos="75000">
                <a:srgbClr val="0087E6"/>
              </a:gs>
              <a:gs pos="100000">
                <a:srgbClr val="005CBF"/>
              </a:gs>
            </a:gsLst>
            <a:lin ang="5400000" scaled="0"/>
            <a:tileRect/>
          </a:gradFill>
          <a:ln>
            <a:solidFill>
              <a:schemeClr val="tx2">
                <a:lumMod val="25000"/>
              </a:schemeClr>
            </a:solidFill>
          </a:ln>
          <a:effectLst>
            <a:reflection blurRad="6350" stA="50000" endA="300" endPos="55000" dir="5400000" sy="-100000" algn="bl" rotWithShape="0"/>
          </a:effectLst>
          <a:scene3d>
            <a:camera prst="perspectiveRelaxed"/>
            <a:lightRig rig="threePt" dir="t"/>
          </a:scene3d>
        </p:spPr>
        <p:txBody>
          <a:bodyPr/>
          <a:lstStyle/>
          <a:p>
            <a:r>
              <a:rPr lang="en-US" b="1" dirty="0" smtClean="0">
                <a:solidFill>
                  <a:srgbClr val="C00000"/>
                </a:solidFill>
              </a:rPr>
              <a:t>SEO and KEYWORD RESEARCH</a:t>
            </a:r>
            <a:endParaRPr lang="en-US" b="1" dirty="0">
              <a:solidFill>
                <a:srgbClr val="C00000"/>
              </a:solidFill>
            </a:endParaRPr>
          </a:p>
        </p:txBody>
      </p:sp>
      <p:sp>
        <p:nvSpPr>
          <p:cNvPr id="3" name="Content Placeholder 2"/>
          <p:cNvSpPr>
            <a:spLocks noGrp="1"/>
          </p:cNvSpPr>
          <p:nvPr>
            <p:ph idx="1"/>
          </p:nvPr>
        </p:nvSpPr>
        <p:spPr/>
        <p:txBody>
          <a:bodyPr>
            <a:normAutofit fontScale="62500" lnSpcReduction="20000"/>
          </a:bodyPr>
          <a:lstStyle/>
          <a:p>
            <a:pPr>
              <a:buFont typeface="Wingdings" pitchFamily="2" charset="2"/>
              <a:buChar char="Ø"/>
            </a:pPr>
            <a:r>
              <a:rPr lang="en-US" sz="5100" b="1" dirty="0" smtClean="0">
                <a:solidFill>
                  <a:srgbClr val="C00000"/>
                </a:solidFill>
              </a:rPr>
              <a:t>SEO Audit </a:t>
            </a:r>
            <a:r>
              <a:rPr lang="en-US" sz="5100" dirty="0" smtClean="0">
                <a:solidFill>
                  <a:srgbClr val="C00000"/>
                </a:solidFill>
              </a:rPr>
              <a:t>:</a:t>
            </a:r>
          </a:p>
          <a:p>
            <a:r>
              <a:rPr lang="en-US" dirty="0" smtClean="0"/>
              <a:t>Website Traffic :In September techmahindra.com received 1.7M visits with the average session duration 07:36. Compared to August traffic to techmahindra.com has increased by 30.2%.</a:t>
            </a:r>
          </a:p>
          <a:p>
            <a:r>
              <a:rPr lang="en-US" dirty="0" smtClean="0"/>
              <a:t>Back link Analysis : In September the number of back links to techmahindra.com has dropped by -7.8% and equals 198.7K. The amount of referring domains has increased by 1.8% and equals 9.4K.</a:t>
            </a:r>
          </a:p>
          <a:p>
            <a:r>
              <a:rPr lang="en-US" dirty="0" smtClean="0"/>
              <a:t>Mobile Friendly : techmahindra.com is Mobile Friendly</a:t>
            </a:r>
          </a:p>
          <a:p>
            <a:r>
              <a:rPr lang="en-US" dirty="0" smtClean="0"/>
              <a:t>Duplicates : There is no duplicates for techmahindra.com</a:t>
            </a:r>
          </a:p>
          <a:p>
            <a:r>
              <a:rPr lang="en-US" dirty="0" smtClean="0"/>
              <a:t>No Malware found in the website</a:t>
            </a:r>
          </a:p>
          <a:p>
            <a:r>
              <a:rPr lang="en-US" b="1" dirty="0" smtClean="0"/>
              <a:t>0 pages were blocked by robots.txt</a:t>
            </a:r>
          </a:p>
          <a:p>
            <a:r>
              <a:rPr lang="en-US" dirty="0" smtClean="0"/>
              <a:t>No pages have content with Low word count</a:t>
            </a:r>
          </a:p>
          <a:p>
            <a:r>
              <a:rPr lang="en-US" dirty="0" smtClean="0"/>
              <a:t>No pages without headers are detected</a:t>
            </a:r>
          </a:p>
          <a:p>
            <a:r>
              <a:rPr lang="en-US" dirty="0" smtClean="0"/>
              <a:t>Found  5 page Redirects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h 1.JPG"/>
          <p:cNvPicPr>
            <a:picLocks noGrp="1" noChangeAspect="1"/>
          </p:cNvPicPr>
          <p:nvPr>
            <p:ph idx="1"/>
          </p:nvPr>
        </p:nvPicPr>
        <p:blipFill>
          <a:blip r:embed="rId2" cstate="print"/>
          <a:stretch>
            <a:fillRect/>
          </a:stretch>
        </p:blipFill>
        <p:spPr>
          <a:xfrm>
            <a:off x="457200" y="609600"/>
            <a:ext cx="8153399" cy="579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h 2.JPG"/>
          <p:cNvPicPr>
            <a:picLocks noGrp="1" noChangeAspect="1"/>
          </p:cNvPicPr>
          <p:nvPr>
            <p:ph idx="1"/>
          </p:nvPr>
        </p:nvPicPr>
        <p:blipFill>
          <a:blip r:embed="rId2" cstate="print"/>
          <a:stretch>
            <a:fillRect/>
          </a:stretch>
        </p:blipFill>
        <p:spPr>
          <a:xfrm>
            <a:off x="538162" y="381000"/>
            <a:ext cx="8067675" cy="57911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h 3.JPG"/>
          <p:cNvPicPr>
            <a:picLocks noGrp="1" noChangeAspect="1"/>
          </p:cNvPicPr>
          <p:nvPr>
            <p:ph idx="1"/>
          </p:nvPr>
        </p:nvPicPr>
        <p:blipFill>
          <a:blip r:embed="rId2" cstate="print"/>
          <a:stretch>
            <a:fillRect/>
          </a:stretch>
        </p:blipFill>
        <p:spPr>
          <a:xfrm>
            <a:off x="633412" y="457200"/>
            <a:ext cx="7877175" cy="571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h 4.JPG"/>
          <p:cNvPicPr>
            <a:picLocks noGrp="1" noChangeAspect="1"/>
          </p:cNvPicPr>
          <p:nvPr>
            <p:ph idx="1"/>
          </p:nvPr>
        </p:nvPicPr>
        <p:blipFill>
          <a:blip r:embed="rId2" cstate="print"/>
          <a:stretch>
            <a:fillRect/>
          </a:stretch>
        </p:blipFill>
        <p:spPr>
          <a:xfrm>
            <a:off x="576262" y="533400"/>
            <a:ext cx="7991475" cy="571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h 5.JPG"/>
          <p:cNvPicPr>
            <a:picLocks noGrp="1" noChangeAspect="1"/>
          </p:cNvPicPr>
          <p:nvPr>
            <p:ph idx="1"/>
          </p:nvPr>
        </p:nvPicPr>
        <p:blipFill>
          <a:blip r:embed="rId2" cstate="print"/>
          <a:stretch>
            <a:fillRect/>
          </a:stretch>
        </p:blipFill>
        <p:spPr>
          <a:xfrm>
            <a:off x="628650" y="838200"/>
            <a:ext cx="7886700" cy="487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9600" y="1295400"/>
            <a:ext cx="4572000" cy="5029199"/>
          </a:xfrm>
          <a:ln>
            <a:solidFill>
              <a:srgbClr val="FF0000"/>
            </a:solidFill>
          </a:ln>
        </p:spPr>
        <p:txBody>
          <a:bodyPr>
            <a:normAutofit fontScale="92500" lnSpcReduction="20000"/>
          </a:bodyPr>
          <a:lstStyle/>
          <a:p>
            <a:pPr marL="514350" indent="-514350">
              <a:buNone/>
            </a:pPr>
            <a:r>
              <a:rPr lang="en-US" sz="3000" b="1" dirty="0" smtClean="0">
                <a:solidFill>
                  <a:srgbClr val="F9FBA3"/>
                </a:solidFill>
              </a:rPr>
              <a:t>Keyword Research Objectives </a:t>
            </a:r>
            <a:endParaRPr lang="en-US" sz="2800" b="1" dirty="0" smtClean="0">
              <a:solidFill>
                <a:srgbClr val="F9FBA3"/>
              </a:solidFill>
            </a:endParaRPr>
          </a:p>
          <a:p>
            <a:r>
              <a:rPr lang="en-US" sz="2800" dirty="0" smtClean="0"/>
              <a:t>Brainstrom of seed Keywords</a:t>
            </a:r>
          </a:p>
          <a:p>
            <a:pPr marL="514350" indent="-514350"/>
            <a:r>
              <a:rPr lang="en-US" dirty="0" smtClean="0"/>
              <a:t>Identifying High value Service Keywords</a:t>
            </a:r>
          </a:p>
          <a:p>
            <a:r>
              <a:rPr lang="en-US" dirty="0" smtClean="0"/>
              <a:t>Discovering Industry Specific Keywords</a:t>
            </a:r>
          </a:p>
          <a:p>
            <a:r>
              <a:rPr lang="en-US" dirty="0" smtClean="0"/>
              <a:t>Long tail Keyword Research</a:t>
            </a:r>
          </a:p>
          <a:p>
            <a:r>
              <a:rPr lang="en-US" dirty="0" smtClean="0"/>
              <a:t>Branded Keywords</a:t>
            </a:r>
          </a:p>
          <a:p>
            <a:r>
              <a:rPr lang="en-US" dirty="0" smtClean="0"/>
              <a:t>Competitor Keyword Analysis</a:t>
            </a:r>
          </a:p>
          <a:p>
            <a:pPr>
              <a:buNone/>
            </a:pPr>
            <a:endParaRPr lang="en-US" dirty="0"/>
          </a:p>
        </p:txBody>
      </p:sp>
      <p:pic>
        <p:nvPicPr>
          <p:cNvPr id="4" name="Picture 3" descr="techno.jpg"/>
          <p:cNvPicPr>
            <a:picLocks noChangeAspect="1"/>
          </p:cNvPicPr>
          <p:nvPr/>
        </p:nvPicPr>
        <p:blipFill>
          <a:blip r:embed="rId2" cstate="print"/>
          <a:stretch>
            <a:fillRect/>
          </a:stretch>
        </p:blipFill>
        <p:spPr>
          <a:xfrm>
            <a:off x="304800" y="1447800"/>
            <a:ext cx="4267200" cy="4800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TextBox 4"/>
          <p:cNvSpPr txBox="1"/>
          <p:nvPr/>
        </p:nvSpPr>
        <p:spPr>
          <a:xfrm>
            <a:off x="990600" y="0"/>
            <a:ext cx="6858000" cy="923330"/>
          </a:xfrm>
          <a:prstGeom prst="rect">
            <a:avLst/>
          </a:prstGeom>
          <a:noFill/>
        </p:spPr>
        <p:txBody>
          <a:bodyPr wrap="square" rtlCol="0">
            <a:spAutoFit/>
          </a:bodyPr>
          <a:lstStyle/>
          <a:p>
            <a:pPr algn="ctr"/>
            <a:r>
              <a:rPr lang="en-US" sz="5400" b="1" dirty="0" smtClean="0">
                <a:effectLst>
                  <a:glow rad="139700">
                    <a:schemeClr val="accent4">
                      <a:satMod val="175000"/>
                      <a:alpha val="40000"/>
                    </a:schemeClr>
                  </a:glow>
                  <a:reflection blurRad="6350" stA="55000" endA="300" endPos="45500" dir="5400000" sy="-100000" algn="bl" rotWithShape="0"/>
                </a:effectLst>
              </a:rPr>
              <a:t>Keyword Research</a:t>
            </a:r>
            <a:endParaRPr lang="en-US" sz="5400" b="1" dirty="0">
              <a:effectLst>
                <a:glow rad="139700">
                  <a:schemeClr val="accent4">
                    <a:satMod val="175000"/>
                    <a:alpha val="40000"/>
                  </a:schemeClr>
                </a:glow>
                <a:reflection blurRad="6350" stA="55000" endA="300" endPos="45500" dir="5400000" sy="-100000" algn="bl" rotWithShape="0"/>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ey.JPG"/>
          <p:cNvPicPr>
            <a:picLocks noGrp="1" noChangeAspect="1"/>
          </p:cNvPicPr>
          <p:nvPr>
            <p:ph idx="1"/>
          </p:nvPr>
        </p:nvPicPr>
        <p:blipFill>
          <a:blip r:embed="rId2" cstate="print"/>
          <a:stretch>
            <a:fillRect/>
          </a:stretch>
        </p:blipFill>
        <p:spPr>
          <a:xfrm>
            <a:off x="685800" y="762000"/>
            <a:ext cx="7772400" cy="53641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pic>
        <p:nvPicPr>
          <p:cNvPr id="4" name="Content Placeholder 3" descr="tech dad.jpg"/>
          <p:cNvPicPr>
            <a:picLocks noGrp="1" noChangeAspect="1"/>
          </p:cNvPicPr>
          <p:nvPr>
            <p:ph idx="1"/>
          </p:nvPr>
        </p:nvPicPr>
        <p:blipFill>
          <a:blip r:embed="rId2" cstate="print"/>
          <a:stretch>
            <a:fillRect/>
          </a:stretch>
        </p:blipFill>
        <p:spPr>
          <a:xfrm>
            <a:off x="381000" y="2057400"/>
            <a:ext cx="3962400" cy="3810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TextBox 4"/>
          <p:cNvSpPr txBox="1"/>
          <p:nvPr/>
        </p:nvSpPr>
        <p:spPr>
          <a:xfrm>
            <a:off x="4572000" y="2133600"/>
            <a:ext cx="4343400" cy="3108543"/>
          </a:xfrm>
          <a:prstGeom prst="rect">
            <a:avLst/>
          </a:prstGeom>
          <a:noFill/>
        </p:spPr>
        <p:txBody>
          <a:bodyPr wrap="square" rtlCol="0">
            <a:spAutoFit/>
          </a:bodyPr>
          <a:lstStyle/>
          <a:p>
            <a:r>
              <a:rPr lang="en-US" sz="2800" b="1" dirty="0" smtClean="0">
                <a:solidFill>
                  <a:schemeClr val="accent4">
                    <a:lumMod val="75000"/>
                  </a:schemeClr>
                </a:solidFill>
              </a:rPr>
              <a:t>Team Lead </a:t>
            </a:r>
          </a:p>
          <a:p>
            <a:r>
              <a:rPr lang="en-US" sz="2800" b="1" dirty="0" smtClean="0">
                <a:solidFill>
                  <a:srgbClr val="FF0000"/>
                </a:solidFill>
              </a:rPr>
              <a:t>P. Manasa (SBAP0010422)</a:t>
            </a:r>
          </a:p>
          <a:p>
            <a:r>
              <a:rPr lang="en-US" sz="2800" b="1" dirty="0" smtClean="0">
                <a:solidFill>
                  <a:schemeClr val="accent4">
                    <a:lumMod val="75000"/>
                  </a:schemeClr>
                </a:solidFill>
              </a:rPr>
              <a:t>Team Members</a:t>
            </a:r>
          </a:p>
          <a:p>
            <a:r>
              <a:rPr lang="en-US" sz="2800" b="1" dirty="0" smtClean="0">
                <a:solidFill>
                  <a:srgbClr val="FF0000"/>
                </a:solidFill>
              </a:rPr>
              <a:t>S.Sireesha</a:t>
            </a:r>
          </a:p>
          <a:p>
            <a:r>
              <a:rPr lang="en-US" sz="2800" b="1" dirty="0" smtClean="0">
                <a:solidFill>
                  <a:srgbClr val="FF0000"/>
                </a:solidFill>
              </a:rPr>
              <a:t>S.Bhavani</a:t>
            </a:r>
          </a:p>
          <a:p>
            <a:r>
              <a:rPr lang="en-US" sz="2800" b="1" dirty="0" smtClean="0">
                <a:solidFill>
                  <a:srgbClr val="FF0000"/>
                </a:solidFill>
              </a:rPr>
              <a:t>S.Bhargavi</a:t>
            </a:r>
          </a:p>
          <a:p>
            <a:r>
              <a:rPr lang="en-US" sz="2800" b="1" dirty="0" err="1" smtClean="0">
                <a:solidFill>
                  <a:srgbClr val="FF0000"/>
                </a:solidFill>
              </a:rPr>
              <a:t>P.Supriya</a:t>
            </a:r>
            <a:endParaRPr lang="en-US" sz="2800" b="1" dirty="0">
              <a:solidFill>
                <a:srgbClr val="FF0000"/>
              </a:solidFill>
            </a:endParaRPr>
          </a:p>
        </p:txBody>
      </p:sp>
      <p:sp>
        <p:nvSpPr>
          <p:cNvPr id="7" name="TextBox 6"/>
          <p:cNvSpPr txBox="1"/>
          <p:nvPr/>
        </p:nvSpPr>
        <p:spPr>
          <a:xfrm>
            <a:off x="1524000" y="838200"/>
            <a:ext cx="5638800" cy="1015663"/>
          </a:xfrm>
          <a:prstGeom prst="rect">
            <a:avLst/>
          </a:prstGeom>
          <a:noFill/>
        </p:spPr>
        <p:txBody>
          <a:bodyPr wrap="square" rtlCol="0">
            <a:spAutoFit/>
          </a:bodyPr>
          <a:lstStyle/>
          <a:p>
            <a:pPr algn="ctr"/>
            <a:r>
              <a:rPr lang="en-US" sz="6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Presenting by</a:t>
            </a:r>
            <a:endParaRPr lang="en-US" sz="6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a:ln>
            <a:solidFill>
              <a:srgbClr val="FF0000"/>
            </a:solidFill>
          </a:ln>
        </p:spPr>
        <p:txBody>
          <a:bodyPr>
            <a:normAutofit fontScale="55000" lnSpcReduction="20000"/>
          </a:bodyPr>
          <a:lstStyle/>
          <a:p>
            <a:pPr>
              <a:buNone/>
            </a:pPr>
            <a:r>
              <a:rPr lang="en-US" sz="3600" b="1" dirty="0" smtClean="0"/>
              <a:t> </a:t>
            </a:r>
            <a:r>
              <a:rPr lang="en-US" sz="4400" b="1" dirty="0" smtClean="0">
                <a:solidFill>
                  <a:srgbClr val="FF0000"/>
                </a:solidFill>
              </a:rPr>
              <a:t>Seed Keywords for Tech Mahindra</a:t>
            </a:r>
          </a:p>
          <a:p>
            <a:r>
              <a:rPr lang="en-US" b="1" dirty="0" smtClean="0"/>
              <a:t>Tech Mahindra</a:t>
            </a:r>
            <a:endParaRPr lang="en-US" dirty="0" smtClean="0"/>
          </a:p>
          <a:p>
            <a:r>
              <a:rPr lang="en-US" b="1" dirty="0" smtClean="0"/>
              <a:t>IT Services</a:t>
            </a:r>
            <a:endParaRPr lang="en-US" dirty="0" smtClean="0"/>
          </a:p>
          <a:p>
            <a:r>
              <a:rPr lang="en-US" b="1" dirty="0" smtClean="0"/>
              <a:t>Technology Consulting</a:t>
            </a:r>
            <a:endParaRPr lang="en-US" dirty="0" smtClean="0"/>
          </a:p>
          <a:p>
            <a:r>
              <a:rPr lang="en-US" b="1" dirty="0" smtClean="0"/>
              <a:t>Digital Transformation</a:t>
            </a:r>
            <a:endParaRPr lang="en-US" dirty="0" smtClean="0"/>
          </a:p>
          <a:p>
            <a:r>
              <a:rPr lang="en-US" b="1" dirty="0" smtClean="0"/>
              <a:t>Information Technology</a:t>
            </a:r>
            <a:endParaRPr lang="en-US" dirty="0" smtClean="0"/>
          </a:p>
          <a:p>
            <a:r>
              <a:rPr lang="en-US" b="1" dirty="0" smtClean="0"/>
              <a:t>Software Solutions</a:t>
            </a:r>
            <a:endParaRPr lang="en-US" dirty="0" smtClean="0"/>
          </a:p>
          <a:p>
            <a:r>
              <a:rPr lang="en-US" b="1" dirty="0" smtClean="0"/>
              <a:t>Business Process Outsourcing</a:t>
            </a:r>
            <a:endParaRPr lang="en-US" dirty="0" smtClean="0"/>
          </a:p>
          <a:p>
            <a:r>
              <a:rPr lang="en-US" b="1" dirty="0" err="1" smtClean="0"/>
              <a:t>Cybersecurity</a:t>
            </a:r>
            <a:r>
              <a:rPr lang="en-US" b="1" dirty="0" smtClean="0"/>
              <a:t> Services</a:t>
            </a:r>
            <a:endParaRPr lang="en-US" dirty="0" smtClean="0"/>
          </a:p>
          <a:p>
            <a:r>
              <a:rPr lang="en-US" b="1" dirty="0" smtClean="0"/>
              <a:t>Cloud Computing</a:t>
            </a:r>
            <a:endParaRPr lang="en-US" dirty="0" smtClean="0"/>
          </a:p>
          <a:p>
            <a:r>
              <a:rPr lang="en-US" b="1" dirty="0" smtClean="0"/>
              <a:t>Telecommunications Solutions</a:t>
            </a:r>
            <a:endParaRPr lang="en-US" dirty="0" smtClean="0"/>
          </a:p>
          <a:p>
            <a:r>
              <a:rPr lang="en-US" b="1" dirty="0" smtClean="0"/>
              <a:t>Artificial Intelligence (AI)</a:t>
            </a:r>
            <a:endParaRPr lang="en-US" dirty="0" smtClean="0"/>
          </a:p>
          <a:p>
            <a:r>
              <a:rPr lang="en-US" b="1" dirty="0" smtClean="0"/>
              <a:t>Internet of Things (IoT)</a:t>
            </a:r>
            <a:endParaRPr lang="en-US" dirty="0" smtClean="0"/>
          </a:p>
          <a:p>
            <a:r>
              <a:rPr lang="en-US" b="1" dirty="0" err="1" smtClean="0"/>
              <a:t>Blockchain</a:t>
            </a:r>
            <a:r>
              <a:rPr lang="en-US" b="1" dirty="0" smtClean="0"/>
              <a:t> Technology</a:t>
            </a:r>
            <a:endParaRPr lang="en-US" dirty="0" smtClean="0"/>
          </a:p>
          <a:p>
            <a:r>
              <a:rPr lang="en-US" b="1" dirty="0" smtClean="0"/>
              <a:t>Data Analytics</a:t>
            </a:r>
            <a:endParaRPr lang="en-US" dirty="0" smtClean="0"/>
          </a:p>
          <a:p>
            <a:r>
              <a:rPr lang="en-US" b="1" dirty="0" smtClean="0"/>
              <a:t>Big Data Solutions</a:t>
            </a:r>
            <a:endParaRPr lang="en-US" dirty="0" smtClean="0"/>
          </a:p>
          <a:p>
            <a:r>
              <a:rPr lang="en-US" b="1" dirty="0" smtClean="0"/>
              <a:t>Mobile App Development</a:t>
            </a:r>
            <a:endParaRPr lang="en-US" dirty="0" smtClean="0"/>
          </a:p>
          <a:p>
            <a:r>
              <a:rPr lang="en-US" b="1" dirty="0" smtClean="0"/>
              <a:t>Managed IT Services</a:t>
            </a:r>
            <a:endParaRPr lang="en-US" dirty="0" smtClean="0"/>
          </a:p>
          <a:p>
            <a:r>
              <a:rPr lang="en-US" b="1" dirty="0" smtClean="0"/>
              <a:t>Network Optimization</a:t>
            </a:r>
            <a:endParaRPr lang="en-US" dirty="0" smtClean="0"/>
          </a:p>
          <a:p>
            <a:r>
              <a:rPr lang="en-US" b="1" dirty="0" smtClean="0"/>
              <a:t>Healthcare IT Solutions</a:t>
            </a:r>
            <a:endParaRPr lang="en-US" dirty="0" smtClean="0"/>
          </a:p>
          <a:p>
            <a:r>
              <a:rPr lang="en-US" b="1" dirty="0" smtClean="0"/>
              <a:t>Financial Technology (</a:t>
            </a:r>
            <a:r>
              <a:rPr lang="en-US" b="1" dirty="0" err="1" smtClean="0"/>
              <a:t>FinTech</a:t>
            </a:r>
            <a:r>
              <a:rPr lang="en-US" b="1" dirty="0" smtClean="0"/>
              <a:t>)</a:t>
            </a:r>
            <a:r>
              <a:rPr lang="en-US" dirty="0" smtClean="0"/>
              <a:t/>
            </a:r>
            <a:br>
              <a:rPr lang="en-US" dirty="0" smtClean="0"/>
            </a:br>
            <a:endParaRPr lang="en-US" dirty="0" smtClean="0"/>
          </a:p>
          <a:p>
            <a:endParaRPr lang="en-US" dirty="0"/>
          </a:p>
        </p:txBody>
      </p:sp>
      <p:pic>
        <p:nvPicPr>
          <p:cNvPr id="4" name="Picture 3" descr="tech maa.jpg"/>
          <p:cNvPicPr>
            <a:picLocks noChangeAspect="1"/>
          </p:cNvPicPr>
          <p:nvPr/>
        </p:nvPicPr>
        <p:blipFill>
          <a:blip r:embed="rId2" cstate="print"/>
          <a:stretch>
            <a:fillRect/>
          </a:stretch>
        </p:blipFill>
        <p:spPr>
          <a:xfrm>
            <a:off x="3352800" y="914400"/>
            <a:ext cx="4724400" cy="5105400"/>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324599"/>
          </a:xfrm>
          <a:ln>
            <a:solidFill>
              <a:srgbClr val="FF0000"/>
            </a:solidFill>
          </a:ln>
        </p:spPr>
        <p:txBody>
          <a:bodyPr>
            <a:normAutofit fontScale="47500" lnSpcReduction="20000"/>
          </a:bodyPr>
          <a:lstStyle/>
          <a:p>
            <a:pPr>
              <a:buNone/>
            </a:pPr>
            <a:r>
              <a:rPr lang="en-US" sz="5100" b="1" dirty="0" smtClean="0">
                <a:solidFill>
                  <a:srgbClr val="FF0000"/>
                </a:solidFill>
              </a:rPr>
              <a:t>Competitor Keywords for Tech Mahindra</a:t>
            </a:r>
          </a:p>
          <a:p>
            <a:r>
              <a:rPr lang="en-US" sz="4200" dirty="0" smtClean="0"/>
              <a:t>"Tata Consultancy Services (TCS)"</a:t>
            </a:r>
          </a:p>
          <a:p>
            <a:r>
              <a:rPr lang="en-US" sz="4200" dirty="0" smtClean="0"/>
              <a:t>"Wipro"</a:t>
            </a:r>
          </a:p>
          <a:p>
            <a:r>
              <a:rPr lang="en-US" sz="4200" dirty="0" smtClean="0"/>
              <a:t>"HCL Technologies"</a:t>
            </a:r>
          </a:p>
          <a:p>
            <a:r>
              <a:rPr lang="en-US" sz="4200" dirty="0" smtClean="0"/>
              <a:t>"Cognizant"</a:t>
            </a:r>
          </a:p>
          <a:p>
            <a:r>
              <a:rPr lang="en-US" sz="4200" dirty="0" smtClean="0"/>
              <a:t>"Accenture"</a:t>
            </a:r>
          </a:p>
          <a:p>
            <a:r>
              <a:rPr lang="en-US" sz="4200" dirty="0" smtClean="0"/>
              <a:t>"IBM Global Services"</a:t>
            </a:r>
          </a:p>
          <a:p>
            <a:r>
              <a:rPr lang="en-US" sz="4200" dirty="0" smtClean="0"/>
              <a:t>"</a:t>
            </a:r>
            <a:r>
              <a:rPr lang="en-US" sz="4200" dirty="0" err="1" smtClean="0"/>
              <a:t>Capgemini</a:t>
            </a:r>
            <a:r>
              <a:rPr lang="en-US" sz="4200" dirty="0" smtClean="0"/>
              <a:t>"</a:t>
            </a:r>
          </a:p>
          <a:p>
            <a:r>
              <a:rPr lang="en-US" sz="4200" dirty="0" smtClean="0"/>
              <a:t>"DXC Technology"</a:t>
            </a:r>
          </a:p>
          <a:p>
            <a:r>
              <a:rPr lang="en-US" sz="4200" dirty="0" smtClean="0"/>
              <a:t>"Tech Mahindra competitors"</a:t>
            </a:r>
          </a:p>
          <a:p>
            <a:r>
              <a:rPr lang="en-US" sz="4200" dirty="0" smtClean="0"/>
              <a:t>"IT services companies"</a:t>
            </a:r>
          </a:p>
          <a:p>
            <a:r>
              <a:rPr lang="en-US" sz="4200" dirty="0" smtClean="0"/>
              <a:t>"Software outsourcing companies"</a:t>
            </a:r>
          </a:p>
          <a:p>
            <a:r>
              <a:rPr lang="en-US" sz="4200" dirty="0" smtClean="0"/>
              <a:t>"Telecommunications services providers"</a:t>
            </a:r>
          </a:p>
          <a:p>
            <a:r>
              <a:rPr lang="en-US" sz="4200" dirty="0" smtClean="0"/>
              <a:t>"Digital transformation services"</a:t>
            </a:r>
          </a:p>
          <a:p>
            <a:r>
              <a:rPr lang="en-US" sz="4200" dirty="0" smtClean="0"/>
              <a:t>"</a:t>
            </a:r>
            <a:r>
              <a:rPr lang="en-US" sz="4200" dirty="0" err="1" smtClean="0"/>
              <a:t>Cybersecurity</a:t>
            </a:r>
            <a:r>
              <a:rPr lang="en-US" sz="4200" dirty="0" smtClean="0"/>
              <a:t> solutions"</a:t>
            </a:r>
          </a:p>
          <a:p>
            <a:r>
              <a:rPr lang="en-US" sz="4200" dirty="0" smtClean="0"/>
              <a:t>"Cloud computing services"</a:t>
            </a:r>
          </a:p>
          <a:p>
            <a:r>
              <a:rPr lang="en-US" sz="4200" dirty="0" smtClean="0"/>
              <a:t>"AI and machine learning services"</a:t>
            </a:r>
          </a:p>
          <a:p>
            <a:r>
              <a:rPr lang="en-US" sz="4200" dirty="0" smtClean="0"/>
              <a:t>"Enterprise software development"</a:t>
            </a:r>
          </a:p>
          <a:p>
            <a:r>
              <a:rPr lang="en-US" sz="4200" dirty="0" smtClean="0"/>
              <a:t>"Business process outsourcing (BPO)"</a:t>
            </a:r>
          </a:p>
          <a:p>
            <a:r>
              <a:rPr lang="en-US" sz="4200" dirty="0" smtClean="0"/>
              <a:t>"Consulting and technology solutions“</a:t>
            </a:r>
            <a:r>
              <a:rPr lang="en-US" dirty="0" smtClean="0"/>
              <a:t>.</a:t>
            </a:r>
          </a:p>
        </p:txBody>
      </p:sp>
      <p:pic>
        <p:nvPicPr>
          <p:cNvPr id="4" name="Picture 3" descr="tech mama.jpg"/>
          <p:cNvPicPr>
            <a:picLocks noChangeAspect="1"/>
          </p:cNvPicPr>
          <p:nvPr/>
        </p:nvPicPr>
        <p:blipFill>
          <a:blip r:embed="rId2" cstate="print"/>
          <a:stretch>
            <a:fillRect/>
          </a:stretch>
        </p:blipFill>
        <p:spPr>
          <a:xfrm>
            <a:off x="4800600" y="838200"/>
            <a:ext cx="3657600" cy="5105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ch 2.JPG"/>
          <p:cNvPicPr>
            <a:picLocks noChangeAspect="1"/>
          </p:cNvPicPr>
          <p:nvPr/>
        </p:nvPicPr>
        <p:blipFill>
          <a:blip r:embed="rId2" cstate="print"/>
          <a:stretch>
            <a:fillRect/>
          </a:stretch>
        </p:blipFill>
        <p:spPr>
          <a:xfrm>
            <a:off x="152400" y="914400"/>
            <a:ext cx="8686800" cy="510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05800" cy="6324600"/>
          </a:xfrm>
          <a:ln>
            <a:solidFill>
              <a:srgbClr val="FF0000"/>
            </a:solidFill>
          </a:ln>
        </p:spPr>
        <p:txBody>
          <a:bodyPr>
            <a:normAutofit fontScale="25000" lnSpcReduction="20000"/>
          </a:bodyPr>
          <a:lstStyle/>
          <a:p>
            <a:pPr>
              <a:buNone/>
            </a:pPr>
            <a:r>
              <a:rPr lang="en-US" sz="9600" b="1" dirty="0" smtClean="0">
                <a:solidFill>
                  <a:srgbClr val="FF0000"/>
                </a:solidFill>
              </a:rPr>
              <a:t>Long tail Keyword Exploration</a:t>
            </a:r>
          </a:p>
          <a:p>
            <a:r>
              <a:rPr lang="en-US" sz="8000" dirty="0" smtClean="0"/>
              <a:t>"Tech Mahindra IT consulting services"</a:t>
            </a:r>
          </a:p>
          <a:p>
            <a:r>
              <a:rPr lang="en-US" sz="8000" dirty="0" smtClean="0"/>
              <a:t>"Tech Mahindra digital transformation solutions"</a:t>
            </a:r>
          </a:p>
          <a:p>
            <a:r>
              <a:rPr lang="en-US" sz="8000" dirty="0" smtClean="0"/>
              <a:t>"Tech Mahindra telecommunications technology expertise"</a:t>
            </a:r>
          </a:p>
          <a:p>
            <a:r>
              <a:rPr lang="en-US" sz="8000" dirty="0" smtClean="0"/>
              <a:t>"Tech Mahindra software development and integration"</a:t>
            </a:r>
          </a:p>
          <a:p>
            <a:r>
              <a:rPr lang="en-US" sz="8000" dirty="0" smtClean="0"/>
              <a:t>"Tech Mahindra AI and machine learning solutions"</a:t>
            </a:r>
          </a:p>
          <a:p>
            <a:r>
              <a:rPr lang="en-US" sz="8000" dirty="0" smtClean="0"/>
              <a:t>"Tech Mahindra cyber security services for businesses"</a:t>
            </a:r>
          </a:p>
          <a:p>
            <a:r>
              <a:rPr lang="en-US" sz="8000" dirty="0" smtClean="0"/>
              <a:t>"Tech Mahindra cloud computing solutions"</a:t>
            </a:r>
          </a:p>
          <a:p>
            <a:r>
              <a:rPr lang="en-US" sz="8000" dirty="0" smtClean="0"/>
              <a:t>"Tech Mahindra IoT implementation in industries"</a:t>
            </a:r>
          </a:p>
          <a:p>
            <a:r>
              <a:rPr lang="en-US" sz="8000" dirty="0" smtClean="0"/>
              <a:t>"Tech Mahindra 5G technology consulting"</a:t>
            </a:r>
          </a:p>
          <a:p>
            <a:r>
              <a:rPr lang="en-US" sz="8000" dirty="0" smtClean="0"/>
              <a:t>"Tech Mahindra data analytics and BI solutions"</a:t>
            </a:r>
          </a:p>
          <a:p>
            <a:r>
              <a:rPr lang="en-US" sz="8000" dirty="0" smtClean="0"/>
              <a:t>"Tech Mahindra robotic process automation (RPA)"</a:t>
            </a:r>
          </a:p>
          <a:p>
            <a:r>
              <a:rPr lang="en-US" sz="8000" dirty="0" smtClean="0"/>
              <a:t>"Tech Mahindra industry-specific technology solutions"</a:t>
            </a:r>
          </a:p>
          <a:p>
            <a:r>
              <a:rPr lang="en-US" sz="8000" dirty="0" smtClean="0"/>
              <a:t>"Tech Mahindra financial services technology"</a:t>
            </a:r>
          </a:p>
          <a:p>
            <a:r>
              <a:rPr lang="en-US" sz="8000" dirty="0" smtClean="0"/>
              <a:t>"Tech Mahindra automotive industry tech solutions"</a:t>
            </a:r>
          </a:p>
          <a:p>
            <a:r>
              <a:rPr lang="en-US" sz="8000" dirty="0" smtClean="0"/>
              <a:t>"Tech Mahindra customer experience optimization"</a:t>
            </a:r>
          </a:p>
          <a:p>
            <a:r>
              <a:rPr lang="en-US" sz="8000" dirty="0" smtClean="0"/>
              <a:t>"Tech Mahindra sustainability and green technology"</a:t>
            </a:r>
          </a:p>
          <a:p>
            <a:pPr>
              <a:buNone/>
            </a:pPr>
            <a:r>
              <a:rPr lang="en-US" sz="8000" dirty="0" smtClean="0"/>
              <a:t>These long-tail keywords can help Tech Mahindra target specific niches and showcase their expertise in various technology-related domains, making their content more relevant to potential clients and improving their online visibility.</a:t>
            </a:r>
            <a:br>
              <a:rPr lang="en-US" sz="8000" dirty="0" smtClean="0"/>
            </a:br>
            <a:endParaRPr lang="en-US" sz="8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05800" cy="5943600"/>
          </a:xfrm>
          <a:ln>
            <a:solidFill>
              <a:srgbClr val="FF0000"/>
            </a:solidFill>
          </a:ln>
        </p:spPr>
        <p:txBody>
          <a:bodyPr>
            <a:normAutofit fontScale="70000" lnSpcReduction="20000"/>
          </a:bodyPr>
          <a:lstStyle/>
          <a:p>
            <a:pPr>
              <a:buFont typeface="Wingdings" pitchFamily="2" charset="2"/>
              <a:buChar char="Ø"/>
            </a:pPr>
            <a:r>
              <a:rPr lang="en-US" sz="4600" b="1" dirty="0" smtClean="0">
                <a:solidFill>
                  <a:srgbClr val="C00000"/>
                </a:solidFill>
              </a:rPr>
              <a:t>On page Optimization</a:t>
            </a:r>
          </a:p>
          <a:p>
            <a:pPr>
              <a:buFont typeface="Wingdings" pitchFamily="2" charset="2"/>
              <a:buChar char="Ø"/>
            </a:pPr>
            <a:r>
              <a:rPr lang="en-US" b="1" dirty="0" smtClean="0"/>
              <a:t> Meta Description Tag</a:t>
            </a:r>
          </a:p>
          <a:p>
            <a:pPr>
              <a:buNone/>
            </a:pPr>
            <a:r>
              <a:rPr lang="en-US" dirty="0" smtClean="0"/>
              <a:t>    Techmahindra.com page appears to be missing a meta description tag. A meta description is important for search engines to understand the content of  page, and is often shown as the description text blurb in search results.</a:t>
            </a:r>
          </a:p>
          <a:p>
            <a:pPr>
              <a:buFont typeface="Wingdings" pitchFamily="2" charset="2"/>
              <a:buChar char="Ø"/>
            </a:pPr>
            <a:r>
              <a:rPr lang="en-US" b="1" dirty="0" smtClean="0"/>
              <a:t>XML Sitemaps</a:t>
            </a:r>
          </a:p>
          <a:p>
            <a:r>
              <a:rPr lang="en-US" dirty="0" smtClean="0"/>
              <a:t>Have not detected or been able to retrieve a XML sitemaps file successfully. Sitemaps are recommended to ensure that search engines can intelligently crawl all of pages.</a:t>
            </a:r>
          </a:p>
          <a:p>
            <a:pPr>
              <a:buFont typeface="Wingdings" pitchFamily="2" charset="2"/>
              <a:buChar char="Ø"/>
            </a:pPr>
            <a:r>
              <a:rPr lang="en-US" b="1" dirty="0" smtClean="0"/>
              <a:t>Image Alt Attributes</a:t>
            </a:r>
          </a:p>
          <a:p>
            <a:r>
              <a:rPr lang="en-US" dirty="0" smtClean="0"/>
              <a:t>You have images on your page that are missing Alt attributes.</a:t>
            </a:r>
          </a:p>
          <a:p>
            <a:r>
              <a:rPr lang="en-US" dirty="0" smtClean="0"/>
              <a:t> Found 148 images on the page and 144 of them are missing the attribute. Alt attributes are an often overlooked and simple way to signal to Search Engines what an image is about, and help it rank in image search results.</a:t>
            </a:r>
            <a:br>
              <a:rPr lang="en-US" dirty="0" smtClean="0"/>
            </a:br>
            <a:endParaRPr lang="en-US" dirty="0" smtClean="0"/>
          </a:p>
          <a:p>
            <a:pPr>
              <a:buNone/>
            </a:pPr>
            <a:endParaRPr lang="en-US" dirty="0" smtClean="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ech 9.JPG"/>
          <p:cNvPicPr>
            <a:picLocks noGrp="1" noChangeAspect="1"/>
          </p:cNvPicPr>
          <p:nvPr>
            <p:ph idx="1"/>
          </p:nvPr>
        </p:nvPicPr>
        <p:blipFill>
          <a:blip r:embed="rId2" cstate="print"/>
          <a:stretch>
            <a:fillRect/>
          </a:stretch>
        </p:blipFill>
        <p:spPr>
          <a:xfrm>
            <a:off x="457200" y="1143000"/>
            <a:ext cx="8229600" cy="472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10800000" flipV="1">
            <a:off x="609600" y="304800"/>
            <a:ext cx="7772400" cy="584775"/>
          </a:xfrm>
          <a:prstGeom prst="rect">
            <a:avLst/>
          </a:prstGeom>
          <a:blipFill>
            <a:blip r:embed="rId3" cstate="print"/>
            <a:tile tx="0" ty="0" sx="100000" sy="100000" flip="none" algn="tl"/>
          </a:blipFill>
          <a:ln>
            <a:noFill/>
          </a:ln>
          <a:effectLst>
            <a:softEdge rad="12700"/>
          </a:effectLst>
        </p:spPr>
        <p:txBody>
          <a:bodyPr wrap="square" rtlCol="0">
            <a:spAutoFit/>
          </a:bodyPr>
          <a:lstStyle/>
          <a:p>
            <a:pPr algn="ctr"/>
            <a:r>
              <a:rPr lang="en-US"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reflection blurRad="6350" stA="55000" endA="300" endPos="45500" dir="5400000" sy="-100000" algn="bl" rotWithShape="0"/>
                </a:effectLst>
              </a:rPr>
              <a:t>Content Ideas and Marketing Strategies</a:t>
            </a:r>
            <a:endParaRPr 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reflection blurRad="6350" stA="55000" endA="300" endPos="45500" dir="5400000" sy="-100000" algn="bl" rotWithShape="0"/>
              </a:effectLst>
            </a:endParaRPr>
          </a:p>
        </p:txBody>
      </p:sp>
      <p:graphicFrame>
        <p:nvGraphicFramePr>
          <p:cNvPr id="7" name="Table 6"/>
          <p:cNvGraphicFramePr>
            <a:graphicFrameLocks noGrp="1"/>
          </p:cNvGraphicFramePr>
          <p:nvPr/>
        </p:nvGraphicFramePr>
        <p:xfrm>
          <a:off x="152400" y="1295400"/>
          <a:ext cx="8763000" cy="5242560"/>
        </p:xfrm>
        <a:graphic>
          <a:graphicData uri="http://schemas.openxmlformats.org/drawingml/2006/table">
            <a:tbl>
              <a:tblPr firstRow="1" bandCol="1">
                <a:effectLst>
                  <a:reflection blurRad="6350" stA="50000" endA="300" endPos="55500" dist="101600" dir="5400000" sy="-100000" algn="bl" rotWithShape="0"/>
                </a:effectLst>
                <a:tableStyleId>{073A0DAA-6AF3-43AB-8588-CEC1D06C72B9}</a:tableStyleId>
              </a:tblPr>
              <a:tblGrid>
                <a:gridCol w="1143000"/>
                <a:gridCol w="1066800"/>
                <a:gridCol w="1295400"/>
                <a:gridCol w="1371600"/>
                <a:gridCol w="1219200"/>
                <a:gridCol w="914400"/>
                <a:gridCol w="1752600"/>
              </a:tblGrid>
              <a:tr h="370840">
                <a:tc>
                  <a:txBody>
                    <a:bodyPr/>
                    <a:lstStyle/>
                    <a:p>
                      <a:pPr algn="ctr"/>
                      <a:r>
                        <a:rPr lang="en-US" dirty="0" smtClean="0"/>
                        <a:t>Date</a:t>
                      </a:r>
                      <a:endParaRPr lang="en-US" dirty="0"/>
                    </a:p>
                  </a:txBody>
                  <a:tcP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solidFill>
                      <a:schemeClr val="bg1"/>
                    </a:solidFill>
                  </a:tcPr>
                </a:tc>
                <a:tc>
                  <a:txBody>
                    <a:bodyPr/>
                    <a:lstStyle/>
                    <a:p>
                      <a:pPr algn="ctr"/>
                      <a:r>
                        <a:rPr lang="en-US" dirty="0" smtClean="0"/>
                        <a:t>Content</a:t>
                      </a:r>
                      <a:r>
                        <a:rPr lang="en-US" baseline="0" dirty="0" smtClean="0"/>
                        <a:t> </a:t>
                      </a:r>
                    </a:p>
                    <a:p>
                      <a:pPr algn="ctr"/>
                      <a:r>
                        <a:rPr lang="en-US" baseline="0" dirty="0" smtClean="0"/>
                        <a:t>Type</a:t>
                      </a:r>
                      <a:endParaRPr lang="en-US" dirty="0"/>
                    </a:p>
                  </a:txBody>
                  <a:tcP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tcPr>
                </a:tc>
                <a:tc>
                  <a:txBody>
                    <a:bodyPr/>
                    <a:lstStyle/>
                    <a:p>
                      <a:pPr algn="ctr"/>
                      <a:r>
                        <a:rPr lang="en-US" dirty="0" smtClean="0"/>
                        <a:t>Topic</a:t>
                      </a:r>
                      <a:endParaRPr lang="en-US" dirty="0"/>
                    </a:p>
                  </a:txBody>
                  <a:tcP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tcPr>
                </a:tc>
                <a:tc>
                  <a:txBody>
                    <a:bodyPr/>
                    <a:lstStyle/>
                    <a:p>
                      <a:pPr algn="ctr"/>
                      <a:r>
                        <a:rPr lang="en-US" dirty="0" smtClean="0"/>
                        <a:t>Target</a:t>
                      </a:r>
                    </a:p>
                    <a:p>
                      <a:pPr algn="ctr"/>
                      <a:r>
                        <a:rPr lang="en-US" dirty="0" smtClean="0"/>
                        <a:t>Audience</a:t>
                      </a:r>
                      <a:endParaRPr lang="en-US" dirty="0"/>
                    </a:p>
                  </a:txBody>
                  <a:tcP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tcPr>
                </a:tc>
                <a:tc>
                  <a:txBody>
                    <a:bodyPr/>
                    <a:lstStyle/>
                    <a:p>
                      <a:pPr algn="ctr"/>
                      <a:r>
                        <a:rPr lang="en-US" dirty="0" smtClean="0"/>
                        <a:t>Key Message</a:t>
                      </a:r>
                      <a:endParaRPr lang="en-US" dirty="0"/>
                    </a:p>
                  </a:txBody>
                  <a:tcP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tcPr>
                </a:tc>
                <a:tc>
                  <a:txBody>
                    <a:bodyPr/>
                    <a:lstStyle/>
                    <a:p>
                      <a:pPr algn="ctr"/>
                      <a:r>
                        <a:rPr lang="en-US" dirty="0" smtClean="0"/>
                        <a:t>Platform</a:t>
                      </a:r>
                      <a:endParaRPr lang="en-US" dirty="0"/>
                    </a:p>
                  </a:txBody>
                  <a:tcP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tcPr>
                </a:tc>
                <a:tc>
                  <a:txBody>
                    <a:bodyPr/>
                    <a:lstStyle/>
                    <a:p>
                      <a:pPr algn="ctr"/>
                      <a:r>
                        <a:rPr lang="en-US" dirty="0" smtClean="0"/>
                        <a:t>Notes</a:t>
                      </a:r>
                      <a:endParaRPr lang="en-US" dirty="0"/>
                    </a:p>
                  </a:txBody>
                  <a:tcPr>
                    <a:lnL w="19050" cap="flat" cmpd="sng" algn="ctr">
                      <a:solidFill>
                        <a:srgbClr val="FF0000"/>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tcPr>
                </a:tc>
              </a:tr>
              <a:tr h="370840">
                <a:tc>
                  <a:txBody>
                    <a:bodyPr/>
                    <a:lstStyle/>
                    <a:p>
                      <a:pPr algn="ctr"/>
                      <a:r>
                        <a:rPr lang="en-US" sz="1400" dirty="0" smtClean="0"/>
                        <a:t>12/10/23</a:t>
                      </a:r>
                      <a:endParaRPr lang="en-US" sz="1400" dirty="0"/>
                    </a:p>
                  </a:txBody>
                  <a:tcPr>
                    <a:lnL w="19050" cap="flat" cmpd="sng" algn="ctr">
                      <a:solidFill>
                        <a:srgbClr val="FF0000"/>
                      </a:solidFill>
                      <a:prstDash val="solid"/>
                      <a:round/>
                      <a:headEnd type="none" w="med" len="med"/>
                      <a:tailEnd type="none" w="med" len="med"/>
                    </a:lnL>
                  </a:tcPr>
                </a:tc>
                <a:tc>
                  <a:txBody>
                    <a:bodyPr/>
                    <a:lstStyle/>
                    <a:p>
                      <a:pPr algn="ctr"/>
                      <a:r>
                        <a:rPr lang="en-US" sz="1400" dirty="0" smtClean="0"/>
                        <a:t>Blog</a:t>
                      </a:r>
                      <a:r>
                        <a:rPr lang="en-US" sz="1400" baseline="0" dirty="0" smtClean="0"/>
                        <a:t> Post</a:t>
                      </a:r>
                      <a:endParaRPr lang="en-US" sz="1400" dirty="0"/>
                    </a:p>
                  </a:txBody>
                  <a:tcPr/>
                </a:tc>
                <a:tc>
                  <a:txBody>
                    <a:bodyPr/>
                    <a:lstStyle/>
                    <a:p>
                      <a:pPr algn="ctr"/>
                      <a:r>
                        <a:rPr lang="en-US" sz="1400" dirty="0" smtClean="0"/>
                        <a:t>“The</a:t>
                      </a:r>
                      <a:r>
                        <a:rPr lang="en-US" sz="1400" baseline="0" dirty="0" smtClean="0"/>
                        <a:t> future of 5G”</a:t>
                      </a:r>
                      <a:endParaRPr lang="en-US" sz="1400" dirty="0"/>
                    </a:p>
                  </a:txBody>
                  <a:tcPr>
                    <a:lnB w="12700" cap="flat" cmpd="sng" algn="ctr">
                      <a:solidFill>
                        <a:schemeClr val="tx1"/>
                      </a:solidFill>
                      <a:prstDash val="solid"/>
                      <a:round/>
                      <a:headEnd type="none" w="med" len="med"/>
                      <a:tailEnd type="none" w="med" len="med"/>
                    </a:lnB>
                  </a:tcPr>
                </a:tc>
                <a:tc>
                  <a:txBody>
                    <a:bodyPr/>
                    <a:lstStyle/>
                    <a:p>
                      <a:pPr algn="ctr"/>
                      <a:r>
                        <a:rPr lang="en-US" sz="1400" dirty="0" smtClean="0"/>
                        <a:t>Tech Enthusiasts</a:t>
                      </a:r>
                      <a:endParaRPr lang="en-US" sz="1400" dirty="0"/>
                    </a:p>
                  </a:txBody>
                  <a:tcPr/>
                </a:tc>
                <a:tc>
                  <a:txBody>
                    <a:bodyPr/>
                    <a:lstStyle/>
                    <a:p>
                      <a:pPr algn="ctr"/>
                      <a:r>
                        <a:rPr lang="en-US" sz="1400" dirty="0" smtClean="0"/>
                        <a:t>Exploring 5G’s impact on industries</a:t>
                      </a:r>
                      <a:endParaRPr lang="en-US" sz="1400" dirty="0"/>
                    </a:p>
                  </a:txBody>
                  <a:tcPr/>
                </a:tc>
                <a:tc>
                  <a:txBody>
                    <a:bodyPr/>
                    <a:lstStyle/>
                    <a:p>
                      <a:pPr algn="ctr"/>
                      <a:r>
                        <a:rPr lang="en-US" sz="1400" dirty="0" smtClean="0"/>
                        <a:t>Website</a:t>
                      </a:r>
                    </a:p>
                    <a:p>
                      <a:pPr algn="ctr"/>
                      <a:r>
                        <a:rPr lang="en-US" sz="1400" dirty="0" smtClean="0"/>
                        <a:t>LinkedIn</a:t>
                      </a:r>
                      <a:endParaRPr lang="en-US" sz="1400" dirty="0"/>
                    </a:p>
                  </a:txBody>
                  <a:tcPr/>
                </a:tc>
                <a:tc>
                  <a:txBody>
                    <a:bodyPr/>
                    <a:lstStyle/>
                    <a:p>
                      <a:pPr algn="ctr"/>
                      <a:r>
                        <a:rPr lang="en-US" sz="1400" dirty="0" smtClean="0"/>
                        <a:t>Incorporate Relevant statistics</a:t>
                      </a:r>
                      <a:endParaRPr lang="en-US" sz="1400" dirty="0"/>
                    </a:p>
                  </a:txBody>
                  <a:tcPr>
                    <a:lnR w="19050" cap="flat" cmpd="sng" algn="ctr">
                      <a:solidFill>
                        <a:srgbClr val="FF0000"/>
                      </a:solidFill>
                      <a:prstDash val="solid"/>
                      <a:round/>
                      <a:headEnd type="none" w="med" len="med"/>
                      <a:tailEnd type="none" w="med" len="med"/>
                    </a:lnR>
                  </a:tcPr>
                </a:tc>
              </a:tr>
              <a:tr h="370840">
                <a:tc>
                  <a:txBody>
                    <a:bodyPr/>
                    <a:lstStyle/>
                    <a:p>
                      <a:pPr algn="ctr"/>
                      <a:r>
                        <a:rPr lang="en-US" sz="1400" dirty="0" smtClean="0"/>
                        <a:t>15/10/23</a:t>
                      </a:r>
                      <a:endParaRPr lang="en-US" sz="1400" dirty="0"/>
                    </a:p>
                  </a:txBody>
                  <a:tcPr>
                    <a:lnL w="19050" cap="flat" cmpd="sng" algn="ctr">
                      <a:solidFill>
                        <a:srgbClr val="FF0000"/>
                      </a:solidFill>
                      <a:prstDash val="solid"/>
                      <a:round/>
                      <a:headEnd type="none" w="med" len="med"/>
                      <a:tailEnd type="none" w="med" len="med"/>
                    </a:lnL>
                  </a:tcPr>
                </a:tc>
                <a:tc>
                  <a:txBody>
                    <a:bodyPr/>
                    <a:lstStyle/>
                    <a:p>
                      <a:pPr algn="ctr"/>
                      <a:r>
                        <a:rPr lang="en-US" sz="1400" dirty="0" smtClean="0"/>
                        <a:t>Social media post</a:t>
                      </a:r>
                      <a:endParaRPr lang="en-US"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“Tech</a:t>
                      </a:r>
                      <a:r>
                        <a:rPr lang="en-US" sz="1400" baseline="0" dirty="0" smtClean="0"/>
                        <a:t> Mahindra Innovations”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Industry</a:t>
                      </a:r>
                      <a:r>
                        <a:rPr lang="en-US" sz="1400" baseline="0" dirty="0" smtClean="0"/>
                        <a:t> Professionals</a:t>
                      </a:r>
                      <a:endParaRPr lang="en-US" sz="1400" dirty="0"/>
                    </a:p>
                  </a:txBody>
                  <a:tcPr>
                    <a:lnL w="12700" cap="flat" cmpd="sng" algn="ctr">
                      <a:solidFill>
                        <a:schemeClr val="tx1"/>
                      </a:solidFill>
                      <a:prstDash val="solid"/>
                      <a:round/>
                      <a:headEnd type="none" w="med" len="med"/>
                      <a:tailEnd type="none" w="med" len="med"/>
                    </a:lnL>
                  </a:tcPr>
                </a:tc>
                <a:tc>
                  <a:txBody>
                    <a:bodyPr/>
                    <a:lstStyle/>
                    <a:p>
                      <a:pPr algn="ctr"/>
                      <a:r>
                        <a:rPr lang="en-US" sz="1400" dirty="0" smtClean="0"/>
                        <a:t>Highlight recent tech solutions</a:t>
                      </a:r>
                      <a:endParaRPr lang="en-US" sz="1400" dirty="0"/>
                    </a:p>
                  </a:txBody>
                  <a:tcPr/>
                </a:tc>
                <a:tc>
                  <a:txBody>
                    <a:bodyPr/>
                    <a:lstStyle/>
                    <a:p>
                      <a:pPr algn="ctr"/>
                      <a:r>
                        <a:rPr lang="en-US" sz="1400" dirty="0" smtClean="0"/>
                        <a:t>Twitter,LinkedIn</a:t>
                      </a:r>
                      <a:endParaRPr lang="en-US" sz="1400" dirty="0"/>
                    </a:p>
                  </a:txBody>
                  <a:tcPr/>
                </a:tc>
                <a:tc>
                  <a:txBody>
                    <a:bodyPr/>
                    <a:lstStyle/>
                    <a:p>
                      <a:pPr algn="ctr"/>
                      <a:r>
                        <a:rPr lang="en-US" sz="1400" dirty="0" smtClean="0"/>
                        <a:t>Include eye-catching</a:t>
                      </a:r>
                      <a:r>
                        <a:rPr lang="en-US" sz="1400" baseline="0" dirty="0" smtClean="0"/>
                        <a:t> visuals</a:t>
                      </a:r>
                      <a:endParaRPr lang="en-US" sz="1400" dirty="0"/>
                    </a:p>
                  </a:txBody>
                  <a:tcPr>
                    <a:lnR w="19050" cap="flat" cmpd="sng" algn="ctr">
                      <a:solidFill>
                        <a:srgbClr val="FF0000"/>
                      </a:solidFill>
                      <a:prstDash val="solid"/>
                      <a:round/>
                      <a:headEnd type="none" w="med" len="med"/>
                      <a:tailEnd type="none" w="med" len="med"/>
                    </a:lnR>
                  </a:tcPr>
                </a:tc>
              </a:tr>
              <a:tr h="370840">
                <a:tc>
                  <a:txBody>
                    <a:bodyPr/>
                    <a:lstStyle/>
                    <a:p>
                      <a:pPr algn="ctr"/>
                      <a:r>
                        <a:rPr lang="en-US" sz="1400" dirty="0" smtClean="0"/>
                        <a:t>18/10/23</a:t>
                      </a:r>
                      <a:endParaRPr lang="en-US" sz="1400" dirty="0"/>
                    </a:p>
                  </a:txBody>
                  <a:tcPr>
                    <a:lnL w="19050" cap="flat" cmpd="sng" algn="ctr">
                      <a:solidFill>
                        <a:srgbClr val="FF0000"/>
                      </a:solidFill>
                      <a:prstDash val="solid"/>
                      <a:round/>
                      <a:headEnd type="none" w="med" len="med"/>
                      <a:tailEnd type="none" w="med" len="med"/>
                    </a:lnL>
                  </a:tcPr>
                </a:tc>
                <a:tc>
                  <a:txBody>
                    <a:bodyPr/>
                    <a:lstStyle/>
                    <a:p>
                      <a:pPr algn="ctr"/>
                      <a:r>
                        <a:rPr lang="en-US" sz="1400" dirty="0" smtClean="0"/>
                        <a:t>Email Newsletter</a:t>
                      </a:r>
                      <a:endParaRPr lang="en-US" sz="1400" dirty="0"/>
                    </a:p>
                  </a:txBody>
                  <a:tcPr/>
                </a:tc>
                <a:tc>
                  <a:txBody>
                    <a:bodyPr/>
                    <a:lstStyle/>
                    <a:p>
                      <a:pPr algn="ctr"/>
                      <a:r>
                        <a:rPr lang="en-US" sz="1400" dirty="0" smtClean="0"/>
                        <a:t>‘Digital Transformation</a:t>
                      </a:r>
                      <a:r>
                        <a:rPr lang="en-US" sz="1400" baseline="0" dirty="0" smtClean="0"/>
                        <a:t> Insights”</a:t>
                      </a:r>
                      <a:endParaRPr lang="en-US"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Subscribers</a:t>
                      </a:r>
                      <a:endParaRPr lang="en-US" sz="1400" dirty="0"/>
                    </a:p>
                  </a:txBody>
                  <a:tcPr/>
                </a:tc>
                <a:tc>
                  <a:txBody>
                    <a:bodyPr/>
                    <a:lstStyle/>
                    <a:p>
                      <a:pPr algn="ctr"/>
                      <a:r>
                        <a:rPr lang="en-US" sz="1400" dirty="0" smtClean="0"/>
                        <a:t>Share success stories and case studies</a:t>
                      </a:r>
                      <a:endParaRPr lang="en-US" sz="1400" dirty="0"/>
                    </a:p>
                  </a:txBody>
                  <a:tcPr/>
                </a:tc>
                <a:tc>
                  <a:txBody>
                    <a:bodyPr/>
                    <a:lstStyle/>
                    <a:p>
                      <a:pPr algn="ctr"/>
                      <a:r>
                        <a:rPr lang="en-US" sz="1400" dirty="0" smtClean="0"/>
                        <a:t>Email</a:t>
                      </a:r>
                      <a:endParaRPr lang="en-US" sz="1400" dirty="0"/>
                    </a:p>
                  </a:txBody>
                  <a:tcPr/>
                </a:tc>
                <a:tc>
                  <a:txBody>
                    <a:bodyPr/>
                    <a:lstStyle/>
                    <a:p>
                      <a:pPr algn="ctr"/>
                      <a:r>
                        <a:rPr lang="en-US" sz="1400" dirty="0" smtClean="0"/>
                        <a:t>Segment for different industry sectors</a:t>
                      </a:r>
                      <a:endParaRPr lang="en-US" sz="1400" dirty="0"/>
                    </a:p>
                  </a:txBody>
                  <a:tcPr>
                    <a:lnR w="19050" cap="flat" cmpd="sng" algn="ctr">
                      <a:solidFill>
                        <a:srgbClr val="FF0000"/>
                      </a:solidFill>
                      <a:prstDash val="solid"/>
                      <a:round/>
                      <a:headEnd type="none" w="med" len="med"/>
                      <a:tailEnd type="none" w="med" len="med"/>
                    </a:lnR>
                  </a:tcPr>
                </a:tc>
              </a:tr>
              <a:tr h="370840">
                <a:tc>
                  <a:txBody>
                    <a:bodyPr/>
                    <a:lstStyle/>
                    <a:p>
                      <a:pPr algn="ctr"/>
                      <a:r>
                        <a:rPr lang="en-US" sz="1400" dirty="0" smtClean="0"/>
                        <a:t>21/10/23</a:t>
                      </a:r>
                      <a:endParaRPr lang="en-US" sz="1400" dirty="0"/>
                    </a:p>
                  </a:txBody>
                  <a:tcPr>
                    <a:lnL w="19050" cap="flat" cmpd="sng" algn="ctr">
                      <a:solidFill>
                        <a:srgbClr val="FF0000"/>
                      </a:solidFill>
                      <a:prstDash val="solid"/>
                      <a:round/>
                      <a:headEnd type="none" w="med" len="med"/>
                      <a:tailEnd type="none" w="med" len="med"/>
                    </a:lnL>
                  </a:tcPr>
                </a:tc>
                <a:tc>
                  <a:txBody>
                    <a:bodyPr/>
                    <a:lstStyle/>
                    <a:p>
                      <a:pPr algn="ctr"/>
                      <a:r>
                        <a:rPr lang="en-US" sz="1400" dirty="0" smtClean="0"/>
                        <a:t>Webinar</a:t>
                      </a:r>
                      <a:endParaRPr lang="en-US" sz="1400" dirty="0"/>
                    </a:p>
                  </a:txBody>
                  <a:tcPr/>
                </a:tc>
                <a:tc>
                  <a:txBody>
                    <a:bodyPr/>
                    <a:lstStyle/>
                    <a:p>
                      <a:pPr algn="ctr"/>
                      <a:r>
                        <a:rPr lang="en-US" sz="1400" dirty="0" smtClean="0"/>
                        <a:t>“AI in Health care”</a:t>
                      </a:r>
                      <a:endParaRPr lang="en-US" sz="1400" dirty="0"/>
                    </a:p>
                  </a:txBody>
                  <a:tcPr/>
                </a:tc>
                <a:tc>
                  <a:txBody>
                    <a:bodyPr/>
                    <a:lstStyle/>
                    <a:p>
                      <a:pPr algn="ctr"/>
                      <a:r>
                        <a:rPr lang="en-US" sz="1400" dirty="0" smtClean="0"/>
                        <a:t>Healthcare Professionals</a:t>
                      </a:r>
                      <a:endParaRPr lang="en-US" sz="1400" dirty="0"/>
                    </a:p>
                  </a:txBody>
                  <a:tcPr/>
                </a:tc>
                <a:tc>
                  <a:txBody>
                    <a:bodyPr/>
                    <a:lstStyle/>
                    <a:p>
                      <a:pPr algn="ctr"/>
                      <a:r>
                        <a:rPr lang="en-US" sz="1400" dirty="0" smtClean="0"/>
                        <a:t>Expert panel Discussion</a:t>
                      </a:r>
                      <a:endParaRPr lang="en-US" sz="1400" dirty="0"/>
                    </a:p>
                  </a:txBody>
                  <a:tcPr/>
                </a:tc>
                <a:tc>
                  <a:txBody>
                    <a:bodyPr/>
                    <a:lstStyle/>
                    <a:p>
                      <a:pPr algn="ctr"/>
                      <a:r>
                        <a:rPr lang="en-US" sz="1400" dirty="0" smtClean="0"/>
                        <a:t>Webinar Platform</a:t>
                      </a:r>
                      <a:endParaRPr lang="en-US" sz="1400" dirty="0"/>
                    </a:p>
                  </a:txBody>
                  <a:tcPr/>
                </a:tc>
                <a:tc>
                  <a:txBody>
                    <a:bodyPr/>
                    <a:lstStyle/>
                    <a:p>
                      <a:pPr algn="ctr"/>
                      <a:r>
                        <a:rPr lang="en-US" sz="1400" dirty="0" smtClean="0"/>
                        <a:t>Promote registration and speakers</a:t>
                      </a:r>
                      <a:endParaRPr lang="en-US" sz="1400" dirty="0"/>
                    </a:p>
                  </a:txBody>
                  <a:tcPr>
                    <a:lnR w="19050" cap="flat" cmpd="sng" algn="ctr">
                      <a:solidFill>
                        <a:srgbClr val="FF0000"/>
                      </a:solidFill>
                      <a:prstDash val="solid"/>
                      <a:round/>
                      <a:headEnd type="none" w="med" len="med"/>
                      <a:tailEnd type="none" w="med" len="med"/>
                    </a:lnR>
                  </a:tcPr>
                </a:tc>
              </a:tr>
              <a:tr h="370840">
                <a:tc>
                  <a:txBody>
                    <a:bodyPr/>
                    <a:lstStyle/>
                    <a:p>
                      <a:pPr algn="ctr"/>
                      <a:r>
                        <a:rPr lang="en-US" sz="1400" dirty="0" smtClean="0"/>
                        <a:t>24/10/23</a:t>
                      </a:r>
                      <a:endParaRPr lang="en-US" sz="1400" dirty="0"/>
                    </a:p>
                  </a:txBody>
                  <a:tcPr>
                    <a:lnL w="19050" cap="flat" cmpd="sng" algn="ctr">
                      <a:solidFill>
                        <a:srgbClr val="FF0000"/>
                      </a:solidFill>
                      <a:prstDash val="solid"/>
                      <a:round/>
                      <a:headEnd type="none" w="med" len="med"/>
                      <a:tailEnd type="none" w="med" len="med"/>
                    </a:lnL>
                  </a:tcPr>
                </a:tc>
                <a:tc>
                  <a:txBody>
                    <a:bodyPr/>
                    <a:lstStyle/>
                    <a:p>
                      <a:pPr algn="ctr"/>
                      <a:r>
                        <a:rPr lang="en-US" sz="1400" dirty="0" smtClean="0"/>
                        <a:t>Infographic</a:t>
                      </a:r>
                      <a:endParaRPr lang="en-US" sz="1400" dirty="0"/>
                    </a:p>
                  </a:txBody>
                  <a:tcPr/>
                </a:tc>
                <a:tc>
                  <a:txBody>
                    <a:bodyPr/>
                    <a:lstStyle/>
                    <a:p>
                      <a:pPr algn="ctr"/>
                      <a:r>
                        <a:rPr lang="en-US" sz="1400" dirty="0" smtClean="0"/>
                        <a:t>‘Cyber security Trends”</a:t>
                      </a:r>
                      <a:endParaRPr lang="en-US" sz="1400" dirty="0"/>
                    </a:p>
                  </a:txBody>
                  <a:tcPr/>
                </a:tc>
                <a:tc>
                  <a:txBody>
                    <a:bodyPr/>
                    <a:lstStyle/>
                    <a:p>
                      <a:pPr algn="ctr"/>
                      <a:r>
                        <a:rPr lang="en-US" sz="1400" dirty="0" smtClean="0"/>
                        <a:t>IT Managers</a:t>
                      </a:r>
                      <a:endParaRPr lang="en-US" sz="1400" dirty="0"/>
                    </a:p>
                  </a:txBody>
                  <a:tcPr/>
                </a:tc>
                <a:tc>
                  <a:txBody>
                    <a:bodyPr/>
                    <a:lstStyle/>
                    <a:p>
                      <a:pPr algn="ctr"/>
                      <a:r>
                        <a:rPr lang="en-US" sz="1400" dirty="0" smtClean="0"/>
                        <a:t>Visual representation of Key trends</a:t>
                      </a:r>
                      <a:endParaRPr lang="en-US" sz="1400" dirty="0"/>
                    </a:p>
                  </a:txBody>
                  <a:tcPr/>
                </a:tc>
                <a:tc>
                  <a:txBody>
                    <a:bodyPr/>
                    <a:lstStyle/>
                    <a:p>
                      <a:pPr algn="ctr"/>
                      <a:r>
                        <a:rPr lang="en-US" sz="1400" dirty="0" smtClean="0"/>
                        <a:t>Social</a:t>
                      </a:r>
                      <a:r>
                        <a:rPr lang="en-US" sz="1400" baseline="0" dirty="0" smtClean="0"/>
                        <a:t> Media</a:t>
                      </a:r>
                    </a:p>
                    <a:p>
                      <a:pPr algn="ctr"/>
                      <a:r>
                        <a:rPr lang="en-US" sz="1400" baseline="0" dirty="0" smtClean="0"/>
                        <a:t>Website</a:t>
                      </a:r>
                      <a:endParaRPr lang="en-US" sz="1400" dirty="0"/>
                    </a:p>
                  </a:txBody>
                  <a:tcPr/>
                </a:tc>
                <a:tc>
                  <a:txBody>
                    <a:bodyPr/>
                    <a:lstStyle/>
                    <a:p>
                      <a:pPr algn="ctr"/>
                      <a:r>
                        <a:rPr lang="en-US" sz="1400" dirty="0" smtClean="0"/>
                        <a:t>Keep</a:t>
                      </a:r>
                      <a:r>
                        <a:rPr lang="en-US" sz="1400" baseline="0" dirty="0" smtClean="0"/>
                        <a:t> it concise and informative</a:t>
                      </a:r>
                      <a:endParaRPr lang="en-US" sz="1400" dirty="0"/>
                    </a:p>
                  </a:txBody>
                  <a:tcPr>
                    <a:lnR w="19050" cap="flat" cmpd="sng" algn="ctr">
                      <a:solidFill>
                        <a:srgbClr val="FF0000"/>
                      </a:solidFill>
                      <a:prstDash val="solid"/>
                      <a:round/>
                      <a:headEnd type="none" w="med" len="med"/>
                      <a:tailEnd type="none" w="med" len="med"/>
                    </a:lnR>
                  </a:tcPr>
                </a:tc>
              </a:tr>
              <a:tr h="370840">
                <a:tc>
                  <a:txBody>
                    <a:bodyPr/>
                    <a:lstStyle/>
                    <a:p>
                      <a:pPr algn="ctr"/>
                      <a:r>
                        <a:rPr lang="en-US" sz="1400" dirty="0" smtClean="0"/>
                        <a:t>27/10/23</a:t>
                      </a:r>
                      <a:endParaRPr lang="en-US" sz="1400" dirty="0"/>
                    </a:p>
                  </a:txBody>
                  <a:tcPr>
                    <a:lnL w="19050" cap="flat" cmpd="sng" algn="ctr">
                      <a:solidFill>
                        <a:srgbClr val="FF0000"/>
                      </a:solidFill>
                      <a:prstDash val="solid"/>
                      <a:round/>
                      <a:headEnd type="none" w="med" len="med"/>
                      <a:tailEnd type="none" w="med" len="med"/>
                    </a:lnL>
                    <a:lnB w="19050" cap="flat" cmpd="sng" algn="ctr">
                      <a:solidFill>
                        <a:srgbClr val="FF0000"/>
                      </a:solidFill>
                      <a:prstDash val="solid"/>
                      <a:round/>
                      <a:headEnd type="none" w="med" len="med"/>
                      <a:tailEnd type="none" w="med" len="med"/>
                    </a:lnB>
                  </a:tcPr>
                </a:tc>
                <a:tc>
                  <a:txBody>
                    <a:bodyPr/>
                    <a:lstStyle/>
                    <a:p>
                      <a:pPr algn="ctr"/>
                      <a:r>
                        <a:rPr lang="en-US" sz="1400" dirty="0" smtClean="0"/>
                        <a:t>Video</a:t>
                      </a:r>
                      <a:endParaRPr lang="en-US" sz="1400" dirty="0"/>
                    </a:p>
                  </a:txBody>
                  <a:tcPr>
                    <a:lnB w="19050" cap="flat" cmpd="sng" algn="ctr">
                      <a:solidFill>
                        <a:srgbClr val="FF0000"/>
                      </a:solidFill>
                      <a:prstDash val="solid"/>
                      <a:round/>
                      <a:headEnd type="none" w="med" len="med"/>
                      <a:tailEnd type="none" w="med" len="med"/>
                    </a:lnB>
                  </a:tcPr>
                </a:tc>
                <a:tc>
                  <a:txBody>
                    <a:bodyPr/>
                    <a:lstStyle/>
                    <a:p>
                      <a:pPr algn="ctr"/>
                      <a:r>
                        <a:rPr lang="en-US" sz="1400" dirty="0" smtClean="0"/>
                        <a:t>“Tech</a:t>
                      </a:r>
                      <a:r>
                        <a:rPr lang="en-US" sz="1400" baseline="0" dirty="0" smtClean="0"/>
                        <a:t> Mahindra CSR Initiatives” </a:t>
                      </a:r>
                      <a:endParaRPr lang="en-US" sz="1400" dirty="0"/>
                    </a:p>
                  </a:txBody>
                  <a:tcPr>
                    <a:lnB w="19050" cap="flat" cmpd="sng" algn="ctr">
                      <a:solidFill>
                        <a:srgbClr val="FF0000"/>
                      </a:solidFill>
                      <a:prstDash val="solid"/>
                      <a:round/>
                      <a:headEnd type="none" w="med" len="med"/>
                      <a:tailEnd type="none" w="med" len="med"/>
                    </a:lnB>
                  </a:tcPr>
                </a:tc>
                <a:tc>
                  <a:txBody>
                    <a:bodyPr/>
                    <a:lstStyle/>
                    <a:p>
                      <a:pPr algn="ctr"/>
                      <a:r>
                        <a:rPr lang="en-US" sz="1400" dirty="0" smtClean="0"/>
                        <a:t>General Public</a:t>
                      </a:r>
                      <a:endParaRPr lang="en-US" sz="1400" dirty="0"/>
                    </a:p>
                  </a:txBody>
                  <a:tcPr>
                    <a:lnB w="19050" cap="flat" cmpd="sng" algn="ctr">
                      <a:solidFill>
                        <a:srgbClr val="FF0000"/>
                      </a:solidFill>
                      <a:prstDash val="solid"/>
                      <a:round/>
                      <a:headEnd type="none" w="med" len="med"/>
                      <a:tailEnd type="none" w="med" len="med"/>
                    </a:lnB>
                  </a:tcPr>
                </a:tc>
                <a:tc>
                  <a:txBody>
                    <a:bodyPr/>
                    <a:lstStyle/>
                    <a:p>
                      <a:pPr algn="ctr"/>
                      <a:r>
                        <a:rPr lang="en-US" sz="1400" dirty="0" smtClean="0"/>
                        <a:t>Showcase corporate</a:t>
                      </a:r>
                      <a:r>
                        <a:rPr lang="en-US" sz="1400" baseline="0" dirty="0" smtClean="0"/>
                        <a:t> social responsibility</a:t>
                      </a:r>
                      <a:endParaRPr lang="en-US" sz="1400" dirty="0"/>
                    </a:p>
                  </a:txBody>
                  <a:tcPr>
                    <a:lnB w="19050" cap="flat" cmpd="sng" algn="ctr">
                      <a:solidFill>
                        <a:srgbClr val="FF0000"/>
                      </a:solidFill>
                      <a:prstDash val="solid"/>
                      <a:round/>
                      <a:headEnd type="none" w="med" len="med"/>
                      <a:tailEnd type="none" w="med" len="med"/>
                    </a:lnB>
                  </a:tcPr>
                </a:tc>
                <a:tc>
                  <a:txBody>
                    <a:bodyPr/>
                    <a:lstStyle/>
                    <a:p>
                      <a:pPr algn="ctr"/>
                      <a:r>
                        <a:rPr lang="en-US" sz="1400" dirty="0" smtClean="0"/>
                        <a:t>Youtube,</a:t>
                      </a:r>
                    </a:p>
                    <a:p>
                      <a:pPr algn="ctr"/>
                      <a:r>
                        <a:rPr lang="en-US" sz="1400" dirty="0" smtClean="0"/>
                        <a:t>Website</a:t>
                      </a:r>
                      <a:endParaRPr lang="en-US" sz="1400" dirty="0"/>
                    </a:p>
                  </a:txBody>
                  <a:tcPr>
                    <a:lnB w="19050" cap="flat" cmpd="sng" algn="ctr">
                      <a:solidFill>
                        <a:srgbClr val="FF0000"/>
                      </a:solidFill>
                      <a:prstDash val="solid"/>
                      <a:round/>
                      <a:headEnd type="none" w="med" len="med"/>
                      <a:tailEnd type="none" w="med" len="med"/>
                    </a:lnB>
                  </a:tcPr>
                </a:tc>
                <a:tc>
                  <a:txBody>
                    <a:bodyPr/>
                    <a:lstStyle/>
                    <a:p>
                      <a:pPr algn="ctr"/>
                      <a:r>
                        <a:rPr lang="en-US" sz="1400" dirty="0" smtClean="0"/>
                        <a:t>Feature employees</a:t>
                      </a:r>
                      <a:r>
                        <a:rPr lang="en-US" sz="1400" baseline="0" dirty="0" smtClean="0"/>
                        <a:t> and community impact</a:t>
                      </a:r>
                      <a:endParaRPr lang="en-US" sz="1400" dirty="0"/>
                    </a:p>
                  </a:txBody>
                  <a:tcPr>
                    <a:lnR w="19050" cap="flat" cmpd="sng" algn="ctr">
                      <a:solidFill>
                        <a:srgbClr val="FF0000"/>
                      </a:solidFill>
                      <a:prstDash val="solid"/>
                      <a:round/>
                      <a:headEnd type="none" w="med" len="med"/>
                      <a:tailEnd type="none" w="med" len="med"/>
                    </a:lnR>
                    <a:lnB w="19050" cap="flat" cmpd="sng" algn="ctr">
                      <a:solidFill>
                        <a:srgbClr val="FF0000"/>
                      </a:solidFill>
                      <a:prstDash val="solid"/>
                      <a:round/>
                      <a:headEnd type="none" w="med" len="med"/>
                      <a:tailEnd type="none" w="med" len="med"/>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81200"/>
            <a:ext cx="8229600" cy="4525963"/>
          </a:xfrm>
        </p:spPr>
        <p:txBody>
          <a:bodyPr/>
          <a:lstStyle/>
          <a:p>
            <a:pPr>
              <a:buNone/>
            </a:pPr>
            <a:r>
              <a:rPr lang="en-US" dirty="0" smtClean="0">
                <a:ln>
                  <a:solidFill>
                    <a:srgbClr val="F9FBA3"/>
                  </a:solidFill>
                </a:ln>
              </a:rPr>
              <a:t>Format 1:</a:t>
            </a:r>
            <a:endParaRPr lang="en-US" dirty="0" smtClean="0">
              <a:ln>
                <a:solidFill>
                  <a:srgbClr val="F9FBA3"/>
                </a:solidFill>
              </a:ln>
            </a:endParaRPr>
          </a:p>
          <a:p>
            <a:pPr>
              <a:buNone/>
            </a:pPr>
            <a:r>
              <a:rPr lang="en-US" b="1" dirty="0" smtClean="0"/>
              <a:t>Infograph</a:t>
            </a:r>
            <a:endParaRPr lang="en-US" b="1" dirty="0"/>
          </a:p>
        </p:txBody>
      </p:sp>
      <p:sp>
        <p:nvSpPr>
          <p:cNvPr id="6" name="TextBox 5"/>
          <p:cNvSpPr txBox="1"/>
          <p:nvPr/>
        </p:nvSpPr>
        <p:spPr>
          <a:xfrm rot="10800000" flipH="1" flipV="1">
            <a:off x="762000" y="914400"/>
            <a:ext cx="7054275" cy="923330"/>
          </a:xfrm>
          <a:prstGeom prst="rect">
            <a:avLst/>
          </a:prstGeom>
          <a:noFill/>
        </p:spPr>
        <p:txBody>
          <a:bodyPr wrap="square" rtlCol="0">
            <a:spAutoFit/>
          </a:bodyPr>
          <a:lstStyle/>
          <a:p>
            <a:r>
              <a:rPr lang="en-US" b="1" dirty="0" smtClean="0"/>
              <a:t>Explore the Future of Tech! Our latest info graphic breaks down the top IT trends in 2023. </a:t>
            </a:r>
          </a:p>
          <a:p>
            <a:r>
              <a:rPr lang="en-US" b="1" i="1" u="sng" dirty="0" smtClean="0">
                <a:latin typeface="Bahnschrift SemiBold Condensed" pitchFamily="34" charset="0"/>
              </a:rPr>
              <a:t>View Infographic</a:t>
            </a:r>
            <a:endParaRPr lang="en-US" b="1" i="1" u="sng" dirty="0">
              <a:latin typeface="Bahnschrift SemiBold Condensed" pitchFamily="34" charset="0"/>
            </a:endParaRPr>
          </a:p>
        </p:txBody>
      </p:sp>
      <p:sp>
        <p:nvSpPr>
          <p:cNvPr id="7" name="TextBox 6"/>
          <p:cNvSpPr txBox="1"/>
          <p:nvPr/>
        </p:nvSpPr>
        <p:spPr>
          <a:xfrm>
            <a:off x="609600" y="152400"/>
            <a:ext cx="7391400" cy="584775"/>
          </a:xfrm>
          <a:prstGeom prst="rect">
            <a:avLst/>
          </a:prstGeom>
          <a:blipFill>
            <a:blip r:embed="rId2" cstate="print"/>
            <a:stretch>
              <a:fillRect/>
            </a:stretch>
          </a:blipFill>
        </p:spPr>
        <p:txBody>
          <a:bodyPr wrap="square" rtlCol="0">
            <a:spAutoFit/>
          </a:bodyPr>
          <a:lstStyle/>
          <a:p>
            <a:pPr algn="ctr"/>
            <a:r>
              <a:rPr lang="en-US" sz="3200" b="1" dirty="0" smtClean="0">
                <a:ln w="6350">
                  <a:solidFill>
                    <a:schemeClr val="tx1"/>
                  </a:solidFill>
                </a:ln>
                <a:solidFill>
                  <a:srgbClr val="FF0000"/>
                </a:solidFill>
                <a:latin typeface="Berlin Sans FB Demi" pitchFamily="34" charset="0"/>
              </a:rPr>
              <a:t>Content creation</a:t>
            </a:r>
            <a:endParaRPr lang="en-US" sz="3200" b="1" dirty="0">
              <a:ln w="6350">
                <a:solidFill>
                  <a:schemeClr val="tx1"/>
                </a:solidFill>
              </a:ln>
              <a:solidFill>
                <a:srgbClr val="FF0000"/>
              </a:solidFill>
              <a:latin typeface="Berlin Sans FB Demi" pitchFamily="34" charset="0"/>
            </a:endParaRPr>
          </a:p>
        </p:txBody>
      </p:sp>
      <p:pic>
        <p:nvPicPr>
          <p:cNvPr id="8" name="Picture 7" descr="tech mom.JPG"/>
          <p:cNvPicPr>
            <a:picLocks noChangeAspect="1"/>
          </p:cNvPicPr>
          <p:nvPr/>
        </p:nvPicPr>
        <p:blipFill>
          <a:blip r:embed="rId3" cstate="print"/>
          <a:stretch>
            <a:fillRect/>
          </a:stretch>
        </p:blipFill>
        <p:spPr>
          <a:xfrm>
            <a:off x="2209800" y="1447800"/>
            <a:ext cx="5715000" cy="5181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229600" cy="6172200"/>
          </a:xfrm>
          <a:ln w="28575">
            <a:solidFill>
              <a:srgbClr val="FF0000"/>
            </a:solidFill>
          </a:ln>
        </p:spPr>
        <p:txBody>
          <a:bodyPr>
            <a:normAutofit/>
          </a:bodyPr>
          <a:lstStyle/>
          <a:p>
            <a:pPr>
              <a:buNone/>
            </a:pPr>
            <a:r>
              <a:rPr lang="en-US" sz="2000" dirty="0" smtClean="0"/>
              <a:t>     Get ready to navigate Private 5G successfully with </a:t>
            </a:r>
            <a:r>
              <a:rPr lang="en-US" sz="2000" b="1" dirty="0" smtClean="0">
                <a:hlinkClick r:id="rId3"/>
              </a:rPr>
              <a:t>Tech Mahindra</a:t>
            </a:r>
            <a:r>
              <a:rPr lang="en-US" sz="2000" dirty="0" smtClean="0"/>
              <a:t> and </a:t>
            </a:r>
            <a:r>
              <a:rPr lang="en-US" sz="2000" b="1" dirty="0" smtClean="0">
                <a:hlinkClick r:id="rId4"/>
              </a:rPr>
              <a:t>Red Hat</a:t>
            </a:r>
            <a:r>
              <a:rPr lang="en-US" sz="2000" dirty="0" smtClean="0"/>
              <a:t>.   Explore how enterprises can embark on a multi-step journey to build meaningful use cases leveraging end-to-end private 5G solutions. Save the date and register now: </a:t>
            </a:r>
            <a:r>
              <a:rPr lang="en-US" sz="2000" b="1" dirty="0" smtClean="0">
                <a:hlinkClick r:id="rId5"/>
              </a:rPr>
              <a:t>https://lnkd.in/duPP8nJN</a:t>
            </a:r>
            <a:r>
              <a:rPr lang="en-US" sz="2000" dirty="0" smtClean="0"/>
              <a:t> 23rd October 2023 | 09:00 a.m. EDT / 02:00 p.m</a:t>
            </a:r>
            <a:r>
              <a:rPr lang="en-US" dirty="0" smtClean="0"/>
              <a:t>. </a:t>
            </a:r>
          </a:p>
          <a:p>
            <a:pPr>
              <a:buNone/>
            </a:pPr>
            <a:r>
              <a:rPr lang="en-US" b="1" dirty="0" smtClean="0"/>
              <a:t>Format 2 : Video</a:t>
            </a:r>
            <a:endParaRPr lang="en-US" b="1" dirty="0" smtClean="0"/>
          </a:p>
          <a:p>
            <a:endParaRPr lang="en-US" dirty="0"/>
          </a:p>
        </p:txBody>
      </p:sp>
      <p:pic>
        <p:nvPicPr>
          <p:cNvPr id="4" name="183107 (540p).mp4">
            <a:hlinkClick r:id="" action="ppaction://media"/>
          </p:cNvPr>
          <p:cNvPicPr>
            <a:picLocks noRot="1" noChangeAspect="1"/>
          </p:cNvPicPr>
          <p:nvPr>
            <a:videoFile r:link="rId1"/>
          </p:nvPr>
        </p:nvPicPr>
        <p:blipFill>
          <a:blip r:embed="rId6" cstate="print"/>
          <a:stretch>
            <a:fillRect/>
          </a:stretch>
        </p:blipFill>
        <p:spPr>
          <a:xfrm>
            <a:off x="914400" y="2590800"/>
            <a:ext cx="6858000" cy="3733800"/>
          </a:xfrm>
          <a:prstGeom prst="rect">
            <a:avLst/>
          </a:prstGeom>
        </p:spPr>
      </p:pic>
      <p:sp>
        <p:nvSpPr>
          <p:cNvPr id="6" name="TextBox 5"/>
          <p:cNvSpPr txBox="1"/>
          <p:nvPr/>
        </p:nvSpPr>
        <p:spPr>
          <a:xfrm>
            <a:off x="1219200" y="2590800"/>
            <a:ext cx="2819400" cy="584775"/>
          </a:xfrm>
          <a:prstGeom prst="rect">
            <a:avLst/>
          </a:prstGeom>
          <a:noFill/>
        </p:spPr>
        <p:txBody>
          <a:bodyPr wrap="square" rtlCol="0">
            <a:spAutoFit/>
          </a:bodyPr>
          <a:lstStyle/>
          <a:p>
            <a:r>
              <a:rPr lang="en-US" sz="3200" b="1" dirty="0" smtClean="0">
                <a:solidFill>
                  <a:srgbClr val="FF0000"/>
                </a:solidFill>
              </a:rPr>
              <a:t>Tech Mahindra</a:t>
            </a:r>
            <a:endParaRPr lang="en-US" sz="3200" b="1" dirty="0">
              <a:solidFill>
                <a:srgbClr val="FF0000"/>
              </a:solidFill>
            </a:endParaRPr>
          </a:p>
        </p:txBody>
      </p:sp>
      <p:sp>
        <p:nvSpPr>
          <p:cNvPr id="7" name="TextBox 6"/>
          <p:cNvSpPr txBox="1"/>
          <p:nvPr/>
        </p:nvSpPr>
        <p:spPr>
          <a:xfrm>
            <a:off x="4724400" y="2590800"/>
            <a:ext cx="3657600" cy="584775"/>
          </a:xfrm>
          <a:prstGeom prst="rect">
            <a:avLst/>
          </a:prstGeom>
          <a:noFill/>
        </p:spPr>
        <p:txBody>
          <a:bodyPr wrap="square" rtlCol="0">
            <a:spAutoFit/>
          </a:bodyPr>
          <a:lstStyle/>
          <a:p>
            <a:r>
              <a:rPr lang="en-US" sz="3200" b="1" dirty="0" smtClean="0">
                <a:solidFill>
                  <a:srgbClr val="FF0000"/>
                </a:solidFill>
              </a:rPr>
              <a:t>Red Hat</a:t>
            </a:r>
            <a:endParaRPr lang="en-US" sz="3200" b="1" dirty="0">
              <a:solidFill>
                <a:srgbClr val="FF0000"/>
              </a:solidFill>
            </a:endParaRPr>
          </a:p>
        </p:txBody>
      </p:sp>
      <p:sp>
        <p:nvSpPr>
          <p:cNvPr id="8" name="Rectangle 7"/>
          <p:cNvSpPr/>
          <p:nvPr/>
        </p:nvSpPr>
        <p:spPr>
          <a:xfrm>
            <a:off x="3810000" y="2514600"/>
            <a:ext cx="97654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5G</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p:cTn id="7" repeatCount="indefinite"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229600" cy="5486399"/>
          </a:xfrm>
          <a:ln w="28575">
            <a:solidFill>
              <a:srgbClr val="FF0000"/>
            </a:solidFill>
          </a:ln>
        </p:spPr>
        <p:txBody>
          <a:bodyPr>
            <a:normAutofit fontScale="92500" lnSpcReduction="10000"/>
          </a:bodyPr>
          <a:lstStyle/>
          <a:p>
            <a:pPr>
              <a:buNone/>
            </a:pPr>
            <a:r>
              <a:rPr lang="en-US" b="1" dirty="0" smtClean="0">
                <a:latin typeface="Bradley Hand ITC" pitchFamily="66" charset="0"/>
              </a:rPr>
              <a:t>Tech Mahindra Inaugurates Innovation Centre in Espoo, Finland to Drive Digitization with Customers .Get Ready to Boom***…</a:t>
            </a:r>
            <a:endParaRPr lang="en-US" dirty="0" smtClean="0"/>
          </a:p>
          <a:p>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r>
            <a:br>
              <a:rPr lang="en-US" dirty="0" smtClean="0"/>
            </a:br>
            <a:r>
              <a:rPr lang="en-US" dirty="0" smtClean="0"/>
              <a:t>To Know more </a:t>
            </a:r>
            <a:r>
              <a:rPr lang="en-US" dirty="0" smtClean="0">
                <a:hlinkClick r:id="rId2"/>
              </a:rPr>
              <a:t>click here</a:t>
            </a:r>
            <a:endParaRPr lang="en-US" dirty="0" smtClean="0"/>
          </a:p>
          <a:p>
            <a:endParaRPr lang="en-US" dirty="0"/>
          </a:p>
        </p:txBody>
      </p:sp>
      <p:pic>
        <p:nvPicPr>
          <p:cNvPr id="4" name="Picture 3" descr="WhatsApp Image 2023-10-13 at 11.17.33 AM.jpeg"/>
          <p:cNvPicPr>
            <a:picLocks noChangeAspect="1"/>
          </p:cNvPicPr>
          <p:nvPr/>
        </p:nvPicPr>
        <p:blipFill>
          <a:blip r:embed="rId3" cstate="print"/>
          <a:stretch>
            <a:fillRect/>
          </a:stretch>
        </p:blipFill>
        <p:spPr>
          <a:xfrm>
            <a:off x="1447800" y="2057400"/>
            <a:ext cx="5943600" cy="3352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676400" y="2514600"/>
            <a:ext cx="2133600" cy="1200329"/>
          </a:xfrm>
          <a:prstGeom prst="rect">
            <a:avLst/>
          </a:prstGeom>
          <a:noFill/>
        </p:spPr>
        <p:txBody>
          <a:bodyPr wrap="square" rtlCol="0" anchor="ctr">
            <a:spAutoFit/>
          </a:bodyPr>
          <a:lstStyle/>
          <a:p>
            <a:r>
              <a:rPr lang="en-US" sz="3600" b="1" dirty="0" smtClean="0">
                <a:ln>
                  <a:gradFill>
                    <a:gsLst>
                      <a:gs pos="0">
                        <a:srgbClr val="FF0000"/>
                      </a:gs>
                      <a:gs pos="50000">
                        <a:schemeClr val="accent1">
                          <a:tint val="44500"/>
                          <a:satMod val="160000"/>
                        </a:schemeClr>
                      </a:gs>
                      <a:gs pos="100000">
                        <a:schemeClr val="accent1">
                          <a:tint val="23500"/>
                          <a:satMod val="160000"/>
                        </a:schemeClr>
                      </a:gs>
                    </a:gsLst>
                    <a:lin ang="5400000" scaled="0"/>
                  </a:gradFill>
                </a:ln>
                <a:gradFill>
                  <a:gsLst>
                    <a:gs pos="0">
                      <a:srgbClr val="03D4A8"/>
                    </a:gs>
                    <a:gs pos="25000">
                      <a:srgbClr val="21D6E0"/>
                    </a:gs>
                    <a:gs pos="75000">
                      <a:srgbClr val="0087E6"/>
                    </a:gs>
                    <a:gs pos="100000">
                      <a:srgbClr val="005CBF"/>
                    </a:gs>
                  </a:gsLst>
                  <a:lin ang="5400000" scaled="0"/>
                </a:gradFill>
              </a:rPr>
              <a:t>Tech Mahindra</a:t>
            </a:r>
            <a:endParaRPr lang="en-US" sz="3600" b="1" dirty="0">
              <a:ln>
                <a:gradFill>
                  <a:gsLst>
                    <a:gs pos="0">
                      <a:srgbClr val="FF0000"/>
                    </a:gs>
                    <a:gs pos="50000">
                      <a:schemeClr val="accent1">
                        <a:tint val="44500"/>
                        <a:satMod val="160000"/>
                      </a:schemeClr>
                    </a:gs>
                    <a:gs pos="100000">
                      <a:schemeClr val="accent1">
                        <a:tint val="23500"/>
                        <a:satMod val="160000"/>
                      </a:schemeClr>
                    </a:gs>
                  </a:gsLst>
                  <a:lin ang="5400000" scaled="0"/>
                </a:gradFill>
              </a:ln>
              <a:gradFill>
                <a:gsLst>
                  <a:gs pos="0">
                    <a:srgbClr val="03D4A8"/>
                  </a:gs>
                  <a:gs pos="25000">
                    <a:srgbClr val="21D6E0"/>
                  </a:gs>
                  <a:gs pos="75000">
                    <a:srgbClr val="0087E6"/>
                  </a:gs>
                  <a:gs pos="100000">
                    <a:srgbClr val="005CBF"/>
                  </a:gs>
                </a:gsLst>
                <a:lin ang="5400000" scaled="0"/>
              </a:gradFill>
            </a:endParaRPr>
          </a:p>
        </p:txBody>
      </p:sp>
      <p:sp>
        <p:nvSpPr>
          <p:cNvPr id="6" name="TextBox 5"/>
          <p:cNvSpPr txBox="1"/>
          <p:nvPr/>
        </p:nvSpPr>
        <p:spPr>
          <a:xfrm>
            <a:off x="609600" y="228600"/>
            <a:ext cx="2667000" cy="523220"/>
          </a:xfrm>
          <a:prstGeom prst="rect">
            <a:avLst/>
          </a:prstGeom>
          <a:noFill/>
        </p:spPr>
        <p:txBody>
          <a:bodyPr wrap="square" rtlCol="0">
            <a:spAutoFit/>
          </a:bodyPr>
          <a:lstStyle/>
          <a:p>
            <a:r>
              <a:rPr lang="en-US" sz="2800" b="1" dirty="0" smtClean="0"/>
              <a:t>Format 3 : Post</a:t>
            </a:r>
            <a:endParaRPr lang="en-US" sz="2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77200" cy="944562"/>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reflection blurRad="6350" stA="52000" endA="300" endPos="35000" dir="5400000" sy="-100000" algn="bl" rotWithShape="0"/>
          </a:effectLst>
          <a:scene3d>
            <a:camera prst="orthographicFront"/>
            <a:lightRig rig="threePt" dir="t"/>
          </a:scene3d>
          <a:sp3d>
            <a:bevelT prst="relaxedInset"/>
          </a:sp3d>
        </p:spPr>
        <p:txBody>
          <a:bodyPr/>
          <a:lstStyle/>
          <a:p>
            <a:r>
              <a:rPr lang="en-US" b="1" dirty="0" smtClean="0">
                <a:solidFill>
                  <a:srgbClr val="0070C0"/>
                </a:solidFill>
              </a:rPr>
              <a:t>TECH MAHINDRA</a:t>
            </a:r>
            <a:endParaRPr lang="en-US" b="1" dirty="0">
              <a:solidFill>
                <a:srgbClr val="0070C0"/>
              </a:solidFill>
            </a:endParaRPr>
          </a:p>
        </p:txBody>
      </p:sp>
      <p:sp>
        <p:nvSpPr>
          <p:cNvPr id="3" name="Content Placeholder 2"/>
          <p:cNvSpPr>
            <a:spLocks noGrp="1"/>
          </p:cNvSpPr>
          <p:nvPr>
            <p:ph idx="1"/>
          </p:nvPr>
        </p:nvSpPr>
        <p:spPr>
          <a:xfrm>
            <a:off x="533400" y="3124200"/>
            <a:ext cx="8229600" cy="4525963"/>
          </a:xfrm>
        </p:spPr>
        <p:txBody>
          <a:bodyPr/>
          <a:lstStyle/>
          <a:p>
            <a:r>
              <a:rPr lang="en-US" dirty="0" smtClean="0"/>
              <a:t>Tech Mahindra is an Indian multinational information technology services and consulting company. Part of the Mahindra Group, the company is headquartered in Pune and has its registered office in Mumbai. Tech Mahindra is a US$6.0 billion company with over 148,000 employees across 90 countries.</a:t>
            </a:r>
            <a:endParaRPr lang="en-US" dirty="0"/>
          </a:p>
        </p:txBody>
      </p:sp>
      <p:pic>
        <p:nvPicPr>
          <p:cNvPr id="4" name="Picture 3" descr="tech mahindra.jpg"/>
          <p:cNvPicPr>
            <a:picLocks noChangeAspect="1"/>
          </p:cNvPicPr>
          <p:nvPr/>
        </p:nvPicPr>
        <p:blipFill>
          <a:blip r:embed="rId2" cstate="print"/>
          <a:stretch>
            <a:fillRect/>
          </a:stretch>
        </p:blipFill>
        <p:spPr>
          <a:xfrm>
            <a:off x="2438400" y="1295400"/>
            <a:ext cx="4572000" cy="1847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w="28575">
            <a:solidFill>
              <a:srgbClr val="FF0000"/>
            </a:solidFill>
          </a:ln>
        </p:spPr>
        <p:txBody>
          <a:bodyPr>
            <a:normAutofit fontScale="85000" lnSpcReduction="20000"/>
          </a:bodyPr>
          <a:lstStyle/>
          <a:p>
            <a:r>
              <a:rPr lang="en-US" dirty="0" smtClean="0"/>
              <a:t>Instagram Story Link </a:t>
            </a:r>
            <a:r>
              <a:rPr lang="en-US" dirty="0" smtClean="0">
                <a:hlinkClick r:id="rId2" action="ppaction://hlinksldjump"/>
              </a:rPr>
              <a:t>https://instagram.com/stories/tech.mahindra1/3212478601899197356?utm_source=ig_story_item_share&amp;igshid=YTUzYTFiZDMwYg==</a:t>
            </a:r>
            <a:endParaRPr lang="en-US" dirty="0" smtClean="0"/>
          </a:p>
          <a:p>
            <a:r>
              <a:rPr lang="en-US" dirty="0" smtClean="0"/>
              <a:t>Highlight Link :</a:t>
            </a:r>
          </a:p>
          <a:p>
            <a:pPr>
              <a:buNone/>
            </a:pPr>
            <a:r>
              <a:rPr lang="en-US" dirty="0" smtClean="0">
                <a:hlinkClick r:id="rId2" action="ppaction://hlinksldjump"/>
              </a:rPr>
              <a:t> https://www.instagram.com/s/aGlnaGxpZ2h0OjE3OTUzMDc4MTYzNTY4MDAw?igshid=MmU2YjMzNjRlOQ==</a:t>
            </a:r>
            <a:endParaRPr lang="en-US" dirty="0" smtClean="0"/>
          </a:p>
          <a:p>
            <a:r>
              <a:rPr lang="en-US" dirty="0" smtClean="0"/>
              <a:t>Instagram Account Link :</a:t>
            </a:r>
          </a:p>
          <a:p>
            <a:pPr>
              <a:buNone/>
            </a:pPr>
            <a:r>
              <a:rPr lang="en-US" dirty="0" smtClean="0">
                <a:hlinkClick r:id="rId2" action="ppaction://hlinksldjump"/>
              </a:rPr>
              <a:t> https://instagram.com/tech.mahindra1?igshid=NGVhN2U2NjQ0Yg==</a:t>
            </a:r>
            <a:endParaRPr lang="en-US" dirty="0" smtClean="0"/>
          </a:p>
          <a:p>
            <a:pPr>
              <a:buNone/>
            </a:pPr>
            <a:endParaRPr lang="en-US" dirty="0" smtClean="0"/>
          </a:p>
          <a:p>
            <a:pPr>
              <a:buNone/>
            </a:pPr>
            <a:endParaRPr lang="en-US" dirty="0"/>
          </a:p>
        </p:txBody>
      </p:sp>
      <p:sp>
        <p:nvSpPr>
          <p:cNvPr id="5" name="TextBox 4"/>
          <p:cNvSpPr txBox="1"/>
          <p:nvPr/>
        </p:nvSpPr>
        <p:spPr>
          <a:xfrm>
            <a:off x="685800" y="381000"/>
            <a:ext cx="7848600" cy="707886"/>
          </a:xfrm>
          <a:prstGeom prst="rect">
            <a:avLst/>
          </a:prstGeom>
          <a:gradFill>
            <a:gsLst>
              <a:gs pos="0">
                <a:srgbClr val="03D4A8"/>
              </a:gs>
              <a:gs pos="25000">
                <a:srgbClr val="21D6E0"/>
              </a:gs>
              <a:gs pos="75000">
                <a:srgbClr val="0087E6"/>
              </a:gs>
              <a:gs pos="100000">
                <a:srgbClr val="005CBF"/>
              </a:gs>
            </a:gsLst>
            <a:lin ang="5400000" scaled="0"/>
          </a:gradFill>
          <a:effectLst>
            <a:reflection blurRad="6350" stA="50000" endA="300" endPos="55000" dir="5400000" sy="-100000" algn="bl" rotWithShape="0"/>
          </a:effectLst>
        </p:spPr>
        <p:txBody>
          <a:bodyPr wrap="square" rtlCol="0">
            <a:spAutoFit/>
          </a:bodyPr>
          <a:lstStyle/>
          <a:p>
            <a:pPr algn="ctr"/>
            <a:r>
              <a:rPr lang="en-US" sz="4000" b="1" dirty="0" smtClean="0">
                <a:solidFill>
                  <a:srgbClr val="C00000"/>
                </a:solidFill>
              </a:rPr>
              <a:t>Instagram Story</a:t>
            </a:r>
            <a:endParaRPr lang="en-US" sz="4000" b="1" dirty="0">
              <a:solidFill>
                <a:srgbClr val="C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Instagram Story</a:t>
            </a:r>
            <a:endParaRPr lang="en-US" dirty="0"/>
          </a:p>
        </p:txBody>
      </p:sp>
      <p:pic>
        <p:nvPicPr>
          <p:cNvPr id="4" name="Content Placeholder 3" descr="mahin.JPG"/>
          <p:cNvPicPr>
            <a:picLocks noGrp="1" noChangeAspect="1"/>
          </p:cNvPicPr>
          <p:nvPr>
            <p:ph idx="1"/>
          </p:nvPr>
        </p:nvPicPr>
        <p:blipFill>
          <a:blip r:embed="rId2" cstate="print"/>
          <a:stretch>
            <a:fillRect/>
          </a:stretch>
        </p:blipFill>
        <p:spPr>
          <a:xfrm>
            <a:off x="3299974" y="1600200"/>
            <a:ext cx="2544052" cy="4525963"/>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
            <a:ext cx="4953000" cy="868362"/>
          </a:xfrm>
        </p:spPr>
        <p:txBody>
          <a:bodyPr/>
          <a:lstStyle/>
          <a:p>
            <a:r>
              <a:rPr lang="en-US" b="1" dirty="0" smtClean="0">
                <a:solidFill>
                  <a:srgbClr val="002060"/>
                </a:solidFill>
                <a:effectLst>
                  <a:reflection blurRad="6350" stA="50000" endA="300" endPos="50000" dist="29997" dir="5400000" sy="-100000" algn="bl" rotWithShape="0"/>
                </a:effectLst>
              </a:rPr>
              <a:t>Insights</a:t>
            </a:r>
            <a:endParaRPr lang="en-US" b="1" dirty="0">
              <a:solidFill>
                <a:srgbClr val="002060"/>
              </a:solidFill>
              <a:effectLst>
                <a:reflection blurRad="6350" stA="50000" endA="300" endPos="50000" dist="29997" dir="5400000" sy="-100000" algn="bl" rotWithShape="0"/>
              </a:effectLst>
            </a:endParaRPr>
          </a:p>
        </p:txBody>
      </p:sp>
      <p:pic>
        <p:nvPicPr>
          <p:cNvPr id="4" name="Content Placeholder 3" descr="insight.JPG"/>
          <p:cNvPicPr>
            <a:picLocks noGrp="1" noChangeAspect="1"/>
          </p:cNvPicPr>
          <p:nvPr>
            <p:ph idx="1"/>
          </p:nvPr>
        </p:nvPicPr>
        <p:blipFill>
          <a:blip r:embed="rId2" cstate="print"/>
          <a:stretch>
            <a:fillRect/>
          </a:stretch>
        </p:blipFill>
        <p:spPr>
          <a:xfrm>
            <a:off x="0" y="1066800"/>
            <a:ext cx="4495800" cy="434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insi.JPG"/>
          <p:cNvPicPr>
            <a:picLocks noChangeAspect="1"/>
          </p:cNvPicPr>
          <p:nvPr/>
        </p:nvPicPr>
        <p:blipFill>
          <a:blip r:embed="rId3" cstate="print"/>
          <a:stretch>
            <a:fillRect/>
          </a:stretch>
        </p:blipFill>
        <p:spPr>
          <a:xfrm>
            <a:off x="4514850" y="1066800"/>
            <a:ext cx="4629150" cy="434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0" y="5410200"/>
            <a:ext cx="9144000" cy="1200329"/>
          </a:xfrm>
          <a:prstGeom prst="rect">
            <a:avLst/>
          </a:prstGeom>
          <a:noFill/>
        </p:spPr>
        <p:txBody>
          <a:bodyPr wrap="square" rtlCol="0">
            <a:spAutoFit/>
          </a:bodyPr>
          <a:lstStyle/>
          <a:p>
            <a:r>
              <a:rPr lang="en-US" dirty="0" smtClean="0"/>
              <a:t>Strategies  have to follow in order to increase the post engagement are</a:t>
            </a:r>
          </a:p>
          <a:p>
            <a:r>
              <a:rPr lang="en-US" b="1" dirty="0" smtClean="0"/>
              <a:t>Post High–Quality Content</a:t>
            </a:r>
            <a:r>
              <a:rPr lang="en-US" dirty="0" smtClean="0"/>
              <a:t>,                 </a:t>
            </a:r>
            <a:r>
              <a:rPr lang="en-US" b="1" dirty="0" smtClean="0"/>
              <a:t>Engage with Your Audience</a:t>
            </a:r>
            <a:endParaRPr lang="en-US" dirty="0" smtClean="0"/>
          </a:p>
          <a:p>
            <a:r>
              <a:rPr lang="en-US" b="1" dirty="0" smtClean="0"/>
              <a:t>Use Hash tags Strategically                  Run Contests and Giveaways</a:t>
            </a:r>
          </a:p>
          <a:p>
            <a:r>
              <a:rPr lang="en-US" b="1" dirty="0" smtClean="0"/>
              <a:t>Collaborate and Tag Others</a:t>
            </a:r>
            <a:r>
              <a:rPr lang="en-US" dirty="0" smtClean="0"/>
              <a:t>                 </a:t>
            </a:r>
            <a:r>
              <a:rPr lang="en-US" b="1" dirty="0" smtClean="0"/>
              <a:t>Use Instagram Ads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133600"/>
            <a:ext cx="5105400" cy="1600200"/>
          </a:xfrm>
          <a:noFill/>
          <a:effectLst>
            <a:glow rad="101600">
              <a:srgbClr val="FF0000">
                <a:alpha val="60000"/>
              </a:srgbClr>
            </a:glow>
          </a:effectLst>
        </p:spPr>
        <p:txBody>
          <a:bodyPr>
            <a:prstTxWarp prst="textWave1">
              <a:avLst/>
            </a:prstTxWarp>
            <a:noAutofit/>
          </a:bodyPr>
          <a:lstStyle/>
          <a:p>
            <a:pPr algn="ctr">
              <a:buNone/>
            </a:pPr>
            <a:r>
              <a:rPr lang="en-US" sz="8000" b="1" dirty="0" smtClean="0">
                <a:solidFill>
                  <a:schemeClr val="bg2"/>
                </a:solidFill>
                <a:effectLst>
                  <a:glow rad="139700">
                    <a:schemeClr val="accent2">
                      <a:satMod val="175000"/>
                      <a:alpha val="40000"/>
                    </a:schemeClr>
                  </a:glow>
                </a:effectLst>
                <a:latin typeface="Blackadder ITC" pitchFamily="82" charset="0"/>
              </a:rPr>
              <a:t>Thank you</a:t>
            </a:r>
            <a:endParaRPr lang="en-US" sz="8000" b="1" dirty="0">
              <a:solidFill>
                <a:schemeClr val="bg2"/>
              </a:solidFill>
              <a:effectLst>
                <a:glow rad="139700">
                  <a:schemeClr val="accent2">
                    <a:satMod val="175000"/>
                    <a:alpha val="40000"/>
                  </a:schemeClr>
                </a:glow>
              </a:effectLst>
              <a:latin typeface="Blackadder ITC"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cstate="print"/>
            <a:tile tx="0" ty="0" sx="100000" sy="100000" flip="none" algn="tl"/>
          </a:blipFill>
          <a:ln>
            <a:noFill/>
          </a:ln>
          <a:scene3d>
            <a:camera prst="orthographicFront"/>
            <a:lightRig rig="threePt" dir="t"/>
          </a:scene3d>
          <a:sp3d>
            <a:bevelT/>
          </a:sp3d>
        </p:spPr>
        <p:txBody>
          <a:bodyPr>
            <a:normAutofit fontScale="90000"/>
          </a:bodyPr>
          <a:lstStyle/>
          <a:p>
            <a:r>
              <a:rPr lang="en-US" b="1" dirty="0" smtClean="0">
                <a:solidFill>
                  <a:srgbClr val="FF0000"/>
                </a:solidFill>
              </a:rPr>
              <a:t>Brand study , Competitor’s Analysis and Buyer’s/Audience’s persona</a:t>
            </a:r>
            <a:endParaRPr lang="en-US" b="1" dirty="0">
              <a:solidFill>
                <a:srgbClr val="FF0000"/>
              </a:solidFill>
            </a:endParaRPr>
          </a:p>
        </p:txBody>
      </p:sp>
      <p:sp>
        <p:nvSpPr>
          <p:cNvPr id="3" name="Content Placeholder 2"/>
          <p:cNvSpPr>
            <a:spLocks noGrp="1"/>
          </p:cNvSpPr>
          <p:nvPr>
            <p:ph idx="1"/>
          </p:nvPr>
        </p:nvSpPr>
        <p:spPr>
          <a:xfrm>
            <a:off x="457200" y="1676400"/>
            <a:ext cx="8229600" cy="4906963"/>
          </a:xfrm>
          <a:noFill/>
          <a:ln>
            <a:solidFill>
              <a:srgbClr val="FF0000"/>
            </a:solidFill>
          </a:ln>
          <a:effectLst>
            <a:glow rad="139700">
              <a:schemeClr val="accent2">
                <a:satMod val="175000"/>
                <a:alpha val="40000"/>
              </a:schemeClr>
            </a:glow>
          </a:effectLst>
        </p:spPr>
        <p:txBody>
          <a:bodyPr>
            <a:normAutofit fontScale="62500" lnSpcReduction="20000"/>
          </a:bodyPr>
          <a:lstStyle/>
          <a:p>
            <a:pPr>
              <a:buFont typeface="Wingdings" pitchFamily="2" charset="2"/>
              <a:buChar char="Ø"/>
            </a:pPr>
            <a:r>
              <a:rPr lang="en-US" sz="6400" b="1" dirty="0" smtClean="0">
                <a:solidFill>
                  <a:srgbClr val="86442A"/>
                </a:solidFill>
              </a:rPr>
              <a:t>Research of Brand Identity </a:t>
            </a:r>
          </a:p>
          <a:p>
            <a:pPr>
              <a:buFont typeface="Wingdings" pitchFamily="2" charset="2"/>
              <a:buChar char="v"/>
            </a:pPr>
            <a:r>
              <a:rPr lang="en-US" sz="3400" b="1" dirty="0" smtClean="0">
                <a:solidFill>
                  <a:srgbClr val="FF0000"/>
                </a:solidFill>
              </a:rPr>
              <a:t>Mission/Values </a:t>
            </a:r>
            <a:r>
              <a:rPr lang="en-US" dirty="0" smtClean="0"/>
              <a:t>: The mission is to build smart machines of the future. These smart machines include solving intelligence at its primal level and then applying that intelligence to products and IPs.</a:t>
            </a:r>
          </a:p>
          <a:p>
            <a:r>
              <a:rPr lang="en-US" dirty="0" smtClean="0"/>
              <a:t>Their mission includes solving AI, and it’s an approach to a practical commercial model to be used for the company and industry at large.</a:t>
            </a:r>
          </a:p>
          <a:p>
            <a:pPr>
              <a:buFont typeface="Wingdings" pitchFamily="2" charset="2"/>
              <a:buChar char="v"/>
            </a:pPr>
            <a:r>
              <a:rPr lang="en-US" sz="3400" b="1" dirty="0" smtClean="0">
                <a:solidFill>
                  <a:srgbClr val="FF0000"/>
                </a:solidFill>
              </a:rPr>
              <a:t>USP</a:t>
            </a:r>
            <a:r>
              <a:rPr lang="en-US" dirty="0" smtClean="0"/>
              <a:t> :</a:t>
            </a:r>
            <a:r>
              <a:rPr lang="en-US" b="1" dirty="0" smtClean="0"/>
              <a:t> </a:t>
            </a:r>
            <a:r>
              <a:rPr lang="en-US" dirty="0" smtClean="0"/>
              <a:t>Tech Mahindra has a strong focus on digital transformation services, including cloud computing, artificial intelligence, internet of things (IoT), and block chain. They help businesses adapt to the digital age and leverage emerging technologies for growth.</a:t>
            </a:r>
          </a:p>
          <a:p>
            <a:pPr>
              <a:buNone/>
            </a:pPr>
            <a:r>
              <a:rPr lang="en-US" dirty="0" smtClean="0"/>
              <a:t>      Tech Mahindra is one of the world's first website to run on Dark Mode by default.</a:t>
            </a:r>
          </a:p>
          <a:p>
            <a:pPr>
              <a:buNone/>
            </a:pPr>
            <a:r>
              <a:rPr lang="en-US" dirty="0" smtClean="0"/>
              <a:t>      The company offers industry-specific solutions and services tailored to various sectors such as telecommunications, healthcare, manufacturing, financial services, and more. This specialization allows them to address the unique challenges of different industries effectively.</a:t>
            </a:r>
          </a:p>
          <a:p>
            <a:pPr>
              <a:buNone/>
            </a:pP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1"/>
            <a:ext cx="8229600" cy="5897563"/>
          </a:xfrm>
          <a:ln>
            <a:solidFill>
              <a:srgbClr val="FF0000"/>
            </a:solidFill>
          </a:ln>
          <a:effectLst>
            <a:glow rad="139700">
              <a:schemeClr val="accent2">
                <a:satMod val="175000"/>
                <a:alpha val="40000"/>
              </a:schemeClr>
            </a:glow>
          </a:effectLst>
        </p:spPr>
        <p:txBody>
          <a:bodyPr>
            <a:normAutofit fontScale="85000" lnSpcReduction="20000"/>
          </a:bodyPr>
          <a:lstStyle/>
          <a:p>
            <a:pPr>
              <a:buFont typeface="Wingdings" pitchFamily="2" charset="2"/>
              <a:buChar char="v"/>
            </a:pPr>
            <a:r>
              <a:rPr lang="en-US" b="1" dirty="0" smtClean="0">
                <a:solidFill>
                  <a:srgbClr val="FF0000"/>
                </a:solidFill>
              </a:rPr>
              <a:t>Analyzing of Brand messaging : </a:t>
            </a:r>
          </a:p>
          <a:p>
            <a:pPr>
              <a:buFont typeface="Courier New" pitchFamily="49" charset="0"/>
              <a:buChar char="o"/>
            </a:pPr>
            <a:r>
              <a:rPr lang="en-US" sz="2800" b="1" dirty="0" smtClean="0"/>
              <a:t>Tagline</a:t>
            </a:r>
            <a:r>
              <a:rPr lang="en-US" sz="2800" dirty="0" smtClean="0"/>
              <a:t> : CONNECTED WORLD. CONNECTED EXPERIENCES</a:t>
            </a:r>
          </a:p>
          <a:p>
            <a:pPr>
              <a:buFont typeface="Courier New" pitchFamily="49" charset="0"/>
              <a:buChar char="o"/>
            </a:pPr>
            <a:r>
              <a:rPr lang="en-US" sz="2800" b="1" dirty="0" smtClean="0"/>
              <a:t>Logo</a:t>
            </a:r>
            <a:r>
              <a:rPr lang="en-US" sz="2800" dirty="0" smtClean="0"/>
              <a:t> : The Tech Mahindra logo is a </a:t>
            </a:r>
            <a:r>
              <a:rPr lang="en-US" sz="2800" dirty="0" err="1" smtClean="0"/>
              <a:t>wordmark</a:t>
            </a:r>
            <a:r>
              <a:rPr lang="en-US" sz="2800" dirty="0" smtClean="0"/>
              <a:t> with two colors. The logo's word mark is a fully customized font and is completely unique to us. It has mild serifs that give it a structured, classic, sophisticated feel.</a:t>
            </a:r>
          </a:p>
          <a:p>
            <a:pPr>
              <a:buFont typeface="Courier New" pitchFamily="49" charset="0"/>
              <a:buChar char="o"/>
            </a:pPr>
            <a:r>
              <a:rPr lang="en-US" sz="2800" b="1" dirty="0" smtClean="0"/>
              <a:t>Innovation</a:t>
            </a:r>
            <a:r>
              <a:rPr lang="en-US" sz="2800" dirty="0" smtClean="0"/>
              <a:t> : Their Innovation aims to be inclusive of all their stakeholders and represents the common good of all sections. Their mission is to empower lives, embrace livelihoods, and enhance technologies. </a:t>
            </a:r>
          </a:p>
          <a:p>
            <a:pPr>
              <a:buFont typeface="Courier New" pitchFamily="49" charset="0"/>
              <a:buChar char="o"/>
            </a:pPr>
            <a:r>
              <a:rPr lang="en-US" sz="2800" b="1" dirty="0" smtClean="0"/>
              <a:t>Values :</a:t>
            </a:r>
            <a:r>
              <a:rPr lang="en-US" sz="2800" dirty="0" smtClean="0"/>
              <a:t> Inclusivity is a part of their overall agenda and inclusion through product, platform, and processes are constant. We call this ThinkNxT which is the core of their philosophy.</a:t>
            </a:r>
          </a:p>
          <a:p>
            <a:pPr>
              <a:buFont typeface="Courier New" pitchFamily="49" charset="0"/>
              <a:buChar char="o"/>
            </a:pPr>
            <a:r>
              <a:rPr lang="en-US" sz="2800" b="1" dirty="0" smtClean="0"/>
              <a:t>Digital Transformation:</a:t>
            </a:r>
            <a:r>
              <a:rPr lang="en-US" sz="2800" dirty="0" smtClean="0"/>
              <a:t> Given its focus on digital transformation services, Tech Mahindra's brand identity often emphasizes its role in helping businesses navigate the digital era and harness emerging technologies.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943600"/>
          </a:xfrm>
          <a:ln w="19050">
            <a:solidFill>
              <a:srgbClr val="FF0000"/>
            </a:solidFill>
          </a:ln>
        </p:spPr>
        <p:txBody>
          <a:bodyPr>
            <a:normAutofit fontScale="77500" lnSpcReduction="20000"/>
          </a:bodyPr>
          <a:lstStyle/>
          <a:p>
            <a:pPr lvl="1">
              <a:buFont typeface="Wingdings" pitchFamily="2" charset="2"/>
              <a:buChar char="v"/>
            </a:pPr>
            <a:r>
              <a:rPr lang="en-US" sz="4100" b="1" dirty="0" smtClean="0">
                <a:solidFill>
                  <a:srgbClr val="FF0000"/>
                </a:solidFill>
              </a:rPr>
              <a:t>Smart Goals : </a:t>
            </a:r>
          </a:p>
          <a:p>
            <a:pPr marL="571500" indent="-571500"/>
            <a:r>
              <a:rPr lang="en-US" dirty="0" smtClean="0"/>
              <a:t>Tech Mahindra Launches 5G-Enabled Solution to Build Wireless and Secure ‘Factory of the Future’’.</a:t>
            </a:r>
          </a:p>
          <a:p>
            <a:pPr marL="571500" indent="-571500"/>
            <a:r>
              <a:rPr lang="en-US" dirty="0" smtClean="0"/>
              <a:t>Tech Mahindra and </a:t>
            </a:r>
            <a:r>
              <a:rPr lang="en-US" dirty="0" err="1" smtClean="0"/>
              <a:t>Keysight</a:t>
            </a:r>
            <a:r>
              <a:rPr lang="en-US" dirty="0" smtClean="0"/>
              <a:t> Collaborate to Accelerate Adoption of 5G Devices Globally.</a:t>
            </a:r>
          </a:p>
          <a:p>
            <a:pPr marL="571500" indent="-571500"/>
            <a:r>
              <a:rPr lang="en-US" dirty="0" smtClean="0"/>
              <a:t>Tech Strategy: Fully integrated Digital Marketing Technology (DMT) stack, with access to Unified Customer profile across all the touch-points to deliver Next Best Experience at scale and drive data-driven marketing automation.</a:t>
            </a:r>
          </a:p>
          <a:p>
            <a:pPr marL="571500" indent="-571500"/>
            <a:r>
              <a:rPr lang="en-US" dirty="0" smtClean="0"/>
              <a:t>Tech Mahindra has built pioneering systems, processes, and solutions, for enterprise clients across the globe. Sitting at the intersection of change, it’s time to deliver the future of industries. Introducing NXT.NOW™.</a:t>
            </a:r>
          </a:p>
          <a:p>
            <a:pPr marL="571500" indent="-571500"/>
            <a:r>
              <a:rPr lang="en-US" dirty="0" smtClean="0"/>
              <a:t>Tech Mahindra Achieves AWS Level 1 Managed Security Service Provider (MSSP) Competency Status covering all Six </a:t>
            </a:r>
            <a:r>
              <a:rPr lang="en-US" dirty="0" err="1" smtClean="0"/>
              <a:t>Cybersecurity</a:t>
            </a:r>
            <a:r>
              <a:rPr lang="en-US" dirty="0" smtClean="0"/>
              <a:t> Cloud domains.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4953000" cy="5715000"/>
          </a:xfrm>
        </p:spPr>
        <p:txBody>
          <a:bodyPr>
            <a:normAutofit fontScale="70000" lnSpcReduction="20000"/>
          </a:bodyPr>
          <a:lstStyle/>
          <a:p>
            <a:pPr>
              <a:buFont typeface="Wingdings" pitchFamily="2" charset="2"/>
              <a:buChar char="v"/>
            </a:pPr>
            <a:r>
              <a:rPr lang="en-US" b="1" dirty="0" smtClean="0">
                <a:solidFill>
                  <a:srgbClr val="FF0000"/>
                </a:solidFill>
              </a:rPr>
              <a:t>KPIs of Tech Mahindra:</a:t>
            </a:r>
          </a:p>
          <a:p>
            <a:r>
              <a:rPr lang="en-US" b="1" dirty="0"/>
              <a:t>Revenue Growth:</a:t>
            </a:r>
            <a:r>
              <a:rPr lang="en-US" dirty="0"/>
              <a:t> Monitoring year-over-year growth in revenue to assess the company's financial health and expansion</a:t>
            </a:r>
            <a:r>
              <a:rPr lang="en-US" dirty="0" smtClean="0"/>
              <a:t>.</a:t>
            </a:r>
          </a:p>
          <a:p>
            <a:r>
              <a:rPr lang="en-US" b="1" dirty="0"/>
              <a:t>Client Satisfaction:</a:t>
            </a:r>
            <a:r>
              <a:rPr lang="en-US" dirty="0"/>
              <a:t> Using customer surveys and feedback to gauge client satisfaction levels</a:t>
            </a:r>
            <a:r>
              <a:rPr lang="en-US" dirty="0" smtClean="0"/>
              <a:t>.</a:t>
            </a:r>
          </a:p>
          <a:p>
            <a:r>
              <a:rPr lang="en-US" b="1" dirty="0"/>
              <a:t>Quality Assurance Metrics:</a:t>
            </a:r>
            <a:r>
              <a:rPr lang="en-US" dirty="0"/>
              <a:t> Monitoring the number of defects or issues in software projects to ensure quality</a:t>
            </a:r>
            <a:r>
              <a:rPr lang="en-US" dirty="0" smtClean="0"/>
              <a:t>.</a:t>
            </a:r>
          </a:p>
          <a:p>
            <a:r>
              <a:rPr lang="en-US" b="1" dirty="0"/>
              <a:t>Environmental and Social Responsibility:</a:t>
            </a:r>
            <a:r>
              <a:rPr lang="en-US" dirty="0"/>
              <a:t> Tracking efforts related to sustainability and corporate social responsibility</a:t>
            </a:r>
            <a:r>
              <a:rPr lang="en-US" dirty="0" smtClean="0"/>
              <a:t>.</a:t>
            </a:r>
          </a:p>
          <a:p>
            <a:r>
              <a:rPr lang="en-US" b="1" dirty="0"/>
              <a:t>Project Delivery Time:</a:t>
            </a:r>
            <a:r>
              <a:rPr lang="en-US" dirty="0"/>
              <a:t> Tracking the time it takes to complete projects within specified deadlines.</a:t>
            </a:r>
          </a:p>
        </p:txBody>
      </p:sp>
      <p:pic>
        <p:nvPicPr>
          <p:cNvPr id="4" name="Picture 3" descr="tell.jpg"/>
          <p:cNvPicPr>
            <a:picLocks noChangeAspect="1"/>
          </p:cNvPicPr>
          <p:nvPr/>
        </p:nvPicPr>
        <p:blipFill>
          <a:blip r:embed="rId2" cstate="print"/>
          <a:stretch>
            <a:fillRect/>
          </a:stretch>
        </p:blipFill>
        <p:spPr>
          <a:xfrm>
            <a:off x="4876800" y="990600"/>
            <a:ext cx="4267200" cy="46482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400"/>
          </a:xfrm>
          <a:noFill/>
          <a:ln w="28575">
            <a:solidFill>
              <a:srgbClr val="FF0000"/>
            </a:solidFill>
          </a:ln>
        </p:spPr>
        <p:txBody>
          <a:bodyPr>
            <a:normAutofit fontScale="55000" lnSpcReduction="20000"/>
          </a:bodyPr>
          <a:lstStyle/>
          <a:p>
            <a:pPr marL="514350" indent="-514350">
              <a:buFont typeface="Wingdings" pitchFamily="2" charset="2"/>
              <a:buChar char="Ø"/>
            </a:pPr>
            <a:r>
              <a:rPr lang="en-US" sz="5100" b="1" dirty="0" smtClean="0">
                <a:solidFill>
                  <a:srgbClr val="C00000"/>
                </a:solidFill>
              </a:rPr>
              <a:t>Competitors Analysis :</a:t>
            </a:r>
          </a:p>
          <a:p>
            <a:pPr marL="514350" indent="-514350">
              <a:buNone/>
            </a:pPr>
            <a:r>
              <a:rPr lang="en-US" dirty="0" smtClean="0"/>
              <a:t>Competitors to </a:t>
            </a:r>
            <a:r>
              <a:rPr lang="en-US" dirty="0"/>
              <a:t>T</a:t>
            </a:r>
            <a:r>
              <a:rPr lang="en-US" dirty="0" smtClean="0"/>
              <a:t>ech Mahindra are </a:t>
            </a:r>
          </a:p>
          <a:p>
            <a:pPr marL="514350" indent="-514350">
              <a:buNone/>
            </a:pPr>
            <a:r>
              <a:rPr lang="en-US" sz="3800" b="1" dirty="0" smtClean="0">
                <a:solidFill>
                  <a:schemeClr val="bg1">
                    <a:lumMod val="75000"/>
                    <a:lumOff val="25000"/>
                  </a:schemeClr>
                </a:solidFill>
              </a:rPr>
              <a:t>Competitor 1 </a:t>
            </a:r>
            <a:r>
              <a:rPr lang="en-US" dirty="0" smtClean="0"/>
              <a:t>: </a:t>
            </a:r>
            <a:r>
              <a:rPr lang="en-US" dirty="0" smtClean="0">
                <a:latin typeface="Bodoni MT Black" pitchFamily="18" charset="0"/>
              </a:rPr>
              <a:t>Wipro</a:t>
            </a:r>
          </a:p>
          <a:p>
            <a:pPr marL="514350" indent="-514350"/>
            <a:r>
              <a:rPr lang="en-US" sz="3800" b="1" dirty="0" smtClean="0">
                <a:solidFill>
                  <a:srgbClr val="00B0F0"/>
                </a:solidFill>
              </a:rPr>
              <a:t>USP </a:t>
            </a:r>
            <a:r>
              <a:rPr lang="en-US" dirty="0" smtClean="0"/>
              <a:t>: Offers </a:t>
            </a:r>
            <a:r>
              <a:rPr lang="en-US" dirty="0"/>
              <a:t>a comprehensive range of IT services, including consulting, application development, infrastructure services, and BPO. Strong focus on AI and automation</a:t>
            </a:r>
            <a:r>
              <a:rPr lang="en-US" dirty="0" smtClean="0"/>
              <a:t>.</a:t>
            </a:r>
          </a:p>
          <a:p>
            <a:pPr marL="514350" indent="-514350"/>
            <a:r>
              <a:rPr lang="en-US" sz="3800" b="1" dirty="0" smtClean="0">
                <a:solidFill>
                  <a:srgbClr val="00B0F0"/>
                </a:solidFill>
              </a:rPr>
              <a:t>Online Communication </a:t>
            </a:r>
            <a:r>
              <a:rPr lang="en-US" dirty="0" smtClean="0"/>
              <a:t>: </a:t>
            </a:r>
            <a:r>
              <a:rPr lang="en-US" dirty="0"/>
              <a:t>Wipro has a presence on major social media platforms such as LinkedIn, Twitter, </a:t>
            </a:r>
            <a:r>
              <a:rPr lang="en-US" dirty="0" smtClean="0"/>
              <a:t>Facebook and </a:t>
            </a:r>
            <a:r>
              <a:rPr lang="en-US" dirty="0"/>
              <a:t>Instagram. Wipro conducts webinars, virtual events, and online conferences to share insights, discuss industry trends, and showcase its solutions</a:t>
            </a:r>
            <a:r>
              <a:rPr lang="en-US" dirty="0" smtClean="0"/>
              <a:t>.</a:t>
            </a:r>
          </a:p>
          <a:p>
            <a:pPr marL="514350" indent="-514350"/>
            <a:r>
              <a:rPr lang="en-US" sz="3800" b="1" dirty="0" smtClean="0">
                <a:solidFill>
                  <a:srgbClr val="00B0F0"/>
                </a:solidFill>
              </a:rPr>
              <a:t>SWOT Analysis </a:t>
            </a:r>
            <a:r>
              <a:rPr lang="en-US" dirty="0" smtClean="0"/>
              <a:t>:</a:t>
            </a:r>
          </a:p>
          <a:p>
            <a:pPr marL="514350" indent="-514350">
              <a:buNone/>
            </a:pPr>
            <a:r>
              <a:rPr lang="en-US" b="1" dirty="0" smtClean="0">
                <a:solidFill>
                  <a:schemeClr val="bg1"/>
                </a:solidFill>
              </a:rPr>
              <a:t>         Strengths </a:t>
            </a:r>
            <a:r>
              <a:rPr lang="en-US" dirty="0" smtClean="0"/>
              <a:t>:</a:t>
            </a:r>
            <a:r>
              <a:rPr lang="en-US" b="1" dirty="0" smtClean="0"/>
              <a:t>Diverse Service Offerings:</a:t>
            </a:r>
            <a:r>
              <a:rPr lang="en-US" dirty="0" smtClean="0"/>
              <a:t> Wipro provides a wide range of IT services, including software development, consulting, business process outsourcing, digital transformation, and cloud services, making it adaptable to diverse client needs.</a:t>
            </a:r>
          </a:p>
          <a:p>
            <a:pPr marL="514350" indent="-514350">
              <a:buNone/>
            </a:pPr>
            <a:r>
              <a:rPr lang="en-US" dirty="0" smtClean="0"/>
              <a:t>         </a:t>
            </a:r>
            <a:r>
              <a:rPr lang="en-US" b="1" dirty="0" smtClean="0">
                <a:solidFill>
                  <a:schemeClr val="bg1"/>
                </a:solidFill>
              </a:rPr>
              <a:t>Weaknesses</a:t>
            </a:r>
            <a:r>
              <a:rPr lang="en-US" dirty="0" smtClean="0"/>
              <a:t> :</a:t>
            </a:r>
            <a:r>
              <a:rPr lang="en-US" b="1" dirty="0" smtClean="0"/>
              <a:t>Competitive Pressure:</a:t>
            </a:r>
            <a:r>
              <a:rPr lang="en-US" dirty="0" smtClean="0"/>
              <a:t> The IT services industry is highly competitive, and Wipro faces competition from other major players such as Tata Consultancy Services (TCS), Infosys, and global firms like IBM and Accenture.</a:t>
            </a:r>
          </a:p>
          <a:p>
            <a:pPr marL="514350" indent="-514350">
              <a:buNone/>
            </a:pPr>
            <a:r>
              <a:rPr lang="en-US" b="1" dirty="0" smtClean="0">
                <a:solidFill>
                  <a:schemeClr val="bg1"/>
                </a:solidFill>
              </a:rPr>
              <a:t>         Opportunities </a:t>
            </a:r>
            <a:r>
              <a:rPr lang="en-US" dirty="0" smtClean="0"/>
              <a:t>:</a:t>
            </a:r>
            <a:r>
              <a:rPr lang="en-US" b="1" dirty="0" smtClean="0"/>
              <a:t>Digital Transformation:</a:t>
            </a:r>
            <a:r>
              <a:rPr lang="en-US" dirty="0" smtClean="0"/>
              <a:t> The growing demand for digital transformation services presents significant opportunities for  Wipro.</a:t>
            </a:r>
          </a:p>
          <a:p>
            <a:pPr marL="514350" indent="-514350">
              <a:buNone/>
            </a:pPr>
            <a:r>
              <a:rPr lang="en-US" b="1" dirty="0" smtClean="0">
                <a:solidFill>
                  <a:schemeClr val="bg1"/>
                </a:solidFill>
              </a:rPr>
              <a:t>         Threats </a:t>
            </a:r>
            <a:r>
              <a:rPr lang="en-US" dirty="0" smtClean="0"/>
              <a:t>: </a:t>
            </a:r>
            <a:r>
              <a:rPr lang="en-US" b="1" dirty="0" smtClean="0"/>
              <a:t>Data Security and Privacy Concerns:</a:t>
            </a:r>
            <a:r>
              <a:rPr lang="en-US" dirty="0" smtClean="0"/>
              <a:t> Data breaches and privacy issues could affect Wipro's reputation and lead to legal consequences.</a:t>
            </a:r>
          </a:p>
          <a:p>
            <a:pPr marL="514350" indent="-51435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638800"/>
          </a:xfrm>
          <a:ln w="28575">
            <a:solidFill>
              <a:srgbClr val="FF0000"/>
            </a:solidFill>
          </a:ln>
        </p:spPr>
        <p:txBody>
          <a:bodyPr>
            <a:normAutofit fontScale="55000" lnSpcReduction="20000"/>
          </a:bodyPr>
          <a:lstStyle/>
          <a:p>
            <a:r>
              <a:rPr lang="en-US" sz="4400" b="1" dirty="0" smtClean="0">
                <a:solidFill>
                  <a:schemeClr val="bg1">
                    <a:lumMod val="75000"/>
                    <a:lumOff val="25000"/>
                  </a:schemeClr>
                </a:solidFill>
              </a:rPr>
              <a:t>Competitor 2</a:t>
            </a:r>
            <a:r>
              <a:rPr lang="en-US" sz="4400" dirty="0" smtClean="0"/>
              <a:t> : </a:t>
            </a:r>
            <a:r>
              <a:rPr lang="en-US" sz="4400" dirty="0" smtClean="0">
                <a:latin typeface="Bauhaus 93" pitchFamily="82" charset="0"/>
              </a:rPr>
              <a:t>Tata Consultancy Services</a:t>
            </a:r>
          </a:p>
          <a:p>
            <a:pPr>
              <a:buNone/>
            </a:pPr>
            <a:r>
              <a:rPr lang="en-US" sz="4400" b="1" dirty="0" smtClean="0">
                <a:solidFill>
                  <a:srgbClr val="00B0F0"/>
                </a:solidFill>
              </a:rPr>
              <a:t>USP : </a:t>
            </a:r>
            <a:r>
              <a:rPr lang="en-US" dirty="0"/>
              <a:t>TCS stands out for its scale, global reach, industry expertise, and commitment to research and sustainability. On the other hand, Tech Mahindra is known for its digital transformation focus, telecommunications expertise, innovation initiatives, and client-centric approach</a:t>
            </a:r>
            <a:r>
              <a:rPr lang="en-US" dirty="0" smtClean="0"/>
              <a:t>.</a:t>
            </a:r>
          </a:p>
          <a:p>
            <a:pPr>
              <a:buNone/>
            </a:pPr>
            <a:r>
              <a:rPr lang="en-US" sz="4400" b="1" dirty="0" smtClean="0">
                <a:solidFill>
                  <a:srgbClr val="00B0F0"/>
                </a:solidFill>
              </a:rPr>
              <a:t>Online Communication </a:t>
            </a:r>
            <a:r>
              <a:rPr lang="en-US" dirty="0" smtClean="0"/>
              <a:t>:TCS maintains an official website (</a:t>
            </a:r>
            <a:r>
              <a:rPr lang="en-US" dirty="0" smtClean="0">
                <a:hlinkClick r:id="rId2"/>
              </a:rPr>
              <a:t>www.tcs.com</a:t>
            </a:r>
            <a:r>
              <a:rPr lang="en-US" dirty="0" smtClean="0"/>
              <a:t>) where they provide information about their services, solutions, and corporate information.</a:t>
            </a:r>
          </a:p>
          <a:p>
            <a:pPr>
              <a:buNone/>
            </a:pPr>
            <a:r>
              <a:rPr lang="en-US" dirty="0" smtClean="0"/>
              <a:t> TCS may offer live chat and online support options for client inquiries and technical assistance.</a:t>
            </a:r>
          </a:p>
          <a:p>
            <a:pPr>
              <a:buNone/>
            </a:pPr>
            <a:r>
              <a:rPr lang="en-US" sz="4400" b="1" dirty="0" smtClean="0">
                <a:solidFill>
                  <a:srgbClr val="00B0F0"/>
                </a:solidFill>
              </a:rPr>
              <a:t>SWOT Analysis </a:t>
            </a:r>
            <a:r>
              <a:rPr lang="en-US" dirty="0" smtClean="0"/>
              <a:t>:</a:t>
            </a:r>
          </a:p>
          <a:p>
            <a:pPr>
              <a:buNone/>
            </a:pPr>
            <a:r>
              <a:rPr lang="en-US" sz="3600" b="1" dirty="0" smtClean="0">
                <a:solidFill>
                  <a:schemeClr val="bg1"/>
                </a:solidFill>
              </a:rPr>
              <a:t>Strengths </a:t>
            </a:r>
            <a:r>
              <a:rPr lang="en-US" dirty="0" smtClean="0"/>
              <a:t>: </a:t>
            </a:r>
            <a:r>
              <a:rPr lang="en-US" b="1" dirty="0" smtClean="0"/>
              <a:t>Strong Brand Reputation:</a:t>
            </a:r>
            <a:r>
              <a:rPr lang="en-US" dirty="0" smtClean="0"/>
              <a:t> TCS is well-regarded in the IT industry, known for  its quality services and a history of successful client partnerships.</a:t>
            </a:r>
          </a:p>
          <a:p>
            <a:pPr>
              <a:buNone/>
            </a:pPr>
            <a:r>
              <a:rPr lang="en-US" sz="3600" b="1" dirty="0" smtClean="0">
                <a:solidFill>
                  <a:schemeClr val="bg1"/>
                </a:solidFill>
              </a:rPr>
              <a:t>Weaknesses</a:t>
            </a:r>
            <a:r>
              <a:rPr lang="en-US" sz="3600" b="1" dirty="0" smtClean="0"/>
              <a:t> </a:t>
            </a:r>
            <a:r>
              <a:rPr lang="en-US" dirty="0" smtClean="0"/>
              <a:t>: </a:t>
            </a:r>
            <a:r>
              <a:rPr lang="en-US" b="1" dirty="0" smtClean="0"/>
              <a:t>Over-Reliance on Specific Sectors:</a:t>
            </a:r>
            <a:r>
              <a:rPr lang="en-US" dirty="0" smtClean="0"/>
              <a:t> TCS may face over-reliance on specific industries, such as financial services for TCS, making them vulnerable to industry-specific economic downturns.</a:t>
            </a:r>
          </a:p>
          <a:p>
            <a:pPr>
              <a:buNone/>
            </a:pPr>
            <a:r>
              <a:rPr lang="en-US" sz="3600" b="1" dirty="0" smtClean="0">
                <a:solidFill>
                  <a:schemeClr val="bg1"/>
                </a:solidFill>
              </a:rPr>
              <a:t>Opportunities</a:t>
            </a:r>
            <a:r>
              <a:rPr lang="en-US" dirty="0" smtClean="0"/>
              <a:t> : </a:t>
            </a:r>
            <a:r>
              <a:rPr lang="en-US" b="1" dirty="0" smtClean="0"/>
              <a:t>Emerging Technologies:</a:t>
            </a:r>
            <a:r>
              <a:rPr lang="en-US" dirty="0" smtClean="0"/>
              <a:t> TCS can capitalize on emerging technologies like IoT, 5G, AI, and automation to improve its service offerings and efficiency.</a:t>
            </a:r>
          </a:p>
          <a:p>
            <a:pPr>
              <a:buNone/>
            </a:pPr>
            <a:r>
              <a:rPr lang="en-US" sz="3600" b="1" dirty="0" smtClean="0">
                <a:solidFill>
                  <a:schemeClr val="bg1"/>
                </a:solidFill>
              </a:rPr>
              <a:t>Threats</a:t>
            </a:r>
            <a:r>
              <a:rPr lang="en-US" dirty="0" smtClean="0"/>
              <a:t> : </a:t>
            </a:r>
            <a:r>
              <a:rPr lang="en-US" b="1" dirty="0" smtClean="0"/>
              <a:t>Data Security and Privacy Concerns:</a:t>
            </a:r>
            <a:r>
              <a:rPr lang="en-US" dirty="0" smtClean="0"/>
              <a:t> Data breaches and privacy issues could affect the reputation of TCS and lead to legal consequences.</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2293</TotalTime>
  <Words>1943</Words>
  <Application>Microsoft Office PowerPoint</Application>
  <PresentationFormat>On-screen Show (4:3)</PresentationFormat>
  <Paragraphs>252</Paragraphs>
  <Slides>33</Slides>
  <Notes>2</Notes>
  <HiddenSlides>0</HiddenSlides>
  <MMClips>1</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Comprehensive Digital Marketing for Tech Mahindra</vt:lpstr>
      <vt:lpstr>Slide 2</vt:lpstr>
      <vt:lpstr>TECH MAHINDRA</vt:lpstr>
      <vt:lpstr>Brand study , Competitor’s Analysis and Buyer’s/Audience’s persona</vt:lpstr>
      <vt:lpstr>Slide 5</vt:lpstr>
      <vt:lpstr>Slide 6</vt:lpstr>
      <vt:lpstr>Slide 7</vt:lpstr>
      <vt:lpstr>Slide 8</vt:lpstr>
      <vt:lpstr>Slide 9</vt:lpstr>
      <vt:lpstr>Slide 10</vt:lpstr>
      <vt:lpstr>Slide 11</vt:lpstr>
      <vt:lpstr>SEO and KEYWORD RESEARCH</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Instagram Story</vt:lpstr>
      <vt:lpstr>Insights</vt:lpstr>
      <vt:lpstr>Slide 33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Digital Marketing for Tech Mahindra</dc:title>
  <dc:creator>KADAMBALA ANIL</dc:creator>
  <cp:lastModifiedBy>hp</cp:lastModifiedBy>
  <cp:revision>206</cp:revision>
  <dcterms:created xsi:type="dcterms:W3CDTF">2006-08-16T00:00:00Z</dcterms:created>
  <dcterms:modified xsi:type="dcterms:W3CDTF">2023-10-14T17:17:13Z</dcterms:modified>
</cp:coreProperties>
</file>