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http://localhost:3000/public/pdfDocument-1596364751133</a:t>
            </a:r>
          </a:p>
        </p:txBody>
      </p:sp>
      <p:sp>
        <p:nvSpPr>
          <p:cNvPr id="3" name="Content Placeholder 2"/>
          <p:cNvSpPr>
            <a:spLocks noGrp="1"/>
          </p:cNvSpPr>
          <p:nvPr>
            <p:ph idx="1"/>
          </p:nvPr>
        </p:nvSpPr>
        <p:spPr/>
        <p:txBody>
          <a:bodyPr/>
          <a:lstStyle/>
          <a:p>
            <a:r>
              <a:t>Summery</a:t>
            </a:r>
          </a:p>
          <a:p>
            <a:r>
              <a:rPr sz="1600">
                <a:latin typeface="Calibri"/>
              </a:rPr>
              <a:t>The discussion will cover four topics: an operational definition of dyslexia, some attendant characteristics, four competing accounts of the nature of the disorder, 1 and some brief suggestions for remediation.</a:t>
            </a:r>
          </a:p>
          <a:p>
            <a:r>
              <a:rPr sz="1600">
                <a:latin typeface="Calibri"/>
              </a:rPr>
              <a:t>Definition Dyslexia, sometimes defined as reading at least two years below grade level (Eisenberg, 1966), is often referred to as a specific reading disability.</a:t>
            </a:r>
          </a:p>
          <a:p>
            <a:r>
              <a:rPr sz="1600">
                <a:latin typeface="Calibri"/>
              </a:rPr>
              <a:t>That is, dyslexia can be diagnosed confidently only in those of average or better intelligence, who have no sensory deficits (e.g., with normal hearing and vision), no gross brain damage, no severe emotional disorders, and no instructional or socioeconomic disadvantages.</a:t>
            </a:r>
          </a:p>
          <a:p>
            <a:r>
              <a:rPr sz="1600">
                <a:latin typeface="Calibri"/>
              </a:rPr>
              <a:t>In other words, the term "dyslexia" applies only to poor readers who have no other organic, psylogical, or environmental handicaps.2 Moreover, dyslexia should not be confused with alexia, which is an acquired disorder of language affecting reading in particular.</a:t>
            </a:r>
          </a:p>
          <a:p>
            <a:r>
              <a:rPr sz="1600">
                <a:latin typeface="Calibri"/>
              </a:rPr>
              <a:t>Typically, this damage is localized in the angular gyrus of the dominant hemisphere.3 Alexia, then, is the result of acquired damage to the cerebal cortex, whereas dyslexia occurs in the absence of identifiable neurological damage.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http://localhost:3000/public/pdfDocument-1596364751133</a:t>
            </a:r>
          </a:p>
        </p:txBody>
      </p:sp>
      <p:sp>
        <p:nvSpPr>
          <p:cNvPr id="3" name="Content Placeholder 2"/>
          <p:cNvSpPr>
            <a:spLocks noGrp="1"/>
          </p:cNvSpPr>
          <p:nvPr>
            <p:ph idx="1"/>
          </p:nvPr>
        </p:nvSpPr>
        <p:spPr/>
        <p:txBody>
          <a:bodyPr/>
          <a:lstStyle/>
          <a:p>
            <a:r>
              <a:t>Summery</a:t>
            </a:r>
          </a:p>
          <a:p>
            <a:r>
              <a:rPr sz="1600">
                <a:latin typeface="Calibri"/>
              </a:rPr>
              <a:t>Rabinovitch, R. D. "Reading Problems in Children: Definitions and Classification."</a:t>
            </a:r>
          </a:p>
          <a:p>
            <a:r>
              <a:rPr sz="1600">
                <a:latin typeface="Calibri"/>
              </a:rPr>
              <a:t>Reid, J. F. "Dyslexia: A Problem of Communication."</a:t>
            </a:r>
          </a:p>
          <a:p>
            <a:r>
              <a:rPr sz="1600">
                <a:latin typeface="Calibri"/>
              </a:rPr>
              <a:t>Vellutino, F. R. Cambridge, MA: The M.I.T. Press, 1979.</a:t>
            </a:r>
          </a:p>
          <a:p>
            <a:r>
              <a:rPr sz="1600">
                <a:latin typeface="Calibri"/>
              </a:rPr>
              <a:t>Vellutino, F. R., et al. "Differential Transfer in Poor and Normal Readers."</a:t>
            </a:r>
          </a:p>
          <a:p>
            <a:r>
              <a:rPr sz="1600">
                <a:latin typeface="Calibri"/>
              </a:rPr>
              <a:t>Weinstein, R. and M. S. Rabinovitch.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http://localhost:3000/public/pdfDocument-1596364751133</a:t>
            </a:r>
          </a:p>
        </p:txBody>
      </p:sp>
      <p:sp>
        <p:nvSpPr>
          <p:cNvPr id="3" name="Content Placeholder 2"/>
          <p:cNvSpPr>
            <a:spLocks noGrp="1"/>
          </p:cNvSpPr>
          <p:nvPr>
            <p:ph idx="1"/>
          </p:nvPr>
        </p:nvSpPr>
        <p:spPr/>
        <p:txBody>
          <a:bodyPr/>
          <a:lstStyle/>
          <a:p>
            <a:r>
              <a:t>Summery</a:t>
            </a:r>
          </a:p>
          <a:p>
            <a:r>
              <a:rPr sz="1600">
                <a:latin typeface="Calibri"/>
              </a:rPr>
              <a:t>Third, dyslexics may have trouble with other forms of representational learning, such as telling time, or naming the months and seasons of the year or days of the week; they may have trouble identifying right and left or up and down.</a:t>
            </a:r>
          </a:p>
          <a:p>
            <a:r>
              <a:rPr sz="1600">
                <a:latin typeface="Calibri"/>
              </a:rPr>
              <a:t>ing to this theory, dyslexics actually "see" letters and words in reverse (e.g., p for q, for for for Orton, particularly impressed with such letter and word reversals, reasoned that images of letters are stored in both halves of the brain, but those in the inant hemisphere (usually the right) are mirror images of those in the opposite hemisphere.</a:t>
            </a:r>
          </a:p>
          <a:p>
            <a:r>
              <a:rPr sz="1600">
                <a:latin typeface="Calibri"/>
              </a:rPr>
              <a:t>First, if dyslexia were due to a general dysfunction in visual analysis, the deficiency should extend into other areas of behavior besides reading and writing.</a:t>
            </a:r>
          </a:p>
          <a:p>
            <a:r>
              <a:rPr sz="1600">
                <a:latin typeface="Calibri"/>
              </a:rPr>
              <a:t>Third, others have found that letter and word reversals account for only about 25% of all reading errors among dyslexics, even though the tests they used were constructed to maximize such mistakes (Liberman et al., 1971).</a:t>
            </a:r>
          </a:p>
          <a:p>
            <a:r>
              <a:rPr sz="1600">
                <a:latin typeface="Calibri"/>
              </a:rPr>
              <a:t>Fourth, other research indicates that dyslexics reverse letters when writing from dictation but not when copying (Lovell et al., 1964).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http://localhost:3000/public/pdfDocument-1596364751133</a:t>
            </a:r>
          </a:p>
        </p:txBody>
      </p:sp>
      <p:sp>
        <p:nvSpPr>
          <p:cNvPr id="3" name="Content Placeholder 2"/>
          <p:cNvSpPr>
            <a:spLocks noGrp="1"/>
          </p:cNvSpPr>
          <p:nvPr>
            <p:ph idx="1"/>
          </p:nvPr>
        </p:nvSpPr>
        <p:spPr/>
        <p:txBody>
          <a:bodyPr/>
          <a:lstStyle/>
          <a:p>
            <a:r>
              <a:t>Summery</a:t>
            </a:r>
          </a:p>
          <a:p>
            <a:r>
              <a:rPr sz="1600">
                <a:latin typeface="Calibri"/>
              </a:rPr>
              <a:t>Birch first tested his theory in an experiment where he required poor and normal readers to match auditory patterns (knocks tapped out by the menter) with visual patterns (different arrays of dots).</a:t>
            </a:r>
          </a:p>
          <a:p>
            <a:r>
              <a:rPr sz="1600">
                <a:latin typeface="Calibri"/>
              </a:rPr>
              <a:t>Finally, more recent research indicates that poor and normal readers differ only in intersensory integration tasks involving stimuli (Vellutino et al., 1975).</a:t>
            </a:r>
          </a:p>
          <a:p>
            <a:r>
              <a:rPr sz="1600">
                <a:latin typeface="Calibri"/>
              </a:rPr>
              <a:t>The third view of dyslexia is that poor readers are deficient in Originally proposed by Bakker (1972), this theory states that dyslexics have unusual difficulty in perceiving the order of incoming stimuli.</a:t>
            </a:r>
          </a:p>
          <a:p>
            <a:r>
              <a:rPr sz="1600">
                <a:latin typeface="Calibri"/>
              </a:rPr>
              <a:t>For example, the findings of Mason 0975) suggest that good readers do engage in left-to-right processing of printed words, whereas poor readers do.</a:t>
            </a:r>
          </a:p>
          <a:p>
            <a:r>
              <a:rPr sz="1600">
                <a:latin typeface="Calibri"/>
              </a:rPr>
              <a:t>Mason bases her conclusion on the fact that the good readers in her study were faster than the poor readers in picking out target letters in sletter words.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http://localhost:3000/public/pdfDocument-1596364751133</a:t>
            </a:r>
          </a:p>
        </p:txBody>
      </p:sp>
      <p:sp>
        <p:nvSpPr>
          <p:cNvPr id="3" name="Content Placeholder 2"/>
          <p:cNvSpPr>
            <a:spLocks noGrp="1"/>
          </p:cNvSpPr>
          <p:nvPr>
            <p:ph idx="1"/>
          </p:nvPr>
        </p:nvSpPr>
        <p:spPr/>
        <p:txBody>
          <a:bodyPr/>
          <a:lstStyle/>
          <a:p>
            <a:r>
              <a:t>Summery</a:t>
            </a:r>
          </a:p>
          <a:p>
            <a:r>
              <a:rPr sz="1600">
                <a:latin typeface="Calibri"/>
              </a:rPr>
              <a:t>Finally, in almost all of the studies which are cited in support of the serial order deficit theory, poor readers performed worse than normal readers on both gross recall (general memory) and serial recall (sequential memory) experiments; however, it is important to keep in mind that such studies typically confound both types of task (Vellutino, 1979, 225).</a:t>
            </a:r>
          </a:p>
          <a:p>
            <a:r>
              <a:rPr sz="1600">
                <a:latin typeface="Calibri"/>
              </a:rPr>
              <a:t>Second, poor and normal readers typically differ only in tasks involving linguistic stimuli (Vellutino, 1979, 236-37).</a:t>
            </a:r>
          </a:p>
          <a:p>
            <a:r>
              <a:rPr sz="1600">
                <a:latin typeface="Calibri"/>
              </a:rPr>
              <a:t>Third, in studies of oral language samples, poor grade readers have been shown to have more restricted vocabularies, to use less modification in predicate position, fewer subject-verb-object structions, more contractions, more existential sentences, (i.e., sentences containing main verb be), and fewer transformations, and to make more subject-verb agreement errors (Fry et al., 1970).</a:t>
            </a:r>
          </a:p>
          <a:p>
            <a:r>
              <a:rPr sz="1600">
                <a:latin typeface="Calibri"/>
              </a:rPr>
              <a:t>Fifth, other investigators have found that poor readers make significantly less use of the suprasegmental features of pitch, stress, and juncture in oral reading than normal readers do (Clay and Imlach, 1971).</a:t>
            </a:r>
          </a:p>
          <a:p>
            <a:r>
              <a:rPr sz="1600">
                <a:latin typeface="Calibri"/>
              </a:rPr>
              <a:t>Since suprasegmental features 
apply to specific syntactic domains (e.g. sentence and phrase), the absence of these features in oral reading may suggest that poor readers have diminished access to syntactic structure.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http://localhost:3000/public/pdfDocument-1596364751133</a:t>
            </a:r>
          </a:p>
        </p:txBody>
      </p:sp>
      <p:sp>
        <p:nvSpPr>
          <p:cNvPr id="3" name="Content Placeholder 2"/>
          <p:cNvSpPr>
            <a:spLocks noGrp="1"/>
          </p:cNvSpPr>
          <p:nvPr>
            <p:ph idx="1"/>
          </p:nvPr>
        </p:nvSpPr>
        <p:spPr/>
        <p:txBody>
          <a:bodyPr/>
          <a:lstStyle/>
          <a:p>
            <a:r>
              <a:t>Summery</a:t>
            </a:r>
          </a:p>
          <a:p>
            <a:r>
              <a:rPr sz="1600">
                <a:latin typeface="Calibri"/>
              </a:rPr>
              <a:t>One factor that may exacerbate the effect of linguistic deficiencies among dyslexics is the match between the sound system of their language and the orthography used.</a:t>
            </a:r>
          </a:p>
          <a:p>
            <a:r>
              <a:rPr sz="1600">
                <a:latin typeface="Calibri"/>
              </a:rPr>
              <a:t>Remediation The linguistic deficit theory of dyslexia has a number of implications for remediation.</a:t>
            </a:r>
          </a:p>
          <a:p>
            <a:r>
              <a:rPr sz="1600">
                <a:latin typeface="Calibri"/>
              </a:rPr>
              <a:t>The reason is ous: if dyslexia is caused by a linguistic deficit, such exercises should effect little or no improvement.</a:t>
            </a:r>
          </a:p>
          <a:p>
            <a:r>
              <a:rPr sz="1600">
                <a:latin typeface="Calibri"/>
              </a:rPr>
              <a:t>Assessment should be restricted to specific deficiencies: word analysis (i.e., the ability to segment words into their constituent phonemes and letters), word thesis (i.e., the ability to combine individual letters and phonemes into words), and word comprehension.</a:t>
            </a:r>
          </a:p>
          <a:p>
            <a:r>
              <a:rPr sz="1600">
                <a:latin typeface="Calibri"/>
              </a:rPr>
              <a:t>More importantly, the poor reader should be provided with explicit information about the structure of the language and the effect of that structure on the correspondence between letters and sounds.6 There are a number of types of useful linguistic information.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http://localhost:3000/public/pdfDocument-1596364751133</a:t>
            </a:r>
          </a:p>
        </p:txBody>
      </p:sp>
      <p:sp>
        <p:nvSpPr>
          <p:cNvPr id="3" name="Content Placeholder 2"/>
          <p:cNvSpPr>
            <a:spLocks noGrp="1"/>
          </p:cNvSpPr>
          <p:nvPr>
            <p:ph idx="1"/>
          </p:nvPr>
        </p:nvSpPr>
        <p:spPr/>
        <p:txBody>
          <a:bodyPr/>
          <a:lstStyle/>
          <a:p>
            <a:r>
              <a:t>Summery</a:t>
            </a:r>
          </a:p>
          <a:p>
            <a:r>
              <a:rPr sz="1600">
                <a:latin typeface="Calibri"/>
              </a:rPr>
              <a:t>mal.te malcious /I/ avarice avaricious /I/ symbol symbolic /a/ Mongol Mongolian /o/ phonetics phone /o/ cherub cheruic /u/ The italicized vowels in th.e words in the first column are all unstressed and pronounced /.</a:t>
            </a:r>
          </a:p>
          <a:p>
            <a:r>
              <a:rPr sz="1600">
                <a:latin typeface="Calibri"/>
              </a:rPr>
              <a:t>If words like these were presented in pairs, it would provide a clue to the spelling of the member of the pair containing the unstressed vowel.</a:t>
            </a:r>
          </a:p>
          <a:p>
            <a:r>
              <a:rPr sz="1600">
                <a:latin typeface="Calibri"/>
              </a:rPr>
              <a:t>dishonor /s+h/ fathom knothead /t+h/ apothecary /8/ pothole /t+h/ another outhouse /t+h/ In the first column, the italicized letters (sh and th) are part of the same morpheme, and are therefore pronounced as a single sound /s/; on the other hand, in the words in the second column, the and h are part of different morphemes, and are thus pronounced as separate sounds.</a:t>
            </a:r>
          </a:p>
          <a:p>
            <a:r>
              <a:rPr sz="1600">
                <a:latin typeface="Calibri"/>
              </a:rPr>
              <a:t>Consider the following pairs: convict c6mbat object (N)r (N) /a/ (N) convict 
combat object (V) t (V) ;a; (V) The words in column one above are nouns and have stress on the first syllable, so the is given its full phonemic value /a/.</a:t>
            </a:r>
          </a:p>
          <a:p>
            <a:r>
              <a:rPr sz="1600">
                <a:latin typeface="Calibri"/>
              </a:rPr>
              <a:t>Again, presenting such words in pairs provides a clue to the spelling of the member of the pair containing the unstressed vowel.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http://localhost:3000/public/pdfDocument-1596364751133</a:t>
            </a:r>
          </a:p>
        </p:txBody>
      </p:sp>
      <p:sp>
        <p:nvSpPr>
          <p:cNvPr id="3" name="Content Placeholder 2"/>
          <p:cNvSpPr>
            <a:spLocks noGrp="1"/>
          </p:cNvSpPr>
          <p:nvPr>
            <p:ph idx="1"/>
          </p:nvPr>
        </p:nvSpPr>
        <p:spPr/>
        <p:txBody>
          <a:bodyPr/>
          <a:lstStyle/>
          <a:p>
            <a:r>
              <a:t>Summery</a:t>
            </a:r>
          </a:p>
          <a:p>
            <a:r>
              <a:rPr sz="1600">
                <a:latin typeface="Calibri"/>
              </a:rPr>
              <a:t>In conclusion, let me reiterate the main points: First, dyslexia is not simply the inability to read; instead it is a specific reading disability that occurs in the absence of other organic, psychological, and social handicaps.</a:t>
            </a:r>
          </a:p>
          <a:p>
            <a:r>
              <a:rPr sz="1600">
                <a:latin typeface="Calibri"/>
              </a:rPr>
              <a:t>NOTES 1 Except for the section on remediation, my discussion closely follows Vellutino (1979), a highly technical and thoroughly detailed survey of the research on dyslexia.</a:t>
            </a:r>
          </a:p>
          <a:p>
            <a:r>
              <a:rPr sz="1600">
                <a:latin typeface="Calibri"/>
              </a:rPr>
              <a:t>2 This understanding of dyslexia is common in the medical field.</a:t>
            </a:r>
          </a:p>
          <a:p>
            <a:r>
              <a:rPr sz="1600">
                <a:latin typeface="Calibri"/>
              </a:rPr>
              <a:t>cators, on the other hand, generally regard dyslexia as the inability to read, regardless of cause.</a:t>
            </a:r>
          </a:p>
          <a:p>
            <a:r>
              <a:rPr sz="1600">
                <a:latin typeface="Calibri"/>
              </a:rPr>
              <a:t>I have adopted the medical definition because it seems to me absolutely essential to factor out all confounding variables (e.g., poor instruction), if the specific nature of dyslexia is ever to be stood.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http://localhost:3000/public/pdfDocument-1596364751133</a:t>
            </a:r>
          </a:p>
        </p:txBody>
      </p:sp>
      <p:sp>
        <p:nvSpPr>
          <p:cNvPr id="3" name="Content Placeholder 2"/>
          <p:cNvSpPr>
            <a:spLocks noGrp="1"/>
          </p:cNvSpPr>
          <p:nvPr>
            <p:ph idx="1"/>
          </p:nvPr>
        </p:nvSpPr>
        <p:spPr/>
        <p:txBody>
          <a:bodyPr/>
          <a:lstStyle/>
          <a:p>
            <a:r>
              <a:t>Summery</a:t>
            </a:r>
          </a:p>
          <a:p>
            <a:r>
              <a:rPr sz="1600">
                <a:latin typeface="Calibri"/>
              </a:rPr>
              <a:t>However, Geschwind and Levitsky (1968) reported that the planum temporal, an area in the temporal lobes of humans, was larger in the left hemisphere in 65% of the brains they studied.</a:t>
            </a:r>
          </a:p>
          <a:p>
            <a:r>
              <a:rPr sz="1600">
                <a:latin typeface="Calibri"/>
              </a:rPr>
              <a:t>This suggests that the left hemisphere in humans may be programmed for language dominance even before birth.</a:t>
            </a:r>
          </a:p>
          <a:p>
            <a:r>
              <a:rPr sz="1600">
                <a:latin typeface="Calibri"/>
              </a:rPr>
              <a:t>7 Morphology is the analysis of words into their smallest meaningful ments, each of which has a (relatively) constant phonological shape.</a:t>
            </a:r>
          </a:p>
          <a:p>
            <a:r>
              <a:rPr sz="1600">
                <a:latin typeface="Calibri"/>
              </a:rPr>
              <a:t>In other words, a morpheme is a word or a part of a word that has a (relatively) constant sound-meaning correspondence.</a:t>
            </a:r>
          </a:p>
          <a:p>
            <a:r>
              <a:rPr sz="1600">
                <a:latin typeface="Calibri"/>
              </a:rPr>
              <a:t>Benton, A. L. "Dyslexia in Relation to Form Perception and Directional Sense."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http://localhost:3000/public/pdfDocument-1596364751133</a:t>
            </a:r>
          </a:p>
        </p:txBody>
      </p:sp>
      <p:sp>
        <p:nvSpPr>
          <p:cNvPr id="3" name="Content Placeholder 2"/>
          <p:cNvSpPr>
            <a:spLocks noGrp="1"/>
          </p:cNvSpPr>
          <p:nvPr>
            <p:ph idx="1"/>
          </p:nvPr>
        </p:nvSpPr>
        <p:spPr/>
        <p:txBody>
          <a:bodyPr/>
          <a:lstStyle/>
          <a:p>
            <a:r>
              <a:t>Summery</a:t>
            </a:r>
          </a:p>
          <a:p>
            <a:r>
              <a:rPr sz="1600">
                <a:latin typeface="Calibri"/>
              </a:rPr>
              <a:t>Critchley, M. "Specific Developmental Dyslexia."</a:t>
            </a:r>
          </a:p>
          <a:p>
            <a:r>
              <a:rPr sz="1600">
                <a:latin typeface="Calibri"/>
              </a:rPr>
              <a:t>Eccles, J. New York: McGraw-Hill, 1977.</a:t>
            </a:r>
          </a:p>
          <a:p>
            <a:r>
              <a:rPr sz="1600">
                <a:latin typeface="Calibri"/>
              </a:rPr>
              <a:t>Finucci, J. M., et al. "The Genetics of Specific Reading Disability."</a:t>
            </a:r>
          </a:p>
          <a:p>
            <a:r>
              <a:rPr sz="1600">
                <a:latin typeface="Calibri"/>
              </a:rPr>
              <a:t>Fox, F. J., et al. "Short-comings of the Standard Optometric Visual Analysis for the nosis of Reading Problems."</a:t>
            </a:r>
          </a:p>
          <a:p>
            <a:r>
              <a:rPr sz="1600">
                <a:latin typeface="Calibri"/>
              </a:rPr>
              <a:t>Fry, M. A., et al. "Oral Language Production in Relation to Reading Achievement among Select Second Graders."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