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b9a3b5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b9a3b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eedb81fcb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eedb81fc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b9a3b56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b9a3b5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b9a3b56c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b9a3b5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b9a3b56c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b9a3b56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edb81fcb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edb81fc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b9a3b56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b9a3b5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eedb81fcb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eedb81fc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b9a3b56c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b9a3b56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Layout">
  <p:cSld name="8_Image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>
            <p:ph idx="2" type="pic"/>
          </p:nvPr>
        </p:nvSpPr>
        <p:spPr>
          <a:xfrm>
            <a:off x="564358" y="1"/>
            <a:ext cx="8396199" cy="64603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yout">
  <p:cSld name="Image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3"/>
          <p:cNvGrpSpPr/>
          <p:nvPr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35" name="Google Shape;35;p13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13"/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2" name="Google Shape;42;p13"/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3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" name="Google Shape;44;p13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3"/>
          <p:cNvSpPr/>
          <p:nvPr>
            <p:ph idx="2" type="pic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 rot="1200000">
            <a:off x="-311854" y="-189268"/>
            <a:ext cx="714157" cy="2226584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Layout">
  <p:cSld name="4_Image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4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>
            <p:ph idx="2" type="pic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Layout">
  <p:cSld name="3_Imag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>
            <p:ph idx="2" type="pic"/>
          </p:nvPr>
        </p:nvSpPr>
        <p:spPr>
          <a:xfrm>
            <a:off x="6480636" y="1431517"/>
            <a:ext cx="3994966" cy="3994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Layout">
  <p:cSld name="2_Image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>
            <p:ph idx="2" type="pic"/>
          </p:nvPr>
        </p:nvSpPr>
        <p:spPr>
          <a:xfrm>
            <a:off x="6587381" y="3577044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/>
          <p:nvPr>
            <p:ph idx="3" type="pic"/>
          </p:nvPr>
        </p:nvSpPr>
        <p:spPr>
          <a:xfrm>
            <a:off x="6587381" y="204021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4" type="pic"/>
          </p:nvPr>
        </p:nvSpPr>
        <p:spPr>
          <a:xfrm>
            <a:off x="8420748" y="1890533"/>
            <a:ext cx="3100541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>
            <p:ph idx="2" type="pic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9"/>
          <p:cNvSpPr/>
          <p:nvPr/>
        </p:nvSpPr>
        <p:spPr>
          <a:xfrm>
            <a:off x="0" y="0"/>
            <a:ext cx="203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Layout">
  <p:cSld name="1_Image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/>
          <p:nvPr/>
        </p:nvSpPr>
        <p:spPr>
          <a:xfrm rot="1200000">
            <a:off x="-311854" y="-189268"/>
            <a:ext cx="714157" cy="2226584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1" name="Google Shape;71;p21"/>
          <p:cNvGrpSpPr/>
          <p:nvPr/>
        </p:nvGrpSpPr>
        <p:grpSpPr>
          <a:xfrm>
            <a:off x="758507" y="2603861"/>
            <a:ext cx="5920691" cy="3565484"/>
            <a:chOff x="4098364" y="1571763"/>
            <a:chExt cx="7301609" cy="4397083"/>
          </a:xfrm>
        </p:grpSpPr>
        <p:grpSp>
          <p:nvGrpSpPr>
            <p:cNvPr id="72" name="Google Shape;72;p21"/>
            <p:cNvGrpSpPr/>
            <p:nvPr/>
          </p:nvGrpSpPr>
          <p:grpSpPr>
            <a:xfrm>
              <a:off x="4910814" y="1571763"/>
              <a:ext cx="5616423" cy="3644405"/>
              <a:chOff x="5769768" y="3217068"/>
              <a:chExt cx="651510" cy="422754"/>
            </a:xfrm>
          </p:grpSpPr>
          <p:sp>
            <p:nvSpPr>
              <p:cNvPr id="73" name="Google Shape;73;p21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rect b="b" l="l" r="r" t="t"/>
                <a:pathLst>
                  <a:path extrusionOk="0" h="419100" w="6477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1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rect b="b" l="l" r="r" t="t"/>
                <a:pathLst>
                  <a:path extrusionOk="0" h="419100" w="6477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75;p21"/>
            <p:cNvSpPr/>
            <p:nvPr/>
          </p:nvSpPr>
          <p:spPr>
            <a:xfrm>
              <a:off x="5130280" y="1781416"/>
              <a:ext cx="5163280" cy="3278273"/>
            </a:xfrm>
            <a:custGeom>
              <a:rect b="b" l="l" r="r" t="t"/>
              <a:pathLst>
                <a:path extrusionOk="0" h="381000" w="600075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5210103" y="5108863"/>
              <a:ext cx="4999367" cy="245870"/>
            </a:xfrm>
            <a:custGeom>
              <a:rect b="b" l="l" r="r" t="t"/>
              <a:pathLst>
                <a:path extrusionOk="0" h="28575" w="58102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5403495" y="5242756"/>
              <a:ext cx="4589582" cy="81957"/>
            </a:xfrm>
            <a:custGeom>
              <a:rect b="b" l="l" r="r" t="t"/>
              <a:pathLst>
                <a:path extrusionOk="0" h="120000" w="533400">
                  <a:moveTo>
                    <a:pt x="538318" y="5805"/>
                  </a:moveTo>
                  <a:lnTo>
                    <a:pt x="3965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5469061" y="5201782"/>
              <a:ext cx="4507626" cy="81957"/>
            </a:xfrm>
            <a:custGeom>
              <a:rect b="b" l="l" r="r" t="t"/>
              <a:pathLst>
                <a:path extrusionOk="0" h="120000" w="523875">
                  <a:moveTo>
                    <a:pt x="3965" y="5805"/>
                  </a:moveTo>
                  <a:lnTo>
                    <a:pt x="524031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5354321" y="5291930"/>
              <a:ext cx="4753496" cy="81957"/>
            </a:xfrm>
            <a:custGeom>
              <a:rect b="b" l="l" r="r" t="t"/>
              <a:pathLst>
                <a:path extrusionOk="0" h="120000" w="552450">
                  <a:moveTo>
                    <a:pt x="550701" y="5805"/>
                  </a:moveTo>
                  <a:lnTo>
                    <a:pt x="3965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5424729" y="5180579"/>
              <a:ext cx="4343712" cy="81957"/>
            </a:xfrm>
            <a:custGeom>
              <a:rect b="b" l="l" r="r" t="t"/>
              <a:pathLst>
                <a:path extrusionOk="0" h="120000" w="504825">
                  <a:moveTo>
                    <a:pt x="1586" y="2322"/>
                  </a:moveTo>
                  <a:lnTo>
                    <a:pt x="511173" y="23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5269602" y="5117063"/>
              <a:ext cx="4917410" cy="245870"/>
            </a:xfrm>
            <a:custGeom>
              <a:rect b="b" l="l" r="r" t="t"/>
              <a:pathLst>
                <a:path extrusionOk="0" h="28575" w="571500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4105815" y="5559062"/>
              <a:ext cx="7294158" cy="409784"/>
            </a:xfrm>
            <a:custGeom>
              <a:rect b="b" l="l" r="r" t="t"/>
              <a:pathLst>
                <a:path extrusionOk="0" h="47625" w="8477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4098364" y="5051498"/>
              <a:ext cx="7294158" cy="655655"/>
            </a:xfrm>
            <a:custGeom>
              <a:rect b="b" l="l" r="r" t="t"/>
              <a:pathLst>
                <a:path extrusionOk="0" h="76200" w="847725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6803481" y="5354734"/>
              <a:ext cx="1868616" cy="245870"/>
            </a:xfrm>
            <a:custGeom>
              <a:rect b="b" l="l" r="r" t="t"/>
              <a:pathLst>
                <a:path extrusionOk="0" h="28575" w="209550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5179454" y="5125255"/>
              <a:ext cx="4917410" cy="245870"/>
            </a:xfrm>
            <a:custGeom>
              <a:rect b="b" l="l" r="r" t="t"/>
              <a:pathLst>
                <a:path extrusionOk="0" h="28575" w="571500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5146671" y="5125255"/>
              <a:ext cx="4917410" cy="245870"/>
            </a:xfrm>
            <a:custGeom>
              <a:rect b="b" l="l" r="r" t="t"/>
              <a:pathLst>
                <a:path extrusionOk="0" h="28575" w="571500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7022398" y="1844838"/>
              <a:ext cx="3271162" cy="3198464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21"/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89" name="Google Shape;89;p21"/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1"/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1"/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1"/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1"/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94" name="Google Shape;94;p21"/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1"/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1"/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" name="Google Shape;97;p21"/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1"/>
          <p:cNvSpPr/>
          <p:nvPr>
            <p:ph idx="2" type="pic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0"/>
            <a:ext cx="9569302" cy="6858000"/>
          </a:xfrm>
          <a:custGeom>
            <a:rect b="b" l="l" r="r" t="t"/>
            <a:pathLst>
              <a:path extrusionOk="0" h="6858000" w="970361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6"/>
          <p:cNvGrpSpPr/>
          <p:nvPr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13" name="Google Shape;13;p6"/>
            <p:cNvGrpSpPr/>
            <p:nvPr/>
          </p:nvGrpSpPr>
          <p:grpSpPr>
            <a:xfrm>
              <a:off x="10972494" y="5030641"/>
              <a:ext cx="812156" cy="1343445"/>
              <a:chOff x="10042059" y="85077"/>
              <a:chExt cx="1867634" cy="3089386"/>
            </a:xfrm>
          </p:grpSpPr>
          <p:sp>
            <p:nvSpPr>
              <p:cNvPr id="14" name="Google Shape;14;p6"/>
              <p:cNvSpPr/>
              <p:nvPr/>
            </p:nvSpPr>
            <p:spPr>
              <a:xfrm flipH="1" rot="-5400000">
                <a:off x="9851011" y="276124"/>
                <a:ext cx="2249729" cy="1867634"/>
              </a:xfrm>
              <a:custGeom>
                <a:rect b="b" l="l" r="r" t="t"/>
                <a:pathLst>
                  <a:path extrusionOk="0" h="1867634" w="2249729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444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rect b="b" l="l" r="r" t="t"/>
                <a:pathLst>
                  <a:path extrusionOk="0" h="687929" w="805532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rect b="b" l="l" r="r" t="t"/>
                <a:pathLst>
                  <a:path extrusionOk="0" h="6633998" w="3847556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6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18" name="Google Shape;18;p6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fmla="val 21339429" name="adj1"/>
                  <a:gd fmla="val 6091498" name="adj2"/>
                  <a:gd fmla="val 27090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>
            <p:ph idx="2" type="pic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/>
          <p:nvPr>
            <p:ph idx="3" type="pic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 rot="1200000">
            <a:off x="-311854" y="-189268"/>
            <a:ext cx="714157" cy="2226584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Layout">
  <p:cSld name="10_Imag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>
            <p:ph idx="2" type="pic"/>
          </p:nvPr>
        </p:nvSpPr>
        <p:spPr>
          <a:xfrm>
            <a:off x="2" y="0"/>
            <a:ext cx="656947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://www.free-powerpoint-templates-design.com/" TargetMode="External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908.08345" TargetMode="External"/><Relationship Id="rId4" Type="http://schemas.openxmlformats.org/officeDocument/2006/relationships/hyperlink" Target="https://www.researchgate.net/publication/312452399_Automated_title_generation_in_english_language_using_NL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606.0525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605.0539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8426" t="0"/>
          <a:stretch/>
        </p:blipFill>
        <p:spPr>
          <a:xfrm>
            <a:off x="1762125" y="336118"/>
            <a:ext cx="10429727" cy="653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>
            <a:gsLst>
              <a:gs pos="0">
                <a:srgbClr val="00BDFB">
                  <a:alpha val="77647"/>
                </a:srgbClr>
              </a:gs>
              <a:gs pos="27000">
                <a:srgbClr val="00BDFB">
                  <a:alpha val="51764"/>
                </a:srgbClr>
              </a:gs>
              <a:gs pos="86000">
                <a:srgbClr val="00BDFB">
                  <a:alpha val="0"/>
                </a:srgbClr>
              </a:gs>
              <a:gs pos="100000">
                <a:srgbClr val="00BDFB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978957"/>
            <a:ext cx="1027602" cy="3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>
            <a:hlinkClick r:id="rId5"/>
          </p:cNvPr>
          <p:cNvSpPr txBox="1"/>
          <p:nvPr/>
        </p:nvSpPr>
        <p:spPr>
          <a:xfrm>
            <a:off x="647701" y="5796838"/>
            <a:ext cx="52006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18977" y="682896"/>
            <a:ext cx="66866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TEAM MARS</a:t>
            </a:r>
            <a:endParaRPr b="1" sz="5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</a:rPr>
              <a:t>DK181</a:t>
            </a:r>
            <a:endParaRPr b="1" sz="3900">
              <a:solidFill>
                <a:schemeClr val="lt1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647701" y="5417182"/>
            <a:ext cx="5200650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9324813" y="-12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09454" y="142534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700"/>
              <a:t>Business Model Canvas</a:t>
            </a:r>
            <a:endParaRPr b="1" sz="47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8" y="1063700"/>
            <a:ext cx="10758924" cy="5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619125" y="286625"/>
            <a:ext cx="11572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4" lvl="0" marL="22860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873328" y="711844"/>
            <a:ext cx="35916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 Our Team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5047348" y="711351"/>
            <a:ext cx="18555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7489373" y="2804100"/>
            <a:ext cx="18555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SNIGDHA M.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CONTENT CREATOR</a:t>
            </a:r>
            <a:endParaRPr b="1" sz="1300"/>
          </a:p>
        </p:txBody>
      </p:sp>
      <p:sp>
        <p:nvSpPr>
          <p:cNvPr id="216" name="Google Shape;216;p36"/>
          <p:cNvSpPr/>
          <p:nvPr/>
        </p:nvSpPr>
        <p:spPr>
          <a:xfrm>
            <a:off x="9808050" y="2804100"/>
            <a:ext cx="19296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RADHIKA A.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UI/ MANAGER</a:t>
            </a:r>
            <a:endParaRPr b="1" sz="1600"/>
          </a:p>
        </p:txBody>
      </p:sp>
      <p:sp>
        <p:nvSpPr>
          <p:cNvPr id="217" name="Google Shape;217;p36"/>
          <p:cNvSpPr/>
          <p:nvPr/>
        </p:nvSpPr>
        <p:spPr>
          <a:xfrm>
            <a:off x="5047348" y="2804101"/>
            <a:ext cx="18555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RITIKA SHUKLA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AI DEVELOPER</a:t>
            </a:r>
            <a:endParaRPr b="1" sz="1600"/>
          </a:p>
        </p:txBody>
      </p:sp>
      <p:sp>
        <p:nvSpPr>
          <p:cNvPr id="218" name="Google Shape;218;p36"/>
          <p:cNvSpPr/>
          <p:nvPr/>
        </p:nvSpPr>
        <p:spPr>
          <a:xfrm>
            <a:off x="7427698" y="711351"/>
            <a:ext cx="18555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9808050" y="711425"/>
            <a:ext cx="1855500" cy="15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VATSAL KANDOI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WEB DEVELOPER</a:t>
            </a:r>
            <a:endParaRPr b="1" sz="1500"/>
          </a:p>
        </p:txBody>
      </p:sp>
      <p:sp>
        <p:nvSpPr>
          <p:cNvPr id="220" name="Google Shape;220;p36"/>
          <p:cNvSpPr txBox="1"/>
          <p:nvPr/>
        </p:nvSpPr>
        <p:spPr>
          <a:xfrm>
            <a:off x="5093100" y="903000"/>
            <a:ext cx="18555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ARUN KUMAR L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AI DEVELOPER</a:t>
            </a:r>
            <a:endParaRPr b="1"/>
          </a:p>
        </p:txBody>
      </p:sp>
      <p:sp>
        <p:nvSpPr>
          <p:cNvPr id="221" name="Google Shape;221;p36"/>
          <p:cNvSpPr txBox="1"/>
          <p:nvPr/>
        </p:nvSpPr>
        <p:spPr>
          <a:xfrm>
            <a:off x="7489375" y="903000"/>
            <a:ext cx="17238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MANASA R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AI DEVELOPER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7857460" y="1"/>
            <a:ext cx="4334400" cy="68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7857460" y="2629120"/>
            <a:ext cx="4334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7857460" y="3602660"/>
            <a:ext cx="4334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Workflow for Teacher Login</a:t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2835675" y="1310087"/>
            <a:ext cx="602889" cy="818100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 flipH="1">
            <a:off x="8500624" y="1397400"/>
            <a:ext cx="820477" cy="776377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2223327" y="2327775"/>
            <a:ext cx="1827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Document</a:t>
            </a:r>
            <a:endParaRPr b="1" sz="2400"/>
          </a:p>
        </p:txBody>
      </p:sp>
      <p:sp>
        <p:nvSpPr>
          <p:cNvPr id="134" name="Google Shape;134;p27"/>
          <p:cNvSpPr txBox="1"/>
          <p:nvPr/>
        </p:nvSpPr>
        <p:spPr>
          <a:xfrm>
            <a:off x="8136863" y="2327763"/>
            <a:ext cx="1548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Text</a:t>
            </a:r>
            <a:endParaRPr b="1" sz="2400"/>
          </a:p>
        </p:txBody>
      </p:sp>
      <p:sp>
        <p:nvSpPr>
          <p:cNvPr id="135" name="Google Shape;135;p27"/>
          <p:cNvSpPr txBox="1"/>
          <p:nvPr/>
        </p:nvSpPr>
        <p:spPr>
          <a:xfrm>
            <a:off x="4998575" y="4315000"/>
            <a:ext cx="2223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Presentation</a:t>
            </a:r>
            <a:endParaRPr b="1" sz="2400"/>
          </a:p>
        </p:txBody>
      </p:sp>
      <p:sp>
        <p:nvSpPr>
          <p:cNvPr id="136" name="Google Shape;136;p27"/>
          <p:cNvSpPr txBox="1"/>
          <p:nvPr/>
        </p:nvSpPr>
        <p:spPr>
          <a:xfrm>
            <a:off x="4661225" y="5913500"/>
            <a:ext cx="2897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Question-Answer pair</a:t>
            </a:r>
            <a:endParaRPr b="1" sz="2400"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99" y="3431700"/>
            <a:ext cx="876609" cy="8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452" y="5310100"/>
            <a:ext cx="646953" cy="603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7"/>
          <p:cNvCxnSpPr/>
          <p:nvPr/>
        </p:nvCxnSpPr>
        <p:spPr>
          <a:xfrm>
            <a:off x="3254950" y="2978888"/>
            <a:ext cx="16179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7"/>
          <p:cNvCxnSpPr/>
          <p:nvPr/>
        </p:nvCxnSpPr>
        <p:spPr>
          <a:xfrm flipH="1">
            <a:off x="6756088" y="2883688"/>
            <a:ext cx="12618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09450" y="322925"/>
            <a:ext cx="11573100" cy="83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</a:rPr>
              <a:t>Generating presentation</a:t>
            </a:r>
            <a:endParaRPr b="1" sz="4400"/>
          </a:p>
        </p:txBody>
      </p:sp>
      <p:sp>
        <p:nvSpPr>
          <p:cNvPr id="146" name="Google Shape;146;p28"/>
          <p:cNvSpPr txBox="1"/>
          <p:nvPr/>
        </p:nvSpPr>
        <p:spPr>
          <a:xfrm>
            <a:off x="242400" y="1520325"/>
            <a:ext cx="116403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Extract the text from the given pdf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Use the Bidirectional Encoder Representations from Transforms(BERT) model to get the summary of the document as given in this paper (</a:t>
            </a:r>
            <a:r>
              <a:rPr lang="en-US" sz="2700" u="sng">
                <a:solidFill>
                  <a:srgbClr val="1155CC"/>
                </a:solidFill>
                <a:hlinkClick r:id="rId3"/>
              </a:rPr>
              <a:t>Text Summarization with Pretrained Encoders</a:t>
            </a:r>
            <a:r>
              <a:rPr lang="en-US" sz="2700">
                <a:solidFill>
                  <a:schemeClr val="dk1"/>
                </a:solidFill>
              </a:rPr>
              <a:t>, NIPS 2019)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This model will generate a summary of every page.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This model summary is added to the presentation.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The title of the page is generated using BERT model, as mentioned in the given paper(</a:t>
            </a:r>
            <a:r>
              <a:rPr lang="en-US" sz="2700" u="sng">
                <a:solidFill>
                  <a:srgbClr val="1155CC"/>
                </a:solidFill>
                <a:hlinkClick r:id="rId4"/>
              </a:rPr>
              <a:t>Automated title generation in English language using NLP</a:t>
            </a:r>
            <a:r>
              <a:rPr lang="en-US" sz="2700">
                <a:solidFill>
                  <a:schemeClr val="dk1"/>
                </a:solidFill>
              </a:rPr>
              <a:t>)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This ppt is available for the teacher to download.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09450" y="142522"/>
            <a:ext cx="11573100" cy="10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</a:rPr>
              <a:t>Generating Question and Answers</a:t>
            </a:r>
            <a:endParaRPr sz="8100"/>
          </a:p>
        </p:txBody>
      </p:sp>
      <p:sp>
        <p:nvSpPr>
          <p:cNvPr id="152" name="Google Shape;152;p29"/>
          <p:cNvSpPr txBox="1"/>
          <p:nvPr/>
        </p:nvSpPr>
        <p:spPr>
          <a:xfrm>
            <a:off x="309450" y="1378700"/>
            <a:ext cx="11573100" cy="5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 Bidirectional Attention Flow model is built and trained on the SQuAD dataset.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model takes a text input and it generates Question Answers pairs for the teachers to use.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works with the help of Encoder Layers and Attention Layers.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The text from the uploaded chapter is extracted and fed to the Bidirectional Attention Flow model. This model then outputs sets of question-answer pairs.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model is capable of building short-answer type questions, fill in the blank questions, MCQs, and true or false questions.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model is built with reference to the following paper(</a:t>
            </a:r>
            <a:r>
              <a:rPr lang="en-US" sz="2500" u="sng">
                <a:solidFill>
                  <a:srgbClr val="1155CC"/>
                </a:solidFill>
                <a:hlinkClick r:id="rId3"/>
              </a:rPr>
              <a:t>SQuAD: 100,000+ Questions for Machine Comprehension of Text</a:t>
            </a:r>
            <a:r>
              <a:rPr lang="en-US" sz="2500">
                <a:solidFill>
                  <a:schemeClr val="dk1"/>
                </a:solidFill>
              </a:rPr>
              <a:t>).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Finding Answers for given questions:</a:t>
            </a:r>
            <a:endParaRPr b="1" sz="5000"/>
          </a:p>
        </p:txBody>
      </p:sp>
      <p:sp>
        <p:nvSpPr>
          <p:cNvPr id="158" name="Google Shape;158;p30"/>
          <p:cNvSpPr txBox="1"/>
          <p:nvPr/>
        </p:nvSpPr>
        <p:spPr>
          <a:xfrm>
            <a:off x="925425" y="1404650"/>
            <a:ext cx="11005800" cy="5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question-answer pairs are generated using the previously mentioned method.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When a student asks for a question, it checks for </a:t>
            </a:r>
            <a:r>
              <a:rPr b="1" lang="en-US" sz="2800">
                <a:solidFill>
                  <a:schemeClr val="dk1"/>
                </a:solidFill>
              </a:rPr>
              <a:t>cosine similarity</a:t>
            </a:r>
            <a:r>
              <a:rPr lang="en-US" sz="2800">
                <a:solidFill>
                  <a:schemeClr val="dk1"/>
                </a:solidFill>
              </a:rPr>
              <a:t> with the already present questions.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model will return the most probable answer to the given question.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Workflow of the GAN Generated Image</a:t>
            </a:r>
            <a:endParaRPr sz="4800"/>
          </a:p>
        </p:txBody>
      </p:sp>
      <p:sp>
        <p:nvSpPr>
          <p:cNvPr id="164" name="Google Shape;164;p31"/>
          <p:cNvSpPr/>
          <p:nvPr/>
        </p:nvSpPr>
        <p:spPr>
          <a:xfrm flipH="1">
            <a:off x="903620" y="1719894"/>
            <a:ext cx="1383550" cy="862642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/>
          <p:nvPr/>
        </p:nvSpPr>
        <p:spPr>
          <a:xfrm rot="-5400000">
            <a:off x="5587947" y="1457051"/>
            <a:ext cx="832713" cy="1388324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9932268" y="1735990"/>
            <a:ext cx="1287902" cy="830456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 flipH="1">
            <a:off x="5418295" y="3581394"/>
            <a:ext cx="1383550" cy="862642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5513943" y="5629115"/>
            <a:ext cx="1287902" cy="830456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 rot="1484951">
            <a:off x="2515355" y="3095739"/>
            <a:ext cx="2358313" cy="2794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 rot="5400000">
            <a:off x="5515025" y="4896770"/>
            <a:ext cx="9786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 rot="5400000">
            <a:off x="5589563" y="2939186"/>
            <a:ext cx="8295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 rot="8812316">
            <a:off x="7381780" y="2934773"/>
            <a:ext cx="2358227" cy="2794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644950" y="2708800"/>
            <a:ext cx="1548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Text</a:t>
            </a:r>
            <a:endParaRPr b="1" sz="2400"/>
          </a:p>
        </p:txBody>
      </p:sp>
      <p:sp>
        <p:nvSpPr>
          <p:cNvPr id="174" name="Google Shape;174;p31"/>
          <p:cNvSpPr txBox="1"/>
          <p:nvPr/>
        </p:nvSpPr>
        <p:spPr>
          <a:xfrm>
            <a:off x="6944000" y="1827375"/>
            <a:ext cx="1287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Voice</a:t>
            </a:r>
            <a:endParaRPr b="1" sz="2600"/>
          </a:p>
        </p:txBody>
      </p:sp>
      <p:sp>
        <p:nvSpPr>
          <p:cNvPr id="175" name="Google Shape;175;p31"/>
          <p:cNvSpPr txBox="1"/>
          <p:nvPr/>
        </p:nvSpPr>
        <p:spPr>
          <a:xfrm>
            <a:off x="9932275" y="2751800"/>
            <a:ext cx="1383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Image</a:t>
            </a:r>
            <a:endParaRPr b="1" sz="2400"/>
          </a:p>
        </p:txBody>
      </p:sp>
      <p:sp>
        <p:nvSpPr>
          <p:cNvPr id="176" name="Google Shape;176;p31"/>
          <p:cNvSpPr txBox="1"/>
          <p:nvPr/>
        </p:nvSpPr>
        <p:spPr>
          <a:xfrm>
            <a:off x="7029975" y="5783075"/>
            <a:ext cx="44073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GAN-generated Image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554875" y="405600"/>
            <a:ext cx="117399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Generating Image from text using GAN:</a:t>
            </a:r>
            <a:endParaRPr b="1" sz="4600"/>
          </a:p>
        </p:txBody>
      </p:sp>
      <p:sp>
        <p:nvSpPr>
          <p:cNvPr id="182" name="Google Shape;182;p32"/>
          <p:cNvSpPr txBox="1"/>
          <p:nvPr/>
        </p:nvSpPr>
        <p:spPr>
          <a:xfrm>
            <a:off x="611425" y="1454225"/>
            <a:ext cx="11336400" cy="5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model is a stacked GAN model.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It takes text input and encodes it using its respective embeddings and LSTM layers.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encoded text and its respective images are fed into the GAN model for training.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On training, this model tries to achieve a </a:t>
            </a:r>
            <a:r>
              <a:rPr b="1" lang="en-US" sz="2500">
                <a:solidFill>
                  <a:schemeClr val="dk1"/>
                </a:solidFill>
              </a:rPr>
              <a:t>Nash Equilibrium, </a:t>
            </a:r>
            <a:r>
              <a:rPr lang="en-US" sz="2500">
                <a:solidFill>
                  <a:schemeClr val="dk1"/>
                </a:solidFill>
              </a:rPr>
              <a:t>where the losses for both the generator and discriminator are at a minimum.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Once the Nash Equilibrium is achieved, the discriminator is removed and the generator is used to generate Images from a given text.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This model is in reference to the NIPS, 2016 paper - </a:t>
            </a:r>
            <a:r>
              <a:rPr lang="en-US" sz="2500" u="sng">
                <a:solidFill>
                  <a:srgbClr val="1155CC"/>
                </a:solidFill>
                <a:hlinkClick r:id="rId3"/>
              </a:rPr>
              <a:t>Generative Adversarial Text to Image Synthesis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Workflow for Multisensory learning</a:t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 flipH="1">
            <a:off x="5429180" y="1805842"/>
            <a:ext cx="1512252" cy="1015263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1880765" y="5052930"/>
            <a:ext cx="1514703" cy="1016777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 rot="-5400000">
            <a:off x="9212264" y="4762218"/>
            <a:ext cx="1035814" cy="1598187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c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 rot="8100000">
            <a:off x="3401703" y="4106314"/>
            <a:ext cx="2527341" cy="4085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/>
          <p:nvPr/>
        </p:nvSpPr>
        <p:spPr>
          <a:xfrm rot="2848070">
            <a:off x="6332504" y="4137594"/>
            <a:ext cx="2527352" cy="4087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5336063" y="2821100"/>
            <a:ext cx="1548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Text</a:t>
            </a:r>
            <a:endParaRPr b="1" sz="2400"/>
          </a:p>
        </p:txBody>
      </p:sp>
      <p:sp>
        <p:nvSpPr>
          <p:cNvPr id="194" name="Google Shape;194;p33"/>
          <p:cNvSpPr txBox="1"/>
          <p:nvPr/>
        </p:nvSpPr>
        <p:spPr>
          <a:xfrm>
            <a:off x="1946325" y="6188075"/>
            <a:ext cx="1383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Image</a:t>
            </a:r>
            <a:endParaRPr b="1" sz="2400"/>
          </a:p>
        </p:txBody>
      </p:sp>
      <p:sp>
        <p:nvSpPr>
          <p:cNvPr id="195" name="Google Shape;195;p33"/>
          <p:cNvSpPr txBox="1"/>
          <p:nvPr/>
        </p:nvSpPr>
        <p:spPr>
          <a:xfrm>
            <a:off x="9086225" y="6188075"/>
            <a:ext cx="1287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Voice</a:t>
            </a:r>
            <a:endParaRPr b="1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Visualization of the text:</a:t>
            </a:r>
            <a:endParaRPr b="1" sz="8000"/>
          </a:p>
        </p:txBody>
      </p:sp>
      <p:sp>
        <p:nvSpPr>
          <p:cNvPr id="201" name="Google Shape;201;p34"/>
          <p:cNvSpPr txBox="1"/>
          <p:nvPr/>
        </p:nvSpPr>
        <p:spPr>
          <a:xfrm>
            <a:off x="677525" y="1239400"/>
            <a:ext cx="11219100" cy="5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Apart from using Generative Adversarial Networks to visualize text, we are also following another method for visualizing huge paragraphs.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We are extracting information from the paragraph and fetching images to display to the student.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This saves a lot of memory.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