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48687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90268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638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23107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816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3465138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30318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144439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116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43EF5-05B2-45F6-B560-F61A27F4DA4A}"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328037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43EF5-05B2-45F6-B560-F61A27F4DA4A}"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66675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43EF5-05B2-45F6-B560-F61A27F4DA4A}"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373574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43EF5-05B2-45F6-B560-F61A27F4DA4A}"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46828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43EF5-05B2-45F6-B560-F61A27F4DA4A}"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361625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C43EF5-05B2-45F6-B560-F61A27F4DA4A}"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07768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43EF5-05B2-45F6-B560-F61A27F4DA4A}"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240E6E-F5D0-41E1-8312-8FEB642829B5}" type="slidenum">
              <a:rPr lang="en-IN" smtClean="0"/>
              <a:t>‹#›</a:t>
            </a:fld>
            <a:endParaRPr lang="en-IN"/>
          </a:p>
        </p:txBody>
      </p:sp>
    </p:spTree>
    <p:extLst>
      <p:ext uri="{BB962C8B-B14F-4D97-AF65-F5344CB8AC3E}">
        <p14:creationId xmlns:p14="http://schemas.microsoft.com/office/powerpoint/2010/main" val="232458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C43EF5-05B2-45F6-B560-F61A27F4DA4A}" type="datetimeFigureOut">
              <a:rPr lang="en-IN" smtClean="0"/>
              <a:t>09-06-2022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240E6E-F5D0-41E1-8312-8FEB642829B5}" type="slidenum">
              <a:rPr lang="en-IN" smtClean="0"/>
              <a:t>‹#›</a:t>
            </a:fld>
            <a:endParaRPr lang="en-IN"/>
          </a:p>
        </p:txBody>
      </p:sp>
    </p:spTree>
    <p:extLst>
      <p:ext uri="{BB962C8B-B14F-4D97-AF65-F5344CB8AC3E}">
        <p14:creationId xmlns:p14="http://schemas.microsoft.com/office/powerpoint/2010/main" val="35513271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C16D-760C-490D-AB9F-767A443D1810}"/>
              </a:ext>
            </a:extLst>
          </p:cNvPr>
          <p:cNvSpPr>
            <a:spLocks noGrp="1"/>
          </p:cNvSpPr>
          <p:nvPr>
            <p:ph type="ctrTitle"/>
          </p:nvPr>
        </p:nvSpPr>
        <p:spPr/>
        <p:txBody>
          <a:bodyPr/>
          <a:lstStyle/>
          <a:p>
            <a:r>
              <a:rPr lang="en-IN" dirty="0"/>
              <a:t>TEXT SUMMARIZATION</a:t>
            </a:r>
          </a:p>
        </p:txBody>
      </p:sp>
      <p:sp>
        <p:nvSpPr>
          <p:cNvPr id="3" name="Subtitle 2">
            <a:extLst>
              <a:ext uri="{FF2B5EF4-FFF2-40B4-BE49-F238E27FC236}">
                <a16:creationId xmlns:a16="http://schemas.microsoft.com/office/drawing/2014/main" id="{5C555952-4B33-440B-A4CA-4574E985C44F}"/>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72907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E34D-8BCE-41B5-BA1B-317DF9DB3219}"/>
              </a:ext>
            </a:extLst>
          </p:cNvPr>
          <p:cNvSpPr>
            <a:spLocks noGrp="1"/>
          </p:cNvSpPr>
          <p:nvPr>
            <p:ph type="title"/>
          </p:nvPr>
        </p:nvSpPr>
        <p:spPr/>
        <p:txBody>
          <a:bodyPr/>
          <a:lstStyle/>
          <a:p>
            <a:r>
              <a:rPr lang="en-US" b="1" i="0" dirty="0">
                <a:solidFill>
                  <a:srgbClr val="24292F"/>
                </a:solidFill>
                <a:effectLst/>
                <a:latin typeface="-apple-system"/>
              </a:rPr>
              <a:t>REQUIREMENTS :</a:t>
            </a:r>
            <a:br>
              <a:rPr lang="en-US" b="1" i="0" dirty="0">
                <a:solidFill>
                  <a:srgbClr val="24292F"/>
                </a:solidFill>
                <a:effectLst/>
                <a:latin typeface="-apple-system"/>
              </a:rPr>
            </a:br>
            <a:endParaRPr lang="en-IN" dirty="0"/>
          </a:p>
        </p:txBody>
      </p:sp>
      <p:sp>
        <p:nvSpPr>
          <p:cNvPr id="3" name="Content Placeholder 2">
            <a:extLst>
              <a:ext uri="{FF2B5EF4-FFF2-40B4-BE49-F238E27FC236}">
                <a16:creationId xmlns:a16="http://schemas.microsoft.com/office/drawing/2014/main" id="{83922E2B-774D-4773-9FA2-2C8328D55A13}"/>
              </a:ext>
            </a:extLst>
          </p:cNvPr>
          <p:cNvSpPr>
            <a:spLocks noGrp="1"/>
          </p:cNvSpPr>
          <p:nvPr>
            <p:ph idx="1"/>
          </p:nvPr>
        </p:nvSpPr>
        <p:spPr/>
        <p:txBody>
          <a:bodyPr/>
          <a:lstStyle/>
          <a:p>
            <a:pPr algn="l">
              <a:buFont typeface="Arial" panose="020B0604020202020204" pitchFamily="34" charset="0"/>
              <a:buChar char="•"/>
            </a:pPr>
            <a:r>
              <a:rPr lang="en-US" b="0" i="0" dirty="0">
                <a:solidFill>
                  <a:srgbClr val="24292F"/>
                </a:solidFill>
                <a:effectLst/>
                <a:latin typeface="-apple-system"/>
              </a:rPr>
              <a:t>python 3</a:t>
            </a:r>
          </a:p>
          <a:p>
            <a:pPr algn="l">
              <a:buFont typeface="Arial" panose="020B0604020202020204" pitchFamily="34" charset="0"/>
              <a:buChar char="•"/>
            </a:pPr>
            <a:r>
              <a:rPr lang="en-US" b="0" i="0" dirty="0" err="1">
                <a:solidFill>
                  <a:srgbClr val="24292F"/>
                </a:solidFill>
                <a:effectLst/>
                <a:latin typeface="-apple-system"/>
              </a:rPr>
              <a:t>tkinter</a:t>
            </a:r>
            <a:r>
              <a:rPr lang="en-US" b="0" i="0" dirty="0">
                <a:solidFill>
                  <a:srgbClr val="24292F"/>
                </a:solidFill>
                <a:effectLst/>
                <a:latin typeface="-apple-system"/>
              </a:rPr>
              <a:t> module</a:t>
            </a:r>
          </a:p>
          <a:p>
            <a:pPr algn="l">
              <a:buFont typeface="Arial" panose="020B0604020202020204" pitchFamily="34" charset="0"/>
              <a:buChar char="•"/>
            </a:pPr>
            <a:r>
              <a:rPr lang="en-US" b="0" i="0" dirty="0">
                <a:solidFill>
                  <a:srgbClr val="24292F"/>
                </a:solidFill>
                <a:effectLst/>
                <a:latin typeface="-apple-system"/>
              </a:rPr>
              <a:t>pillow</a:t>
            </a:r>
          </a:p>
          <a:p>
            <a:pPr algn="l">
              <a:buFont typeface="Arial" panose="020B0604020202020204" pitchFamily="34" charset="0"/>
              <a:buChar char="•"/>
            </a:pPr>
            <a:r>
              <a:rPr lang="en-US" b="0" i="0" dirty="0" err="1">
                <a:solidFill>
                  <a:srgbClr val="24292F"/>
                </a:solidFill>
                <a:effectLst/>
                <a:latin typeface="-apple-system"/>
              </a:rPr>
              <a:t>nltk</a:t>
            </a:r>
            <a:endParaRPr lang="en-US" b="0" i="0" dirty="0">
              <a:solidFill>
                <a:srgbClr val="24292F"/>
              </a:solidFill>
              <a:effectLst/>
              <a:latin typeface="-apple-system"/>
            </a:endParaRPr>
          </a:p>
          <a:p>
            <a:endParaRPr lang="en-IN" dirty="0"/>
          </a:p>
        </p:txBody>
      </p:sp>
    </p:spTree>
    <p:extLst>
      <p:ext uri="{BB962C8B-B14F-4D97-AF65-F5344CB8AC3E}">
        <p14:creationId xmlns:p14="http://schemas.microsoft.com/office/powerpoint/2010/main" val="53713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B06F-6C25-4AC8-B105-2D4ABAC1F284}"/>
              </a:ext>
            </a:extLst>
          </p:cNvPr>
          <p:cNvSpPr>
            <a:spLocks noGrp="1"/>
          </p:cNvSpPr>
          <p:nvPr>
            <p:ph type="title"/>
          </p:nvPr>
        </p:nvSpPr>
        <p:spPr/>
        <p:txBody>
          <a:bodyPr>
            <a:normAutofit fontScale="90000"/>
          </a:bodyPr>
          <a:lstStyle/>
          <a:p>
            <a:pPr fontAlgn="base"/>
            <a:r>
              <a:rPr lang="en-IN" i="0" dirty="0">
                <a:solidFill>
                  <a:srgbClr val="012237"/>
                </a:solidFill>
                <a:effectLst/>
                <a:latin typeface="Open Sans" panose="020B0606030504020204" pitchFamily="34" charset="0"/>
              </a:rPr>
              <a:t>What is Text Summarization?</a:t>
            </a:r>
            <a:br>
              <a:rPr lang="en-IN" b="1" i="0" dirty="0">
                <a:solidFill>
                  <a:srgbClr val="012237"/>
                </a:solidFill>
                <a:effectLst/>
                <a:latin typeface="Open Sans" panose="020B0606030504020204" pitchFamily="34" charset="0"/>
              </a:rPr>
            </a:br>
            <a:br>
              <a:rPr lang="en-IN" dirty="0"/>
            </a:br>
            <a:endParaRPr lang="en-IN" dirty="0"/>
          </a:p>
        </p:txBody>
      </p:sp>
      <p:sp>
        <p:nvSpPr>
          <p:cNvPr id="3" name="Content Placeholder 2">
            <a:extLst>
              <a:ext uri="{FF2B5EF4-FFF2-40B4-BE49-F238E27FC236}">
                <a16:creationId xmlns:a16="http://schemas.microsoft.com/office/drawing/2014/main" id="{24E56B41-2CB8-4D50-8D3B-918C091DF4E4}"/>
              </a:ext>
            </a:extLst>
          </p:cNvPr>
          <p:cNvSpPr>
            <a:spLocks noGrp="1"/>
          </p:cNvSpPr>
          <p:nvPr>
            <p:ph idx="1"/>
          </p:nvPr>
        </p:nvSpPr>
        <p:spPr/>
        <p:txBody>
          <a:bodyPr/>
          <a:lstStyle/>
          <a:p>
            <a:r>
              <a:rPr lang="en-US" b="0" i="0" dirty="0">
                <a:solidFill>
                  <a:srgbClr val="555555"/>
                </a:solidFill>
                <a:effectLst/>
                <a:latin typeface="Open Sans" panose="020B0606030504020204" pitchFamily="34" charset="0"/>
              </a:rPr>
              <a:t>The technique, where a computer program shortens longer texts and generates summaries to pass the intended message, is defined as Automatic Text Summarization and is a common problem in machine learning and natural language processing (NLP).</a:t>
            </a:r>
            <a:endParaRPr lang="en-IN" dirty="0"/>
          </a:p>
        </p:txBody>
      </p:sp>
    </p:spTree>
    <p:extLst>
      <p:ext uri="{BB962C8B-B14F-4D97-AF65-F5344CB8AC3E}">
        <p14:creationId xmlns:p14="http://schemas.microsoft.com/office/powerpoint/2010/main" val="230344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0494-592C-460D-828A-435755532C94}"/>
              </a:ext>
            </a:extLst>
          </p:cNvPr>
          <p:cNvSpPr>
            <a:spLocks noGrp="1"/>
          </p:cNvSpPr>
          <p:nvPr>
            <p:ph type="title"/>
          </p:nvPr>
        </p:nvSpPr>
        <p:spPr/>
        <p:txBody>
          <a:bodyPr>
            <a:normAutofit fontScale="90000"/>
          </a:bodyPr>
          <a:lstStyle/>
          <a:p>
            <a:r>
              <a:rPr lang="en-US" b="1" dirty="0">
                <a:solidFill>
                  <a:srgbClr val="111111"/>
                </a:solidFill>
                <a:latin typeface="Poppins" panose="020B0502040204020203" pitchFamily="2" charset="0"/>
              </a:rPr>
              <a:t>Scope of the project-</a:t>
            </a:r>
            <a:br>
              <a:rPr lang="en-US" b="1" i="0" dirty="0">
                <a:solidFill>
                  <a:srgbClr val="111111"/>
                </a:solidFill>
                <a:effectLst/>
                <a:latin typeface="Poppins" panose="020B0502040204020203" pitchFamily="2" charset="0"/>
              </a:rPr>
            </a:br>
            <a:r>
              <a:rPr lang="en-US" b="1" i="0" dirty="0">
                <a:solidFill>
                  <a:srgbClr val="111111"/>
                </a:solidFill>
                <a:effectLst/>
                <a:latin typeface="Poppins" panose="020B0502040204020203" pitchFamily="2" charset="0"/>
              </a:rPr>
              <a:t>Need for Text Summarization Python</a:t>
            </a:r>
            <a:br>
              <a:rPr lang="en-US" b="1" i="0" dirty="0">
                <a:solidFill>
                  <a:srgbClr val="111111"/>
                </a:solidFill>
                <a:effectLst/>
                <a:latin typeface="Poppins" panose="020B0502040204020203" pitchFamily="2" charset="0"/>
              </a:rPr>
            </a:br>
            <a:br>
              <a:rPr lang="en-US" b="0" i="0" dirty="0">
                <a:solidFill>
                  <a:srgbClr val="111111"/>
                </a:solidFill>
                <a:effectLst/>
                <a:latin typeface="Poppins" panose="020B0502040204020203" pitchFamily="2" charset="0"/>
              </a:rPr>
            </a:br>
            <a:endParaRPr lang="en-IN" dirty="0"/>
          </a:p>
        </p:txBody>
      </p:sp>
      <p:sp>
        <p:nvSpPr>
          <p:cNvPr id="3" name="Content Placeholder 2">
            <a:extLst>
              <a:ext uri="{FF2B5EF4-FFF2-40B4-BE49-F238E27FC236}">
                <a16:creationId xmlns:a16="http://schemas.microsoft.com/office/drawing/2014/main" id="{061B425C-ECC6-4918-A0EB-CDA6947E9C6E}"/>
              </a:ext>
            </a:extLst>
          </p:cNvPr>
          <p:cNvSpPr>
            <a:spLocks noGrp="1"/>
          </p:cNvSpPr>
          <p:nvPr>
            <p:ph idx="1"/>
          </p:nvPr>
        </p:nvSpPr>
        <p:spPr/>
        <p:txBody>
          <a:bodyPr>
            <a:normAutofit/>
          </a:bodyPr>
          <a:lstStyle/>
          <a:p>
            <a:r>
              <a:rPr lang="en-US" sz="2000" b="0" i="0" dirty="0">
                <a:solidFill>
                  <a:srgbClr val="222222"/>
                </a:solidFill>
                <a:effectLst/>
                <a:latin typeface="Poppins" panose="020B0502040204020203" pitchFamily="2" charset="0"/>
              </a:rPr>
              <a:t>Various </a:t>
            </a:r>
            <a:r>
              <a:rPr lang="en-US" sz="2000" b="0" i="0" dirty="0" err="1">
                <a:solidFill>
                  <a:srgbClr val="222222"/>
                </a:solidFill>
                <a:effectLst/>
                <a:latin typeface="Poppins" panose="020B0502040204020203" pitchFamily="2" charset="0"/>
              </a:rPr>
              <a:t>organisations</a:t>
            </a:r>
            <a:r>
              <a:rPr lang="en-US" sz="2000" b="0" i="0" dirty="0">
                <a:solidFill>
                  <a:srgbClr val="222222"/>
                </a:solidFill>
                <a:effectLst/>
                <a:latin typeface="Poppins" panose="020B0502040204020203" pitchFamily="2" charset="0"/>
              </a:rPr>
              <a:t> today, be it online shopping, private sector </a:t>
            </a:r>
            <a:r>
              <a:rPr lang="en-US" sz="2000" b="0" i="0" dirty="0" err="1">
                <a:solidFill>
                  <a:srgbClr val="222222"/>
                </a:solidFill>
                <a:effectLst/>
                <a:latin typeface="Poppins" panose="020B0502040204020203" pitchFamily="2" charset="0"/>
              </a:rPr>
              <a:t>organisations</a:t>
            </a:r>
            <a:r>
              <a:rPr lang="en-US" sz="2000" b="0" i="0" dirty="0">
                <a:solidFill>
                  <a:srgbClr val="222222"/>
                </a:solidFill>
                <a:effectLst/>
                <a:latin typeface="Poppins" panose="020B0502040204020203" pitchFamily="2" charset="0"/>
              </a:rPr>
              <a:t>, government, tourism and catering industry, or any other institute that offers customer services, they are all concerned to learn their customer’s feedback each time their services are </a:t>
            </a:r>
            <a:r>
              <a:rPr lang="en-US" sz="2000" b="0" i="0" dirty="0" err="1">
                <a:solidFill>
                  <a:srgbClr val="222222"/>
                </a:solidFill>
                <a:effectLst/>
                <a:latin typeface="Poppins" panose="020B0502040204020203" pitchFamily="2" charset="0"/>
              </a:rPr>
              <a:t>utilised</a:t>
            </a:r>
            <a:r>
              <a:rPr lang="en-US" sz="2000" b="0" i="0" dirty="0">
                <a:solidFill>
                  <a:srgbClr val="222222"/>
                </a:solidFill>
                <a:effectLst/>
                <a:latin typeface="Poppins" panose="020B0502040204020203" pitchFamily="2" charset="0"/>
              </a:rPr>
              <a:t>. Now, consider that these companies are receiving an enormous amount of feedback and data every single day. It becomes quite a tedious task for the management to </a:t>
            </a:r>
            <a:r>
              <a:rPr lang="en-US" sz="2000" b="0" i="0" dirty="0" err="1">
                <a:solidFill>
                  <a:srgbClr val="222222"/>
                </a:solidFill>
                <a:effectLst/>
                <a:latin typeface="Poppins" panose="020B0502040204020203" pitchFamily="2" charset="0"/>
              </a:rPr>
              <a:t>analyse</a:t>
            </a:r>
            <a:r>
              <a:rPr lang="en-US" sz="2000" b="0" i="0" dirty="0">
                <a:solidFill>
                  <a:srgbClr val="222222"/>
                </a:solidFill>
                <a:effectLst/>
                <a:latin typeface="Poppins" panose="020B0502040204020203" pitchFamily="2" charset="0"/>
              </a:rPr>
              <a:t> each of these datapoints and come up with insights.</a:t>
            </a:r>
            <a:endParaRPr lang="en-IN" sz="2000" dirty="0"/>
          </a:p>
        </p:txBody>
      </p:sp>
    </p:spTree>
    <p:extLst>
      <p:ext uri="{BB962C8B-B14F-4D97-AF65-F5344CB8AC3E}">
        <p14:creationId xmlns:p14="http://schemas.microsoft.com/office/powerpoint/2010/main" val="367178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F79B-53C7-4013-B9AD-4764400C7CA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FE90CED-B70A-48E3-9ECA-D738A356ABB9}"/>
              </a:ext>
            </a:extLst>
          </p:cNvPr>
          <p:cNvSpPr>
            <a:spLocks noGrp="1"/>
          </p:cNvSpPr>
          <p:nvPr>
            <p:ph idx="1"/>
          </p:nvPr>
        </p:nvSpPr>
        <p:spPr>
          <a:xfrm>
            <a:off x="677334" y="1576873"/>
            <a:ext cx="8596668" cy="4464489"/>
          </a:xfrm>
        </p:spPr>
        <p:txBody>
          <a:bodyPr>
            <a:normAutofit fontScale="92500" lnSpcReduction="20000"/>
          </a:bodyPr>
          <a:lstStyle/>
          <a:p>
            <a:r>
              <a:rPr lang="en-US" sz="2400" b="0" i="0" dirty="0">
                <a:solidFill>
                  <a:srgbClr val="222222"/>
                </a:solidFill>
                <a:effectLst/>
                <a:latin typeface="Poppins" panose="00000500000000000000" pitchFamily="2" charset="0"/>
              </a:rPr>
              <a:t>However, we have reached a point in technological advancements where technology can help with the tasks and we ourselves do not need to perform them. One such field that makes this happen is Machine Learning. Machines have become capable of understanding human language with the help of NLP or Natural Language Processing. Today, research is being done with the help of text analytics.</a:t>
            </a:r>
          </a:p>
          <a:p>
            <a:r>
              <a:rPr lang="en-US" sz="2400" b="0" i="0" dirty="0">
                <a:solidFill>
                  <a:srgbClr val="222222"/>
                </a:solidFill>
                <a:effectLst/>
                <a:latin typeface="Poppins" panose="00000500000000000000" pitchFamily="2" charset="0"/>
              </a:rPr>
              <a:t>One application of text analytics and NLP is Text Summarization. Text Summarization Python helps in summarizing and shortening the text in the user feedback. It can be done with the help of an algorithm that can help in reducing the text bodies while keeping their original meaning intact or by giving insights into their original text.</a:t>
            </a:r>
            <a:endParaRPr lang="en-IN" sz="2400" dirty="0"/>
          </a:p>
          <a:p>
            <a:endParaRPr lang="en-IN" dirty="0"/>
          </a:p>
        </p:txBody>
      </p:sp>
    </p:spTree>
    <p:extLst>
      <p:ext uri="{BB962C8B-B14F-4D97-AF65-F5344CB8AC3E}">
        <p14:creationId xmlns:p14="http://schemas.microsoft.com/office/powerpoint/2010/main" val="68950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41FB-390F-4C2E-B106-AF7E43407980}"/>
              </a:ext>
            </a:extLst>
          </p:cNvPr>
          <p:cNvSpPr>
            <a:spLocks noGrp="1"/>
          </p:cNvSpPr>
          <p:nvPr>
            <p:ph type="title"/>
          </p:nvPr>
        </p:nvSpPr>
        <p:spPr/>
        <p:txBody>
          <a:bodyPr>
            <a:normAutofit fontScale="90000"/>
          </a:bodyPr>
          <a:lstStyle/>
          <a:p>
            <a:r>
              <a:rPr lang="en-US" b="1" dirty="0">
                <a:solidFill>
                  <a:srgbClr val="111111"/>
                </a:solidFill>
                <a:latin typeface="Poppins" panose="00000500000000000000" pitchFamily="2" charset="0"/>
              </a:rPr>
              <a:t>A</a:t>
            </a:r>
            <a:r>
              <a:rPr lang="en-US" b="1" i="0" dirty="0">
                <a:solidFill>
                  <a:srgbClr val="111111"/>
                </a:solidFill>
                <a:effectLst/>
                <a:latin typeface="Poppins" panose="00000500000000000000" pitchFamily="2" charset="0"/>
              </a:rPr>
              <a:t>pproaches are used for Text Summarization</a:t>
            </a:r>
            <a:br>
              <a:rPr lang="en-US" b="0" i="0" dirty="0">
                <a:solidFill>
                  <a:srgbClr val="111111"/>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5FD9A143-923E-40B2-BA6D-35E41D3A42ED}"/>
              </a:ext>
            </a:extLst>
          </p:cNvPr>
          <p:cNvSpPr>
            <a:spLocks noGrp="1"/>
          </p:cNvSpPr>
          <p:nvPr>
            <p:ph idx="1"/>
          </p:nvPr>
        </p:nvSpPr>
        <p:spPr>
          <a:xfrm>
            <a:off x="746449" y="1790085"/>
            <a:ext cx="8480288" cy="4693302"/>
          </a:xfrm>
        </p:spPr>
        <p:txBody>
          <a:bodyPr/>
          <a:lstStyle/>
          <a:p>
            <a:pPr algn="l">
              <a:buFont typeface="Arial" panose="020B0604020202020204" pitchFamily="34" charset="0"/>
              <a:buChar char="•"/>
            </a:pPr>
            <a:r>
              <a:rPr lang="en-IN" b="0" i="0" dirty="0">
                <a:solidFill>
                  <a:srgbClr val="222222"/>
                </a:solidFill>
                <a:effectLst/>
                <a:latin typeface="Poppins" panose="00000500000000000000" pitchFamily="2" charset="0"/>
              </a:rPr>
              <a:t>Extractive Summarization</a:t>
            </a:r>
          </a:p>
          <a:p>
            <a:pPr algn="l">
              <a:buFont typeface="Arial" panose="020B0604020202020204" pitchFamily="34" charset="0"/>
              <a:buChar char="•"/>
            </a:pPr>
            <a:r>
              <a:rPr lang="en-IN" b="0" i="0" dirty="0">
                <a:solidFill>
                  <a:srgbClr val="222222"/>
                </a:solidFill>
                <a:effectLst/>
                <a:latin typeface="Poppins" panose="00000500000000000000" pitchFamily="2" charset="0"/>
              </a:rPr>
              <a:t>Abstractive Summarization</a:t>
            </a:r>
          </a:p>
          <a:p>
            <a:endParaRPr lang="en-IN" dirty="0"/>
          </a:p>
        </p:txBody>
      </p:sp>
      <p:pic>
        <p:nvPicPr>
          <p:cNvPr id="1026" name="Picture 2" descr="Text Summarization">
            <a:extLst>
              <a:ext uri="{FF2B5EF4-FFF2-40B4-BE49-F238E27FC236}">
                <a16:creationId xmlns:a16="http://schemas.microsoft.com/office/drawing/2014/main" id="{4A0A8A6B-784A-4E09-ABC1-41200777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332" y="2453950"/>
            <a:ext cx="6462976" cy="186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42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C21A-FCCE-4D30-A300-214DCF611559}"/>
              </a:ext>
            </a:extLst>
          </p:cNvPr>
          <p:cNvSpPr>
            <a:spLocks noGrp="1"/>
          </p:cNvSpPr>
          <p:nvPr>
            <p:ph type="title"/>
          </p:nvPr>
        </p:nvSpPr>
        <p:spPr/>
        <p:txBody>
          <a:bodyPr/>
          <a:lstStyle/>
          <a:p>
            <a:r>
              <a:rPr lang="en-US" b="1" i="0" dirty="0">
                <a:solidFill>
                  <a:srgbClr val="111111"/>
                </a:solidFill>
                <a:effectLst/>
                <a:latin typeface="Poppins" panose="00000500000000000000" pitchFamily="2" charset="0"/>
              </a:rPr>
              <a:t>Extractive Summarization</a:t>
            </a:r>
            <a:br>
              <a:rPr lang="en-US" b="0" i="0" dirty="0">
                <a:solidFill>
                  <a:srgbClr val="111111"/>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B4872B61-A21B-46FE-A3E4-EB46EB542856}"/>
              </a:ext>
            </a:extLst>
          </p:cNvPr>
          <p:cNvSpPr>
            <a:spLocks noGrp="1"/>
          </p:cNvSpPr>
          <p:nvPr>
            <p:ph idx="1"/>
          </p:nvPr>
        </p:nvSpPr>
        <p:spPr>
          <a:xfrm>
            <a:off x="677334" y="2160589"/>
            <a:ext cx="8596668" cy="4350312"/>
          </a:xfrm>
        </p:spPr>
        <p:txBody>
          <a:bodyPr/>
          <a:lstStyle/>
          <a:p>
            <a:pPr algn="l"/>
            <a:r>
              <a:rPr lang="en-US" b="0" i="0" dirty="0">
                <a:solidFill>
                  <a:srgbClr val="222222"/>
                </a:solidFill>
                <a:effectLst/>
                <a:latin typeface="Poppins" panose="00000500000000000000" pitchFamily="2" charset="0"/>
              </a:rPr>
              <a:t>In Extractive Summarization, we are identifying important phrases or sentences from the original text and extract only these phrases from the text. These extracted sentences would be the summary.</a:t>
            </a:r>
          </a:p>
          <a:p>
            <a:endParaRPr lang="en-IN" dirty="0"/>
          </a:p>
        </p:txBody>
      </p:sp>
      <p:pic>
        <p:nvPicPr>
          <p:cNvPr id="2050" name="Picture 2" descr="text summarization">
            <a:extLst>
              <a:ext uri="{FF2B5EF4-FFF2-40B4-BE49-F238E27FC236}">
                <a16:creationId xmlns:a16="http://schemas.microsoft.com/office/drawing/2014/main" id="{BED2D4B2-D460-458C-9D40-B4F448EE5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638939"/>
            <a:ext cx="3514725" cy="181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28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EDAE-5486-4F8E-8E32-91A560856C3C}"/>
              </a:ext>
            </a:extLst>
          </p:cNvPr>
          <p:cNvSpPr>
            <a:spLocks noGrp="1"/>
          </p:cNvSpPr>
          <p:nvPr>
            <p:ph type="title"/>
          </p:nvPr>
        </p:nvSpPr>
        <p:spPr/>
        <p:txBody>
          <a:bodyPr/>
          <a:lstStyle/>
          <a:p>
            <a:r>
              <a:rPr lang="en-US" b="1" i="0" dirty="0">
                <a:solidFill>
                  <a:srgbClr val="111111"/>
                </a:solidFill>
                <a:effectLst/>
                <a:latin typeface="Poppins" panose="00000500000000000000" pitchFamily="2" charset="0"/>
              </a:rPr>
              <a:t>Abstractive Summarization</a:t>
            </a:r>
            <a:br>
              <a:rPr lang="en-US" b="0" i="0" dirty="0">
                <a:solidFill>
                  <a:srgbClr val="111111"/>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4CCA1D09-21B5-447B-AFE9-763AE53160F3}"/>
              </a:ext>
            </a:extLst>
          </p:cNvPr>
          <p:cNvSpPr>
            <a:spLocks noGrp="1"/>
          </p:cNvSpPr>
          <p:nvPr>
            <p:ph idx="1"/>
          </p:nvPr>
        </p:nvSpPr>
        <p:spPr/>
        <p:txBody>
          <a:bodyPr/>
          <a:lstStyle/>
          <a:p>
            <a:pPr algn="l"/>
            <a:r>
              <a:rPr lang="en-US" b="0" i="0" dirty="0">
                <a:solidFill>
                  <a:srgbClr val="222222"/>
                </a:solidFill>
                <a:effectLst/>
                <a:latin typeface="Poppins" panose="00000500000000000000" pitchFamily="2" charset="0"/>
              </a:rPr>
              <a:t>In the Abstractive Summarization approach, we work on generating new sentences from the original text. The abstractive method is in contrast to the approach that was described above. The sentences generated through this approach might not even be present in the original text.</a:t>
            </a:r>
          </a:p>
          <a:p>
            <a:endParaRPr lang="en-IN" dirty="0"/>
          </a:p>
        </p:txBody>
      </p:sp>
      <p:pic>
        <p:nvPicPr>
          <p:cNvPr id="3074" name="Picture 2" descr="abstractive summarization">
            <a:extLst>
              <a:ext uri="{FF2B5EF4-FFF2-40B4-BE49-F238E27FC236}">
                <a16:creationId xmlns:a16="http://schemas.microsoft.com/office/drawing/2014/main" id="{8B407085-BCA5-47A5-81AE-BF0790907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935186"/>
            <a:ext cx="37433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0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B657-E4CE-4E7B-A4A9-BFBF1A179ABB}"/>
              </a:ext>
            </a:extLst>
          </p:cNvPr>
          <p:cNvSpPr>
            <a:spLocks noGrp="1"/>
          </p:cNvSpPr>
          <p:nvPr>
            <p:ph type="title"/>
          </p:nvPr>
        </p:nvSpPr>
        <p:spPr/>
        <p:txBody>
          <a:bodyPr/>
          <a:lstStyle/>
          <a:p>
            <a:r>
              <a:rPr lang="en-US" b="1" i="0" dirty="0">
                <a:solidFill>
                  <a:srgbClr val="111111"/>
                </a:solidFill>
                <a:effectLst/>
                <a:latin typeface="Poppins" panose="00000500000000000000" pitchFamily="2" charset="0"/>
              </a:rPr>
              <a:t>Terms Used</a:t>
            </a:r>
            <a:br>
              <a:rPr lang="en-US" b="0" i="0" dirty="0">
                <a:solidFill>
                  <a:srgbClr val="111111"/>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AB8761D-FA18-4E0C-9ACE-50AE90DA75D6}"/>
              </a:ext>
            </a:extLst>
          </p:cNvPr>
          <p:cNvSpPr>
            <a:spLocks noGrp="1"/>
          </p:cNvSpPr>
          <p:nvPr>
            <p:ph idx="1"/>
          </p:nvPr>
        </p:nvSpPr>
        <p:spPr/>
        <p:txBody>
          <a:bodyPr/>
          <a:lstStyle/>
          <a:p>
            <a:pPr algn="l">
              <a:buFont typeface="Arial" panose="020B0604020202020204" pitchFamily="34" charset="0"/>
              <a:buChar char="•"/>
            </a:pPr>
            <a:r>
              <a:rPr lang="en-US" b="1" i="0" dirty="0">
                <a:solidFill>
                  <a:srgbClr val="222222"/>
                </a:solidFill>
                <a:effectLst/>
                <a:latin typeface="Poppins" panose="00000500000000000000" pitchFamily="2" charset="0"/>
              </a:rPr>
              <a:t>Corpus</a:t>
            </a:r>
            <a:br>
              <a:rPr lang="en-US" b="0" i="0" dirty="0">
                <a:solidFill>
                  <a:srgbClr val="222222"/>
                </a:solidFill>
                <a:effectLst/>
                <a:latin typeface="Poppins" panose="00000500000000000000" pitchFamily="2" charset="0"/>
              </a:rPr>
            </a:br>
            <a:r>
              <a:rPr lang="en-US" b="0" i="0" dirty="0">
                <a:solidFill>
                  <a:srgbClr val="222222"/>
                </a:solidFill>
                <a:effectLst/>
                <a:latin typeface="Poppins" panose="00000500000000000000" pitchFamily="2" charset="0"/>
              </a:rPr>
              <a:t>A collection of text is known as Corpus. This could be either data sets such as bodies of work by an author, poems by a </a:t>
            </a:r>
            <a:r>
              <a:rPr lang="en-US" b="0" i="0" dirty="0" err="1">
                <a:solidFill>
                  <a:srgbClr val="222222"/>
                </a:solidFill>
                <a:effectLst/>
                <a:latin typeface="Poppins" panose="00000500000000000000" pitchFamily="2" charset="0"/>
              </a:rPr>
              <a:t>a</a:t>
            </a:r>
            <a:r>
              <a:rPr lang="en-US" b="0" i="0" dirty="0">
                <a:solidFill>
                  <a:srgbClr val="222222"/>
                </a:solidFill>
                <a:effectLst/>
                <a:latin typeface="Poppins" panose="00000500000000000000" pitchFamily="2" charset="0"/>
              </a:rPr>
              <a:t> particular poet, etc. To explain this concept in the blog, we will be using a data set of predetermined stop words.</a:t>
            </a:r>
            <a:br>
              <a:rPr lang="en-US" b="0" i="0" dirty="0">
                <a:solidFill>
                  <a:srgbClr val="222222"/>
                </a:solidFill>
                <a:effectLst/>
                <a:latin typeface="Poppins" panose="00000500000000000000" pitchFamily="2" charset="0"/>
              </a:rPr>
            </a:br>
            <a:endParaRPr lang="en-US" b="0" i="0" dirty="0">
              <a:solidFill>
                <a:srgbClr val="222222"/>
              </a:solidFill>
              <a:effectLst/>
              <a:latin typeface="Poppins" panose="00000500000000000000" pitchFamily="2" charset="0"/>
            </a:endParaRPr>
          </a:p>
          <a:p>
            <a:pPr algn="l">
              <a:buFont typeface="Arial" panose="020B0604020202020204" pitchFamily="34" charset="0"/>
              <a:buChar char="•"/>
            </a:pPr>
            <a:r>
              <a:rPr lang="en-US" b="1" i="0" dirty="0">
                <a:solidFill>
                  <a:srgbClr val="222222"/>
                </a:solidFill>
                <a:effectLst/>
                <a:latin typeface="Poppins" panose="00000500000000000000" pitchFamily="2" charset="0"/>
              </a:rPr>
              <a:t>Tokenizers</a:t>
            </a:r>
            <a:br>
              <a:rPr lang="en-US" b="0" i="0" dirty="0">
                <a:solidFill>
                  <a:srgbClr val="222222"/>
                </a:solidFill>
                <a:effectLst/>
                <a:latin typeface="Poppins" panose="00000500000000000000" pitchFamily="2" charset="0"/>
              </a:rPr>
            </a:br>
            <a:r>
              <a:rPr lang="en-US" b="0" i="0" dirty="0">
                <a:solidFill>
                  <a:srgbClr val="222222"/>
                </a:solidFill>
                <a:effectLst/>
                <a:latin typeface="Poppins" panose="00000500000000000000" pitchFamily="2" charset="0"/>
              </a:rPr>
              <a:t>This divides a text into a series of tokens. In Tokenizers, there are three main tokens – sentence, word, and regex tokenizer. We will be using only the word and the sentence tokenizer.</a:t>
            </a:r>
          </a:p>
          <a:p>
            <a:endParaRPr lang="en-IN" dirty="0"/>
          </a:p>
        </p:txBody>
      </p:sp>
    </p:spTree>
    <p:extLst>
      <p:ext uri="{BB962C8B-B14F-4D97-AF65-F5344CB8AC3E}">
        <p14:creationId xmlns:p14="http://schemas.microsoft.com/office/powerpoint/2010/main" val="42741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E9EE-2A5E-414B-AAF6-AC2F926D98F9}"/>
              </a:ext>
            </a:extLst>
          </p:cNvPr>
          <p:cNvSpPr>
            <a:spLocks noGrp="1"/>
          </p:cNvSpPr>
          <p:nvPr>
            <p:ph type="title"/>
          </p:nvPr>
        </p:nvSpPr>
        <p:spPr/>
        <p:txBody>
          <a:bodyPr/>
          <a:lstStyle/>
          <a:p>
            <a:r>
              <a:rPr lang="en-US" b="1" i="0" dirty="0">
                <a:solidFill>
                  <a:srgbClr val="111111"/>
                </a:solidFill>
                <a:effectLst/>
                <a:latin typeface="Poppins" panose="00000500000000000000" pitchFamily="2" charset="0"/>
              </a:rPr>
              <a:t>Stop Words</a:t>
            </a:r>
            <a:br>
              <a:rPr lang="en-US" b="0" i="0" dirty="0">
                <a:solidFill>
                  <a:srgbClr val="111111"/>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1B5E1CE-09C4-4E4D-AA65-976D41E58BA7}"/>
              </a:ext>
            </a:extLst>
          </p:cNvPr>
          <p:cNvSpPr>
            <a:spLocks noGrp="1"/>
          </p:cNvSpPr>
          <p:nvPr>
            <p:ph idx="1"/>
          </p:nvPr>
        </p:nvSpPr>
        <p:spPr/>
        <p:txBody>
          <a:bodyPr/>
          <a:lstStyle/>
          <a:p>
            <a:pPr algn="l"/>
            <a:r>
              <a:rPr lang="en-US" b="0" i="0" dirty="0">
                <a:solidFill>
                  <a:srgbClr val="222222"/>
                </a:solidFill>
                <a:effectLst/>
                <a:latin typeface="Poppins" panose="00000500000000000000" pitchFamily="2" charset="0"/>
              </a:rPr>
              <a:t>Words such as </a:t>
            </a:r>
            <a:r>
              <a:rPr lang="en-US" b="1" i="1" dirty="0">
                <a:solidFill>
                  <a:srgbClr val="222222"/>
                </a:solidFill>
                <a:effectLst/>
                <a:latin typeface="Poppins" panose="00000500000000000000" pitchFamily="2" charset="0"/>
              </a:rPr>
              <a:t>is, an, a, the, for</a:t>
            </a:r>
            <a:r>
              <a:rPr lang="en-US" b="0" i="0" dirty="0">
                <a:solidFill>
                  <a:srgbClr val="222222"/>
                </a:solidFill>
                <a:effectLst/>
                <a:latin typeface="Poppins" panose="00000500000000000000" pitchFamily="2" charset="0"/>
              </a:rPr>
              <a:t> that do not add value to the meaning of a sentence. For example, let us take a look at the following sentence:</a:t>
            </a:r>
          </a:p>
          <a:p>
            <a:pPr algn="l"/>
            <a:r>
              <a:rPr lang="en-US" b="1" i="1" dirty="0">
                <a:solidFill>
                  <a:srgbClr val="222222"/>
                </a:solidFill>
                <a:effectLst/>
                <a:latin typeface="Poppins" panose="00000500000000000000" pitchFamily="2" charset="0"/>
              </a:rPr>
              <a:t>EXAMPLE:</a:t>
            </a:r>
          </a:p>
          <a:p>
            <a:pPr algn="l"/>
            <a:r>
              <a:rPr lang="en-US" b="1" i="1" dirty="0" err="1">
                <a:solidFill>
                  <a:srgbClr val="222222"/>
                </a:solidFill>
                <a:effectLst/>
                <a:latin typeface="Poppins" panose="00000500000000000000" pitchFamily="2" charset="0"/>
              </a:rPr>
              <a:t>GreatLearning</a:t>
            </a:r>
            <a:r>
              <a:rPr lang="en-US" b="1" i="1" dirty="0">
                <a:solidFill>
                  <a:srgbClr val="222222"/>
                </a:solidFill>
                <a:effectLst/>
                <a:latin typeface="Poppins" panose="00000500000000000000" pitchFamily="2" charset="0"/>
              </a:rPr>
              <a:t> is one of the most useful websites for </a:t>
            </a:r>
            <a:r>
              <a:rPr lang="en-US" b="1" i="1" dirty="0" err="1">
                <a:solidFill>
                  <a:srgbClr val="222222"/>
                </a:solidFill>
                <a:effectLst/>
                <a:latin typeface="Poppins" panose="00000500000000000000" pitchFamily="2" charset="0"/>
              </a:rPr>
              <a:t>ArtificialIntelligence</a:t>
            </a:r>
            <a:r>
              <a:rPr lang="en-US" b="1" i="1" dirty="0">
                <a:solidFill>
                  <a:srgbClr val="222222"/>
                </a:solidFill>
                <a:effectLst/>
                <a:latin typeface="Poppins" panose="00000500000000000000" pitchFamily="2" charset="0"/>
              </a:rPr>
              <a:t> aspirants.</a:t>
            </a:r>
            <a:endParaRPr lang="en-US" b="0" i="0" dirty="0">
              <a:solidFill>
                <a:srgbClr val="222222"/>
              </a:solidFill>
              <a:effectLst/>
              <a:latin typeface="Poppins" panose="00000500000000000000" pitchFamily="2" charset="0"/>
            </a:endParaRPr>
          </a:p>
          <a:p>
            <a:pPr algn="l"/>
            <a:r>
              <a:rPr lang="en-US" b="0" i="0" dirty="0">
                <a:solidFill>
                  <a:srgbClr val="222222"/>
                </a:solidFill>
                <a:effectLst/>
                <a:latin typeface="Poppins" panose="00000500000000000000" pitchFamily="2" charset="0"/>
              </a:rPr>
              <a:t>After removing the stop words in the above sentence, we can narrow the number of words and preserve the meaning as follows:</a:t>
            </a:r>
          </a:p>
          <a:p>
            <a:pPr algn="l"/>
            <a:r>
              <a:rPr lang="en-US" b="1" i="1" dirty="0">
                <a:solidFill>
                  <a:srgbClr val="222222"/>
                </a:solidFill>
                <a:effectLst/>
                <a:latin typeface="Poppins" panose="00000500000000000000" pitchFamily="2" charset="0"/>
              </a:rPr>
              <a:t>[‘</a:t>
            </a:r>
            <a:r>
              <a:rPr lang="en-US" b="1" i="1" dirty="0" err="1">
                <a:solidFill>
                  <a:srgbClr val="222222"/>
                </a:solidFill>
                <a:effectLst/>
                <a:latin typeface="Poppins" panose="00000500000000000000" pitchFamily="2" charset="0"/>
              </a:rPr>
              <a:t>GreatLearning</a:t>
            </a:r>
            <a:r>
              <a:rPr lang="en-US" b="1" i="1" dirty="0">
                <a:solidFill>
                  <a:srgbClr val="222222"/>
                </a:solidFill>
                <a:effectLst/>
                <a:latin typeface="Poppins" panose="00000500000000000000" pitchFamily="2" charset="0"/>
              </a:rPr>
              <a:t>’, ‘one’, ‘useful’, ‘website’, ‘</a:t>
            </a:r>
            <a:r>
              <a:rPr lang="en-US" b="1" i="1" dirty="0" err="1">
                <a:solidFill>
                  <a:srgbClr val="222222"/>
                </a:solidFill>
                <a:effectLst/>
                <a:latin typeface="Poppins" panose="00000500000000000000" pitchFamily="2" charset="0"/>
              </a:rPr>
              <a:t>ArtificialIntelligence</a:t>
            </a:r>
            <a:r>
              <a:rPr lang="en-US" b="1" i="1" dirty="0">
                <a:solidFill>
                  <a:srgbClr val="222222"/>
                </a:solidFill>
                <a:effectLst/>
                <a:latin typeface="Poppins" panose="00000500000000000000" pitchFamily="2" charset="0"/>
              </a:rPr>
              <a:t>‘, ‘aspirants’, ‘.’]</a:t>
            </a:r>
            <a:endParaRPr lang="en-US" b="0" i="0" dirty="0">
              <a:solidFill>
                <a:srgbClr val="222222"/>
              </a:solidFill>
              <a:effectLst/>
              <a:latin typeface="Poppins" panose="00000500000000000000" pitchFamily="2" charset="0"/>
            </a:endParaRPr>
          </a:p>
          <a:p>
            <a:endParaRPr lang="en-IN" dirty="0"/>
          </a:p>
        </p:txBody>
      </p:sp>
    </p:spTree>
    <p:extLst>
      <p:ext uri="{BB962C8B-B14F-4D97-AF65-F5344CB8AC3E}">
        <p14:creationId xmlns:p14="http://schemas.microsoft.com/office/powerpoint/2010/main" val="3293773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577</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Open Sans</vt:lpstr>
      <vt:lpstr>Poppins</vt:lpstr>
      <vt:lpstr>Trebuchet MS</vt:lpstr>
      <vt:lpstr>Wingdings 3</vt:lpstr>
      <vt:lpstr>Facet</vt:lpstr>
      <vt:lpstr>TEXT SUMMARIZATION</vt:lpstr>
      <vt:lpstr>What is Text Summarization?  </vt:lpstr>
      <vt:lpstr>Scope of the project- Need for Text Summarization Python  </vt:lpstr>
      <vt:lpstr>  </vt:lpstr>
      <vt:lpstr>Approaches are used for Text Summarization </vt:lpstr>
      <vt:lpstr>Extractive Summarization </vt:lpstr>
      <vt:lpstr>Abstractive Summarization </vt:lpstr>
      <vt:lpstr>Terms Used </vt:lpstr>
      <vt:lpstr>Stop Words </vt:lpstr>
      <vt:lpstr>REQUIREMENTS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sankarsh sunku</dc:creator>
  <cp:lastModifiedBy>manasa r</cp:lastModifiedBy>
  <cp:revision>2</cp:revision>
  <dcterms:created xsi:type="dcterms:W3CDTF">2022-04-13T02:54:09Z</dcterms:created>
  <dcterms:modified xsi:type="dcterms:W3CDTF">2022-06-09T06:05:56Z</dcterms:modified>
</cp:coreProperties>
</file>