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2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3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3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8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9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2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1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3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2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 Scoring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000" dirty="0"/>
              <a:t>By: </a:t>
            </a:r>
          </a:p>
          <a:p>
            <a:pPr algn="r"/>
            <a:r>
              <a:rPr lang="en-US" sz="2000" dirty="0" err="1"/>
              <a:t>Thrikutam</a:t>
            </a:r>
            <a:r>
              <a:rPr lang="en-US" sz="2000" dirty="0"/>
              <a:t> Sai Manasa</a:t>
            </a:r>
          </a:p>
          <a:p>
            <a:pPr algn="r"/>
            <a:r>
              <a:rPr lang="en-US" sz="2000" dirty="0" err="1"/>
              <a:t>SiddharthA</a:t>
            </a:r>
            <a:r>
              <a:rPr lang="en-US" sz="2000" dirty="0"/>
              <a:t> Ghoshal</a:t>
            </a:r>
          </a:p>
          <a:p>
            <a:pPr algn="r"/>
            <a:r>
              <a:rPr lang="en-US" sz="2000" dirty="0"/>
              <a:t>Sowmya Tiwari</a:t>
            </a:r>
          </a:p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576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Activity: 68% of customer contribution in SMS Sent &amp; Email Opened activities.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t="9489"/>
          <a:stretch/>
        </p:blipFill>
        <p:spPr>
          <a:xfrm>
            <a:off x="2615711" y="2476935"/>
            <a:ext cx="5785118" cy="339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7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for Categorical Variables: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Origin: </a:t>
            </a:r>
          </a:p>
          <a:p>
            <a:pPr lvl="2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"Lead Add Form" has high conversion rate but "API" and "Landing Page Submission" has low conversion</a:t>
            </a: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occupation: </a:t>
            </a:r>
          </a:p>
          <a:p>
            <a:pPr lvl="2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"Unemployed" and "NA" are not converted.</a:t>
            </a:r>
          </a:p>
          <a:p>
            <a:pPr lvl="2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Working professionals are converted</a:t>
            </a:r>
          </a:p>
          <a:p>
            <a:pPr lvl="2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Managemt,HR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Management,Finance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shows good contribution in conversion.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3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for Categorical Variables (Contd.):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Source: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has highest number of customers,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Traffic contributes less compared to Google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referred employees are converted</a:t>
            </a: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Activity: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'SMS Sent' has high lead conversion rate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'Email Opened' conversion rate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6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before 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level categorical columns were already mapped to 1 / 0 in previous steps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dummy features (one-hot encoded) for categorical variables – Lead Origin, Lead Source, Last Activity, Specialization, Current occupation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Train &amp; Test Sets ○ 70:30 % ratio was chosen for the split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 ○ Standardization method was used to scale the features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correlations ○ Predictor variables which were highly correlated with each other were dropped (Lead Origin Lead Import and Lead Origin Lead Add Form)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77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has lots of dimension and large number of features.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reduce model performance and might take high computation time.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it is important to perform Recursive Feature Elimination (RFE) and to select only the important columns. 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manually fine tune the model.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 outcome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RFE – 48 columns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RFE – 20 column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Feature Reduction process was used to build models by dropping variables with p – value greater than 0.05.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4 looks stable after four iteration with: 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p-values within the threshold (p-values &lt; 0.05) and 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sign of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VIFs less than 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logm6 will be our final model, and we will use it for Model Evaluation which further will be used to make predictions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8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 Set: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&amp; Evaluation Metrics with 0.354 as cutoff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&amp; Evaluation Metrics with 0.41 as cutoff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decided to go ahead with 0.354 as cutoff after checking evaluation metrics coming from both plot.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– Train Data Set: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ROC curve is 0.89 out of 1 which indicates a good predictive model.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curve is as close to the top left corner of the plot, which represents a model that has a high true positive rate and a low false positive rate at all threshold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1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&amp; Metrics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 Set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cut-off value of 0.354, the model achieved a sensitivity of 80.21% in the train set and 80.09% in the test set.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in this case indicates how many leads the model identify correctly out of all potential leads which are converting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CEO of X Education had set a target sensitivity of around 80%.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also achieved an accuracy of 80.4%, which is in line with the study's 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3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problem statement, increasing lead conversion is crucial for the growth and success of X Education. To achieve this, we have developed a regression model that can help us identify the most significant factors that impact lead conversion.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determined the following features that have the highest positive coefficients, and these features should be given priority in our marketing and sales efforts to increase lead conversion.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Source_Welingak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Website: 5.33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Time Spent on Website: 4.31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Source_Reference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2.95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Current_occupation_Working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Professional: 2.41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Activity_SMS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Sent: 1.91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Activity_Others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1.36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Source_Olark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Chat: 1.20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5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TotalVisits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0.79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Opened: 0.74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identified features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negativecoefficients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indicate potential areas for improvement. These include: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Activity_Olark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Conversation:     -0.62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Specialization_Others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-0.93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Specialization_Hospitality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:  -0.99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Email: -1.05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Current_occupation_NA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-1.11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Origin_Landing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Submission: -1.13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4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our Lead Conversion Rates 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Marketing Strategies: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features with positive coefficients for effective marketing strategies.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 High-Quality Leads: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strategies to attract high-quality leads from top-performing sources.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Messaging: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working professionals with personalized messaging.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Communication: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communication channels based on their impact on lead engagement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X Education Company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 of the Study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Ideas for Lead Conversion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Approach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(RFE &amp; Manual fine tuning)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519658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30826" cy="4087811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Advertising: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more budget for advertising on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Welingak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website visiting customers: 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customers who spent more time on the website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Referral Incentives: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incentives/discounts for successful referrals to encourage more references.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Working Professionals: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aggressive targeting of working professionals due to their high conversion rates and better financial capacity. To identify areas of improvement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negative coefficients in specialization offerings.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landing page submission process for areas of improvement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areas of improvement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7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0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X Education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education company named X Education sells online courses to industry professionals.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any given day, many professionals who are interested in the courses land on their website and browse for courses.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markets its courses on several websites and search engines like Google.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these people land on the website, they might browse the courses or fill up a form for the course or watch some videos.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these people fill up a form providing their email address or phone number, they are classified to be a lead.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these leads are acquired, employees from the sales team start making calls, writing emails,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process, some of the leads get converted while most do not.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typical lead conversion rate at X education is around 30%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7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Education gets a lot of leads, its lead conversion rate is very poor at around 30%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Education wants to make lead conversion process more efficient by identifying the most potential leads, also known as Hot Leads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sales team want to know these potential set of leads, which they will be focusing more on communicating rather than making calls to everyone.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Study: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X Education select the most promising leads, i.e., the leads that are most likely to convert into paying customers.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requires us to build a model wherein we need to assign a lead score to each of the leads such that the customers with a higher lead score have a higher conversion chance and the customers with a lower lead score have a lower conversion chance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CEO has given a ballpark of the target lead conversion rate to be around 80%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9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Ideas for Lead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are grouped based on their propensity or likelihood to convert.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a focused group of hot leads.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have a smaller pool of leads to communicate with, which would allow us to have a greater impact.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have a greater conversion rate and be able to hit the 80% objective since we concentrated on hot leads that were more likely to convert. Since we have a target of 80% conversion rate, we would want to obtain a high sensitivity in obtaining hot leads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5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Loading Data Set, understanding &amp; cleaning data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 Check imbalance,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Bivariate analysis Data Preparation Dummy variables, test-train split, feature scaling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 RFE for top 20 features, Manual Feature Reduction &amp; finalizing model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Confusion matrix, Cut-off Selection, assigning Lead Score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on Test Data: Compare train v/s test metrics, Assign Lead Score and get top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Suggest top 3 features to focus for higher conversion &amp; areas for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"Select" level represents null values for some categorical variables, as customers did not choose any option from the list.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with over 40% null values were dropped.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categorical columns were handled based on value counts and certain considerations.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columns that don't add any insight or value to the study objective (tags, country)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Imputation was used for some categorical variables.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categories were created for some variables.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with no use for modeling (Prospect ID, Lead Number) or only one category of response were dropped.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data was imputed with mode after checking distribution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5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imbalanced while analyzing target variable.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 is of 38.5%, meaning only 38.5% of the people have converted to leads.(Minority)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61.5% of the people didn't convert to leads. (Majority)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4D7001-DD47-6364-E7E6-57C5384D5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477" y="3655490"/>
            <a:ext cx="381952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0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– Categorical Variables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Source: 58% Lead source is from Google &amp; Direct Traffic combine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54" y="2778786"/>
            <a:ext cx="6143625" cy="24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83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1713</Words>
  <Application>Microsoft Office PowerPoint</Application>
  <PresentationFormat>Widescreen</PresentationFormat>
  <Paragraphs>182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Times New Roman</vt:lpstr>
      <vt:lpstr>Retrospect</vt:lpstr>
      <vt:lpstr>Lead Scoring Case Study</vt:lpstr>
      <vt:lpstr>Table of Contents</vt:lpstr>
      <vt:lpstr>Background of X Education Company</vt:lpstr>
      <vt:lpstr>Problem Statement &amp; Objective of the Study</vt:lpstr>
      <vt:lpstr>Suggested Ideas for Lead Conversion</vt:lpstr>
      <vt:lpstr>Analysis Approach</vt:lpstr>
      <vt:lpstr>Data Cleaning</vt:lpstr>
      <vt:lpstr>Exploratory Data Analysis</vt:lpstr>
      <vt:lpstr>Exploratory Data Analysis (Contd.)</vt:lpstr>
      <vt:lpstr>Exploratory Data Analysis (Contd.)</vt:lpstr>
      <vt:lpstr>Exploratory Data Analysis (Contd.)</vt:lpstr>
      <vt:lpstr>Exploratory Data Analysis (Contd.)</vt:lpstr>
      <vt:lpstr>Data Preparation before Model building</vt:lpstr>
      <vt:lpstr>Model Building</vt:lpstr>
      <vt:lpstr>Model Evaluation</vt:lpstr>
      <vt:lpstr>Model Evaluation (Contd.)</vt:lpstr>
      <vt:lpstr>Recommendation based on Final Model</vt:lpstr>
      <vt:lpstr>Recommendation based on Final Model (Contd.)</vt:lpstr>
      <vt:lpstr>Recommendation based on Final Model (Contd.)</vt:lpstr>
      <vt:lpstr>Recommendation based on Final Model (Contd.)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h p</dc:creator>
  <cp:lastModifiedBy>Ravi Kiran Lingadahalli</cp:lastModifiedBy>
  <cp:revision>8</cp:revision>
  <dcterms:created xsi:type="dcterms:W3CDTF">2023-09-19T14:18:27Z</dcterms:created>
  <dcterms:modified xsi:type="dcterms:W3CDTF">2024-01-16T13:08:00Z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2023-11-21T14:23:17Z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c7487ff8-6dac-4a75-873e-5556a1c87764</vt:lpwstr>
  </property>
  <property fmtid="{D5CDD505-2E9C-101B-9397-08002B2CF9AE}" pid="8" name="MSIP_Label_dad3be33-4108-4738-9e07-d8656a181486_ContentBits">
    <vt:lpwstr>0</vt:lpwstr>
  </property>
</Properties>
</file>