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74" r:id="rId9"/>
    <p:sldId id="262" r:id="rId10"/>
    <p:sldId id="264" r:id="rId11"/>
    <p:sldId id="265" r:id="rId12"/>
    <p:sldId id="268" r:id="rId13"/>
    <p:sldId id="275" r:id="rId14"/>
    <p:sldId id="267" r:id="rId15"/>
    <p:sldId id="266" r:id="rId16"/>
    <p:sldId id="277" r:id="rId17"/>
    <p:sldId id="276" r:id="rId18"/>
    <p:sldId id="278" r:id="rId19"/>
    <p:sldId id="279" r:id="rId20"/>
    <p:sldId id="280" r:id="rId21"/>
    <p:sldId id="269" r:id="rId22"/>
    <p:sldId id="271"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F34B-C19F-A103-C204-0C9443EA6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AD7DB3-BFE1-1363-E6F7-44B01EC10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C519B3-EAA2-1EAB-0373-9AE41D073EF8}"/>
              </a:ext>
            </a:extLst>
          </p:cNvPr>
          <p:cNvSpPr>
            <a:spLocks noGrp="1"/>
          </p:cNvSpPr>
          <p:nvPr>
            <p:ph type="dt" sz="half" idx="10"/>
          </p:nvPr>
        </p:nvSpPr>
        <p:spPr/>
        <p:txBody>
          <a:bodyPr/>
          <a:lstStyle/>
          <a:p>
            <a:fld id="{FAE037CD-DA8A-4796-8ECF-0D2144BB1745}" type="datetimeFigureOut">
              <a:rPr lang="en-IN" smtClean="0"/>
              <a:t>08-09-2025</a:t>
            </a:fld>
            <a:endParaRPr lang="en-IN"/>
          </a:p>
        </p:txBody>
      </p:sp>
      <p:sp>
        <p:nvSpPr>
          <p:cNvPr id="5" name="Footer Placeholder 4">
            <a:extLst>
              <a:ext uri="{FF2B5EF4-FFF2-40B4-BE49-F238E27FC236}">
                <a16:creationId xmlns:a16="http://schemas.microsoft.com/office/drawing/2014/main" id="{E3A9CBAD-AE3C-434E-075D-21DB40E59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54A3DD-0372-A876-47D5-7024AAF16E54}"/>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8494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EF15-064F-CE90-25C0-78089F3586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C267DB-E593-AC72-C346-9562DE5140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B1149-9FE0-CBC5-E478-5AC81AA0D12C}"/>
              </a:ext>
            </a:extLst>
          </p:cNvPr>
          <p:cNvSpPr>
            <a:spLocks noGrp="1"/>
          </p:cNvSpPr>
          <p:nvPr>
            <p:ph type="dt" sz="half" idx="10"/>
          </p:nvPr>
        </p:nvSpPr>
        <p:spPr/>
        <p:txBody>
          <a:bodyPr/>
          <a:lstStyle/>
          <a:p>
            <a:fld id="{FAE037CD-DA8A-4796-8ECF-0D2144BB1745}" type="datetimeFigureOut">
              <a:rPr lang="en-IN" smtClean="0"/>
              <a:t>08-09-2025</a:t>
            </a:fld>
            <a:endParaRPr lang="en-IN"/>
          </a:p>
        </p:txBody>
      </p:sp>
      <p:sp>
        <p:nvSpPr>
          <p:cNvPr id="5" name="Footer Placeholder 4">
            <a:extLst>
              <a:ext uri="{FF2B5EF4-FFF2-40B4-BE49-F238E27FC236}">
                <a16:creationId xmlns:a16="http://schemas.microsoft.com/office/drawing/2014/main" id="{B43054D2-BA73-2B7A-708F-7D055B616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3EBE4-714B-CC99-D748-01CEC2767D17}"/>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323151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37B807-17E3-0493-E015-C4FDEB4678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E49819-3C93-6710-358A-6A16B1231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36735B-00B4-772C-720D-0646E20E8A74}"/>
              </a:ext>
            </a:extLst>
          </p:cNvPr>
          <p:cNvSpPr>
            <a:spLocks noGrp="1"/>
          </p:cNvSpPr>
          <p:nvPr>
            <p:ph type="dt" sz="half" idx="10"/>
          </p:nvPr>
        </p:nvSpPr>
        <p:spPr/>
        <p:txBody>
          <a:bodyPr/>
          <a:lstStyle/>
          <a:p>
            <a:fld id="{FAE037CD-DA8A-4796-8ECF-0D2144BB1745}" type="datetimeFigureOut">
              <a:rPr lang="en-IN" smtClean="0"/>
              <a:t>08-09-2025</a:t>
            </a:fld>
            <a:endParaRPr lang="en-IN"/>
          </a:p>
        </p:txBody>
      </p:sp>
      <p:sp>
        <p:nvSpPr>
          <p:cNvPr id="5" name="Footer Placeholder 4">
            <a:extLst>
              <a:ext uri="{FF2B5EF4-FFF2-40B4-BE49-F238E27FC236}">
                <a16:creationId xmlns:a16="http://schemas.microsoft.com/office/drawing/2014/main" id="{6D246F1C-E5F0-50C6-310B-52486F900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BF2278-31CE-1732-6766-825CF88B2766}"/>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36875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5EE2-20B0-406A-8CE4-0970AD2ED0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B86510-AF43-8247-A875-2D2FF4FB4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8F6B1-C318-F9BC-9937-092C042248E1}"/>
              </a:ext>
            </a:extLst>
          </p:cNvPr>
          <p:cNvSpPr>
            <a:spLocks noGrp="1"/>
          </p:cNvSpPr>
          <p:nvPr>
            <p:ph type="dt" sz="half" idx="10"/>
          </p:nvPr>
        </p:nvSpPr>
        <p:spPr/>
        <p:txBody>
          <a:bodyPr/>
          <a:lstStyle/>
          <a:p>
            <a:fld id="{FAE037CD-DA8A-4796-8ECF-0D2144BB1745}" type="datetimeFigureOut">
              <a:rPr lang="en-IN" smtClean="0"/>
              <a:t>08-09-2025</a:t>
            </a:fld>
            <a:endParaRPr lang="en-IN"/>
          </a:p>
        </p:txBody>
      </p:sp>
      <p:sp>
        <p:nvSpPr>
          <p:cNvPr id="5" name="Footer Placeholder 4">
            <a:extLst>
              <a:ext uri="{FF2B5EF4-FFF2-40B4-BE49-F238E27FC236}">
                <a16:creationId xmlns:a16="http://schemas.microsoft.com/office/drawing/2014/main" id="{E442D0FE-AF35-6380-F1BE-7DD75977F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84235-991F-DD5B-29B9-7F64088FB163}"/>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6445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0594-592C-ECCE-11AE-2D33EA0AC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F988DA-27AB-5551-8C1F-3F4608202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42D89-8C5C-9AC3-D79A-5223C0D88ECB}"/>
              </a:ext>
            </a:extLst>
          </p:cNvPr>
          <p:cNvSpPr>
            <a:spLocks noGrp="1"/>
          </p:cNvSpPr>
          <p:nvPr>
            <p:ph type="dt" sz="half" idx="10"/>
          </p:nvPr>
        </p:nvSpPr>
        <p:spPr/>
        <p:txBody>
          <a:bodyPr/>
          <a:lstStyle/>
          <a:p>
            <a:fld id="{FAE037CD-DA8A-4796-8ECF-0D2144BB1745}" type="datetimeFigureOut">
              <a:rPr lang="en-IN" smtClean="0"/>
              <a:t>08-09-2025</a:t>
            </a:fld>
            <a:endParaRPr lang="en-IN"/>
          </a:p>
        </p:txBody>
      </p:sp>
      <p:sp>
        <p:nvSpPr>
          <p:cNvPr id="5" name="Footer Placeholder 4">
            <a:extLst>
              <a:ext uri="{FF2B5EF4-FFF2-40B4-BE49-F238E27FC236}">
                <a16:creationId xmlns:a16="http://schemas.microsoft.com/office/drawing/2014/main" id="{2BECA5A7-F648-98A1-BD04-0B97E9698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4198E-1B16-EDCB-E532-FD942F791253}"/>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344093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F902-FFE9-DFD3-DEB9-304D1F045D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AEE0A8-631C-CFB0-9A15-37C3313290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BE0049-0AD4-7397-31AB-2A7CE4C75E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7344C4-355B-66C9-BCFA-6DC61CD0C9C1}"/>
              </a:ext>
            </a:extLst>
          </p:cNvPr>
          <p:cNvSpPr>
            <a:spLocks noGrp="1"/>
          </p:cNvSpPr>
          <p:nvPr>
            <p:ph type="dt" sz="half" idx="10"/>
          </p:nvPr>
        </p:nvSpPr>
        <p:spPr/>
        <p:txBody>
          <a:bodyPr/>
          <a:lstStyle/>
          <a:p>
            <a:fld id="{FAE037CD-DA8A-4796-8ECF-0D2144BB1745}" type="datetimeFigureOut">
              <a:rPr lang="en-IN" smtClean="0"/>
              <a:t>08-09-2025</a:t>
            </a:fld>
            <a:endParaRPr lang="en-IN"/>
          </a:p>
        </p:txBody>
      </p:sp>
      <p:sp>
        <p:nvSpPr>
          <p:cNvPr id="6" name="Footer Placeholder 5">
            <a:extLst>
              <a:ext uri="{FF2B5EF4-FFF2-40B4-BE49-F238E27FC236}">
                <a16:creationId xmlns:a16="http://schemas.microsoft.com/office/drawing/2014/main" id="{6E6B4258-D4E8-E5E9-6E19-797852FA6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0089BB-098D-B6A3-9C6B-E52ABA1D0CF8}"/>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46281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9A4E-476C-874D-3123-740C556C5B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E53AB8-2DCE-2624-8DAA-8F4A55B03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5CBA1B-A205-54F0-9506-03E2914C2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93BD62-101B-E7F2-530F-69999F1AC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32970-90FB-591D-6D72-2EDFAFD0B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6F71B7-7943-343E-4F3F-F8B54CF433AC}"/>
              </a:ext>
            </a:extLst>
          </p:cNvPr>
          <p:cNvSpPr>
            <a:spLocks noGrp="1"/>
          </p:cNvSpPr>
          <p:nvPr>
            <p:ph type="dt" sz="half" idx="10"/>
          </p:nvPr>
        </p:nvSpPr>
        <p:spPr/>
        <p:txBody>
          <a:bodyPr/>
          <a:lstStyle/>
          <a:p>
            <a:fld id="{FAE037CD-DA8A-4796-8ECF-0D2144BB1745}" type="datetimeFigureOut">
              <a:rPr lang="en-IN" smtClean="0"/>
              <a:t>08-09-2025</a:t>
            </a:fld>
            <a:endParaRPr lang="en-IN"/>
          </a:p>
        </p:txBody>
      </p:sp>
      <p:sp>
        <p:nvSpPr>
          <p:cNvPr id="8" name="Footer Placeholder 7">
            <a:extLst>
              <a:ext uri="{FF2B5EF4-FFF2-40B4-BE49-F238E27FC236}">
                <a16:creationId xmlns:a16="http://schemas.microsoft.com/office/drawing/2014/main" id="{3D83DC80-1C11-E6FA-3460-72E853EB5E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5BA8D1-293F-C46A-1B51-4036398F5948}"/>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423618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F81F-B427-7FCE-13CE-DF06779949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F7E651-3492-A61B-5999-9889C57BDA66}"/>
              </a:ext>
            </a:extLst>
          </p:cNvPr>
          <p:cNvSpPr>
            <a:spLocks noGrp="1"/>
          </p:cNvSpPr>
          <p:nvPr>
            <p:ph type="dt" sz="half" idx="10"/>
          </p:nvPr>
        </p:nvSpPr>
        <p:spPr/>
        <p:txBody>
          <a:bodyPr/>
          <a:lstStyle/>
          <a:p>
            <a:fld id="{FAE037CD-DA8A-4796-8ECF-0D2144BB1745}" type="datetimeFigureOut">
              <a:rPr lang="en-IN" smtClean="0"/>
              <a:t>08-09-2025</a:t>
            </a:fld>
            <a:endParaRPr lang="en-IN"/>
          </a:p>
        </p:txBody>
      </p:sp>
      <p:sp>
        <p:nvSpPr>
          <p:cNvPr id="4" name="Footer Placeholder 3">
            <a:extLst>
              <a:ext uri="{FF2B5EF4-FFF2-40B4-BE49-F238E27FC236}">
                <a16:creationId xmlns:a16="http://schemas.microsoft.com/office/drawing/2014/main" id="{07CDC5B3-4EBB-D91E-C8B3-D672651409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EA963B-40AD-D605-B90F-BC5DD66500C5}"/>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66092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A0A8B2-156C-E5EA-370A-2A0340E1A2C4}"/>
              </a:ext>
            </a:extLst>
          </p:cNvPr>
          <p:cNvSpPr>
            <a:spLocks noGrp="1"/>
          </p:cNvSpPr>
          <p:nvPr>
            <p:ph type="dt" sz="half" idx="10"/>
          </p:nvPr>
        </p:nvSpPr>
        <p:spPr/>
        <p:txBody>
          <a:bodyPr/>
          <a:lstStyle/>
          <a:p>
            <a:fld id="{FAE037CD-DA8A-4796-8ECF-0D2144BB1745}" type="datetimeFigureOut">
              <a:rPr lang="en-IN" smtClean="0"/>
              <a:t>08-09-2025</a:t>
            </a:fld>
            <a:endParaRPr lang="en-IN"/>
          </a:p>
        </p:txBody>
      </p:sp>
      <p:sp>
        <p:nvSpPr>
          <p:cNvPr id="3" name="Footer Placeholder 2">
            <a:extLst>
              <a:ext uri="{FF2B5EF4-FFF2-40B4-BE49-F238E27FC236}">
                <a16:creationId xmlns:a16="http://schemas.microsoft.com/office/drawing/2014/main" id="{528B83E0-2273-BCC3-86DD-3AB1CD6331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B18928-197A-0DD8-6196-1761C16C7EBB}"/>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2832534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88A7-06E3-D6AF-0526-A7BB17A14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4E8861-0E6F-3AA0-0492-562BA1652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609A2D-C9E7-B142-FFE2-39862311E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7137C-8D80-983C-C337-885B982E3438}"/>
              </a:ext>
            </a:extLst>
          </p:cNvPr>
          <p:cNvSpPr>
            <a:spLocks noGrp="1"/>
          </p:cNvSpPr>
          <p:nvPr>
            <p:ph type="dt" sz="half" idx="10"/>
          </p:nvPr>
        </p:nvSpPr>
        <p:spPr/>
        <p:txBody>
          <a:bodyPr/>
          <a:lstStyle/>
          <a:p>
            <a:fld id="{FAE037CD-DA8A-4796-8ECF-0D2144BB1745}" type="datetimeFigureOut">
              <a:rPr lang="en-IN" smtClean="0"/>
              <a:t>08-09-2025</a:t>
            </a:fld>
            <a:endParaRPr lang="en-IN"/>
          </a:p>
        </p:txBody>
      </p:sp>
      <p:sp>
        <p:nvSpPr>
          <p:cNvPr id="6" name="Footer Placeholder 5">
            <a:extLst>
              <a:ext uri="{FF2B5EF4-FFF2-40B4-BE49-F238E27FC236}">
                <a16:creationId xmlns:a16="http://schemas.microsoft.com/office/drawing/2014/main" id="{634D65BB-438B-BE7B-CE2E-3F0BCDD07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87FE17-7537-0102-A4F8-FF9902A2510E}"/>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35461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80B3-EFC8-5111-9E44-ED8EEDEA6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439F0C-996E-9DB0-3649-91490AF4A3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36CF41-C977-0DD9-2C57-F59BA4A4E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D6936-4BFD-06B5-81EB-4FC67D540919}"/>
              </a:ext>
            </a:extLst>
          </p:cNvPr>
          <p:cNvSpPr>
            <a:spLocks noGrp="1"/>
          </p:cNvSpPr>
          <p:nvPr>
            <p:ph type="dt" sz="half" idx="10"/>
          </p:nvPr>
        </p:nvSpPr>
        <p:spPr/>
        <p:txBody>
          <a:bodyPr/>
          <a:lstStyle/>
          <a:p>
            <a:fld id="{FAE037CD-DA8A-4796-8ECF-0D2144BB1745}" type="datetimeFigureOut">
              <a:rPr lang="en-IN" smtClean="0"/>
              <a:t>08-09-2025</a:t>
            </a:fld>
            <a:endParaRPr lang="en-IN"/>
          </a:p>
        </p:txBody>
      </p:sp>
      <p:sp>
        <p:nvSpPr>
          <p:cNvPr id="6" name="Footer Placeholder 5">
            <a:extLst>
              <a:ext uri="{FF2B5EF4-FFF2-40B4-BE49-F238E27FC236}">
                <a16:creationId xmlns:a16="http://schemas.microsoft.com/office/drawing/2014/main" id="{40D0028A-11EC-F660-BCB3-EF8BCABA33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27C415-69FF-57C8-A438-5FDE9CB6075B}"/>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278206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37418-FDCA-E4ED-B966-5E1892508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F90656-C0EB-F3CB-A981-5ED80266F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54DC3A-E103-D5BB-B41D-FD82837BF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037CD-DA8A-4796-8ECF-0D2144BB1745}" type="datetimeFigureOut">
              <a:rPr lang="en-IN" smtClean="0"/>
              <a:t>08-09-2025</a:t>
            </a:fld>
            <a:endParaRPr lang="en-IN"/>
          </a:p>
        </p:txBody>
      </p:sp>
      <p:sp>
        <p:nvSpPr>
          <p:cNvPr id="5" name="Footer Placeholder 4">
            <a:extLst>
              <a:ext uri="{FF2B5EF4-FFF2-40B4-BE49-F238E27FC236}">
                <a16:creationId xmlns:a16="http://schemas.microsoft.com/office/drawing/2014/main" id="{8B7E1915-9B73-A25F-0FB1-03BD3EEFB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64A488-3B3C-B9A2-C261-C5AE86FD2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8E245-2E8A-452B-AD4B-210528D2F8B1}" type="slidenum">
              <a:rPr lang="en-IN" smtClean="0"/>
              <a:t>‹#›</a:t>
            </a:fld>
            <a:endParaRPr lang="en-IN"/>
          </a:p>
        </p:txBody>
      </p:sp>
    </p:spTree>
    <p:extLst>
      <p:ext uri="{BB962C8B-B14F-4D97-AF65-F5344CB8AC3E}">
        <p14:creationId xmlns:p14="http://schemas.microsoft.com/office/powerpoint/2010/main" val="310085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B43E-B599-4B18-5AD4-6ADBE651C7AA}"/>
              </a:ext>
            </a:extLst>
          </p:cNvPr>
          <p:cNvSpPr>
            <a:spLocks noGrp="1"/>
          </p:cNvSpPr>
          <p:nvPr>
            <p:ph type="ctrTitle"/>
          </p:nvPr>
        </p:nvSpPr>
        <p:spPr>
          <a:xfrm>
            <a:off x="609599" y="688258"/>
            <a:ext cx="11395587" cy="1589721"/>
          </a:xfrm>
        </p:spPr>
        <p:txBody>
          <a:bodyPr>
            <a:normAutofit/>
          </a:bodyPr>
          <a:lstStyle/>
          <a:p>
            <a:r>
              <a:rPr lang="en-US" b="1" dirty="0">
                <a:solidFill>
                  <a:srgbClr val="002060"/>
                </a:solidFill>
                <a:latin typeface="Times New Roman" panose="02020603050405020304" pitchFamily="18" charset="0"/>
                <a:cs typeface="Times New Roman" panose="02020603050405020304" pitchFamily="18" charset="0"/>
              </a:rPr>
              <a:t> </a:t>
            </a:r>
            <a:r>
              <a:rPr lang="en-US" sz="4000" b="1" dirty="0">
                <a:solidFill>
                  <a:srgbClr val="002060"/>
                </a:solidFill>
                <a:latin typeface="Times New Roman" panose="02020603050405020304" pitchFamily="18" charset="0"/>
                <a:cs typeface="Times New Roman" panose="02020603050405020304" pitchFamily="18" charset="0"/>
              </a:rPr>
              <a:t>CAPSTONE PROJECT ON OPENCART </a:t>
            </a:r>
            <a:endParaRPr lang="en-IN" sz="4000"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E8739F4-B0B1-CE8F-7175-BADB7E1A62CB}"/>
              </a:ext>
            </a:extLst>
          </p:cNvPr>
          <p:cNvSpPr>
            <a:spLocks noGrp="1"/>
          </p:cNvSpPr>
          <p:nvPr>
            <p:ph type="subTitle" idx="1"/>
          </p:nvPr>
        </p:nvSpPr>
        <p:spPr>
          <a:xfrm>
            <a:off x="1299411" y="2614863"/>
            <a:ext cx="10299031" cy="814137"/>
          </a:xfrm>
        </p:spPr>
        <p:txBody>
          <a:bodyPr/>
          <a:lstStyle/>
          <a:p>
            <a:r>
              <a:rPr lang="en-US" b="1" dirty="0">
                <a:latin typeface="Times New Roman" panose="02020603050405020304" pitchFamily="18" charset="0"/>
                <a:cs typeface="Times New Roman" panose="02020603050405020304" pitchFamily="18" charset="0"/>
              </a:rPr>
              <a:t>UNDER THE GUIDENCE OF </a:t>
            </a:r>
            <a:r>
              <a:rPr lang="en-US" b="1" dirty="0">
                <a:solidFill>
                  <a:srgbClr val="C00000"/>
                </a:solidFill>
                <a:latin typeface="Times New Roman" panose="02020603050405020304" pitchFamily="18" charset="0"/>
                <a:cs typeface="Times New Roman" panose="02020603050405020304" pitchFamily="18" charset="0"/>
              </a:rPr>
              <a:t>MRS. VAISHALI SONANIS MAM</a:t>
            </a:r>
            <a:endParaRPr lang="en-IN"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91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1D20-C7D6-E262-288A-85FA97AC268C}"/>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DEFECT_IDENTIFIER: D_001</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336CDB-E738-0258-910D-9AE11432CF6A}"/>
              </a:ext>
            </a:extLst>
          </p:cNvPr>
          <p:cNvSpPr>
            <a:spLocks noGrp="1"/>
          </p:cNvSpPr>
          <p:nvPr>
            <p:ph idx="1"/>
          </p:nvPr>
        </p:nvSpPr>
        <p:spPr>
          <a:xfrm>
            <a:off x="838200" y="1459832"/>
            <a:ext cx="10515600" cy="5245767"/>
          </a:xfrm>
        </p:spPr>
        <p:txBody>
          <a:bodyPr>
            <a:normAutofit/>
          </a:bodyPr>
          <a:lstStyle/>
          <a:p>
            <a:r>
              <a:rPr lang="en-US" b="1" dirty="0">
                <a:latin typeface="Times New Roman" panose="02020603050405020304" pitchFamily="18" charset="0"/>
                <a:cs typeface="Times New Roman" panose="02020603050405020304" pitchFamily="18" charset="0"/>
              </a:rPr>
              <a:t>Defect Summary: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First Name and Last Name fields are accepting leading and trailing spaces, which should not be allowed.</a:t>
            </a:r>
          </a:p>
          <a:p>
            <a:r>
              <a:rPr lang="en-US" b="1" dirty="0" err="1">
                <a:latin typeface="Times New Roman" panose="02020603050405020304" pitchFamily="18" charset="0"/>
                <a:cs typeface="Times New Roman" panose="02020603050405020304" pitchFamily="18" charset="0"/>
              </a:rPr>
              <a:t>Test_ID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TC - 001</a:t>
            </a:r>
          </a:p>
          <a:p>
            <a:r>
              <a:rPr lang="en-US" b="1" dirty="0">
                <a:latin typeface="Times New Roman" panose="02020603050405020304" pitchFamily="18" charset="0"/>
                <a:cs typeface="Times New Roman" panose="02020603050405020304" pitchFamily="18" charset="0"/>
              </a:rPr>
              <a:t>Test Case Name:</a:t>
            </a:r>
            <a:r>
              <a:rPr lang="en-US" dirty="0">
                <a:latin typeface="Times New Roman" panose="02020603050405020304" pitchFamily="18" charset="0"/>
                <a:cs typeface="Times New Roman" panose="02020603050405020304" pitchFamily="18" charset="0"/>
              </a:rPr>
              <a:t> Verify that First Name and Last Name fields do not accept leading or trailing spaces.</a:t>
            </a:r>
          </a:p>
          <a:p>
            <a:r>
              <a:rPr lang="en-US" b="1" dirty="0">
                <a:latin typeface="Times New Roman" panose="02020603050405020304" pitchFamily="18" charset="0"/>
                <a:cs typeface="Times New Roman" panose="02020603050405020304" pitchFamily="18" charset="0"/>
              </a:rPr>
              <a:t>Module Name:</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Registration</a:t>
            </a:r>
          </a:p>
          <a:p>
            <a:r>
              <a:rPr lang="en-US" b="1" dirty="0">
                <a:latin typeface="Times New Roman" panose="02020603050405020304" pitchFamily="18" charset="0"/>
                <a:cs typeface="Times New Roman" panose="02020603050405020304" pitchFamily="18" charset="0"/>
              </a:rPr>
              <a:t>Reproducible:</a:t>
            </a:r>
          </a:p>
          <a:p>
            <a:pPr marL="0" indent="0" algn="just">
              <a:buNone/>
            </a:pPr>
            <a:r>
              <a:rPr lang="en-US" dirty="0">
                <a:latin typeface="Times New Roman" panose="02020603050405020304" pitchFamily="18" charset="0"/>
                <a:cs typeface="Times New Roman" panose="02020603050405020304" pitchFamily="18" charset="0"/>
              </a:rPr>
              <a:t>  Open Tutorials ninja demo site and navigate to the Registration page.</a:t>
            </a:r>
          </a:p>
          <a:p>
            <a:pPr marL="0" indent="0" algn="just">
              <a:buNone/>
            </a:pPr>
            <a:r>
              <a:rPr lang="en-US" dirty="0">
                <a:latin typeface="Times New Roman" panose="02020603050405020304" pitchFamily="18" charset="0"/>
                <a:cs typeface="Times New Roman" panose="02020603050405020304" pitchFamily="18" charset="0"/>
              </a:rPr>
              <a:t>  Enter a space before and after the first and last name and submit the   registration form.</a:t>
            </a:r>
          </a:p>
        </p:txBody>
      </p:sp>
    </p:spTree>
    <p:extLst>
      <p:ext uri="{BB962C8B-B14F-4D97-AF65-F5344CB8AC3E}">
        <p14:creationId xmlns:p14="http://schemas.microsoft.com/office/powerpoint/2010/main" val="2914194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A7E0-2E29-117B-2A7A-9E6F42828A94}"/>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DEFECT_IDENTIFIER: D_001</a:t>
            </a:r>
            <a:endParaRPr lang="en-IN" dirty="0">
              <a:solidFill>
                <a:srgbClr val="0070C0"/>
              </a:solidFill>
            </a:endParaRPr>
          </a:p>
        </p:txBody>
      </p:sp>
      <p:sp>
        <p:nvSpPr>
          <p:cNvPr id="3" name="Content Placeholder 2">
            <a:extLst>
              <a:ext uri="{FF2B5EF4-FFF2-40B4-BE49-F238E27FC236}">
                <a16:creationId xmlns:a16="http://schemas.microsoft.com/office/drawing/2014/main" id="{754F2931-304E-2EFE-023B-12056C9775E3}"/>
              </a:ext>
            </a:extLst>
          </p:cNvPr>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Expected 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system should trim leading and trailing spaces from First Name and Last Name fields or display a validation error. </a:t>
            </a:r>
          </a:p>
          <a:p>
            <a:r>
              <a:rPr lang="en-US" b="1" dirty="0">
                <a:latin typeface="Times New Roman" panose="02020603050405020304" pitchFamily="18" charset="0"/>
                <a:cs typeface="Times New Roman" panose="02020603050405020304" pitchFamily="18" charset="0"/>
              </a:rPr>
              <a:t>Actual 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system accepts names with leading and trailing spaces without any validation error. </a:t>
            </a:r>
          </a:p>
          <a:p>
            <a:r>
              <a:rPr lang="en-US" b="1" dirty="0">
                <a:latin typeface="Times New Roman" panose="02020603050405020304" pitchFamily="18" charset="0"/>
                <a:cs typeface="Times New Roman" panose="02020603050405020304" pitchFamily="18" charset="0"/>
              </a:rPr>
              <a:t>Severity:</a:t>
            </a:r>
            <a:r>
              <a:rPr lang="en-US" dirty="0">
                <a:latin typeface="Times New Roman" panose="02020603050405020304" pitchFamily="18" charset="0"/>
                <a:cs typeface="Times New Roman" panose="02020603050405020304" pitchFamily="18" charset="0"/>
              </a:rPr>
              <a:t> Medium</a:t>
            </a:r>
          </a:p>
          <a:p>
            <a:r>
              <a:rPr lang="en-US" b="1" dirty="0">
                <a:latin typeface="Times New Roman" panose="02020603050405020304" pitchFamily="18" charset="0"/>
                <a:cs typeface="Times New Roman" panose="02020603050405020304" pitchFamily="18" charset="0"/>
              </a:rPr>
              <a:t>Priority:</a:t>
            </a:r>
            <a:r>
              <a:rPr lang="en-US" dirty="0">
                <a:latin typeface="Times New Roman" panose="02020603050405020304" pitchFamily="18" charset="0"/>
                <a:cs typeface="Times New Roman" panose="02020603050405020304" pitchFamily="18" charset="0"/>
              </a:rPr>
              <a:t> High</a:t>
            </a:r>
          </a:p>
          <a:p>
            <a:r>
              <a:rPr lang="en-US" b="1" dirty="0">
                <a:latin typeface="Times New Roman" panose="02020603050405020304" pitchFamily="18" charset="0"/>
                <a:cs typeface="Times New Roman" panose="02020603050405020304" pitchFamily="18" charset="0"/>
              </a:rPr>
              <a:t>Raised By: </a:t>
            </a:r>
            <a:r>
              <a:rPr lang="en-US" dirty="0">
                <a:latin typeface="Times New Roman" panose="02020603050405020304" pitchFamily="18" charset="0"/>
                <a:cs typeface="Times New Roman" panose="02020603050405020304" pitchFamily="18" charset="0"/>
              </a:rPr>
              <a:t>Manasa Aduvala</a:t>
            </a:r>
          </a:p>
          <a:p>
            <a:r>
              <a:rPr lang="en-US" b="1" dirty="0">
                <a:latin typeface="Times New Roman" panose="02020603050405020304" pitchFamily="18" charset="0"/>
                <a:cs typeface="Times New Roman" panose="02020603050405020304" pitchFamily="18" charset="0"/>
              </a:rPr>
              <a:t>Environment:</a:t>
            </a:r>
            <a:r>
              <a:rPr lang="en-US" dirty="0">
                <a:latin typeface="Times New Roman" panose="02020603050405020304" pitchFamily="18" charset="0"/>
                <a:cs typeface="Times New Roman" panose="02020603050405020304" pitchFamily="18" charset="0"/>
              </a:rPr>
              <a:t> Windows 10/11, Chrome browser, </a:t>
            </a:r>
            <a:r>
              <a:rPr lang="en-IN" dirty="0" err="1">
                <a:latin typeface="Times New Roman" panose="02020603050405020304" pitchFamily="18" charset="0"/>
                <a:cs typeface="Times New Roman" panose="02020603050405020304" pitchFamily="18" charset="0"/>
              </a:rPr>
              <a:t>Tutorialsninja</a:t>
            </a:r>
            <a:r>
              <a:rPr lang="en-IN" dirty="0">
                <a:latin typeface="Times New Roman" panose="02020603050405020304" pitchFamily="18" charset="0"/>
                <a:cs typeface="Times New Roman" panose="02020603050405020304" pitchFamily="18" charset="0"/>
              </a:rPr>
              <a:t> Demo Site.</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Attachments:</a:t>
            </a:r>
            <a:r>
              <a:rPr lang="en-US" dirty="0">
                <a:latin typeface="Times New Roman" panose="02020603050405020304" pitchFamily="18" charset="0"/>
                <a:cs typeface="Times New Roman" panose="02020603050405020304" pitchFamily="18" charset="0"/>
              </a:rPr>
              <a:t> Screenshots of Registration form showing First Name and Last Name with spaces being accepted.</a:t>
            </a:r>
          </a:p>
          <a:p>
            <a:r>
              <a:rPr lang="en-US" b="1" dirty="0">
                <a:latin typeface="Times New Roman" panose="02020603050405020304" pitchFamily="18" charset="0"/>
                <a:cs typeface="Times New Roman" panose="02020603050405020304" pitchFamily="18" charset="0"/>
              </a:rPr>
              <a:t>Reported To: </a:t>
            </a:r>
            <a:r>
              <a:rPr lang="en-US" dirty="0">
                <a:latin typeface="Times New Roman" panose="02020603050405020304" pitchFamily="18" charset="0"/>
                <a:cs typeface="Times New Roman" panose="02020603050405020304" pitchFamily="18" charset="0"/>
              </a:rPr>
              <a:t>Vishali Mam(Trainer)</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147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11F839-6127-F2DF-2C51-1C368F662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64" y="173109"/>
            <a:ext cx="11611897" cy="6511781"/>
          </a:xfrm>
          <a:prstGeom prst="rect">
            <a:avLst/>
          </a:prstGeom>
        </p:spPr>
      </p:pic>
    </p:spTree>
    <p:extLst>
      <p:ext uri="{BB962C8B-B14F-4D97-AF65-F5344CB8AC3E}">
        <p14:creationId xmlns:p14="http://schemas.microsoft.com/office/powerpoint/2010/main" val="280998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555097-BD02-3D62-F44F-8B7EBC43F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8397"/>
            <a:ext cx="11602064" cy="6421205"/>
          </a:xfrm>
          <a:prstGeom prst="rect">
            <a:avLst/>
          </a:prstGeom>
        </p:spPr>
      </p:pic>
    </p:spTree>
    <p:extLst>
      <p:ext uri="{BB962C8B-B14F-4D97-AF65-F5344CB8AC3E}">
        <p14:creationId xmlns:p14="http://schemas.microsoft.com/office/powerpoint/2010/main" val="4167478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73D9-6485-8C41-8F4A-154A77FD3993}"/>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DEFECT_IDENTIFIER: D_002</a:t>
            </a:r>
            <a:endParaRPr lang="en-IN" dirty="0">
              <a:solidFill>
                <a:srgbClr val="0070C0"/>
              </a:solidFill>
            </a:endParaRPr>
          </a:p>
        </p:txBody>
      </p:sp>
      <p:sp>
        <p:nvSpPr>
          <p:cNvPr id="3" name="Content Placeholder 2">
            <a:extLst>
              <a:ext uri="{FF2B5EF4-FFF2-40B4-BE49-F238E27FC236}">
                <a16:creationId xmlns:a16="http://schemas.microsoft.com/office/drawing/2014/main" id="{D4444577-1459-7ED7-C898-E01E88E63B24}"/>
              </a:ext>
            </a:extLst>
          </p:cNvPr>
          <p:cNvSpPr>
            <a:spLocks noGrp="1"/>
          </p:cNvSpPr>
          <p:nvPr>
            <p:ph idx="1"/>
          </p:nvPr>
        </p:nvSpPr>
        <p:spPr>
          <a:xfrm>
            <a:off x="838200" y="1395662"/>
            <a:ext cx="10515600" cy="5462337"/>
          </a:xfrm>
        </p:spPr>
        <p:txBody>
          <a:bodyPr>
            <a:normAutofit/>
          </a:bodyPr>
          <a:lstStyle/>
          <a:p>
            <a:r>
              <a:rPr lang="en-US" b="1" dirty="0">
                <a:latin typeface="Times New Roman" panose="02020603050405020304" pitchFamily="18" charset="0"/>
                <a:cs typeface="Times New Roman" panose="02020603050405020304" pitchFamily="18" charset="0"/>
              </a:rPr>
              <a:t>Defect Summary: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Invalid phone number (all zeros) is accepted during registration</a:t>
            </a:r>
          </a:p>
          <a:p>
            <a:r>
              <a:rPr lang="en-US" b="1" dirty="0" err="1">
                <a:latin typeface="Times New Roman" panose="02020603050405020304" pitchFamily="18" charset="0"/>
                <a:cs typeface="Times New Roman" panose="02020603050405020304" pitchFamily="18" charset="0"/>
              </a:rPr>
              <a:t>Test_ID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TC - 002</a:t>
            </a:r>
          </a:p>
          <a:p>
            <a:r>
              <a:rPr lang="en-US" b="1" dirty="0">
                <a:latin typeface="Times New Roman" panose="02020603050405020304" pitchFamily="18" charset="0"/>
                <a:cs typeface="Times New Roman" panose="02020603050405020304" pitchFamily="18" charset="0"/>
              </a:rPr>
              <a:t>Test Case Name:</a:t>
            </a:r>
            <a:r>
              <a:rPr lang="en-US" dirty="0">
                <a:latin typeface="Times New Roman" panose="02020603050405020304" pitchFamily="18" charset="0"/>
                <a:cs typeface="Times New Roman" panose="02020603050405020304" pitchFamily="18" charset="0"/>
              </a:rPr>
              <a:t> Verify user telephone field  is accepting phone number with all zero values eg:0000000000</a:t>
            </a:r>
          </a:p>
          <a:p>
            <a:r>
              <a:rPr lang="en-US" b="1" dirty="0">
                <a:latin typeface="Times New Roman" panose="02020603050405020304" pitchFamily="18" charset="0"/>
                <a:cs typeface="Times New Roman" panose="02020603050405020304" pitchFamily="18" charset="0"/>
              </a:rPr>
              <a:t>Module Name:</a:t>
            </a:r>
            <a:r>
              <a:rPr lang="en-US" dirty="0">
                <a:latin typeface="Times New Roman" panose="02020603050405020304" pitchFamily="18" charset="0"/>
                <a:cs typeface="Times New Roman" panose="02020603050405020304" pitchFamily="18" charset="0"/>
              </a:rPr>
              <a:t> Registration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Reproducible:</a:t>
            </a:r>
          </a:p>
          <a:p>
            <a:pPr marL="0" indent="0">
              <a:buNone/>
            </a:pPr>
            <a:r>
              <a:rPr lang="en-US" dirty="0">
                <a:latin typeface="Times New Roman" panose="02020603050405020304" pitchFamily="18" charset="0"/>
                <a:cs typeface="Times New Roman" panose="02020603050405020304" pitchFamily="18" charset="0"/>
              </a:rPr>
              <a:t>   Open the registration page </a:t>
            </a:r>
          </a:p>
          <a:p>
            <a:pPr marL="0" indent="0">
              <a:buNone/>
            </a:pPr>
            <a:r>
              <a:rPr lang="en-US" dirty="0">
                <a:latin typeface="Times New Roman" panose="02020603050405020304" pitchFamily="18" charset="0"/>
                <a:cs typeface="Times New Roman" panose="02020603050405020304" pitchFamily="18" charset="0"/>
              </a:rPr>
              <a:t>   Enter valid details in all fields expect the Telephone field.</a:t>
            </a:r>
          </a:p>
          <a:p>
            <a:pPr marL="0" indent="0">
              <a:buNone/>
            </a:pPr>
            <a:r>
              <a:rPr lang="en-US" dirty="0">
                <a:latin typeface="Times New Roman" panose="02020603050405020304" pitchFamily="18" charset="0"/>
                <a:cs typeface="Times New Roman" panose="02020603050405020304" pitchFamily="18" charset="0"/>
              </a:rPr>
              <a:t>   Enter all zeros in  the Telephone filed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:- 0000000000</a:t>
            </a:r>
          </a:p>
          <a:p>
            <a:pPr marL="0" indent="0">
              <a:buNone/>
            </a:pPr>
            <a:r>
              <a:rPr lang="en-US" dirty="0">
                <a:latin typeface="Times New Roman" panose="02020603050405020304" pitchFamily="18" charset="0"/>
                <a:cs typeface="Times New Roman" panose="02020603050405020304" pitchFamily="18" charset="0"/>
              </a:rPr>
              <a:t>   Click on continue button.</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95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152E-8556-5327-78FB-6B19F750B842}"/>
              </a:ext>
            </a:extLst>
          </p:cNvPr>
          <p:cNvSpPr>
            <a:spLocks noGrp="1"/>
          </p:cNvSpPr>
          <p:nvPr>
            <p:ph type="title"/>
          </p:nvPr>
        </p:nvSpPr>
        <p:spPr>
          <a:xfrm>
            <a:off x="671051" y="237305"/>
            <a:ext cx="10515600" cy="1325563"/>
          </a:xfrm>
        </p:spPr>
        <p:txBody>
          <a:bodyPr/>
          <a:lstStyle/>
          <a:p>
            <a:r>
              <a:rPr lang="en-US" b="1" dirty="0">
                <a:solidFill>
                  <a:srgbClr val="0070C0"/>
                </a:solidFill>
                <a:latin typeface="Times New Roman" panose="02020603050405020304" pitchFamily="18" charset="0"/>
                <a:cs typeface="Times New Roman" panose="02020603050405020304" pitchFamily="18" charset="0"/>
              </a:rPr>
              <a:t>DEFECT_IDENTIFIER: D_002</a:t>
            </a:r>
            <a:endParaRPr lang="en-IN" dirty="0">
              <a:solidFill>
                <a:srgbClr val="0070C0"/>
              </a:solidFill>
            </a:endParaRPr>
          </a:p>
        </p:txBody>
      </p:sp>
      <p:sp>
        <p:nvSpPr>
          <p:cNvPr id="3" name="Content Placeholder 2">
            <a:extLst>
              <a:ext uri="{FF2B5EF4-FFF2-40B4-BE49-F238E27FC236}">
                <a16:creationId xmlns:a16="http://schemas.microsoft.com/office/drawing/2014/main" id="{B5F0CF63-F8FE-F613-32F3-FD20D579D2C5}"/>
              </a:ext>
            </a:extLst>
          </p:cNvPr>
          <p:cNvSpPr>
            <a:spLocks noGrp="1"/>
          </p:cNvSpPr>
          <p:nvPr>
            <p:ph idx="1"/>
          </p:nvPr>
        </p:nvSpPr>
        <p:spPr>
          <a:xfrm>
            <a:off x="769374" y="1377551"/>
            <a:ext cx="10515600" cy="5382126"/>
          </a:xfrm>
        </p:spPr>
        <p:txBody>
          <a:bodyPr>
            <a:normAutofit lnSpcReduction="10000"/>
          </a:bodyPr>
          <a:lstStyle/>
          <a:p>
            <a:r>
              <a:rPr lang="en-US" b="1" dirty="0">
                <a:latin typeface="Times New Roman" panose="02020603050405020304" pitchFamily="18" charset="0"/>
                <a:cs typeface="Times New Roman" panose="02020603050405020304" pitchFamily="18" charset="0"/>
              </a:rPr>
              <a:t>Expected 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system should display a validation error and not allow registration with an invalid telephone number.</a:t>
            </a:r>
          </a:p>
          <a:p>
            <a:r>
              <a:rPr lang="en-US" b="1" dirty="0">
                <a:latin typeface="Times New Roman" panose="02020603050405020304" pitchFamily="18" charset="0"/>
                <a:cs typeface="Times New Roman" panose="02020603050405020304" pitchFamily="18" charset="0"/>
              </a:rPr>
              <a:t>Actual 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form accepts all zeros in the Telephone field and allows the user to register successfully.</a:t>
            </a:r>
          </a:p>
          <a:p>
            <a:r>
              <a:rPr lang="en-US" b="1" dirty="0">
                <a:latin typeface="Times New Roman" panose="02020603050405020304" pitchFamily="18" charset="0"/>
                <a:cs typeface="Times New Roman" panose="02020603050405020304" pitchFamily="18" charset="0"/>
              </a:rPr>
              <a:t>Severity:</a:t>
            </a:r>
            <a:r>
              <a:rPr lang="en-US" dirty="0">
                <a:latin typeface="Times New Roman" panose="02020603050405020304" pitchFamily="18" charset="0"/>
                <a:cs typeface="Times New Roman" panose="02020603050405020304" pitchFamily="18" charset="0"/>
              </a:rPr>
              <a:t> Major</a:t>
            </a:r>
          </a:p>
          <a:p>
            <a:r>
              <a:rPr lang="en-US" b="1" dirty="0">
                <a:latin typeface="Times New Roman" panose="02020603050405020304" pitchFamily="18" charset="0"/>
                <a:cs typeface="Times New Roman" panose="02020603050405020304" pitchFamily="18" charset="0"/>
              </a:rPr>
              <a:t>Priority:</a:t>
            </a:r>
            <a:r>
              <a:rPr lang="en-US" dirty="0">
                <a:latin typeface="Times New Roman" panose="02020603050405020304" pitchFamily="18" charset="0"/>
                <a:cs typeface="Times New Roman" panose="02020603050405020304" pitchFamily="18" charset="0"/>
              </a:rPr>
              <a:t> High</a:t>
            </a:r>
          </a:p>
          <a:p>
            <a:r>
              <a:rPr lang="en-US" b="1" dirty="0">
                <a:latin typeface="Times New Roman" panose="02020603050405020304" pitchFamily="18" charset="0"/>
                <a:cs typeface="Times New Roman" panose="02020603050405020304" pitchFamily="18" charset="0"/>
              </a:rPr>
              <a:t>Environment:</a:t>
            </a:r>
            <a:r>
              <a:rPr lang="en-US" dirty="0">
                <a:latin typeface="Times New Roman" panose="02020603050405020304" pitchFamily="18" charset="0"/>
                <a:cs typeface="Times New Roman" panose="02020603050405020304" pitchFamily="18" charset="0"/>
              </a:rPr>
              <a:t> Windows 10/11, Chrome browser, </a:t>
            </a:r>
            <a:r>
              <a:rPr lang="en-IN" dirty="0" err="1">
                <a:latin typeface="Times New Roman" panose="02020603050405020304" pitchFamily="18" charset="0"/>
                <a:cs typeface="Times New Roman" panose="02020603050405020304" pitchFamily="18" charset="0"/>
              </a:rPr>
              <a:t>Tutorialsninja</a:t>
            </a:r>
            <a:r>
              <a:rPr lang="en-IN" dirty="0">
                <a:latin typeface="Times New Roman" panose="02020603050405020304" pitchFamily="18" charset="0"/>
                <a:cs typeface="Times New Roman" panose="02020603050405020304" pitchFamily="18" charset="0"/>
              </a:rPr>
              <a:t> Demo Site.</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Attachments:</a:t>
            </a:r>
            <a:r>
              <a:rPr lang="en-US" dirty="0">
                <a:latin typeface="Times New Roman" panose="02020603050405020304" pitchFamily="18" charset="0"/>
                <a:cs typeface="Times New Roman" panose="02020603050405020304" pitchFamily="18" charset="0"/>
              </a:rPr>
              <a:t> Screenshot of registration form with zeros in the Telephone field.</a:t>
            </a:r>
          </a:p>
          <a:p>
            <a:r>
              <a:rPr lang="en-US" b="1" dirty="0">
                <a:latin typeface="Times New Roman" panose="02020603050405020304" pitchFamily="18" charset="0"/>
                <a:cs typeface="Times New Roman" panose="02020603050405020304" pitchFamily="18" charset="0"/>
              </a:rPr>
              <a:t>Reported To: </a:t>
            </a:r>
            <a:r>
              <a:rPr lang="en-US" dirty="0">
                <a:latin typeface="Times New Roman" panose="02020603050405020304" pitchFamily="18" charset="0"/>
                <a:cs typeface="Times New Roman" panose="02020603050405020304" pitchFamily="18" charset="0"/>
              </a:rPr>
              <a:t>Vishali Mam(Trainer)</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58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369270-B2FB-CC19-AABE-3B8FC7553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9201"/>
            <a:ext cx="12192000" cy="5839597"/>
          </a:xfrm>
          <a:prstGeom prst="rect">
            <a:avLst/>
          </a:prstGeom>
        </p:spPr>
      </p:pic>
    </p:spTree>
    <p:extLst>
      <p:ext uri="{BB962C8B-B14F-4D97-AF65-F5344CB8AC3E}">
        <p14:creationId xmlns:p14="http://schemas.microsoft.com/office/powerpoint/2010/main" val="2131551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212BDB-0027-14FF-66E0-AB5415FCF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5855"/>
            <a:ext cx="12192000" cy="6166289"/>
          </a:xfrm>
          <a:prstGeom prst="rect">
            <a:avLst/>
          </a:prstGeom>
        </p:spPr>
      </p:pic>
    </p:spTree>
    <p:extLst>
      <p:ext uri="{BB962C8B-B14F-4D97-AF65-F5344CB8AC3E}">
        <p14:creationId xmlns:p14="http://schemas.microsoft.com/office/powerpoint/2010/main" val="281061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8A30-C897-E56E-793A-117BF745A45C}"/>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DEFECT_IDENTIFIER: D_003</a:t>
            </a:r>
            <a:endParaRPr lang="en-IN" dirty="0">
              <a:solidFill>
                <a:srgbClr val="0070C0"/>
              </a:solidFill>
            </a:endParaRPr>
          </a:p>
        </p:txBody>
      </p:sp>
      <p:sp>
        <p:nvSpPr>
          <p:cNvPr id="3" name="Content Placeholder 2">
            <a:extLst>
              <a:ext uri="{FF2B5EF4-FFF2-40B4-BE49-F238E27FC236}">
                <a16:creationId xmlns:a16="http://schemas.microsoft.com/office/drawing/2014/main" id="{54A18CEF-E7D6-4FF9-BD4A-530A2606CE3F}"/>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Defect Summary: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Showing all products are out of stock during checkout process.</a:t>
            </a:r>
          </a:p>
          <a:p>
            <a:r>
              <a:rPr lang="en-US" b="1" dirty="0" err="1">
                <a:latin typeface="Times New Roman" panose="02020603050405020304" pitchFamily="18" charset="0"/>
                <a:cs typeface="Times New Roman" panose="02020603050405020304" pitchFamily="18" charset="0"/>
              </a:rPr>
              <a:t>Test_ID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TC - 003</a:t>
            </a:r>
          </a:p>
          <a:p>
            <a:r>
              <a:rPr lang="en-US" b="1" dirty="0">
                <a:latin typeface="Times New Roman" panose="02020603050405020304" pitchFamily="18" charset="0"/>
                <a:cs typeface="Times New Roman" panose="02020603050405020304" pitchFamily="18" charset="0"/>
              </a:rPr>
              <a:t>Test Case Name:</a:t>
            </a:r>
            <a:r>
              <a:rPr lang="en-US" dirty="0">
                <a:latin typeface="Times New Roman" panose="02020603050405020304" pitchFamily="18" charset="0"/>
                <a:cs typeface="Times New Roman" panose="02020603050405020304" pitchFamily="18" charset="0"/>
              </a:rPr>
              <a:t> Verify checkout process after adding products to cart.</a:t>
            </a:r>
          </a:p>
          <a:p>
            <a:r>
              <a:rPr lang="en-US" b="1" dirty="0">
                <a:latin typeface="Times New Roman" panose="02020603050405020304" pitchFamily="18" charset="0"/>
                <a:cs typeface="Times New Roman" panose="02020603050405020304" pitchFamily="18" charset="0"/>
              </a:rPr>
              <a:t>Module Name:</a:t>
            </a:r>
            <a:r>
              <a:rPr lang="en-US" dirty="0">
                <a:latin typeface="Times New Roman" panose="02020603050405020304" pitchFamily="18" charset="0"/>
                <a:cs typeface="Times New Roman" panose="02020603050405020304" pitchFamily="18" charset="0"/>
              </a:rPr>
              <a:t> Checkout Process</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Reproducible:</a:t>
            </a:r>
          </a:p>
          <a:p>
            <a:pPr marL="0" indent="0">
              <a:buNone/>
            </a:pPr>
            <a:r>
              <a:rPr lang="en-US" dirty="0">
                <a:latin typeface="Times New Roman" panose="02020603050405020304" pitchFamily="18" charset="0"/>
                <a:cs typeface="Times New Roman" panose="02020603050405020304" pitchFamily="18" charset="0"/>
              </a:rPr>
              <a:t>   Login and add items to cart.</a:t>
            </a:r>
          </a:p>
          <a:p>
            <a:pPr marL="0" indent="0">
              <a:buNone/>
            </a:pPr>
            <a:r>
              <a:rPr lang="en-US" dirty="0">
                <a:latin typeface="Times New Roman" panose="02020603050405020304" pitchFamily="18" charset="0"/>
                <a:cs typeface="Times New Roman" panose="02020603050405020304" pitchFamily="18" charset="0"/>
              </a:rPr>
              <a:t>   Then click on checkout process.</a:t>
            </a:r>
          </a:p>
          <a:p>
            <a:pPr marL="0" indent="0">
              <a:buNone/>
            </a:pPr>
            <a:r>
              <a:rPr lang="en-US" dirty="0">
                <a:latin typeface="Times New Roman" panose="02020603050405020304" pitchFamily="18" charset="0"/>
                <a:cs typeface="Times New Roman" panose="02020603050405020304" pitchFamily="18" charset="0"/>
              </a:rPr>
              <a:t>   Observe the whether checkout is proceeding further or not.</a:t>
            </a:r>
          </a:p>
          <a:p>
            <a:pPr marL="0" indent="0">
              <a:buNone/>
            </a:pPr>
            <a:r>
              <a:rPr lang="en-US" dirty="0">
                <a:latin typeface="Times New Roman" panose="02020603050405020304" pitchFamily="18" charset="0"/>
                <a:cs typeface="Times New Roman" panose="02020603050405020304" pitchFamily="18" charset="0"/>
              </a:rPr>
              <a:t>   Add different items and verify the checkout process.</a:t>
            </a:r>
          </a:p>
          <a:p>
            <a:pPr marL="0" indent="0">
              <a:buNone/>
            </a:pPr>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751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0218-3AB4-AA2C-D67E-B491B9B4204D}"/>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DEFECT_IDENTIFIER: D_003</a:t>
            </a:r>
            <a:endParaRPr lang="en-IN" dirty="0">
              <a:solidFill>
                <a:srgbClr val="0070C0"/>
              </a:solidFill>
            </a:endParaRPr>
          </a:p>
        </p:txBody>
      </p:sp>
      <p:sp>
        <p:nvSpPr>
          <p:cNvPr id="3" name="Content Placeholder 2">
            <a:extLst>
              <a:ext uri="{FF2B5EF4-FFF2-40B4-BE49-F238E27FC236}">
                <a16:creationId xmlns:a16="http://schemas.microsoft.com/office/drawing/2014/main" id="{8F042ECC-203F-9860-30D2-906F9CDA056A}"/>
              </a:ext>
            </a:extLst>
          </p:cNvPr>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Expected 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checkout page should correctly display the stock status of each product and allow purchase if the product is in stock.</a:t>
            </a:r>
          </a:p>
          <a:p>
            <a:r>
              <a:rPr lang="en-US" b="1" dirty="0">
                <a:latin typeface="Times New Roman" panose="02020603050405020304" pitchFamily="18" charset="0"/>
                <a:cs typeface="Times New Roman" panose="02020603050405020304" pitchFamily="18" charset="0"/>
              </a:rPr>
              <a:t>Actual 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All products are displayed as “Out of Stock,” even if they are available, preventing users from completing the purchase.</a:t>
            </a:r>
          </a:p>
          <a:p>
            <a:r>
              <a:rPr lang="en-US" b="1" dirty="0">
                <a:latin typeface="Times New Roman" panose="02020603050405020304" pitchFamily="18" charset="0"/>
                <a:cs typeface="Times New Roman" panose="02020603050405020304" pitchFamily="18" charset="0"/>
              </a:rPr>
              <a:t>Severity:</a:t>
            </a:r>
            <a:r>
              <a:rPr lang="en-US" dirty="0">
                <a:latin typeface="Times New Roman" panose="02020603050405020304" pitchFamily="18" charset="0"/>
                <a:cs typeface="Times New Roman" panose="02020603050405020304" pitchFamily="18" charset="0"/>
              </a:rPr>
              <a:t> Major</a:t>
            </a:r>
          </a:p>
          <a:p>
            <a:r>
              <a:rPr lang="en-US" b="1" dirty="0">
                <a:latin typeface="Times New Roman" panose="02020603050405020304" pitchFamily="18" charset="0"/>
                <a:cs typeface="Times New Roman" panose="02020603050405020304" pitchFamily="18" charset="0"/>
              </a:rPr>
              <a:t>Priority:</a:t>
            </a:r>
            <a:r>
              <a:rPr lang="en-US" dirty="0">
                <a:latin typeface="Times New Roman" panose="02020603050405020304" pitchFamily="18" charset="0"/>
                <a:cs typeface="Times New Roman" panose="02020603050405020304" pitchFamily="18" charset="0"/>
              </a:rPr>
              <a:t> High</a:t>
            </a:r>
          </a:p>
          <a:p>
            <a:r>
              <a:rPr lang="en-US" b="1" dirty="0">
                <a:latin typeface="Times New Roman" panose="02020603050405020304" pitchFamily="18" charset="0"/>
                <a:cs typeface="Times New Roman" panose="02020603050405020304" pitchFamily="18" charset="0"/>
              </a:rPr>
              <a:t>Environment:</a:t>
            </a:r>
            <a:r>
              <a:rPr lang="en-US" dirty="0">
                <a:latin typeface="Times New Roman" panose="02020603050405020304" pitchFamily="18" charset="0"/>
                <a:cs typeface="Times New Roman" panose="02020603050405020304" pitchFamily="18" charset="0"/>
              </a:rPr>
              <a:t> Windows 10/11, Chrome browser, </a:t>
            </a:r>
            <a:r>
              <a:rPr lang="en-IN" dirty="0" err="1">
                <a:latin typeface="Times New Roman" panose="02020603050405020304" pitchFamily="18" charset="0"/>
                <a:cs typeface="Times New Roman" panose="02020603050405020304" pitchFamily="18" charset="0"/>
              </a:rPr>
              <a:t>Tutorialsninja</a:t>
            </a:r>
            <a:r>
              <a:rPr lang="en-IN" dirty="0">
                <a:latin typeface="Times New Roman" panose="02020603050405020304" pitchFamily="18" charset="0"/>
                <a:cs typeface="Times New Roman" panose="02020603050405020304" pitchFamily="18" charset="0"/>
              </a:rPr>
              <a:t> Demo Site</a:t>
            </a:r>
            <a:r>
              <a:rPr lang="en-US" dirty="0">
                <a:latin typeface="Times New Roman" panose="02020603050405020304" pitchFamily="18" charset="0"/>
                <a:cs typeface="Times New Roman" panose="02020603050405020304" pitchFamily="18" charset="0"/>
              </a:rPr>
              <a:t>, login </a:t>
            </a:r>
            <a:r>
              <a:rPr lang="en-IN" dirty="0">
                <a:latin typeface="Times New Roman" panose="02020603050405020304" pitchFamily="18" charset="0"/>
                <a:cs typeface="Times New Roman" panose="02020603050405020304" pitchFamily="18" charset="0"/>
              </a:rPr>
              <a:t>credentials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Attachments:</a:t>
            </a:r>
            <a:r>
              <a:rPr lang="en-US" dirty="0">
                <a:latin typeface="Times New Roman" panose="02020603050405020304" pitchFamily="18" charset="0"/>
                <a:cs typeface="Times New Roman" panose="02020603050405020304" pitchFamily="18" charset="0"/>
              </a:rPr>
              <a:t> Screenshot of the checkout page showing products marked as out of stock.</a:t>
            </a:r>
          </a:p>
          <a:p>
            <a:r>
              <a:rPr lang="en-US" b="1" dirty="0">
                <a:latin typeface="Times New Roman" panose="02020603050405020304" pitchFamily="18" charset="0"/>
                <a:cs typeface="Times New Roman" panose="02020603050405020304" pitchFamily="18" charset="0"/>
              </a:rPr>
              <a:t>Reported To: </a:t>
            </a:r>
            <a:r>
              <a:rPr lang="en-US" dirty="0">
                <a:latin typeface="Times New Roman" panose="02020603050405020304" pitchFamily="18" charset="0"/>
                <a:cs typeface="Times New Roman" panose="02020603050405020304" pitchFamily="18" charset="0"/>
              </a:rPr>
              <a:t>Vishali Mam(Trainer)</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56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8060-9568-CA97-2908-9319FC48C002}"/>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INTRODUCTION</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04E93C-C0FC-3BBE-FAEE-2405990431AE}"/>
              </a:ext>
            </a:extLst>
          </p:cNvPr>
          <p:cNvSpPr>
            <a:spLocks noGrp="1"/>
          </p:cNvSpPr>
          <p:nvPr>
            <p:ph idx="1"/>
          </p:nvPr>
        </p:nvSpPr>
        <p:spPr>
          <a:xfrm>
            <a:off x="838200" y="1474839"/>
            <a:ext cx="10515600" cy="4702124"/>
          </a:xfrm>
        </p:spPr>
        <p:txBody>
          <a:bodyPr>
            <a:normAutofit lnSpcReduction="10000"/>
          </a:bodyPr>
          <a:lstStyle/>
          <a:p>
            <a:r>
              <a:rPr lang="en-US" dirty="0">
                <a:latin typeface="Times New Roman" panose="02020603050405020304" pitchFamily="18" charset="0"/>
                <a:cs typeface="Times New Roman" panose="02020603050405020304" pitchFamily="18" charset="0"/>
              </a:rPr>
              <a:t>The Tutorials ninja(“https://tutorialsninja.com/demo/”) demo site is an e-commerce platform built using OpenCart. It serves as a showcase website to demonstrate online shopping workflows and highlight the features of an e-commerce system.</a:t>
            </a:r>
          </a:p>
          <a:p>
            <a:r>
              <a:rPr lang="en-US" dirty="0">
                <a:latin typeface="Times New Roman" panose="02020603050405020304" pitchFamily="18" charset="0"/>
                <a:cs typeface="Times New Roman" panose="02020603050405020304" pitchFamily="18" charset="0"/>
              </a:rPr>
              <a:t>The site is organized into multiple product categories, it provides easy navigation through menus and footer links for quick access to essential sections.</a:t>
            </a:r>
          </a:p>
          <a:p>
            <a:r>
              <a:rPr lang="en-US" dirty="0">
                <a:latin typeface="Times New Roman" panose="02020603050405020304" pitchFamily="18" charset="0"/>
                <a:cs typeface="Times New Roman" panose="02020603050405020304" pitchFamily="18" charset="0"/>
              </a:rPr>
              <a:t>The website includes complete e-commerce functionalities such as user account creation and login, shopping cart management, checkout process, and support for multiple currency options.</a:t>
            </a:r>
          </a:p>
          <a:p>
            <a:r>
              <a:rPr lang="en-US" dirty="0">
                <a:latin typeface="Times New Roman" panose="02020603050405020304" pitchFamily="18" charset="0"/>
                <a:cs typeface="Times New Roman" panose="02020603050405020304" pitchFamily="18" charset="0"/>
              </a:rPr>
              <a:t>The design offers a clean and user-friendly layout with well-structured product displays.</a:t>
            </a:r>
          </a:p>
        </p:txBody>
      </p:sp>
    </p:spTree>
    <p:extLst>
      <p:ext uri="{BB962C8B-B14F-4D97-AF65-F5344CB8AC3E}">
        <p14:creationId xmlns:p14="http://schemas.microsoft.com/office/powerpoint/2010/main" val="2153473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AE777E-9210-372C-E8E8-2F4D9B1825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94" y="191198"/>
            <a:ext cx="11503741" cy="6475604"/>
          </a:xfrm>
          <a:prstGeom prst="rect">
            <a:avLst/>
          </a:prstGeom>
        </p:spPr>
      </p:pic>
    </p:spTree>
    <p:extLst>
      <p:ext uri="{BB962C8B-B14F-4D97-AF65-F5344CB8AC3E}">
        <p14:creationId xmlns:p14="http://schemas.microsoft.com/office/powerpoint/2010/main" val="2153706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B875-49CA-7A7C-50FD-6E27808BF10F}"/>
              </a:ext>
            </a:extLst>
          </p:cNvPr>
          <p:cNvSpPr>
            <a:spLocks noGrp="1"/>
          </p:cNvSpPr>
          <p:nvPr>
            <p:ph type="title"/>
          </p:nvPr>
        </p:nvSpPr>
        <p:spPr/>
        <p:txBody>
          <a:bodyPr/>
          <a:lstStyle/>
          <a:p>
            <a:r>
              <a:rPr lang="en-US" b="1" dirty="0">
                <a:solidFill>
                  <a:srgbClr val="0070C0"/>
                </a:solidFill>
                <a:latin typeface="Times New Roman" panose="02020603050405020304" pitchFamily="18" charset="0"/>
                <a:ea typeface="Corbel" panose="020B0503020204020204" pitchFamily="34" charset="0"/>
                <a:cs typeface="Times New Roman" panose="02020603050405020304" pitchFamily="18" charset="0"/>
              </a:rPr>
              <a:t>Challenges</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10F6FC-8454-938F-89EB-30E31761E506}"/>
              </a:ext>
            </a:extLst>
          </p:cNvPr>
          <p:cNvSpPr>
            <a:spLocks noGrp="1"/>
          </p:cNvSpPr>
          <p:nvPr>
            <p:ph idx="1"/>
          </p:nvPr>
        </p:nvSpPr>
        <p:spPr>
          <a:xfrm>
            <a:off x="838200" y="1690688"/>
            <a:ext cx="10515600" cy="4802187"/>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Registration form lacked proper input validation, requiring manual verification for edge cases like all zeros.</a:t>
            </a:r>
          </a:p>
          <a:p>
            <a:pPr>
              <a:lnSpc>
                <a:spcPct val="150000"/>
              </a:lnSpc>
            </a:pPr>
            <a:r>
              <a:rPr lang="en-US" dirty="0">
                <a:latin typeface="Times New Roman" panose="02020603050405020304" pitchFamily="18" charset="0"/>
                <a:cs typeface="Times New Roman" panose="02020603050405020304" pitchFamily="18" charset="0"/>
              </a:rPr>
              <a:t>Checkout testing was blocked due to incorrect stock status, preventing end-to-end purchase verification.</a:t>
            </a:r>
          </a:p>
          <a:p>
            <a:pPr>
              <a:lnSpc>
                <a:spcPct val="150000"/>
              </a:lnSpc>
            </a:pPr>
            <a:r>
              <a:rPr lang="en-US" dirty="0">
                <a:latin typeface="Times New Roman" panose="02020603050405020304" pitchFamily="18" charset="0"/>
                <a:cs typeface="Times New Roman" panose="02020603050405020304" pitchFamily="18" charset="0"/>
              </a:rPr>
              <a:t>Ensuring defects were consistently reproducible required cross-verifying product stock across different pages and sessions.</a:t>
            </a:r>
          </a:p>
        </p:txBody>
      </p:sp>
    </p:spTree>
    <p:extLst>
      <p:ext uri="{BB962C8B-B14F-4D97-AF65-F5344CB8AC3E}">
        <p14:creationId xmlns:p14="http://schemas.microsoft.com/office/powerpoint/2010/main" val="44166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2186-2E0B-3125-F806-D57DFD9B3223}"/>
              </a:ext>
            </a:extLst>
          </p:cNvPr>
          <p:cNvSpPr>
            <a:spLocks noGrp="1"/>
          </p:cNvSpPr>
          <p:nvPr>
            <p:ph type="title"/>
          </p:nvPr>
        </p:nvSpPr>
        <p:spPr/>
        <p:txBody>
          <a:bodyPr/>
          <a:lstStyle/>
          <a:p>
            <a:r>
              <a:rPr lang="en-IN" b="1" dirty="0">
                <a:solidFill>
                  <a:srgbClr val="0070C0"/>
                </a:solidFill>
                <a:latin typeface="Times New Roman" panose="02020603050405020304" pitchFamily="18" charset="0"/>
                <a:ea typeface="Corbel" panose="020B0503020204020204" pitchFamily="34" charset="0"/>
                <a:cs typeface="Times New Roman" panose="02020603050405020304" pitchFamily="18" charset="0"/>
              </a:rPr>
              <a:t>Experience</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AB81BF7-6972-8606-7096-EE8FECCCE73D}"/>
              </a:ext>
            </a:extLst>
          </p:cNvPr>
          <p:cNvSpPr>
            <a:spLocks noGrp="1" noChangeArrowheads="1"/>
          </p:cNvSpPr>
          <p:nvPr>
            <p:ph idx="1"/>
          </p:nvPr>
        </p:nvSpPr>
        <p:spPr bwMode="auto">
          <a:xfrm>
            <a:off x="838200" y="1585248"/>
            <a:ext cx="1077628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lang="en-US" dirty="0">
                <a:latin typeface="Times New Roman" panose="02020603050405020304" pitchFamily="18" charset="0"/>
                <a:cs typeface="Times New Roman" panose="02020603050405020304" pitchFamily="18" charset="0"/>
              </a:rPr>
              <a:t>During testing, I identified critical issues such as the registration form accepting invalid phone numbers (all zeros) and checkout incorrectly showing all products as out of stock. These defects directly impacted user experience and the purchasing workflow.</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dirty="0">
                <a:latin typeface="Times New Roman" panose="02020603050405020304" pitchFamily="18" charset="0"/>
                <a:cs typeface="Times New Roman" panose="02020603050405020304" pitchFamily="18" charset="0"/>
              </a:rPr>
              <a:t>By documenting these defects with detailed steps to reproduce, expected vs actual results, and supporting screenshots, I learned how data validation and inventory synchronization are crucial for maintaining application reliability and customer trust.</a:t>
            </a:r>
          </a:p>
          <a:p>
            <a:pPr marL="0" lvl="0"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experience helped me understand the importance of prioritizing defects based on severity and business impact</a:t>
            </a:r>
            <a:r>
              <a:rPr lang="en-US" altLang="en-US" dirty="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enhanced my ability to document, present, and explain technical findings in a clear way.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86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5A22-9E01-DEFF-1375-CCA5A375AB67}"/>
              </a:ext>
            </a:extLst>
          </p:cNvPr>
          <p:cNvSpPr>
            <a:spLocks noGrp="1"/>
          </p:cNvSpPr>
          <p:nvPr>
            <p:ph type="title"/>
          </p:nvPr>
        </p:nvSpPr>
        <p:spPr>
          <a:xfrm>
            <a:off x="3072063" y="2766218"/>
            <a:ext cx="6047873" cy="1325563"/>
          </a:xfrm>
        </p:spPr>
        <p:txBody>
          <a:bodyPr>
            <a:normAutofit fontScale="90000"/>
          </a:bodyPr>
          <a:lstStyle/>
          <a:p>
            <a:r>
              <a:rPr lang="en-US" sz="8000" b="1" dirty="0">
                <a:solidFill>
                  <a:srgbClr val="7030A0"/>
                </a:solidFill>
                <a:latin typeface="Times New Roman" panose="02020603050405020304" pitchFamily="18" charset="0"/>
                <a:cs typeface="Times New Roman" panose="02020603050405020304" pitchFamily="18" charset="0"/>
              </a:rPr>
              <a:t>THANK YOU</a:t>
            </a:r>
            <a:br>
              <a:rPr lang="en-US" dirty="0"/>
            </a:br>
            <a:endParaRPr lang="en-IN" dirty="0"/>
          </a:p>
        </p:txBody>
      </p:sp>
    </p:spTree>
    <p:extLst>
      <p:ext uri="{BB962C8B-B14F-4D97-AF65-F5344CB8AC3E}">
        <p14:creationId xmlns:p14="http://schemas.microsoft.com/office/powerpoint/2010/main" val="2908506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2AED-531A-E30C-9D83-16DD050424BE}"/>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RESPONSIBILITIES</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F4BD11-4C39-1E7C-E122-F42F8FD2879D}"/>
              </a:ext>
            </a:extLst>
          </p:cNvPr>
          <p:cNvSpPr>
            <a:spLocks noGrp="1"/>
          </p:cNvSpPr>
          <p:nvPr>
            <p:ph idx="1"/>
          </p:nvPr>
        </p:nvSpPr>
        <p:spPr>
          <a:xfrm>
            <a:off x="838200" y="1828801"/>
            <a:ext cx="10515600" cy="4348162"/>
          </a:xfrm>
        </p:spPr>
        <p:txBody>
          <a:bodyPr/>
          <a:lstStyle/>
          <a:p>
            <a:r>
              <a:rPr lang="en-US" dirty="0">
                <a:latin typeface="Times New Roman" panose="02020603050405020304" pitchFamily="18" charset="0"/>
                <a:cs typeface="Times New Roman" panose="02020603050405020304" pitchFamily="18" charset="0"/>
              </a:rPr>
              <a:t>Analyzed requirements &amp; created test scenarios for </a:t>
            </a:r>
            <a:r>
              <a:rPr lang="en-US" dirty="0" err="1">
                <a:latin typeface="Times New Roman" panose="02020603050405020304" pitchFamily="18" charset="0"/>
                <a:cs typeface="Times New Roman" panose="02020603050405020304" pitchFamily="18" charset="0"/>
              </a:rPr>
              <a:t>Tutorialsninja</a:t>
            </a:r>
            <a:r>
              <a:rPr lang="en-US" dirty="0">
                <a:latin typeface="Times New Roman" panose="02020603050405020304" pitchFamily="18" charset="0"/>
                <a:cs typeface="Times New Roman" panose="02020603050405020304" pitchFamily="18" charset="0"/>
              </a:rPr>
              <a:t> different  modules like Registration, Login, Search, Adding and Wishlist items to Cart, Change Currency, My account management.</a:t>
            </a:r>
          </a:p>
          <a:p>
            <a:r>
              <a:rPr lang="en-US" dirty="0">
                <a:latin typeface="Times New Roman" panose="02020603050405020304" pitchFamily="18" charset="0"/>
                <a:cs typeface="Times New Roman" panose="02020603050405020304" pitchFamily="18" charset="0"/>
              </a:rPr>
              <a:t>Conducted negative testing by giving invalid input </a:t>
            </a:r>
            <a:r>
              <a:rPr lang="en-IN" dirty="0">
                <a:latin typeface="Times New Roman" panose="02020603050405020304" pitchFamily="18" charset="0"/>
                <a:cs typeface="Times New Roman" panose="02020603050405020304" pitchFamily="18" charset="0"/>
              </a:rPr>
              <a:t>credentials like invalid usernames, passwords and contact details.</a:t>
            </a:r>
          </a:p>
          <a:p>
            <a:r>
              <a:rPr lang="en-US" dirty="0">
                <a:latin typeface="Times New Roman" panose="02020603050405020304" pitchFamily="18" charset="0"/>
                <a:cs typeface="Times New Roman" panose="02020603050405020304" pitchFamily="18" charset="0"/>
              </a:rPr>
              <a:t>Tested UI elements including buttons, search bar, dropdowns, headers and footers etc.</a:t>
            </a:r>
          </a:p>
          <a:p>
            <a:r>
              <a:rPr lang="en-US" dirty="0">
                <a:latin typeface="Times New Roman" panose="02020603050405020304" pitchFamily="18" charset="0"/>
                <a:cs typeface="Times New Roman" panose="02020603050405020304" pitchFamily="18" charset="0"/>
              </a:rPr>
              <a:t>Identified defects and Prepared Test reports.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14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B23A-4F41-A149-F7F4-A881D9DD5F58}"/>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OVERVIEW</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F727C6-D52D-5E57-DC2D-0A1505D02F6B}"/>
              </a:ext>
            </a:extLst>
          </p:cNvPr>
          <p:cNvSpPr>
            <a:spLocks noGrp="1"/>
          </p:cNvSpPr>
          <p:nvPr>
            <p:ph idx="1"/>
          </p:nvPr>
        </p:nvSpPr>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Tutorials ninja:</a:t>
            </a:r>
          </a:p>
          <a:p>
            <a:r>
              <a:rPr lang="en-US" dirty="0">
                <a:latin typeface="Times New Roman" panose="02020603050405020304" pitchFamily="18" charset="0"/>
                <a:cs typeface="Times New Roman" panose="02020603050405020304" pitchFamily="18" charset="0"/>
              </a:rPr>
              <a:t>Tutorials ninja is a demo e-commerce website built on the OpenCart platform.</a:t>
            </a:r>
          </a:p>
          <a:p>
            <a:r>
              <a:rPr lang="en-US" dirty="0">
                <a:latin typeface="Times New Roman" panose="02020603050405020304" pitchFamily="18" charset="0"/>
                <a:cs typeface="Times New Roman" panose="02020603050405020304" pitchFamily="18" charset="0"/>
              </a:rPr>
              <a:t>It showcases a wide range of products such as laptops, phones, cameras, and accessories.</a:t>
            </a:r>
          </a:p>
          <a:p>
            <a:r>
              <a:rPr lang="en-US" dirty="0">
                <a:latin typeface="Times New Roman" panose="02020603050405020304" pitchFamily="18" charset="0"/>
                <a:cs typeface="Times New Roman" panose="02020603050405020304" pitchFamily="18" charset="0"/>
              </a:rPr>
              <a:t>The site supports essential e-commerce flows including account creation, login, shopping cart, and checkout.</a:t>
            </a:r>
          </a:p>
          <a:p>
            <a:r>
              <a:rPr lang="en-US" dirty="0">
                <a:latin typeface="Times New Roman" panose="02020603050405020304" pitchFamily="18" charset="0"/>
                <a:cs typeface="Times New Roman" panose="02020603050405020304" pitchFamily="18" charset="0"/>
              </a:rPr>
              <a:t>It provides features like product search, </a:t>
            </a:r>
            <a:r>
              <a:rPr lang="en-US" dirty="0" err="1">
                <a:latin typeface="Times New Roman" panose="02020603050405020304" pitchFamily="18" charset="0"/>
                <a:cs typeface="Times New Roman" panose="02020603050405020304" pitchFamily="18" charset="0"/>
              </a:rPr>
              <a:t>wishlist</a:t>
            </a:r>
            <a:r>
              <a:rPr lang="en-US" dirty="0">
                <a:latin typeface="Times New Roman" panose="02020603050405020304" pitchFamily="18" charset="0"/>
                <a:cs typeface="Times New Roman" panose="02020603050405020304" pitchFamily="18" charset="0"/>
              </a:rPr>
              <a:t>, multiple currency options, and order management, making it an ideal platform for testing and learning e-commerce functionalities.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62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17BC-E332-A2E8-6707-463B9B2B6785}"/>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MODULES</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DF7CDC-996D-5494-602B-9E0E6D387300}"/>
              </a:ext>
            </a:extLst>
          </p:cNvPr>
          <p:cNvSpPr>
            <a:spLocks noGrp="1"/>
          </p:cNvSpPr>
          <p:nvPr>
            <p:ph idx="1"/>
          </p:nvPr>
        </p:nvSpPr>
        <p:spPr>
          <a:xfrm>
            <a:off x="838200" y="1556084"/>
            <a:ext cx="10515600" cy="4936791"/>
          </a:xfrm>
        </p:spPr>
        <p:txBody>
          <a:bodyPr>
            <a:normAutofit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1: </a:t>
            </a:r>
            <a:r>
              <a:rPr lang="en-IN" b="1" dirty="0">
                <a:latin typeface="Times New Roman" panose="02020603050405020304" pitchFamily="18" charset="0"/>
                <a:cs typeface="Times New Roman" panose="02020603050405020304" pitchFamily="18" charset="0"/>
              </a:rPr>
              <a:t>REGISTRATION</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Check all the functionalities on the account creation with fields for personal details like First Name, Last Name, Phone number, email, password, Conform Password, newsletter subscription, Agree to Terms and conditions.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2: </a:t>
            </a:r>
            <a:r>
              <a:rPr lang="en-IN" b="1" dirty="0">
                <a:latin typeface="Times New Roman" panose="02020603050405020304" pitchFamily="18" charset="0"/>
                <a:cs typeface="Times New Roman" panose="02020603050405020304" pitchFamily="18" charset="0"/>
              </a:rPr>
              <a:t>LOGIN</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Login functionality allows users to sign in with registered credentials like email and password.</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MODULE 3: SEARCH BAR</a:t>
            </a:r>
          </a:p>
          <a:p>
            <a:r>
              <a:rPr lang="en-US" dirty="0">
                <a:latin typeface="Times New Roman" panose="02020603050405020304" pitchFamily="18" charset="0"/>
                <a:cs typeface="Times New Roman" panose="02020603050405020304" pitchFamily="18" charset="0"/>
              </a:rPr>
              <a:t>Provides product search functionality with keyword-based results.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Includes category navigation, filters, and sorting options for easier product discovery.</a:t>
            </a:r>
          </a:p>
        </p:txBody>
      </p:sp>
    </p:spTree>
    <p:extLst>
      <p:ext uri="{BB962C8B-B14F-4D97-AF65-F5344CB8AC3E}">
        <p14:creationId xmlns:p14="http://schemas.microsoft.com/office/powerpoint/2010/main" val="364691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FC08-3FBF-23B5-C7E4-E57801C124B7}"/>
              </a:ext>
            </a:extLst>
          </p:cNvPr>
          <p:cNvSpPr>
            <a:spLocks noGrp="1"/>
          </p:cNvSpPr>
          <p:nvPr>
            <p:ph type="title"/>
          </p:nvPr>
        </p:nvSpPr>
        <p:spPr>
          <a:xfrm>
            <a:off x="838200" y="365125"/>
            <a:ext cx="10515600" cy="1325563"/>
          </a:xfrm>
        </p:spPr>
        <p:txBody>
          <a:bodyPr/>
          <a:lstStyle/>
          <a:p>
            <a:r>
              <a:rPr lang="en-US" b="1" dirty="0">
                <a:solidFill>
                  <a:srgbClr val="0070C0"/>
                </a:solidFill>
                <a:latin typeface="Times New Roman" panose="02020603050405020304" pitchFamily="18" charset="0"/>
                <a:cs typeface="Times New Roman" panose="02020603050405020304" pitchFamily="18" charset="0"/>
              </a:rPr>
              <a:t>MODULES</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FD4C88-B771-771C-A95E-177EA260E058}"/>
              </a:ext>
            </a:extLst>
          </p:cNvPr>
          <p:cNvSpPr>
            <a:spLocks noGrp="1"/>
          </p:cNvSpPr>
          <p:nvPr>
            <p:ph idx="1"/>
          </p:nvPr>
        </p:nvSpPr>
        <p:spPr>
          <a:xfrm>
            <a:off x="838200" y="1690688"/>
            <a:ext cx="10515600" cy="4802187"/>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4: ADD TO CART</a:t>
            </a:r>
          </a:p>
          <a:p>
            <a:r>
              <a:rPr lang="en-US" dirty="0">
                <a:latin typeface="Times New Roman" panose="02020603050405020304" pitchFamily="18" charset="0"/>
                <a:cs typeface="Times New Roman" panose="02020603050405020304" pitchFamily="18" charset="0"/>
              </a:rPr>
              <a:t>Enables users to add products to the shopping cart directly from product listings or detail pages.</a:t>
            </a:r>
          </a:p>
          <a:p>
            <a:r>
              <a:rPr lang="en-US" dirty="0">
                <a:latin typeface="Times New Roman" panose="02020603050405020304" pitchFamily="18" charset="0"/>
                <a:cs typeface="Times New Roman" panose="02020603050405020304" pitchFamily="18" charset="0"/>
              </a:rPr>
              <a:t>Cart view displays product details, quantity updates, price calculations, and checkout options.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5: WISHLIST</a:t>
            </a:r>
          </a:p>
          <a:p>
            <a:r>
              <a:rPr lang="en-US" dirty="0">
                <a:latin typeface="Times New Roman" panose="02020603050405020304" pitchFamily="18" charset="0"/>
                <a:cs typeface="Times New Roman" panose="02020603050405020304" pitchFamily="18" charset="0"/>
              </a:rPr>
              <a:t>Allows users to save favorite products for future reference.</a:t>
            </a:r>
          </a:p>
          <a:p>
            <a:r>
              <a:rPr lang="en-US" dirty="0">
                <a:latin typeface="Times New Roman" panose="02020603050405020304" pitchFamily="18" charset="0"/>
                <a:cs typeface="Times New Roman" panose="02020603050405020304" pitchFamily="18" charset="0"/>
              </a:rPr>
              <a:t>Wishlist can be managed from the account section and products can be moved to the cart.</a:t>
            </a:r>
          </a:p>
        </p:txBody>
      </p:sp>
    </p:spTree>
    <p:extLst>
      <p:ext uri="{BB962C8B-B14F-4D97-AF65-F5344CB8AC3E}">
        <p14:creationId xmlns:p14="http://schemas.microsoft.com/office/powerpoint/2010/main" val="399388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87C4-32C1-E866-24C1-016DD991EA7B}"/>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MODULES</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99AF2-3B63-B2EE-871E-7A8D1E9BA4B1}"/>
              </a:ext>
            </a:extLst>
          </p:cNvPr>
          <p:cNvSpPr>
            <a:spLocks noGrp="1"/>
          </p:cNvSpPr>
          <p:nvPr>
            <p:ph idx="1"/>
          </p:nvPr>
        </p:nvSpPr>
        <p:spPr>
          <a:xfrm>
            <a:off x="838200" y="1690688"/>
            <a:ext cx="10515600" cy="4934701"/>
          </a:xfrm>
        </p:spPr>
        <p:txBody>
          <a:bodyPr>
            <a:normAutofit fontScale="92500"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6: </a:t>
            </a:r>
            <a:r>
              <a:rPr lang="en-IN" b="1" dirty="0">
                <a:latin typeface="Times New Roman" panose="02020603050405020304" pitchFamily="18" charset="0"/>
                <a:cs typeface="Times New Roman" panose="02020603050405020304" pitchFamily="18" charset="0"/>
              </a:rPr>
              <a:t>CHANGE PASSWORD</a:t>
            </a:r>
          </a:p>
          <a:p>
            <a:r>
              <a:rPr lang="en-US" dirty="0">
                <a:latin typeface="Times New Roman" panose="02020603050405020304" pitchFamily="18" charset="0"/>
                <a:cs typeface="Times New Roman" panose="02020603050405020304" pitchFamily="18" charset="0"/>
              </a:rPr>
              <a:t>Provides functionality to update the account password from the account settings section.</a:t>
            </a:r>
          </a:p>
          <a:p>
            <a:r>
              <a:rPr lang="en-US" dirty="0">
                <a:latin typeface="Times New Roman" panose="02020603050405020304" pitchFamily="18" charset="0"/>
                <a:cs typeface="Times New Roman" panose="02020603050405020304" pitchFamily="18" charset="0"/>
              </a:rPr>
              <a:t>Includes password confirmation for security before changes are applied.</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7: </a:t>
            </a:r>
            <a:r>
              <a:rPr lang="en-IN" b="1" dirty="0">
                <a:latin typeface="Times New Roman" panose="02020603050405020304" pitchFamily="18" charset="0"/>
                <a:cs typeface="Times New Roman" panose="02020603050405020304" pitchFamily="18" charset="0"/>
              </a:rPr>
              <a:t>CHANGE CURRENCY</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Supports multiple currencies such as USD, GBP, and EUR.</a:t>
            </a:r>
          </a:p>
          <a:p>
            <a:r>
              <a:rPr lang="en-US" dirty="0">
                <a:latin typeface="Times New Roman" panose="02020603050405020304" pitchFamily="18" charset="0"/>
                <a:cs typeface="Times New Roman" panose="02020603050405020304" pitchFamily="18" charset="0"/>
              </a:rPr>
              <a:t>Currency selector updates product prices and checkout values dynamically.</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8: MENUS</a:t>
            </a:r>
          </a:p>
          <a:p>
            <a:r>
              <a:rPr lang="en-IN" dirty="0">
                <a:latin typeface="Times New Roman" panose="02020603050405020304" pitchFamily="18" charset="0"/>
                <a:cs typeface="Times New Roman" panose="02020603050405020304" pitchFamily="18" charset="0"/>
              </a:rPr>
              <a:t>Top navigation menu includes categories like Desktops, Laptops &amp; Notebooks, Components, Phones &amp; PDAs, Cameras, and MP3 Players.</a:t>
            </a:r>
          </a:p>
          <a:p>
            <a:r>
              <a:rPr lang="en-IN" dirty="0">
                <a:latin typeface="Times New Roman" panose="02020603050405020304" pitchFamily="18" charset="0"/>
                <a:cs typeface="Times New Roman" panose="02020603050405020304" pitchFamily="18" charset="0"/>
              </a:rPr>
              <a:t>Dropdown menus allow structured browsing of product subcategories.</a:t>
            </a:r>
          </a:p>
        </p:txBody>
      </p:sp>
    </p:spTree>
    <p:extLst>
      <p:ext uri="{BB962C8B-B14F-4D97-AF65-F5344CB8AC3E}">
        <p14:creationId xmlns:p14="http://schemas.microsoft.com/office/powerpoint/2010/main" val="303835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4A43-F5B4-269C-606A-4F29EBAC081D}"/>
              </a:ext>
            </a:extLst>
          </p:cNvPr>
          <p:cNvSpPr>
            <a:spLocks noGrp="1"/>
          </p:cNvSpPr>
          <p:nvPr>
            <p:ph type="ctrTitle"/>
          </p:nvPr>
        </p:nvSpPr>
        <p:spPr>
          <a:xfrm>
            <a:off x="1061884" y="601253"/>
            <a:ext cx="9144000" cy="1655762"/>
          </a:xfrm>
        </p:spPr>
        <p:txBody>
          <a:bodyPr>
            <a:normAutofit/>
          </a:bodyPr>
          <a:lstStyle/>
          <a:p>
            <a:pPr algn="l"/>
            <a:r>
              <a:rPr lang="en-US" sz="4900" b="1" dirty="0">
                <a:solidFill>
                  <a:srgbClr val="0070C0"/>
                </a:solidFill>
                <a:latin typeface="Times New Roman" panose="02020603050405020304" pitchFamily="18" charset="0"/>
                <a:cs typeface="Times New Roman" panose="02020603050405020304" pitchFamily="18" charset="0"/>
              </a:rPr>
              <a:t>MODULES</a:t>
            </a:r>
            <a:br>
              <a:rPr lang="en-US" dirty="0"/>
            </a:br>
            <a:endParaRPr lang="en-IN" dirty="0"/>
          </a:p>
        </p:txBody>
      </p:sp>
      <p:sp>
        <p:nvSpPr>
          <p:cNvPr id="3" name="Subtitle 2">
            <a:extLst>
              <a:ext uri="{FF2B5EF4-FFF2-40B4-BE49-F238E27FC236}">
                <a16:creationId xmlns:a16="http://schemas.microsoft.com/office/drawing/2014/main" id="{F29EE5A0-E561-A77F-5DE0-7AC1432F169D}"/>
              </a:ext>
            </a:extLst>
          </p:cNvPr>
          <p:cNvSpPr>
            <a:spLocks noGrp="1"/>
          </p:cNvSpPr>
          <p:nvPr>
            <p:ph type="subTitle" idx="1"/>
          </p:nvPr>
        </p:nvSpPr>
        <p:spPr>
          <a:xfrm>
            <a:off x="1061884" y="1818968"/>
            <a:ext cx="9606116" cy="3438832"/>
          </a:xfrm>
        </p:spPr>
        <p:txBody>
          <a:bodyPr>
            <a:normAutofit lnSpcReduction="10000"/>
          </a:bodyPr>
          <a:lstStyle/>
          <a:p>
            <a:pPr marL="342900" indent="-342900"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9: </a:t>
            </a:r>
            <a:r>
              <a:rPr lang="en-IN" b="1" dirty="0">
                <a:latin typeface="Times New Roman" panose="02020603050405020304" pitchFamily="18" charset="0"/>
                <a:cs typeface="Times New Roman" panose="02020603050405020304" pitchFamily="18" charset="0"/>
              </a:rPr>
              <a:t>CONTACT FORM</a:t>
            </a:r>
            <a:endParaRPr lang="en-US"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a form for users to submit inquiries with name, email, and message fields.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Messages are sent to site administrators for customer support.</a:t>
            </a:r>
          </a:p>
          <a:p>
            <a:pPr algn="l">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10: FOOTER</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Contains quick links such as About Us, Delivery Information, Privacy Policy, Terms &amp; Conditions, Contact Us, Returns, Site Map, Brands, and Specials.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Also includes newsletter subscription and information sections.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22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5879-62A2-B198-55C9-CCCE1C797E5E}"/>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DEFECTS</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56F7F7-33DD-E88F-A103-39A6EF414A6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Thank you for registering' email is not received to the registered email address after registering an account</a:t>
            </a:r>
            <a:r>
              <a:rPr lang="en-IN"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Telephone' field in 'Register Account' page is accepting the spaces and not showing warning message. User is able to register an account by providing an invalid phone number.</a:t>
            </a:r>
          </a:p>
          <a:p>
            <a:r>
              <a:rPr lang="en-US" dirty="0">
                <a:latin typeface="Times New Roman" panose="02020603050405020304" pitchFamily="18" charset="0"/>
                <a:cs typeface="Times New Roman" panose="02020603050405020304" pitchFamily="18" charset="0"/>
              </a:rPr>
              <a:t>Leading and Trailing spaces are accepted by the text fields in the 'Register Account' page.</a:t>
            </a:r>
          </a:p>
          <a:p>
            <a:r>
              <a:rPr lang="en-US" dirty="0">
                <a:latin typeface="Times New Roman" panose="02020603050405020304" pitchFamily="18" charset="0"/>
                <a:cs typeface="Times New Roman" panose="02020603050405020304" pitchFamily="18" charset="0"/>
              </a:rPr>
              <a:t>In checkout process it showing that all products are out of stock.</a:t>
            </a:r>
          </a:p>
        </p:txBody>
      </p:sp>
    </p:spTree>
    <p:extLst>
      <p:ext uri="{BB962C8B-B14F-4D97-AF65-F5344CB8AC3E}">
        <p14:creationId xmlns:p14="http://schemas.microsoft.com/office/powerpoint/2010/main" val="1102648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TotalTime>
  <Words>1413</Words>
  <Application>Microsoft Office PowerPoint</Application>
  <PresentationFormat>Widescreen</PresentationFormat>
  <Paragraphs>116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 CAPSTONE PROJECT ON OPENCART </vt:lpstr>
      <vt:lpstr>INTRODUCTION</vt:lpstr>
      <vt:lpstr>RESPONSIBILITIES</vt:lpstr>
      <vt:lpstr>OVERVIEW</vt:lpstr>
      <vt:lpstr>MODULES</vt:lpstr>
      <vt:lpstr>MODULES</vt:lpstr>
      <vt:lpstr>MODULES</vt:lpstr>
      <vt:lpstr>MODULES </vt:lpstr>
      <vt:lpstr>DEFECTS</vt:lpstr>
      <vt:lpstr>DEFECT_IDENTIFIER: D_001</vt:lpstr>
      <vt:lpstr>DEFECT_IDENTIFIER: D_001</vt:lpstr>
      <vt:lpstr>PowerPoint Presentation</vt:lpstr>
      <vt:lpstr>PowerPoint Presentation</vt:lpstr>
      <vt:lpstr>DEFECT_IDENTIFIER: D_002</vt:lpstr>
      <vt:lpstr>DEFECT_IDENTIFIER: D_002</vt:lpstr>
      <vt:lpstr>PowerPoint Presentation</vt:lpstr>
      <vt:lpstr>PowerPoint Presentation</vt:lpstr>
      <vt:lpstr>DEFECT_IDENTIFIER: D_003</vt:lpstr>
      <vt:lpstr>DEFECT_IDENTIFIER: D_003</vt:lpstr>
      <vt:lpstr>PowerPoint Presentation</vt:lpstr>
      <vt:lpstr>Challenges</vt:lpstr>
      <vt:lpstr>Experience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aduvala manasa</dc:creator>
  <cp:lastModifiedBy>aduvala manasa</cp:lastModifiedBy>
  <cp:revision>40</cp:revision>
  <dcterms:created xsi:type="dcterms:W3CDTF">2025-08-18T14:06:04Z</dcterms:created>
  <dcterms:modified xsi:type="dcterms:W3CDTF">2025-09-08T07:02:12Z</dcterms:modified>
</cp:coreProperties>
</file>