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7200" y="-720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908440"/>
            <a:ext cx="3861720" cy="1685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85;p19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62680" y="3193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6166440" y="33451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title"/>
          </p:nvPr>
        </p:nvSpPr>
        <p:spPr>
          <a:xfrm>
            <a:off x="6170760" y="14889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title"/>
          </p:nvPr>
        </p:nvSpPr>
        <p:spPr>
          <a:xfrm>
            <a:off x="3462480" y="148788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title"/>
          </p:nvPr>
        </p:nvSpPr>
        <p:spPr>
          <a:xfrm>
            <a:off x="3461760" y="33451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title"/>
          </p:nvPr>
        </p:nvSpPr>
        <p:spPr>
          <a:xfrm>
            <a:off x="837720" y="14889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7"/>
          <p:cNvSpPr>
            <a:spLocks noGrp="1"/>
          </p:cNvSpPr>
          <p:nvPr>
            <p:ph type="title"/>
          </p:nvPr>
        </p:nvSpPr>
        <p:spPr>
          <a:xfrm>
            <a:off x="837720" y="33451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00;p20"/>
          <p:cNvSpPr/>
          <p:nvPr/>
        </p:nvSpPr>
        <p:spPr>
          <a:xfrm>
            <a:off x="20736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65640" y="882360"/>
            <a:ext cx="40291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665640" y="2944800"/>
            <a:ext cx="40291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780520" y="306720"/>
            <a:ext cx="2854800" cy="45295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-7560" y="-7560"/>
            <a:ext cx="9143640" cy="5187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04000" y="705240"/>
            <a:ext cx="3325680" cy="105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761080" y="2996280"/>
            <a:ext cx="2287800" cy="78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Be Vietnam Pro ExtraLight"/>
                <a:ea typeface="Be Vietnam Pro ExtraLight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7;p21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65640" y="498960"/>
            <a:ext cx="508968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3" name="Google Shape;110;p21"/>
          <p:cNvSpPr/>
          <p:nvPr/>
        </p:nvSpPr>
        <p:spPr>
          <a:xfrm>
            <a:off x="5985000" y="3460320"/>
            <a:ext cx="2718720" cy="64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  <a:hlinkClick r:id="rId3"/>
              </a:rPr>
              <a:t>Freepik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2;p22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14;p23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1;p5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66640" y="319680"/>
            <a:ext cx="8348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8;p6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7040" y="2955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2782080" y="4323960"/>
            <a:ext cx="3658320" cy="36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20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23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13"/>
          <p:cNvSpPr/>
          <p:nvPr/>
        </p:nvSpPr>
        <p:spPr>
          <a:xfrm>
            <a:off x="1912680" y="228600"/>
            <a:ext cx="7017480" cy="4686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402480" y="316080"/>
            <a:ext cx="3006720" cy="45111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156560" y="354600"/>
            <a:ext cx="4169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180320" y="389124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180320" y="20037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180320" y="26330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180320" y="32619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4180320" y="13744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2;p14"/>
          <p:cNvSpPr/>
          <p:nvPr/>
        </p:nvSpPr>
        <p:spPr>
          <a:xfrm>
            <a:off x="20736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7400" y="456480"/>
            <a:ext cx="556236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15"/>
          <p:cNvSpPr/>
          <p:nvPr/>
        </p:nvSpPr>
        <p:spPr>
          <a:xfrm>
            <a:off x="186120" y="164160"/>
            <a:ext cx="79801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65200" y="321840"/>
            <a:ext cx="4961520" cy="1698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02800" y="2306880"/>
            <a:ext cx="3823920" cy="2513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3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3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21120" y="279360"/>
            <a:ext cx="3055320" cy="458424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1;p16"/>
          <p:cNvSpPr/>
          <p:nvPr/>
        </p:nvSpPr>
        <p:spPr>
          <a:xfrm>
            <a:off x="20736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6840" y="323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6;p18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92240" y="2691000"/>
            <a:ext cx="10263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2013840" y="1530000"/>
            <a:ext cx="9831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title"/>
          </p:nvPr>
        </p:nvSpPr>
        <p:spPr>
          <a:xfrm>
            <a:off x="2013840" y="3852000"/>
            <a:ext cx="9831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559440" y="322920"/>
            <a:ext cx="8340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laceholder for pic"/>
          <p:cNvPicPr/>
          <p:nvPr/>
        </p:nvPicPr>
        <p:blipFill>
          <a:blip r:embed="rId2"/>
          <a:stretch/>
        </p:blipFill>
        <p:spPr>
          <a:xfrm>
            <a:off x="9360" y="-936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Google Shape;131;p28"/>
          <p:cNvPicPr/>
          <p:nvPr/>
        </p:nvPicPr>
        <p:blipFill>
          <a:blip r:embed="rId3"/>
          <a:srcRect t="2333" b="13494"/>
          <a:stretch/>
        </p:blipFill>
        <p:spPr>
          <a:xfrm>
            <a:off x="0" y="6840"/>
            <a:ext cx="9143640" cy="512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Google Shape;132;p28"/>
          <p:cNvSpPr/>
          <p:nvPr/>
        </p:nvSpPr>
        <p:spPr>
          <a:xfrm>
            <a:off x="0" y="-9360"/>
            <a:ext cx="9143640" cy="514332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5143320"/>
              <a:gd name="textAreaBottom" fmla="*/ 5143680 h 514332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0" y="0"/>
                </a:move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11510645" y="4334320"/>
                </a:moveTo>
                <a:cubicBezTo>
                  <a:pt x="11510645" y="4476496"/>
                  <a:pt x="11395393" y="4591749"/>
                  <a:pt x="11253216" y="4591749"/>
                </a:cubicBezTo>
                <a:lnTo>
                  <a:pt x="8821483" y="4591749"/>
                </a:lnTo>
                <a:cubicBezTo>
                  <a:pt x="8679307" y="4591749"/>
                  <a:pt x="8564055" y="4707001"/>
                  <a:pt x="8564055" y="4849178"/>
                </a:cubicBezTo>
                <a:lnTo>
                  <a:pt x="8564055" y="6057202"/>
                </a:lnTo>
                <a:cubicBezTo>
                  <a:pt x="8564055" y="6199378"/>
                  <a:pt x="8448802" y="6314631"/>
                  <a:pt x="8306626" y="6314631"/>
                </a:cubicBezTo>
                <a:lnTo>
                  <a:pt x="6096000" y="6314631"/>
                </a:lnTo>
                <a:cubicBezTo>
                  <a:pt x="5953824" y="6314631"/>
                  <a:pt x="5838571" y="6199378"/>
                  <a:pt x="5838571" y="6057202"/>
                </a:cubicBezTo>
                <a:lnTo>
                  <a:pt x="5838571" y="3888105"/>
                </a:lnTo>
                <a:cubicBezTo>
                  <a:pt x="5838571" y="3745928"/>
                  <a:pt x="5723319" y="3630676"/>
                  <a:pt x="5581142" y="3630676"/>
                </a:cubicBezTo>
                <a:lnTo>
                  <a:pt x="3822002" y="3630676"/>
                </a:lnTo>
                <a:cubicBezTo>
                  <a:pt x="3679825" y="3630676"/>
                  <a:pt x="3564572" y="3515424"/>
                  <a:pt x="3564572" y="3373247"/>
                </a:cubicBezTo>
                <a:lnTo>
                  <a:pt x="3564572" y="3270250"/>
                </a:lnTo>
                <a:cubicBezTo>
                  <a:pt x="3564572" y="3128074"/>
                  <a:pt x="3449320" y="3012821"/>
                  <a:pt x="3307144" y="3012821"/>
                </a:cubicBezTo>
                <a:lnTo>
                  <a:pt x="938784" y="3012821"/>
                </a:lnTo>
                <a:cubicBezTo>
                  <a:pt x="796608" y="3012821"/>
                  <a:pt x="681355" y="2897569"/>
                  <a:pt x="681355" y="2755392"/>
                </a:cubicBezTo>
                <a:lnTo>
                  <a:pt x="681355" y="1390968"/>
                </a:lnTo>
                <a:cubicBezTo>
                  <a:pt x="681355" y="1248791"/>
                  <a:pt x="796608" y="1133539"/>
                  <a:pt x="938784" y="1133539"/>
                </a:cubicBezTo>
                <a:lnTo>
                  <a:pt x="3307144" y="1133539"/>
                </a:lnTo>
                <a:cubicBezTo>
                  <a:pt x="3449320" y="1133539"/>
                  <a:pt x="3564572" y="1145286"/>
                  <a:pt x="3564572" y="1003110"/>
                </a:cubicBezTo>
                <a:lnTo>
                  <a:pt x="3564572" y="771462"/>
                </a:lnTo>
                <a:cubicBezTo>
                  <a:pt x="3564572" y="629285"/>
                  <a:pt x="3679825" y="514032"/>
                  <a:pt x="3822002" y="514032"/>
                </a:cubicBezTo>
                <a:lnTo>
                  <a:pt x="8747569" y="514032"/>
                </a:lnTo>
                <a:cubicBezTo>
                  <a:pt x="8889746" y="514032"/>
                  <a:pt x="9004998" y="629285"/>
                  <a:pt x="9004998" y="771462"/>
                </a:cubicBezTo>
                <a:lnTo>
                  <a:pt x="9004998" y="1131824"/>
                </a:lnTo>
                <a:cubicBezTo>
                  <a:pt x="9004998" y="1274001"/>
                  <a:pt x="9120251" y="1262253"/>
                  <a:pt x="9262428" y="1262253"/>
                </a:cubicBezTo>
                <a:lnTo>
                  <a:pt x="11253216" y="1262253"/>
                </a:lnTo>
                <a:cubicBezTo>
                  <a:pt x="11395393" y="1262253"/>
                  <a:pt x="11510645" y="1377506"/>
                  <a:pt x="11510645" y="1519682"/>
                </a:cubicBezTo>
                <a:lnTo>
                  <a:pt x="11510645" y="433432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18900000"/>
          </a:gradFill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360" y="2735884"/>
            <a:ext cx="3507639" cy="22298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0" u="none" strike="noStrike" dirty="0" smtClean="0">
                <a:solidFill>
                  <a:srgbClr val="191919"/>
                </a:solidFill>
                <a:effectLst/>
                <a:uFillTx/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International Education Cost Analysis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620040" y="3772080"/>
            <a:ext cx="1866600" cy="713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 smtClean="0">
                <a:solidFill>
                  <a:srgbClr val="191919"/>
                </a:solidFill>
                <a:effectLst/>
                <a:uFillTx/>
                <a:latin typeface="Calibri"/>
                <a:ea typeface="Akatab"/>
              </a:rPr>
              <a:t>- By Jujare Manasa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9" name="Google Shape;135;p28"/>
          <p:cNvSpPr/>
          <p:nvPr/>
        </p:nvSpPr>
        <p:spPr>
          <a:xfrm>
            <a:off x="6943679" y="361800"/>
            <a:ext cx="1805299" cy="2769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800" b="0" u="none" strike="noStrike" dirty="0" smtClean="0">
                <a:solidFill>
                  <a:schemeClr val="dk1"/>
                </a:solidFill>
                <a:effectLst/>
                <a:uFillTx/>
                <a:latin typeface="Arial"/>
              </a:rPr>
              <a:t>Study Abroad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245055" y="310895"/>
            <a:ext cx="2021890" cy="75712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sng" strike="noStrike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Conclusion</a:t>
            </a:r>
            <a:endParaRPr lang="fr-FR" sz="3000" b="1" u="sng" strike="noStrike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 noChangeArrowheads="1"/>
          </p:cNvSpPr>
          <p:nvPr>
            <p:ph type="subTitle"/>
          </p:nvPr>
        </p:nvSpPr>
        <p:spPr bwMode="auto">
          <a:xfrm>
            <a:off x="797357" y="1508747"/>
            <a:ext cx="7366406" cy="25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Studying abroad offers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 opportunities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comes 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financial challenges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Families and students should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well in advance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 analysis gives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view of global costs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identifying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country/university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budget.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financial planning and stress-free education journey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509" y="1882337"/>
            <a:ext cx="3903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rgbClr val="191919"/>
                </a:solidFill>
                <a:effectLst>
                  <a:glow rad="101600">
                    <a:schemeClr val="accent5">
                      <a:lumMod val="6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Thankyou</a:t>
            </a:r>
            <a:endParaRPr lang="en-US" sz="6600" dirty="0">
              <a:effectLst>
                <a:glow rad="101600">
                  <a:schemeClr val="accent5">
                    <a:lumMod val="6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8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02;p31" title="futuristic-fantasy-scene-with-abstract-costume (2).jpg"/>
          <p:cNvSpPr/>
          <p:nvPr/>
        </p:nvSpPr>
        <p:spPr>
          <a:xfrm>
            <a:off x="5721120" y="279360"/>
            <a:ext cx="3055320" cy="4584240"/>
          </a:xfrm>
          <a:prstGeom prst="roundRect">
            <a:avLst>
              <a:gd name="adj" fmla="val 7585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66636" y="359827"/>
            <a:ext cx="3439454" cy="5957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600" b="1" u="sng" strike="noStrike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INTRODUCTION</a:t>
            </a:r>
            <a:endParaRPr lang="fr-FR" sz="2600" b="1" u="sng" strike="noStrike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926" y="1081865"/>
            <a:ext cx="5302886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Studying abroad gives students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learning and better career opportunities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year,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millions of students move abroad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higher education.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studying abroad is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expensive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costs like tuition, rent, visa, insurance, and living.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Knowing these costs in advance helps students and families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wisely and avoid financial stress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209;p32"/>
          <p:cNvPicPr/>
          <p:nvPr/>
        </p:nvPicPr>
        <p:blipFill>
          <a:blip r:embed="rId2"/>
          <a:srcRect l="603" r="603"/>
          <a:stretch/>
        </p:blipFill>
        <p:spPr>
          <a:xfrm>
            <a:off x="-7560" y="-7560"/>
            <a:ext cx="9143640" cy="518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Google Shape;210;p32"/>
          <p:cNvSpPr/>
          <p:nvPr/>
        </p:nvSpPr>
        <p:spPr>
          <a:xfrm>
            <a:off x="0" y="-10800"/>
            <a:ext cx="9143640" cy="51944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5194440"/>
              <a:gd name="textAreaBottom" fmla="*/ 5194800 h 51944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0" y="0"/>
                </a:move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11394757" y="3293936"/>
                </a:moveTo>
                <a:cubicBezTo>
                  <a:pt x="11394757" y="3459290"/>
                  <a:pt x="11260709" y="3593338"/>
                  <a:pt x="11095355" y="3593338"/>
                </a:cubicBezTo>
                <a:lnTo>
                  <a:pt x="7411339" y="3593338"/>
                </a:lnTo>
                <a:cubicBezTo>
                  <a:pt x="7245985" y="3593338"/>
                  <a:pt x="7111937" y="3727387"/>
                  <a:pt x="7111937" y="3892741"/>
                </a:cubicBezTo>
                <a:lnTo>
                  <a:pt x="7111937" y="5664454"/>
                </a:lnTo>
                <a:cubicBezTo>
                  <a:pt x="7111937" y="5829808"/>
                  <a:pt x="6977888" y="5963857"/>
                  <a:pt x="6812534" y="5963857"/>
                </a:cubicBezTo>
                <a:lnTo>
                  <a:pt x="1096645" y="5963857"/>
                </a:lnTo>
                <a:cubicBezTo>
                  <a:pt x="931291" y="5963857"/>
                  <a:pt x="797243" y="5829808"/>
                  <a:pt x="797243" y="5664454"/>
                </a:cubicBezTo>
                <a:lnTo>
                  <a:pt x="797243" y="2976436"/>
                </a:lnTo>
                <a:cubicBezTo>
                  <a:pt x="797243" y="2811082"/>
                  <a:pt x="931291" y="2677033"/>
                  <a:pt x="1096645" y="2677033"/>
                </a:cubicBezTo>
                <a:lnTo>
                  <a:pt x="4521708" y="2677033"/>
                </a:lnTo>
                <a:cubicBezTo>
                  <a:pt x="4687062" y="2677033"/>
                  <a:pt x="4821111" y="2542985"/>
                  <a:pt x="4821111" y="2377631"/>
                </a:cubicBezTo>
                <a:lnTo>
                  <a:pt x="4821111" y="1193610"/>
                </a:lnTo>
                <a:cubicBezTo>
                  <a:pt x="4821111" y="1028255"/>
                  <a:pt x="4955159" y="894207"/>
                  <a:pt x="5120513" y="894207"/>
                </a:cubicBezTo>
                <a:lnTo>
                  <a:pt x="11095355" y="894207"/>
                </a:lnTo>
                <a:cubicBezTo>
                  <a:pt x="11260709" y="894207"/>
                  <a:pt x="11394757" y="1028255"/>
                  <a:pt x="11394757" y="1193610"/>
                </a:cubicBezTo>
                <a:lnTo>
                  <a:pt x="11394757" y="32939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094000"/>
          </a:gradFill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5" name="Google Shape;211;p32"/>
          <p:cNvSpPr/>
          <p:nvPr/>
        </p:nvSpPr>
        <p:spPr>
          <a:xfrm>
            <a:off x="5572080" y="2962440"/>
            <a:ext cx="2676240" cy="82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14360" rIns="870823080" bIns="414360" anchor="t">
            <a:normAutofit fontScale="25000" lnSpcReduction="20000"/>
          </a:bodyPr>
          <a:lstStyle/>
          <a:p>
            <a:pPr algn="ctr" defTabSz="914400">
              <a:lnSpc>
                <a:spcPct val="12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5762520" y="3925296"/>
            <a:ext cx="2702146" cy="37353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lnSpcReduction="10000"/>
          </a:bodyPr>
          <a:lstStyle/>
          <a:p>
            <a:pPr algn="ctr"/>
            <a:r>
              <a:rPr lang="en-US" sz="1400" b="0" u="none" strike="noStrike" dirty="0" smtClean="0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Aim of this Data selection</a:t>
            </a: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Be Vietnam Pro Light"/>
              <a:ea typeface="Be Vietnam Pro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90089" y="929029"/>
            <a:ext cx="2977315" cy="63642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dirty="0" smtClean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Motive</a:t>
            </a:r>
            <a:endParaRPr lang="fr-FR" sz="3000" b="0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5762520" y="3000240"/>
            <a:ext cx="2285640" cy="790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Be Vietnam Pro ExtraLight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202;p31" title="futuristic-fantasy-scene-with-abstract-costume (2).jpg"/>
          <p:cNvSpPr/>
          <p:nvPr/>
        </p:nvSpPr>
        <p:spPr>
          <a:xfrm>
            <a:off x="5721120" y="279360"/>
            <a:ext cx="3055320" cy="4584240"/>
          </a:xfrm>
          <a:prstGeom prst="roundRect">
            <a:avLst>
              <a:gd name="adj" fmla="val 7585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6104" y="863320"/>
            <a:ext cx="51950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international education costs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Power BI.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find out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countries are expensive and which are affordable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cost drivers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tuition, rent, and insurance.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help students and families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better for studying abroad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332838" y="303581"/>
            <a:ext cx="2292552" cy="74980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700" b="1" u="sng" strike="noStrike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Dataset </a:t>
            </a:r>
            <a:r>
              <a:rPr lang="en-US" sz="2700" b="1" u="sng" strike="noStrike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scope</a:t>
            </a:r>
            <a:endParaRPr lang="fr-FR" sz="2700" u="sng" strike="noStrike" dirty="0">
              <a:solidFill>
                <a:schemeClr val="dk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52849" y="1378140"/>
            <a:ext cx="552206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collected from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Covers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71 countries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622 universities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Includes details like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cost, rent, insurance, visa, living cost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Total of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92 programs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levels and universities.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209;p32"/>
          <p:cNvPicPr/>
          <p:nvPr/>
        </p:nvPicPr>
        <p:blipFill>
          <a:blip r:embed="rId2"/>
          <a:srcRect l="603" r="603"/>
          <a:stretch/>
        </p:blipFill>
        <p:spPr>
          <a:xfrm>
            <a:off x="-7560" y="-7560"/>
            <a:ext cx="9143640" cy="518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Google Shape;210;p32"/>
          <p:cNvSpPr/>
          <p:nvPr/>
        </p:nvSpPr>
        <p:spPr>
          <a:xfrm>
            <a:off x="0" y="-26040"/>
            <a:ext cx="9143640" cy="51944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5194440"/>
              <a:gd name="textAreaBottom" fmla="*/ 5194800 h 51944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0" y="0"/>
                </a:move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11394757" y="3293936"/>
                </a:moveTo>
                <a:cubicBezTo>
                  <a:pt x="11394757" y="3459290"/>
                  <a:pt x="11260709" y="3593338"/>
                  <a:pt x="11095355" y="3593338"/>
                </a:cubicBezTo>
                <a:lnTo>
                  <a:pt x="7411339" y="3593338"/>
                </a:lnTo>
                <a:cubicBezTo>
                  <a:pt x="7245985" y="3593338"/>
                  <a:pt x="7111937" y="3727387"/>
                  <a:pt x="7111937" y="3892741"/>
                </a:cubicBezTo>
                <a:lnTo>
                  <a:pt x="7111937" y="5664454"/>
                </a:lnTo>
                <a:cubicBezTo>
                  <a:pt x="7111937" y="5829808"/>
                  <a:pt x="6977888" y="5963857"/>
                  <a:pt x="6812534" y="5963857"/>
                </a:cubicBezTo>
                <a:lnTo>
                  <a:pt x="1096645" y="5963857"/>
                </a:lnTo>
                <a:cubicBezTo>
                  <a:pt x="931291" y="5963857"/>
                  <a:pt x="797243" y="5829808"/>
                  <a:pt x="797243" y="5664454"/>
                </a:cubicBezTo>
                <a:lnTo>
                  <a:pt x="797243" y="2976436"/>
                </a:lnTo>
                <a:cubicBezTo>
                  <a:pt x="797243" y="2811082"/>
                  <a:pt x="931291" y="2677033"/>
                  <a:pt x="1096645" y="2677033"/>
                </a:cubicBezTo>
                <a:lnTo>
                  <a:pt x="4521708" y="2677033"/>
                </a:lnTo>
                <a:cubicBezTo>
                  <a:pt x="4687062" y="2677033"/>
                  <a:pt x="4821111" y="2542985"/>
                  <a:pt x="4821111" y="2377631"/>
                </a:cubicBezTo>
                <a:lnTo>
                  <a:pt x="4821111" y="1193610"/>
                </a:lnTo>
                <a:cubicBezTo>
                  <a:pt x="4821111" y="1028255"/>
                  <a:pt x="4955159" y="894207"/>
                  <a:pt x="5120513" y="894207"/>
                </a:cubicBezTo>
                <a:lnTo>
                  <a:pt x="11095355" y="894207"/>
                </a:lnTo>
                <a:cubicBezTo>
                  <a:pt x="11260709" y="894207"/>
                  <a:pt x="11394757" y="1028255"/>
                  <a:pt x="11394757" y="1193610"/>
                </a:cubicBezTo>
                <a:lnTo>
                  <a:pt x="11394757" y="32939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094000"/>
          </a:gradFill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8" name="Google Shape;211;p32"/>
          <p:cNvSpPr/>
          <p:nvPr/>
        </p:nvSpPr>
        <p:spPr>
          <a:xfrm>
            <a:off x="5572080" y="2962440"/>
            <a:ext cx="2676240" cy="82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414360" rIns="870823080" bIns="414360" anchor="t">
            <a:normAutofit fontScale="25000" lnSpcReduction="20000"/>
          </a:bodyPr>
          <a:lstStyle/>
          <a:p>
            <a:pPr algn="ctr" defTabSz="914400">
              <a:lnSpc>
                <a:spcPct val="12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877060" y="3828240"/>
            <a:ext cx="2504880" cy="580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/>
            <a:r>
              <a:rPr lang="en-US" sz="1400" b="0" u="none" strike="noStrike" dirty="0" smtClean="0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Global </a:t>
            </a:r>
            <a:r>
              <a:rPr lang="en-US" sz="1400" dirty="0">
                <a:solidFill>
                  <a:schemeClr val="dk1"/>
                </a:solidFill>
                <a:latin typeface="Be Vietnam Pro Light"/>
                <a:ea typeface="Be Vietnam Pro Light"/>
              </a:rPr>
              <a:t>I</a:t>
            </a:r>
            <a:r>
              <a:rPr lang="en-US" sz="1400" b="0" u="none" strike="noStrike" dirty="0" smtClean="0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nsights Overview</a:t>
            </a: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Be Vietnam Pro Light"/>
              <a:ea typeface="Be Vietnam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649500" y="320040"/>
            <a:ext cx="3396720" cy="15163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300" b="1" u="none" strike="noStrike" dirty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Analytical </a:t>
            </a:r>
            <a:r>
              <a:rPr lang="en-US" sz="3300" b="1" u="none" strike="noStrike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Insights</a:t>
            </a:r>
            <a:endParaRPr lang="fr-FR" sz="3300" b="1" u="none" strike="noStrike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5762520" y="3000240"/>
            <a:ext cx="2285640" cy="790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Be Vietnam Pro ExtraLight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202;p31" title="futuristic-fantasy-scene-with-abstract-costume (2).jpg"/>
          <p:cNvSpPr/>
          <p:nvPr/>
        </p:nvSpPr>
        <p:spPr>
          <a:xfrm>
            <a:off x="5721120" y="279360"/>
            <a:ext cx="3055320" cy="4584240"/>
          </a:xfrm>
          <a:prstGeom prst="roundRect">
            <a:avLst>
              <a:gd name="adj" fmla="val 7585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4868" y="1071070"/>
            <a:ext cx="4637808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Countries: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71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Universities: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622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Cost per Year: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7.24K USD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Country: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Expensive Country: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Nigeria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Education Cost Globally: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17M USD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084376" y="373380"/>
            <a:ext cx="4857444" cy="6934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  <a:endParaRPr lang="fr-FR" sz="3000" b="1" u="sng" strike="noStrike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1536380"/>
            <a:ext cx="7368540" cy="25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 has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total cost (4M USD)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Australia and UK.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Nigeria is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affordable option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Rent (51.5%)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largest cost component, followed by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insurance (37.2%)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visa (11.2%)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comparison shows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Salford, UWE Bristol, and Imperial College London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most expensive (34K–37K USD per year).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31104" y="201185"/>
            <a:ext cx="3119170" cy="76443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sng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P</a:t>
            </a:r>
            <a:r>
              <a:rPr lang="en-US" sz="3000" b="1" u="sng" strike="noStrike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Aboreto"/>
                <a:cs typeface="Times New Roman" panose="02020603050405020304" pitchFamily="18" charset="0"/>
              </a:rPr>
              <a:t>roject Workflow</a:t>
            </a:r>
            <a:endParaRPr lang="fr-FR" sz="3000" b="1" u="sng" strike="noStrike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 noChangeArrowheads="1"/>
          </p:cNvSpPr>
          <p:nvPr>
            <p:ph type="subTitle"/>
          </p:nvPr>
        </p:nvSpPr>
        <p:spPr bwMode="auto">
          <a:xfrm>
            <a:off x="563270" y="965624"/>
            <a:ext cx="4849978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Dataset from Kaggle.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Transformation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Using Power BI Power Query.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Creating relationships between cost, country, university, and program.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Dashboards with KPIs, charts, slicers.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Conclusion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Key takeaways for decision-making.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54" y="820888"/>
            <a:ext cx="2310714" cy="4121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AI Tools News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388</Words>
  <Application>Microsoft Office PowerPoint</Application>
  <PresentationFormat>On-screen Show (16:9)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Aboreto</vt:lpstr>
      <vt:lpstr>Akatab</vt:lpstr>
      <vt:lpstr>Arial</vt:lpstr>
      <vt:lpstr>Be Vietnam Pro</vt:lpstr>
      <vt:lpstr>Be Vietnam Pro ExtraLight</vt:lpstr>
      <vt:lpstr>Be Vietnam Pro Light</vt:lpstr>
      <vt:lpstr>Calibri</vt:lpstr>
      <vt:lpstr>OpenSymbol</vt:lpstr>
      <vt:lpstr>Symbol</vt:lpstr>
      <vt:lpstr>Times New Roman</vt:lpstr>
      <vt:lpstr>Wingdings</vt:lpstr>
      <vt:lpstr>AI Tools News by Slidesgo</vt:lpstr>
      <vt:lpstr>Slidesgo Final Pages</vt:lpstr>
      <vt:lpstr>International Education Cost Analysis</vt:lpstr>
      <vt:lpstr>INTRODUCTION</vt:lpstr>
      <vt:lpstr>Project Motive</vt:lpstr>
      <vt:lpstr>PowerPoint Presentation</vt:lpstr>
      <vt:lpstr>Dataset scope</vt:lpstr>
      <vt:lpstr>Analytical Insights</vt:lpstr>
      <vt:lpstr>PowerPoint Presentation</vt:lpstr>
      <vt:lpstr>Key Findings – Cost Analysis</vt:lpstr>
      <vt:lpstr>Project Workflow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Education Cost Analysis</dc:title>
  <dc:creator>jujare manasa</dc:creator>
  <cp:lastModifiedBy>Windows User</cp:lastModifiedBy>
  <cp:revision>10</cp:revision>
  <dcterms:modified xsi:type="dcterms:W3CDTF">2025-09-06T08:29:01Z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2025-09-06T06:23:14Z</dcterms:created>
  <dc:creator>Unknown Creator</dc:creator>
  <dc:description/>
  <dc:language>en-US</dc:language>
  <cp:lastModifiedBy>Unknown Creator</cp:lastModifiedBy>
  <dcterms:modified xsi:type="dcterms:W3CDTF">2025-09-06T06:23:14Z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